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56"/>
  </p:notesMasterIdLst>
  <p:sldIdLst>
    <p:sldId id="418" r:id="rId2"/>
    <p:sldId id="419" r:id="rId3"/>
    <p:sldId id="420" r:id="rId4"/>
    <p:sldId id="421" r:id="rId5"/>
    <p:sldId id="422" r:id="rId6"/>
    <p:sldId id="423" r:id="rId7"/>
    <p:sldId id="424" r:id="rId8"/>
    <p:sldId id="370" r:id="rId9"/>
    <p:sldId id="368" r:id="rId10"/>
    <p:sldId id="417" r:id="rId11"/>
    <p:sldId id="367" r:id="rId12"/>
    <p:sldId id="337" r:id="rId13"/>
    <p:sldId id="339" r:id="rId14"/>
    <p:sldId id="340" r:id="rId15"/>
    <p:sldId id="369" r:id="rId16"/>
    <p:sldId id="257" r:id="rId17"/>
    <p:sldId id="325" r:id="rId18"/>
    <p:sldId id="322" r:id="rId19"/>
    <p:sldId id="312" r:id="rId20"/>
    <p:sldId id="313" r:id="rId21"/>
    <p:sldId id="326" r:id="rId22"/>
    <p:sldId id="324" r:id="rId23"/>
    <p:sldId id="391" r:id="rId24"/>
    <p:sldId id="314" r:id="rId25"/>
    <p:sldId id="315" r:id="rId26"/>
    <p:sldId id="317" r:id="rId27"/>
    <p:sldId id="318" r:id="rId28"/>
    <p:sldId id="426" r:id="rId29"/>
    <p:sldId id="425" r:id="rId30"/>
    <p:sldId id="328" r:id="rId31"/>
    <p:sldId id="329" r:id="rId32"/>
    <p:sldId id="319" r:id="rId33"/>
    <p:sldId id="342" r:id="rId34"/>
    <p:sldId id="403" r:id="rId35"/>
    <p:sldId id="407" r:id="rId36"/>
    <p:sldId id="334" r:id="rId37"/>
    <p:sldId id="309" r:id="rId38"/>
    <p:sldId id="310" r:id="rId39"/>
    <p:sldId id="311" r:id="rId40"/>
    <p:sldId id="269" r:id="rId41"/>
    <p:sldId id="283" r:id="rId42"/>
    <p:sldId id="284" r:id="rId43"/>
    <p:sldId id="298" r:id="rId44"/>
    <p:sldId id="299" r:id="rId45"/>
    <p:sldId id="300" r:id="rId46"/>
    <p:sldId id="273" r:id="rId47"/>
    <p:sldId id="374" r:id="rId48"/>
    <p:sldId id="375" r:id="rId49"/>
    <p:sldId id="376" r:id="rId50"/>
    <p:sldId id="390" r:id="rId51"/>
    <p:sldId id="377" r:id="rId52"/>
    <p:sldId id="389" r:id="rId53"/>
    <p:sldId id="415" r:id="rId54"/>
    <p:sldId id="384" r:id="rId55"/>
  </p:sldIdLst>
  <p:sldSz cx="9144000" cy="5715000" type="screen16x10"/>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Tahoma"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Tahoma"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Tahoma"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86" y="66"/>
      </p:cViewPr>
      <p:guideLst>
        <p:guide orient="horz" pos="1800"/>
        <p:guide pos="2880"/>
      </p:guideLst>
    </p:cSldViewPr>
  </p:slideViewPr>
  <p:notesTextViewPr>
    <p:cViewPr>
      <p:scale>
        <a:sx n="100" d="100"/>
        <a:sy n="100" d="100"/>
      </p:scale>
      <p:origin x="0" y="-10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77778F88-A3D2-4203-920E-E7DBD91A6200}" type="datetimeFigureOut">
              <a:rPr lang="en-GB"/>
              <a:pPr>
                <a:defRPr/>
              </a:pPr>
              <a:t>04/02/2018</a:t>
            </a:fld>
            <a:endParaRPr lang="en-GB"/>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9B2CE6C3-42F5-4183-95C3-024A1C132773}" type="slidenum">
              <a:rPr lang="en-GB"/>
              <a:pPr>
                <a:defRPr/>
              </a:pPr>
              <a:t>‹#›</a:t>
            </a:fld>
            <a:endParaRPr lang="en-GB"/>
          </a:p>
        </p:txBody>
      </p:sp>
    </p:spTree>
    <p:extLst>
      <p:ext uri="{BB962C8B-B14F-4D97-AF65-F5344CB8AC3E}">
        <p14:creationId xmlns:p14="http://schemas.microsoft.com/office/powerpoint/2010/main" val="12405773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5E4C258-3008-47C8-A123-C74FD5834618}" type="slidenum">
              <a:rPr lang="en-US" altLang="en-US" smtClean="0">
                <a:latin typeface="Arial" pitchFamily="34" charset="0"/>
              </a:rPr>
              <a:pPr/>
              <a:t>1</a:t>
            </a:fld>
            <a:endParaRPr lang="en-US" altLang="en-US">
              <a:latin typeface="Arial"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lt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1DC59B3E-4991-4FEC-A6C1-533C67FB727B}" type="slidenum">
              <a:rPr lang="en-US"/>
              <a:pPr/>
              <a:t>47</a:t>
            </a:fld>
            <a:endParaRPr lang="en-US"/>
          </a:p>
        </p:txBody>
      </p:sp>
      <p:sp>
        <p:nvSpPr>
          <p:cNvPr id="88067" name="Rectangle 2"/>
          <p:cNvSpPr>
            <a:spLocks noGrp="1" noRot="1" noChangeAspect="1" noChangeArrowheads="1" noTextEdit="1"/>
          </p:cNvSpPr>
          <p:nvPr>
            <p:ph type="sldImg"/>
          </p:nvPr>
        </p:nvSpPr>
        <p:spPr>
          <a:xfrm>
            <a:off x="685800" y="685800"/>
            <a:ext cx="5486400" cy="3429000"/>
          </a:xfrm>
          <a:ln/>
        </p:spPr>
      </p:sp>
      <p:sp>
        <p:nvSpPr>
          <p:cNvPr id="880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72834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BDED2A93-1638-4392-BC52-2D1DBE8C29EE}" type="slidenum">
              <a:rPr lang="en-US"/>
              <a:pPr/>
              <a:t>48</a:t>
            </a:fld>
            <a:endParaRPr lang="en-US"/>
          </a:p>
        </p:txBody>
      </p:sp>
      <p:sp>
        <p:nvSpPr>
          <p:cNvPr id="89091" name="Rectangle 2"/>
          <p:cNvSpPr>
            <a:spLocks noGrp="1" noRot="1" noChangeAspect="1" noChangeArrowheads="1" noTextEdit="1"/>
          </p:cNvSpPr>
          <p:nvPr>
            <p:ph type="sldImg"/>
          </p:nvPr>
        </p:nvSpPr>
        <p:spPr>
          <a:xfrm>
            <a:off x="685800" y="685800"/>
            <a:ext cx="5486400" cy="3429000"/>
          </a:xfrm>
          <a:ln/>
        </p:spPr>
      </p:sp>
      <p:sp>
        <p:nvSpPr>
          <p:cNvPr id="890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35198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D6F23C01-389B-4446-A950-67155DBD82D4}" type="slidenum">
              <a:rPr lang="en-US"/>
              <a:pPr/>
              <a:t>49</a:t>
            </a:fld>
            <a:endParaRPr lang="en-US"/>
          </a:p>
        </p:txBody>
      </p:sp>
      <p:sp>
        <p:nvSpPr>
          <p:cNvPr id="90115" name="Rectangle 2"/>
          <p:cNvSpPr>
            <a:spLocks noGrp="1" noRot="1" noChangeAspect="1" noChangeArrowheads="1" noTextEdit="1"/>
          </p:cNvSpPr>
          <p:nvPr>
            <p:ph type="sldImg"/>
          </p:nvPr>
        </p:nvSpPr>
        <p:spPr>
          <a:xfrm>
            <a:off x="709613" y="682625"/>
            <a:ext cx="5453062" cy="3408363"/>
          </a:xfrm>
          <a:ln/>
        </p:spPr>
      </p:sp>
      <p:sp>
        <p:nvSpPr>
          <p:cNvPr id="90116" name="Rectangle 3"/>
          <p:cNvSpPr>
            <a:spLocks noGrp="1" noChangeArrowheads="1"/>
          </p:cNvSpPr>
          <p:nvPr>
            <p:ph type="body" idx="1"/>
          </p:nvPr>
        </p:nvSpPr>
        <p:spPr>
          <a:xfrm>
            <a:off x="915988" y="4318000"/>
            <a:ext cx="5038725" cy="4167188"/>
          </a:xfrm>
          <a:noFill/>
          <a:ln/>
        </p:spPr>
        <p:txBody>
          <a:bodyPr/>
          <a:lstStyle/>
          <a:p>
            <a:pPr eaLnBrk="1" hangingPunct="1"/>
            <a:endParaRPr lang="en-US"/>
          </a:p>
        </p:txBody>
      </p:sp>
    </p:spTree>
    <p:extLst>
      <p:ext uri="{BB962C8B-B14F-4D97-AF65-F5344CB8AC3E}">
        <p14:creationId xmlns:p14="http://schemas.microsoft.com/office/powerpoint/2010/main" val="144314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105E2B22-241F-43DD-A57E-CF3F6DBCAA0F}" type="slidenum">
              <a:rPr lang="en-US"/>
              <a:pPr/>
              <a:t>51</a:t>
            </a:fld>
            <a:endParaRPr lang="en-US"/>
          </a:p>
        </p:txBody>
      </p:sp>
      <p:sp>
        <p:nvSpPr>
          <p:cNvPr id="91139" name="Rectangle 2"/>
          <p:cNvSpPr>
            <a:spLocks noGrp="1" noRot="1" noChangeAspect="1" noChangeArrowheads="1" noTextEdit="1"/>
          </p:cNvSpPr>
          <p:nvPr>
            <p:ph type="sldImg"/>
          </p:nvPr>
        </p:nvSpPr>
        <p:spPr>
          <a:xfrm>
            <a:off x="685800" y="685800"/>
            <a:ext cx="5486400" cy="3429000"/>
          </a:xfrm>
          <a:ln/>
        </p:spPr>
      </p:sp>
      <p:sp>
        <p:nvSpPr>
          <p:cNvPr id="911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34322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7240F4B6-17BC-4E41-A1B2-1F3C42953EB4}" type="slidenum">
              <a:rPr lang="en-US" smtClean="0"/>
              <a:pPr>
                <a:defRPr/>
              </a:pPr>
              <a:t>53</a:t>
            </a:fld>
            <a:endParaRPr lang="en-US"/>
          </a:p>
        </p:txBody>
      </p:sp>
      <p:sp>
        <p:nvSpPr>
          <p:cNvPr id="112643" name="Rectangle 7"/>
          <p:cNvSpPr txBox="1">
            <a:spLocks noGrp="1" noChangeArrowheads="1"/>
          </p:cNvSpPr>
          <p:nvPr/>
        </p:nvSpPr>
        <p:spPr bwMode="auto">
          <a:xfrm>
            <a:off x="3857086" y="9446336"/>
            <a:ext cx="2954873" cy="497762"/>
          </a:xfrm>
          <a:prstGeom prst="rect">
            <a:avLst/>
          </a:prstGeom>
          <a:noFill/>
          <a:ln w="9525">
            <a:noFill/>
            <a:miter lim="800000"/>
            <a:headEnd/>
            <a:tailEnd/>
          </a:ln>
        </p:spPr>
        <p:txBody>
          <a:bodyPr lIns="92439" tIns="46220" rIns="92439" bIns="46220" anchor="b"/>
          <a:lstStyle/>
          <a:p>
            <a:pPr algn="r" defTabSz="924090"/>
            <a:fld id="{1AF86F94-2990-4023-9E5C-FF99A54127E7}" type="slidenum">
              <a:rPr lang="en-US" sz="1200">
                <a:latin typeface="Times New Roman" pitchFamily="18" charset="0"/>
              </a:rPr>
              <a:pPr algn="r" defTabSz="924090"/>
              <a:t>53</a:t>
            </a:fld>
            <a:endParaRPr lang="en-US" sz="1200" dirty="0">
              <a:latin typeface="Times New Roman" pitchFamily="18" charset="0"/>
            </a:endParaRPr>
          </a:p>
        </p:txBody>
      </p:sp>
      <p:sp>
        <p:nvSpPr>
          <p:cNvPr id="112644" name="Rectangle 2"/>
          <p:cNvSpPr>
            <a:spLocks noGrp="1" noRot="1" noChangeAspect="1" noChangeArrowheads="1" noTextEdit="1"/>
          </p:cNvSpPr>
          <p:nvPr>
            <p:ph type="sldImg"/>
          </p:nvPr>
        </p:nvSpPr>
        <p:spPr>
          <a:xfrm>
            <a:off x="423863" y="746125"/>
            <a:ext cx="5965825" cy="3729038"/>
          </a:xfrm>
          <a:ln/>
        </p:spPr>
      </p:sp>
      <p:sp>
        <p:nvSpPr>
          <p:cNvPr id="112645" name="Rectangle 3"/>
          <p:cNvSpPr>
            <a:spLocks noGrp="1" noChangeArrowheads="1"/>
          </p:cNvSpPr>
          <p:nvPr>
            <p:ph type="body" idx="1"/>
          </p:nvPr>
        </p:nvSpPr>
        <p:spPr>
          <a:noFill/>
          <a:ln/>
        </p:spPr>
        <p:txBody>
          <a:bodyPr lIns="92439" tIns="46220" rIns="92439" bIns="46220"/>
          <a:lstStyle/>
          <a:p>
            <a:pPr eaLnBrk="1" hangingPunct="1"/>
            <a:r>
              <a:rPr lang="en-US" b="1">
                <a:latin typeface="Arial" pitchFamily="34" charset="0"/>
              </a:rPr>
              <a:t>Productivity per Unit of Water</a:t>
            </a:r>
            <a:endParaRPr lang="en-US">
              <a:latin typeface="Arial" pitchFamily="34" charset="0"/>
            </a:endParaRPr>
          </a:p>
          <a:p>
            <a:pPr eaLnBrk="1" hangingPunct="1"/>
            <a:r>
              <a:rPr lang="en-US" dirty="0">
                <a:latin typeface="Arial" pitchFamily="34" charset="0"/>
              </a:rPr>
              <a:t>Pakistan’s productivity per unit of water is one of the lowest in the world. It is only one third of that of India.</a:t>
            </a:r>
          </a:p>
        </p:txBody>
      </p:sp>
    </p:spTree>
    <p:extLst>
      <p:ext uri="{BB962C8B-B14F-4D97-AF65-F5344CB8AC3E}">
        <p14:creationId xmlns:p14="http://schemas.microsoft.com/office/powerpoint/2010/main" val="113611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26C25BA-4080-4B81-B0D0-4C547790DE0D}" type="slidenum">
              <a:rPr lang="en-US" altLang="en-US" smtClean="0">
                <a:latin typeface="Arial" pitchFamily="34" charset="0"/>
              </a:rPr>
              <a:pPr/>
              <a:t>2</a:t>
            </a:fld>
            <a:endParaRPr lang="en-US" altLang="en-US">
              <a:latin typeface="Arial"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lt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8C8CCAE-787F-4F84-9C86-8054EB42DC99}" type="slidenum">
              <a:rPr lang="en-US" altLang="en-US" smtClean="0">
                <a:latin typeface="Arial" pitchFamily="34" charset="0"/>
              </a:rPr>
              <a:pPr/>
              <a:t>3</a:t>
            </a:fld>
            <a:endParaRPr lang="en-US" altLang="en-US">
              <a:latin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tLang="en-US">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6A00169-AC71-444A-8EB7-D6B25DCE8457}" type="slidenum">
              <a:rPr lang="en-US" altLang="en-US" smtClean="0">
                <a:latin typeface="Arial" pitchFamily="34" charset="0"/>
              </a:rPr>
              <a:pPr/>
              <a:t>4</a:t>
            </a:fld>
            <a:endParaRPr lang="en-US" altLang="en-US">
              <a:latin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lt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2008D9A-1317-4AAF-9900-2267630FEF47}" type="slidenum">
              <a:rPr lang="en-US" altLang="en-US" smtClean="0">
                <a:latin typeface="Arial" pitchFamily="34" charset="0"/>
              </a:rPr>
              <a:pPr/>
              <a:t>5</a:t>
            </a:fld>
            <a:endParaRPr lang="en-US" altLang="en-US">
              <a:latin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ltLang="en-US">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6040B9-7E57-4AD7-A0AC-A19BFEF216A9}" type="slidenum">
              <a:rPr lang="en-US" altLang="en-US" smtClean="0">
                <a:latin typeface="Arial" pitchFamily="34" charset="0"/>
              </a:rPr>
              <a:pPr/>
              <a:t>6</a:t>
            </a:fld>
            <a:endParaRPr lang="en-US" altLang="en-US">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t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a:latin typeface="Arial" pitchFamily="34" charset="0"/>
            </a:endParaRPr>
          </a:p>
        </p:txBody>
      </p:sp>
      <p:sp>
        <p:nvSpPr>
          <p:cNvPr id="35844" name="Slide Number Placeholder 3"/>
          <p:cNvSpPr>
            <a:spLocks noGrp="1"/>
          </p:cNvSpPr>
          <p:nvPr>
            <p:ph type="sldNum" sz="quarter" idx="5"/>
          </p:nvPr>
        </p:nvSpPr>
        <p:spPr>
          <a:noFill/>
        </p:spPr>
        <p:txBody>
          <a:bodyPr/>
          <a:lstStyle/>
          <a:p>
            <a:fld id="{CA6B3C94-C6EA-4464-8CC4-EEC95B964FE5}" type="slidenum">
              <a:rPr lang="en-US" altLang="en-US" smtClean="0">
                <a:latin typeface="Arial" pitchFamily="34" charset="0"/>
              </a:rPr>
              <a:pPr/>
              <a:t>7</a:t>
            </a:fld>
            <a:endParaRPr lang="en-US" altLang="en-US">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xfrm>
            <a:off x="685800" y="685800"/>
            <a:ext cx="5486400" cy="3429000"/>
          </a:xfrm>
          <a:noFill/>
          <a:ln>
            <a:solidFill>
              <a:srgbClr val="000000"/>
            </a:solidFill>
            <a:miter lim="800000"/>
            <a:headEnd/>
            <a:tailEnd/>
          </a:ln>
        </p:spPr>
      </p:sp>
      <p:sp>
        <p:nvSpPr>
          <p:cNvPr id="7680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046909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r>
              <a:rPr lang="en-US" dirty="0"/>
              <a:t>Holocene = recent </a:t>
            </a:r>
          </a:p>
          <a:p>
            <a:r>
              <a:rPr lang="en-US" dirty="0"/>
              <a:t>Epoch = beginning of an era in history</a:t>
            </a:r>
          </a:p>
          <a:p>
            <a:r>
              <a:rPr lang="en-US" dirty="0"/>
              <a:t>Frieze</a:t>
            </a:r>
            <a:r>
              <a:rPr lang="en-US" baseline="0" dirty="0"/>
              <a:t> = picture</a:t>
            </a:r>
            <a:endParaRPr lang="en-US" dirty="0"/>
          </a:p>
        </p:txBody>
      </p:sp>
      <p:sp>
        <p:nvSpPr>
          <p:cNvPr id="4" name="Slide Number Placeholder 3"/>
          <p:cNvSpPr>
            <a:spLocks noGrp="1"/>
          </p:cNvSpPr>
          <p:nvPr>
            <p:ph type="sldNum" sz="quarter" idx="10"/>
          </p:nvPr>
        </p:nvSpPr>
        <p:spPr/>
        <p:txBody>
          <a:bodyPr/>
          <a:lstStyle/>
          <a:p>
            <a:pPr>
              <a:defRPr/>
            </a:pPr>
            <a:fld id="{9B2CE6C3-42F5-4183-95C3-024A1C132773}" type="slidenum">
              <a:rPr lang="en-GB" smtClean="0"/>
              <a:pPr>
                <a:defRPr/>
              </a:pPr>
              <a:t>12</a:t>
            </a:fld>
            <a:endParaRPr lang="en-GB"/>
          </a:p>
        </p:txBody>
      </p:sp>
    </p:spTree>
    <p:extLst>
      <p:ext uri="{BB962C8B-B14F-4D97-AF65-F5344CB8AC3E}">
        <p14:creationId xmlns:p14="http://schemas.microsoft.com/office/powerpoint/2010/main" val="1284356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4458252"/>
            <a:ext cx="8629650" cy="1984"/>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ctrTitle"/>
          </p:nvPr>
        </p:nvSpPr>
        <p:spPr>
          <a:xfrm>
            <a:off x="381000" y="4044510"/>
            <a:ext cx="8458200" cy="1018646"/>
          </a:xfrm>
        </p:spPr>
        <p:txBody>
          <a:bodyPr anchor="t"/>
          <a:lstStyle/>
          <a:p>
            <a:r>
              <a:rPr lang="en-US"/>
              <a:t>Click to edit Master title style</a:t>
            </a:r>
          </a:p>
        </p:txBody>
      </p:sp>
      <p:sp>
        <p:nvSpPr>
          <p:cNvPr id="9" name="Subtitle 8"/>
          <p:cNvSpPr>
            <a:spLocks noGrp="1"/>
          </p:cNvSpPr>
          <p:nvPr>
            <p:ph type="subTitle" idx="1"/>
          </p:nvPr>
        </p:nvSpPr>
        <p:spPr>
          <a:xfrm>
            <a:off x="381000" y="3238500"/>
            <a:ext cx="8458200" cy="7620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p:cNvSpPr>
            <a:spLocks noGrp="1"/>
          </p:cNvSpPr>
          <p:nvPr>
            <p:ph type="dt" sz="half" idx="10"/>
          </p:nvPr>
        </p:nvSpPr>
        <p:spPr/>
        <p:txBody>
          <a:bodyPr/>
          <a:lstStyle>
            <a:lvl1pPr>
              <a:defRPr smtClean="0"/>
            </a:lvl1pPr>
          </a:lstStyle>
          <a:p>
            <a:pPr>
              <a:defRPr/>
            </a:pPr>
            <a:endParaRPr lang="en-US"/>
          </a:p>
        </p:txBody>
      </p:sp>
      <p:sp>
        <p:nvSpPr>
          <p:cNvPr id="6" name="Footer Placeholder 1"/>
          <p:cNvSpPr>
            <a:spLocks noGrp="1"/>
          </p:cNvSpPr>
          <p:nvPr>
            <p:ph type="ftr" sz="quarter" idx="11"/>
          </p:nvPr>
        </p:nvSpPr>
        <p:spPr/>
        <p:txBody>
          <a:bodyPr/>
          <a:lstStyle>
            <a:lvl1pPr>
              <a:defRPr smtClean="0"/>
            </a:lvl1pPr>
          </a:lstStyle>
          <a:p>
            <a:pPr>
              <a:defRPr/>
            </a:pPr>
            <a:endParaRPr lang="en-US"/>
          </a:p>
        </p:txBody>
      </p:sp>
      <p:sp>
        <p:nvSpPr>
          <p:cNvPr id="7" name="Slide Number Placeholder 14"/>
          <p:cNvSpPr>
            <a:spLocks noGrp="1"/>
          </p:cNvSpPr>
          <p:nvPr>
            <p:ph type="sldNum" sz="quarter" idx="12"/>
          </p:nvPr>
        </p:nvSpPr>
        <p:spPr>
          <a:xfrm>
            <a:off x="8229604" y="5394855"/>
            <a:ext cx="758825" cy="206376"/>
          </a:xfrm>
        </p:spPr>
        <p:txBody>
          <a:bodyPr/>
          <a:lstStyle>
            <a:lvl1pPr>
              <a:defRPr smtClean="0"/>
            </a:lvl1pPr>
          </a:lstStyle>
          <a:p>
            <a:pPr>
              <a:defRPr/>
            </a:pPr>
            <a:fld id="{B3144DA5-169D-4E1F-B93F-91FA3826F81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p:cNvSpPr>
            <a:spLocks noGrp="1"/>
          </p:cNvSpPr>
          <p:nvPr>
            <p:ph type="dt" sz="half" idx="10"/>
          </p:nvPr>
        </p:nvSpPr>
        <p:spPr/>
        <p:txBody>
          <a:bodyPr/>
          <a:lstStyle>
            <a:lvl1pPr>
              <a:defRPr/>
            </a:lvl1pPr>
          </a:lstStyle>
          <a:p>
            <a:pPr>
              <a:defRPr/>
            </a:pPr>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03FC7245-628E-462B-938F-53CA37B602D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57731"/>
            <a:ext cx="18288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731"/>
            <a:ext cx="62484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D0B2FBC-72B9-44D1-8B35-7E8B446EFC7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a:t>Click to edit Master title style</a:t>
            </a:r>
            <a:endParaRPr lang="en-GB" dirty="0"/>
          </a:p>
        </p:txBody>
      </p:sp>
      <p:sp>
        <p:nvSpPr>
          <p:cNvPr id="3" name="Table Placeholder 2"/>
          <p:cNvSpPr>
            <a:spLocks noGrp="1"/>
          </p:cNvSpPr>
          <p:nvPr>
            <p:ph type="tbl" idx="1"/>
          </p:nvPr>
        </p:nvSpPr>
        <p:spPr>
          <a:xfrm>
            <a:off x="457200" y="952500"/>
            <a:ext cx="8229600" cy="4064000"/>
          </a:xfrm>
        </p:spPr>
        <p:txBody>
          <a:bodyPr>
            <a:normAutofit/>
          </a:bodyPr>
          <a:lstStyle/>
          <a:p>
            <a:pPr lvl="0"/>
            <a:endParaRPr lang="en-GB" noProof="0"/>
          </a:p>
        </p:txBody>
      </p:sp>
      <p:sp>
        <p:nvSpPr>
          <p:cNvPr id="4" name="Date Placeholder 10"/>
          <p:cNvSpPr>
            <a:spLocks noGrp="1"/>
          </p:cNvSpPr>
          <p:nvPr>
            <p:ph type="dt" sz="half" idx="10"/>
          </p:nvPr>
        </p:nvSpPr>
        <p:spPr/>
        <p:txBody>
          <a:bodyPr/>
          <a:lstStyle>
            <a:lvl1pPr>
              <a:defRPr/>
            </a:lvl1pPr>
          </a:lstStyle>
          <a:p>
            <a:pPr>
              <a:defRPr/>
            </a:pPr>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A8F89096-EC62-45D3-B85B-59D588FB8D1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18"/>
            <a:ext cx="8229600" cy="1153583"/>
          </a:xfrm>
          <a:effectLst/>
        </p:spPr>
        <p:txBody>
          <a:bodyPr/>
          <a:lstStyle/>
          <a:p>
            <a:r>
              <a:rPr lang="en-US" dirty="0"/>
              <a:t>Click to edit Master title style</a:t>
            </a:r>
            <a:endParaRPr lang="en-GB" dirty="0"/>
          </a:p>
        </p:txBody>
      </p:sp>
      <p:sp>
        <p:nvSpPr>
          <p:cNvPr id="3" name="Text Placeholder 2"/>
          <p:cNvSpPr>
            <a:spLocks noGrp="1"/>
          </p:cNvSpPr>
          <p:nvPr>
            <p:ph type="body" sz="half" idx="1"/>
          </p:nvPr>
        </p:nvSpPr>
        <p:spPr>
          <a:xfrm>
            <a:off x="457200" y="1587500"/>
            <a:ext cx="40386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587500"/>
            <a:ext cx="40386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365500"/>
            <a:ext cx="40386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a:xfrm>
            <a:off x="457200" y="5204355"/>
            <a:ext cx="2133600" cy="396876"/>
          </a:xfrm>
        </p:spPr>
        <p:txBody>
          <a:bodyPr/>
          <a:lstStyle>
            <a:lvl1pPr>
              <a:defRPr smtClean="0"/>
            </a:lvl1pPr>
          </a:lstStyle>
          <a:p>
            <a:pPr>
              <a:defRPr/>
            </a:pPr>
            <a:endParaRPr lang="en-US"/>
          </a:p>
        </p:txBody>
      </p:sp>
      <p:sp>
        <p:nvSpPr>
          <p:cNvPr id="7" name="Footer Placeholder 6"/>
          <p:cNvSpPr>
            <a:spLocks noGrp="1"/>
          </p:cNvSpPr>
          <p:nvPr>
            <p:ph type="ftr" sz="quarter" idx="11"/>
          </p:nvPr>
        </p:nvSpPr>
        <p:spPr>
          <a:xfrm>
            <a:off x="3124200" y="5204355"/>
            <a:ext cx="2895600" cy="396876"/>
          </a:xfrm>
        </p:spPr>
        <p:txBody>
          <a:bodyPr/>
          <a:lstStyle>
            <a:lvl1pPr>
              <a:defRPr smtClean="0"/>
            </a:lvl1pPr>
          </a:lstStyle>
          <a:p>
            <a:pPr>
              <a:defRPr/>
            </a:pPr>
            <a:endParaRPr lang="en-US"/>
          </a:p>
        </p:txBody>
      </p:sp>
      <p:sp>
        <p:nvSpPr>
          <p:cNvPr id="8" name="Slide Number Placeholder 7"/>
          <p:cNvSpPr>
            <a:spLocks noGrp="1"/>
          </p:cNvSpPr>
          <p:nvPr>
            <p:ph type="sldNum" sz="quarter" idx="12"/>
          </p:nvPr>
        </p:nvSpPr>
        <p:spPr>
          <a:xfrm>
            <a:off x="6553200" y="5204355"/>
            <a:ext cx="2133600" cy="396876"/>
          </a:xfrm>
        </p:spPr>
        <p:txBody>
          <a:bodyPr/>
          <a:lstStyle>
            <a:lvl1pPr>
              <a:defRPr smtClean="0"/>
            </a:lvl1pPr>
          </a:lstStyle>
          <a:p>
            <a:pPr>
              <a:defRPr/>
            </a:pPr>
            <a:fld id="{122089F4-E8E5-4911-A76B-68CD5BAC7A4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18"/>
            <a:ext cx="8229600" cy="1153583"/>
          </a:xfrm>
          <a:effectLst/>
        </p:spPr>
        <p:txBody>
          <a:bodyPr/>
          <a:lstStyle/>
          <a:p>
            <a:r>
              <a:rPr lang="en-US" dirty="0"/>
              <a:t>Click to edit Master title style</a:t>
            </a:r>
            <a:endParaRPr lang="en-GB" dirty="0"/>
          </a:p>
        </p:txBody>
      </p:sp>
      <p:sp>
        <p:nvSpPr>
          <p:cNvPr id="3" name="Text Placeholder 2"/>
          <p:cNvSpPr>
            <a:spLocks noGrp="1"/>
          </p:cNvSpPr>
          <p:nvPr>
            <p:ph type="body" sz="half" idx="1"/>
          </p:nvPr>
        </p:nvSpPr>
        <p:spPr>
          <a:xfrm>
            <a:off x="457200" y="1587500"/>
            <a:ext cx="40386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587500"/>
            <a:ext cx="40386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5204355"/>
            <a:ext cx="2133600" cy="396876"/>
          </a:xfrm>
        </p:spPr>
        <p:txBody>
          <a:bodyPr/>
          <a:lstStyle>
            <a:lvl1pPr>
              <a:defRPr smtClean="0"/>
            </a:lvl1pPr>
          </a:lstStyle>
          <a:p>
            <a:pPr>
              <a:defRPr/>
            </a:pPr>
            <a:endParaRPr lang="en-US"/>
          </a:p>
        </p:txBody>
      </p:sp>
      <p:sp>
        <p:nvSpPr>
          <p:cNvPr id="6" name="Footer Placeholder 5"/>
          <p:cNvSpPr>
            <a:spLocks noGrp="1"/>
          </p:cNvSpPr>
          <p:nvPr>
            <p:ph type="ftr" sz="quarter" idx="11"/>
          </p:nvPr>
        </p:nvSpPr>
        <p:spPr>
          <a:xfrm>
            <a:off x="3124200" y="5204355"/>
            <a:ext cx="2895600" cy="396876"/>
          </a:xfrm>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a:xfrm>
            <a:off x="6553200" y="5204355"/>
            <a:ext cx="2133600" cy="396876"/>
          </a:xfrm>
        </p:spPr>
        <p:txBody>
          <a:bodyPr/>
          <a:lstStyle>
            <a:lvl1pPr>
              <a:defRPr smtClean="0"/>
            </a:lvl1pPr>
          </a:lstStyle>
          <a:p>
            <a:pPr>
              <a:defRPr/>
            </a:pPr>
            <a:fld id="{8CC93A09-DCDB-4005-BAF1-5B2C430B20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7" name="Content Placeholder 26"/>
          <p:cNvSpPr>
            <a:spLocks noGrp="1"/>
          </p:cNvSpPr>
          <p:nvPr>
            <p:ph idx="1"/>
          </p:nvPr>
        </p:nvSpPr>
        <p:spPr>
          <a:xfrm>
            <a:off x="304800" y="698500"/>
            <a:ext cx="8686800" cy="4762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04800" y="0"/>
            <a:ext cx="8686800" cy="508000"/>
          </a:xfrm>
        </p:spPr>
        <p:txBody>
          <a:bodyPr/>
          <a:lstStyle/>
          <a:p>
            <a:r>
              <a:rPr lang="en-US"/>
              <a:t>Click to edit Master title style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2870752"/>
            <a:ext cx="8629650" cy="1984"/>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Text Placeholder 5"/>
          <p:cNvSpPr>
            <a:spLocks noGrp="1"/>
          </p:cNvSpPr>
          <p:nvPr>
            <p:ph type="body" idx="1"/>
          </p:nvPr>
        </p:nvSpPr>
        <p:spPr>
          <a:xfrm>
            <a:off x="381000" y="1397000"/>
            <a:ext cx="8458200" cy="10160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455906"/>
            <a:ext cx="8686800" cy="987354"/>
          </a:xfrm>
        </p:spPr>
        <p:txBody>
          <a:bodyPr rtlCol="0" anchor="t"/>
          <a:lstStyle>
            <a:lvl1pPr algn="r">
              <a:defRPr/>
            </a:lvl1pPr>
          </a:lstStyle>
          <a:p>
            <a:r>
              <a:rPr lang="en-US"/>
              <a:t>Click to edit Master title style</a:t>
            </a:r>
          </a:p>
        </p:txBody>
      </p:sp>
      <p:sp>
        <p:nvSpPr>
          <p:cNvPr id="5" name="Date Placeholder 18"/>
          <p:cNvSpPr>
            <a:spLocks noGrp="1"/>
          </p:cNvSpPr>
          <p:nvPr>
            <p:ph type="dt" sz="half" idx="10"/>
          </p:nvPr>
        </p:nvSpPr>
        <p:spPr/>
        <p:txBody>
          <a:bodyPr/>
          <a:lstStyle>
            <a:lvl1pPr>
              <a:defRPr smtClean="0"/>
            </a:lvl1pPr>
          </a:lstStyle>
          <a:p>
            <a:pPr>
              <a:defRPr/>
            </a:pPr>
            <a:endParaRPr lang="en-US"/>
          </a:p>
        </p:txBody>
      </p:sp>
      <p:sp>
        <p:nvSpPr>
          <p:cNvPr id="7" name="Footer Placeholder 10"/>
          <p:cNvSpPr>
            <a:spLocks noGrp="1"/>
          </p:cNvSpPr>
          <p:nvPr>
            <p:ph type="ftr" sz="quarter" idx="11"/>
          </p:nvPr>
        </p:nvSpPr>
        <p:spPr/>
        <p:txBody>
          <a:bodyPr/>
          <a:lstStyle>
            <a:lvl1pPr>
              <a:defRPr smtClean="0"/>
            </a:lvl1pPr>
          </a:lstStyle>
          <a:p>
            <a:pPr>
              <a:defRPr/>
            </a:pPr>
            <a:endParaRPr lang="en-US"/>
          </a:p>
        </p:txBody>
      </p:sp>
      <p:sp>
        <p:nvSpPr>
          <p:cNvPr id="9" name="Slide Number Placeholder 15"/>
          <p:cNvSpPr>
            <a:spLocks noGrp="1"/>
          </p:cNvSpPr>
          <p:nvPr>
            <p:ph type="sldNum" sz="quarter" idx="12"/>
          </p:nvPr>
        </p:nvSpPr>
        <p:spPr/>
        <p:txBody>
          <a:bodyPr/>
          <a:lstStyle>
            <a:lvl1pPr>
              <a:defRPr smtClean="0"/>
            </a:lvl1pPr>
          </a:lstStyle>
          <a:p>
            <a:pPr>
              <a:defRPr/>
            </a:pPr>
            <a:fld id="{36888A50-C170-45C1-A2EE-B77C961ED0E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0"/>
            <a:ext cx="8686800" cy="701040"/>
          </a:xfrm>
        </p:spPr>
        <p:txBody>
          <a:bodyPr/>
          <a:lstStyle/>
          <a:p>
            <a:r>
              <a:rPr lang="en-US"/>
              <a:t>Click to edit Master title style</a:t>
            </a:r>
          </a:p>
        </p:txBody>
      </p:sp>
      <p:sp>
        <p:nvSpPr>
          <p:cNvPr id="14" name="Content Placeholder 13"/>
          <p:cNvSpPr>
            <a:spLocks noGrp="1"/>
          </p:cNvSpPr>
          <p:nvPr>
            <p:ph sz="half" idx="1"/>
          </p:nvPr>
        </p:nvSpPr>
        <p:spPr>
          <a:xfrm>
            <a:off x="304800" y="889000"/>
            <a:ext cx="4191000" cy="438150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half" idx="2"/>
          </p:nvPr>
        </p:nvSpPr>
        <p:spPr>
          <a:xfrm>
            <a:off x="4648200" y="889000"/>
            <a:ext cx="4343400" cy="438150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D9252B08-ADA6-4C98-B5CF-1ED1F3BAE4C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016501"/>
            <a:ext cx="8629650" cy="1984"/>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title"/>
          </p:nvPr>
        </p:nvSpPr>
        <p:spPr>
          <a:xfrm>
            <a:off x="304800" y="4508500"/>
            <a:ext cx="8610600" cy="735542"/>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555625"/>
            <a:ext cx="4290556" cy="53313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9" y="555625"/>
            <a:ext cx="4292241" cy="53313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096698"/>
            <a:ext cx="4290556" cy="328480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096698"/>
            <a:ext cx="4288536" cy="328480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a:spLocks noGrp="1"/>
          </p:cNvSpPr>
          <p:nvPr>
            <p:ph type="dt" sz="half" idx="10"/>
          </p:nvPr>
        </p:nvSpPr>
        <p:spPr/>
        <p:txBody>
          <a:bodyPr/>
          <a:lstStyle>
            <a:lvl1pPr>
              <a:defRPr smtClean="0"/>
            </a:lvl1pPr>
          </a:lstStyle>
          <a:p>
            <a:pPr>
              <a:defRPr/>
            </a:pPr>
            <a:endParaRPr lang="en-US"/>
          </a:p>
        </p:txBody>
      </p:sp>
      <p:sp>
        <p:nvSpPr>
          <p:cNvPr id="9" name="Footer Placeholder 5"/>
          <p:cNvSpPr>
            <a:spLocks noGrp="1"/>
          </p:cNvSpPr>
          <p:nvPr>
            <p:ph type="ftr" sz="quarter" idx="11"/>
          </p:nvPr>
        </p:nvSpPr>
        <p:spPr/>
        <p:txBody>
          <a:bodyPr/>
          <a:lstStyle>
            <a:lvl1pPr>
              <a:defRPr smtClean="0"/>
            </a:lvl1pPr>
          </a:lstStyle>
          <a:p>
            <a:pPr>
              <a:defRPr/>
            </a:pPr>
            <a:endParaRPr lang="en-US"/>
          </a:p>
        </p:txBody>
      </p:sp>
      <p:sp>
        <p:nvSpPr>
          <p:cNvPr id="10" name="Slide Number Placeholder 6"/>
          <p:cNvSpPr>
            <a:spLocks noGrp="1"/>
          </p:cNvSpPr>
          <p:nvPr>
            <p:ph type="sldNum" sz="quarter" idx="12"/>
          </p:nvPr>
        </p:nvSpPr>
        <p:spPr>
          <a:xfrm>
            <a:off x="8229600" y="5397500"/>
            <a:ext cx="762000" cy="206376"/>
          </a:xfrm>
        </p:spPr>
        <p:txBody>
          <a:bodyPr/>
          <a:lstStyle>
            <a:lvl1pPr>
              <a:defRPr smtClean="0"/>
            </a:lvl1pPr>
          </a:lstStyle>
          <a:p>
            <a:pPr>
              <a:defRPr/>
            </a:pPr>
            <a:fld id="{DE6A4F65-22DE-484A-AE50-7FB6EDCF002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0"/>
            <a:ext cx="8686800" cy="701040"/>
          </a:xfrm>
          <a:effectLst/>
        </p:spPr>
        <p:txBody>
          <a:bodyPr/>
          <a:lstStyle/>
          <a:p>
            <a:r>
              <a:rPr lang="en-US" dirty="0"/>
              <a:t>Click to edit Master title style</a:t>
            </a:r>
          </a:p>
        </p:txBody>
      </p:sp>
      <p:sp>
        <p:nvSpPr>
          <p:cNvPr id="3" name="Date Placeholder 10"/>
          <p:cNvSpPr>
            <a:spLocks noGrp="1"/>
          </p:cNvSpPr>
          <p:nvPr>
            <p:ph type="dt" sz="half" idx="10"/>
          </p:nvPr>
        </p:nvSpPr>
        <p:spPr/>
        <p:txBody>
          <a:bodyPr/>
          <a:lstStyle>
            <a:lvl1pPr>
              <a:defRPr/>
            </a:lvl1pPr>
          </a:lstStyle>
          <a:p>
            <a:pPr>
              <a:defRPr/>
            </a:pPr>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30BADCF-0C1C-43AE-98A2-142DF4EC42C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smtClean="0"/>
            </a:lvl1pPr>
          </a:lstStyle>
          <a:p>
            <a:pPr>
              <a:defRPr/>
            </a:pPr>
            <a:endParaRPr lang="en-US"/>
          </a:p>
        </p:txBody>
      </p:sp>
      <p:sp>
        <p:nvSpPr>
          <p:cNvPr id="3" name="Footer Placeholder 23"/>
          <p:cNvSpPr>
            <a:spLocks noGrp="1"/>
          </p:cNvSpPr>
          <p:nvPr>
            <p:ph type="ftr" sz="quarter" idx="11"/>
          </p:nvPr>
        </p:nvSpPr>
        <p:spPr/>
        <p:txBody>
          <a:bodyPr/>
          <a:lstStyle>
            <a:lvl1pPr>
              <a:defRPr smtClean="0"/>
            </a:lvl1pPr>
          </a:lstStyle>
          <a:p>
            <a:pPr>
              <a:defRPr/>
            </a:pPr>
            <a:endParaRPr lang="en-US"/>
          </a:p>
        </p:txBody>
      </p:sp>
      <p:sp>
        <p:nvSpPr>
          <p:cNvPr id="4" name="Slide Number Placeholder 6"/>
          <p:cNvSpPr>
            <a:spLocks noGrp="1"/>
          </p:cNvSpPr>
          <p:nvPr>
            <p:ph type="sldNum" sz="quarter" idx="12"/>
          </p:nvPr>
        </p:nvSpPr>
        <p:spPr/>
        <p:txBody>
          <a:bodyPr/>
          <a:lstStyle>
            <a:lvl1pPr>
              <a:defRPr smtClean="0"/>
            </a:lvl1pPr>
          </a:lstStyle>
          <a:p>
            <a:pPr>
              <a:defRPr/>
            </a:pPr>
            <a:fld id="{C08DCBFA-A3CF-44A3-8FA4-1D107B78D61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4874266"/>
            <a:ext cx="8629650" cy="1984"/>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le 11"/>
          <p:cNvSpPr>
            <a:spLocks noGrp="1"/>
          </p:cNvSpPr>
          <p:nvPr>
            <p:ph type="title"/>
          </p:nvPr>
        </p:nvSpPr>
        <p:spPr>
          <a:xfrm>
            <a:off x="457200" y="4572001"/>
            <a:ext cx="8458200" cy="433917"/>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4" y="508000"/>
            <a:ext cx="3008313" cy="40005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508000"/>
            <a:ext cx="5340350" cy="40005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p:cNvSpPr>
            <a:spLocks noGrp="1"/>
          </p:cNvSpPr>
          <p:nvPr>
            <p:ph type="dt" sz="half" idx="10"/>
          </p:nvPr>
        </p:nvSpPr>
        <p:spPr/>
        <p:txBody>
          <a:bodyPr/>
          <a:lstStyle>
            <a:lvl1pPr>
              <a:defRPr smtClean="0"/>
            </a:lvl1pPr>
          </a:lstStyle>
          <a:p>
            <a:pPr>
              <a:defRPr/>
            </a:pPr>
            <a:endParaRPr lang="en-US"/>
          </a:p>
        </p:txBody>
      </p:sp>
      <p:sp>
        <p:nvSpPr>
          <p:cNvPr id="7" name="Footer Placeholder 28"/>
          <p:cNvSpPr>
            <a:spLocks noGrp="1"/>
          </p:cNvSpPr>
          <p:nvPr>
            <p:ph type="ftr" sz="quarter" idx="11"/>
          </p:nvPr>
        </p:nvSpPr>
        <p:spPr/>
        <p:txBody>
          <a:bodyPr/>
          <a:lstStyle>
            <a:lvl1pPr>
              <a:defRPr smtClean="0"/>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7E9E9A30-939D-486B-89E4-45F96A7BC61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513862"/>
            <a:ext cx="5029200" cy="30480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381000" y="4161467"/>
            <a:ext cx="5867400" cy="435240"/>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4611015"/>
            <a:ext cx="5867400" cy="640292"/>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p:cNvSpPr>
            <a:spLocks noGrp="1"/>
          </p:cNvSpPr>
          <p:nvPr>
            <p:ph type="dt" sz="half" idx="10"/>
          </p:nvPr>
        </p:nvSpPr>
        <p:spPr/>
        <p:txBody>
          <a:bodyPr/>
          <a:lstStyle>
            <a:lvl1pPr>
              <a:defRPr smtClean="0"/>
            </a:lvl1pPr>
          </a:lstStyle>
          <a:p>
            <a:pPr>
              <a:defRPr/>
            </a:pPr>
            <a:endParaRPr lang="en-US"/>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30"/>
          <p:cNvSpPr>
            <a:spLocks noGrp="1"/>
          </p:cNvSpPr>
          <p:nvPr>
            <p:ph type="sldNum" sz="quarter" idx="12"/>
          </p:nvPr>
        </p:nvSpPr>
        <p:spPr/>
        <p:txBody>
          <a:bodyPr/>
          <a:lstStyle>
            <a:lvl1pPr>
              <a:defRPr smtClean="0"/>
            </a:lvl1pPr>
          </a:lstStyle>
          <a:p>
            <a:pPr>
              <a:defRPr/>
            </a:pPr>
            <a:fld id="{64C52942-EE50-4F20-A6FB-BCE54C205D2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875750"/>
            <a:ext cx="8629650" cy="1984"/>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053" name="Text Placeholder 7"/>
          <p:cNvSpPr>
            <a:spLocks noGrp="1"/>
          </p:cNvSpPr>
          <p:nvPr>
            <p:ph type="body" idx="1"/>
          </p:nvPr>
        </p:nvSpPr>
        <p:spPr bwMode="auto">
          <a:xfrm>
            <a:off x="304800" y="952501"/>
            <a:ext cx="8686800" cy="41142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2"/>
          </p:nvPr>
        </p:nvSpPr>
        <p:spPr>
          <a:xfrm>
            <a:off x="6477000" y="63501"/>
            <a:ext cx="2514600" cy="240771"/>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solidFill>
                  <a:srgbClr val="C2C2C2"/>
                </a:solidFill>
              </a:defRPr>
            </a:lvl1pPr>
          </a:lstStyle>
          <a:p>
            <a:pPr>
              <a:defRPr/>
            </a:pPr>
            <a:endParaRPr lang="en-US"/>
          </a:p>
        </p:txBody>
      </p:sp>
      <p:sp>
        <p:nvSpPr>
          <p:cNvPr id="28" name="Footer Placeholder 27"/>
          <p:cNvSpPr>
            <a:spLocks noGrp="1"/>
          </p:cNvSpPr>
          <p:nvPr>
            <p:ph type="ftr" sz="quarter" idx="3"/>
          </p:nvPr>
        </p:nvSpPr>
        <p:spPr>
          <a:xfrm>
            <a:off x="3124200" y="63501"/>
            <a:ext cx="3352800" cy="240771"/>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C2C2C2"/>
                </a:solidFill>
              </a:defRPr>
            </a:lvl1pPr>
          </a:lstStyle>
          <a:p>
            <a:pPr>
              <a:defRPr/>
            </a:pPr>
            <a:endParaRPr lang="en-US"/>
          </a:p>
        </p:txBody>
      </p:sp>
      <p:sp>
        <p:nvSpPr>
          <p:cNvPr id="5" name="Slide Number Placeholder 4"/>
          <p:cNvSpPr>
            <a:spLocks noGrp="1"/>
          </p:cNvSpPr>
          <p:nvPr>
            <p:ph type="sldNum" sz="quarter" idx="4"/>
          </p:nvPr>
        </p:nvSpPr>
        <p:spPr>
          <a:xfrm>
            <a:off x="8229600" y="5397502"/>
            <a:ext cx="762000" cy="203729"/>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C2C2C2"/>
                </a:solidFill>
              </a:defRPr>
            </a:lvl1pPr>
          </a:lstStyle>
          <a:p>
            <a:pPr>
              <a:defRPr/>
            </a:pPr>
            <a:fld id="{40EA33C5-CE00-47EE-B70A-009AA33A8143}" type="slidenum">
              <a:rPr lang="en-US"/>
              <a:pPr>
                <a:defRPr/>
              </a:pPr>
              <a:t>‹#›</a:t>
            </a:fld>
            <a:endParaRPr lang="en-US"/>
          </a:p>
        </p:txBody>
      </p:sp>
      <p:sp>
        <p:nvSpPr>
          <p:cNvPr id="10" name="Title Placeholder 9"/>
          <p:cNvSpPr>
            <a:spLocks noGrp="1"/>
          </p:cNvSpPr>
          <p:nvPr>
            <p:ph type="title"/>
          </p:nvPr>
        </p:nvSpPr>
        <p:spPr>
          <a:xfrm>
            <a:off x="304800" y="0"/>
            <a:ext cx="8686800" cy="698500"/>
          </a:xfrm>
          <a:prstGeom prst="rect">
            <a:avLst/>
          </a:prstGeom>
        </p:spPr>
        <p:txBody>
          <a:bodyPr vert="horz" anchor="ctr">
            <a:normAutofit/>
          </a:bodyPr>
          <a:lstStyle/>
          <a:p>
            <a:r>
              <a:rPr lang="en-US"/>
              <a:t>Click to edit Master title style</a:t>
            </a:r>
          </a:p>
        </p:txBody>
      </p:sp>
      <p:sp>
        <p:nvSpPr>
          <p:cNvPr id="9" name="Straight Connector 8"/>
          <p:cNvSpPr>
            <a:spLocks noChangeShapeType="1"/>
          </p:cNvSpPr>
          <p:nvPr/>
        </p:nvSpPr>
        <p:spPr bwMode="auto">
          <a:xfrm>
            <a:off x="514350" y="875750"/>
            <a:ext cx="8629650" cy="1984"/>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514350" y="881656"/>
            <a:ext cx="8629650" cy="1984"/>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23" r:id="rId4"/>
    <p:sldLayoutId id="2147483930" r:id="rId5"/>
    <p:sldLayoutId id="2147483924" r:id="rId6"/>
    <p:sldLayoutId id="2147483931" r:id="rId7"/>
    <p:sldLayoutId id="2147483932" r:id="rId8"/>
    <p:sldLayoutId id="2147483933" r:id="rId9"/>
    <p:sldLayoutId id="2147483925" r:id="rId10"/>
    <p:sldLayoutId id="2147483934" r:id="rId11"/>
    <p:sldLayoutId id="2147483926" r:id="rId12"/>
    <p:sldLayoutId id="2147483935" r:id="rId13"/>
    <p:sldLayoutId id="2147483936" r:id="rId14"/>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Irrigation" TargetMode="External"/><Relationship Id="rId2" Type="http://schemas.openxmlformats.org/officeDocument/2006/relationships/hyperlink" Target="https://en.wikipedia.org/wiki/Agriculture" TargetMode="Externa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https://en.wikipedia.org/wiki/Irrigation_sprinkler"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3.wmf"/><Relationship Id="rId5" Type="http://schemas.openxmlformats.org/officeDocument/2006/relationships/oleObject" Target="../embeddings/oleObject1.bin"/><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495300"/>
            <a:ext cx="8458200" cy="1018646"/>
          </a:xfrm>
        </p:spPr>
        <p:txBody>
          <a:bodyPr>
            <a:normAutofit fontScale="90000"/>
          </a:bodyPr>
          <a:lstStyle/>
          <a:p>
            <a:pPr eaLnBrk="1" hangingPunct="1"/>
            <a:r>
              <a:rPr lang="en-US" altLang="en-US" sz="2200" b="1" dirty="0"/>
              <a:t>CE-431</a:t>
            </a:r>
            <a:br>
              <a:rPr lang="en-US" altLang="en-US" sz="4000" dirty="0"/>
            </a:br>
            <a:r>
              <a:rPr lang="en-US" altLang="en-US" sz="4000" dirty="0"/>
              <a:t>Irrigation Engineering </a:t>
            </a:r>
            <a:br>
              <a:rPr lang="en-US" altLang="en-US" sz="4000" dirty="0"/>
            </a:br>
            <a:r>
              <a:rPr lang="en-US" altLang="en-US" sz="3100" dirty="0"/>
              <a:t>Lecture #1: </a:t>
            </a:r>
            <a:r>
              <a:rPr lang="en-US" altLang="en-US" sz="3100" b="1" dirty="0"/>
              <a:t>Introduction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Over irrigation may lead to waterlogging</a:t>
            </a:r>
            <a:r>
              <a:rPr lang="en-US" sz="1200" dirty="0"/>
              <a:t>(</a:t>
            </a:r>
            <a:r>
              <a:rPr lang="en-US" sz="1200" b="1" dirty="0"/>
              <a:t>Waterlogging</a:t>
            </a:r>
            <a:r>
              <a:rPr lang="en-US" sz="1200" dirty="0"/>
              <a:t> refers to the saturation of soil with </a:t>
            </a:r>
            <a:r>
              <a:rPr lang="en-US" sz="1200" b="1" dirty="0"/>
              <a:t>water</a:t>
            </a:r>
            <a:r>
              <a:rPr lang="en-US" sz="1200" dirty="0"/>
              <a:t>. Soil may be regarded as waterlogged when the </a:t>
            </a:r>
            <a:r>
              <a:rPr lang="en-US" sz="1200" b="1" dirty="0"/>
              <a:t>water</a:t>
            </a:r>
            <a:r>
              <a:rPr lang="en-US" sz="1200" dirty="0"/>
              <a:t> table of the ground </a:t>
            </a:r>
            <a:r>
              <a:rPr lang="en-US" sz="1200" dirty="0" err="1"/>
              <a:t>wateris</a:t>
            </a:r>
            <a:r>
              <a:rPr lang="en-US" sz="1200" dirty="0"/>
              <a:t> too high to conveniently permit an anticipated activity, like agriculture.)</a:t>
            </a:r>
          </a:p>
          <a:p>
            <a:r>
              <a:rPr lang="en-US" dirty="0"/>
              <a:t>Poor maintenance and malfunctioning may lead to breaching and flooding</a:t>
            </a:r>
          </a:p>
          <a:p>
            <a:r>
              <a:rPr lang="en-US" dirty="0"/>
              <a:t>Number of X-drainage works required</a:t>
            </a:r>
          </a:p>
          <a:p>
            <a:endParaRPr lang="en-US" dirty="0"/>
          </a:p>
        </p:txBody>
      </p:sp>
      <p:sp>
        <p:nvSpPr>
          <p:cNvPr id="3" name="Title 2"/>
          <p:cNvSpPr>
            <a:spLocks noGrp="1"/>
          </p:cNvSpPr>
          <p:nvPr>
            <p:ph type="title"/>
          </p:nvPr>
        </p:nvSpPr>
        <p:spPr/>
        <p:txBody>
          <a:bodyPr>
            <a:normAutofit fontScale="90000"/>
          </a:bodyPr>
          <a:lstStyle/>
          <a:p>
            <a:r>
              <a:rPr lang="en-US" dirty="0"/>
              <a:t>Disadvantages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0"/>
            <a:ext cx="8229600" cy="762000"/>
          </a:xfrm>
        </p:spPr>
        <p:txBody>
          <a:bodyPr/>
          <a:lstStyle/>
          <a:p>
            <a:pPr algn="ctr"/>
            <a:r>
              <a:rPr lang="en-US" dirty="0"/>
              <a:t>HISTORY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0" y="698500"/>
            <a:ext cx="5257800" cy="4762500"/>
          </a:xfrm>
        </p:spPr>
        <p:txBody>
          <a:bodyPr/>
          <a:lstStyle/>
          <a:p>
            <a:pPr algn="just"/>
            <a:r>
              <a:rPr lang="en-GB" sz="1600" dirty="0">
                <a:latin typeface="Arial" pitchFamily="34" charset="0"/>
                <a:cs typeface="Arial" pitchFamily="34" charset="0"/>
              </a:rPr>
              <a:t>It was only during the Holocene epoch (</a:t>
            </a:r>
            <a:r>
              <a:rPr lang="en-GB" sz="1600" dirty="0">
                <a:solidFill>
                  <a:srgbClr val="FF0000"/>
                </a:solidFill>
                <a:latin typeface="Arial" pitchFamily="34" charset="0"/>
                <a:cs typeface="Arial" pitchFamily="34" charset="0"/>
              </a:rPr>
              <a:t>10,000 years ago</a:t>
            </a:r>
            <a:r>
              <a:rPr lang="en-GB" sz="1600" dirty="0">
                <a:latin typeface="Arial" pitchFamily="34" charset="0"/>
                <a:cs typeface="Arial" pitchFamily="34" charset="0"/>
              </a:rPr>
              <a:t>) that the development of agriculture occurred, keeping in mind that the Earth and solar system are 4.6 billion years old</a:t>
            </a:r>
          </a:p>
          <a:p>
            <a:pPr algn="just"/>
            <a:endParaRPr lang="en-GB" sz="1600" dirty="0">
              <a:latin typeface="Arial" pitchFamily="34" charset="0"/>
              <a:cs typeface="Arial" pitchFamily="34" charset="0"/>
            </a:endParaRPr>
          </a:p>
          <a:p>
            <a:pPr algn="just"/>
            <a:r>
              <a:rPr lang="en-GB" sz="1600" dirty="0">
                <a:latin typeface="Arial" pitchFamily="34" charset="0"/>
                <a:cs typeface="Arial" pitchFamily="34" charset="0"/>
              </a:rPr>
              <a:t>Only in the past </a:t>
            </a:r>
            <a:r>
              <a:rPr lang="en-GB" sz="1600" dirty="0">
                <a:solidFill>
                  <a:srgbClr val="FF0000"/>
                </a:solidFill>
                <a:latin typeface="Arial" pitchFamily="34" charset="0"/>
                <a:cs typeface="Arial" pitchFamily="34" charset="0"/>
              </a:rPr>
              <a:t>9,000 to 10,000 </a:t>
            </a:r>
            <a:r>
              <a:rPr lang="en-GB" sz="1600" dirty="0">
                <a:latin typeface="Arial" pitchFamily="34" charset="0"/>
                <a:cs typeface="Arial" pitchFamily="34" charset="0"/>
              </a:rPr>
              <a:t>years have humans discovered how to </a:t>
            </a:r>
            <a:r>
              <a:rPr lang="en-GB" sz="1600" dirty="0">
                <a:solidFill>
                  <a:srgbClr val="FF0000"/>
                </a:solidFill>
                <a:latin typeface="Arial" pitchFamily="34" charset="0"/>
                <a:cs typeface="Arial" pitchFamily="34" charset="0"/>
              </a:rPr>
              <a:t>raise crops and tame animals</a:t>
            </a:r>
          </a:p>
          <a:p>
            <a:pPr algn="just"/>
            <a:endParaRPr lang="en-GB" sz="1600" dirty="0">
              <a:latin typeface="Arial" pitchFamily="34" charset="0"/>
              <a:cs typeface="Arial" pitchFamily="34" charset="0"/>
            </a:endParaRPr>
          </a:p>
          <a:p>
            <a:pPr algn="just"/>
            <a:r>
              <a:rPr lang="en-GB" sz="1600" dirty="0">
                <a:latin typeface="Arial" pitchFamily="34" charset="0"/>
                <a:cs typeface="Arial" pitchFamily="34" charset="0"/>
              </a:rPr>
              <a:t>The first successful efforts to control the flow of water were made in </a:t>
            </a:r>
            <a:r>
              <a:rPr lang="en-GB" sz="1600" dirty="0">
                <a:solidFill>
                  <a:srgbClr val="FF0000"/>
                </a:solidFill>
                <a:latin typeface="Arial" pitchFamily="34" charset="0"/>
                <a:cs typeface="Arial" pitchFamily="34" charset="0"/>
              </a:rPr>
              <a:t>Mesopotamia and Egypt</a:t>
            </a:r>
            <a:r>
              <a:rPr lang="en-GB" sz="1600" dirty="0">
                <a:latin typeface="Arial" pitchFamily="34" charset="0"/>
                <a:cs typeface="Arial" pitchFamily="34" charset="0"/>
              </a:rPr>
              <a:t>, where the remains of the prehistoric irrigation works still exist</a:t>
            </a:r>
          </a:p>
          <a:p>
            <a:pPr algn="just"/>
            <a:endParaRPr lang="en-GB" sz="1600" dirty="0">
              <a:latin typeface="Arial" pitchFamily="34" charset="0"/>
              <a:cs typeface="Arial" pitchFamily="34" charset="0"/>
            </a:endParaRPr>
          </a:p>
          <a:p>
            <a:pPr algn="just"/>
            <a:r>
              <a:rPr lang="en-GB" sz="1600" dirty="0">
                <a:latin typeface="Arial" pitchFamily="34" charset="0"/>
                <a:cs typeface="Arial" pitchFamily="34" charset="0"/>
              </a:rPr>
              <a:t>In ancient Egypt, the construction of canals was a major </a:t>
            </a:r>
            <a:r>
              <a:rPr lang="en-GB" sz="1600" dirty="0" err="1">
                <a:latin typeface="Arial" pitchFamily="34" charset="0"/>
                <a:cs typeface="Arial" pitchFamily="34" charset="0"/>
              </a:rPr>
              <a:t>endeavor</a:t>
            </a:r>
            <a:r>
              <a:rPr lang="en-GB" sz="1600" dirty="0">
                <a:latin typeface="Arial" pitchFamily="34" charset="0"/>
                <a:cs typeface="Arial" pitchFamily="34" charset="0"/>
              </a:rPr>
              <a:t> of the pharaohs and their servants</a:t>
            </a:r>
            <a:br>
              <a:rPr lang="en-GB" sz="1600" dirty="0">
                <a:latin typeface="Arial" pitchFamily="34" charset="0"/>
                <a:cs typeface="Arial" pitchFamily="34" charset="0"/>
              </a:rPr>
            </a:br>
            <a:br>
              <a:rPr lang="en-GB" sz="1600" dirty="0">
                <a:latin typeface="Arial" pitchFamily="34" charset="0"/>
                <a:cs typeface="Arial" pitchFamily="34" charset="0"/>
              </a:rPr>
            </a:br>
            <a:br>
              <a:rPr lang="en-GB" sz="1600" dirty="0">
                <a:latin typeface="Arial" pitchFamily="34" charset="0"/>
                <a:cs typeface="Arial" pitchFamily="34" charset="0"/>
              </a:rPr>
            </a:br>
            <a:br>
              <a:rPr lang="en-GB" sz="1600" dirty="0">
                <a:latin typeface="Arial" pitchFamily="34" charset="0"/>
                <a:cs typeface="Arial" pitchFamily="34" charset="0"/>
              </a:rPr>
            </a:br>
            <a:br>
              <a:rPr lang="en-GB" sz="1600" dirty="0">
                <a:latin typeface="Arial" pitchFamily="34" charset="0"/>
                <a:cs typeface="Arial" pitchFamily="34" charset="0"/>
              </a:rPr>
            </a:br>
            <a:endParaRPr lang="en-GB" sz="1600" dirty="0">
              <a:latin typeface="Arial" pitchFamily="34" charset="0"/>
              <a:cs typeface="Arial" pitchFamily="34" charset="0"/>
            </a:endParaRPr>
          </a:p>
        </p:txBody>
      </p:sp>
      <p:sp>
        <p:nvSpPr>
          <p:cNvPr id="2" name="Title 1"/>
          <p:cNvSpPr>
            <a:spLocks noGrp="1"/>
          </p:cNvSpPr>
          <p:nvPr>
            <p:ph type="title"/>
          </p:nvPr>
        </p:nvSpPr>
        <p:spPr/>
        <p:txBody>
          <a:bodyPr>
            <a:normAutofit fontScale="90000"/>
          </a:bodyPr>
          <a:lstStyle/>
          <a:p>
            <a:pPr>
              <a:defRPr/>
            </a:pPr>
            <a:r>
              <a:rPr lang="en-GB" dirty="0"/>
              <a:t>History of irrigation</a:t>
            </a:r>
          </a:p>
        </p:txBody>
      </p:sp>
      <p:pic>
        <p:nvPicPr>
          <p:cNvPr id="19460" name="Picture 2" descr="The Nile River has played an important role in the lives of Egyptians throughout history. This frieze (c. 2000 B.C.E.) depicts Egyptians using water from the Nile River for irrigation."/>
          <p:cNvPicPr>
            <a:picLocks noChangeAspect="1" noChangeArrowheads="1"/>
          </p:cNvPicPr>
          <p:nvPr/>
        </p:nvPicPr>
        <p:blipFill>
          <a:blip r:embed="rId3" cstate="print"/>
          <a:srcRect/>
          <a:stretch>
            <a:fillRect/>
          </a:stretch>
        </p:blipFill>
        <p:spPr bwMode="auto">
          <a:xfrm>
            <a:off x="5299364" y="825500"/>
            <a:ext cx="3844636" cy="1905000"/>
          </a:xfrm>
          <a:prstGeom prst="rect">
            <a:avLst/>
          </a:prstGeom>
          <a:noFill/>
          <a:ln w="9525">
            <a:noFill/>
            <a:miter lim="800000"/>
            <a:headEnd/>
            <a:tailEnd/>
          </a:ln>
        </p:spPr>
      </p:pic>
      <p:sp>
        <p:nvSpPr>
          <p:cNvPr id="19461" name="TextBox 5"/>
          <p:cNvSpPr txBox="1">
            <a:spLocks noChangeArrowheads="1"/>
          </p:cNvSpPr>
          <p:nvPr/>
        </p:nvSpPr>
        <p:spPr bwMode="auto">
          <a:xfrm>
            <a:off x="5334000" y="2857500"/>
            <a:ext cx="3810000" cy="923330"/>
          </a:xfrm>
          <a:prstGeom prst="rect">
            <a:avLst/>
          </a:prstGeom>
          <a:noFill/>
          <a:ln w="9525">
            <a:noFill/>
            <a:miter lim="800000"/>
            <a:headEnd/>
            <a:tailEnd/>
          </a:ln>
        </p:spPr>
        <p:txBody>
          <a:bodyPr>
            <a:spAutoFit/>
          </a:bodyPr>
          <a:lstStyle/>
          <a:p>
            <a:r>
              <a:rPr lang="en-GB" dirty="0"/>
              <a:t>This frieze (c. 2000 B.C.E. ) depicts Egyptians using water from the Nile River for irrigation.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304800" y="698500"/>
            <a:ext cx="8382000" cy="4381500"/>
          </a:xfrm>
        </p:spPr>
        <p:txBody>
          <a:bodyPr/>
          <a:lstStyle/>
          <a:p>
            <a:pPr algn="just"/>
            <a:r>
              <a:rPr lang="en-GB" sz="1600" dirty="0">
                <a:latin typeface="Arial" pitchFamily="34" charset="0"/>
                <a:cs typeface="Arial" pitchFamily="34" charset="0"/>
              </a:rPr>
              <a:t>The Sumerians (~2500 BC) in southern Mesopotamia built </a:t>
            </a:r>
            <a:r>
              <a:rPr lang="en-GB" sz="1600" b="1" u="sng" dirty="0">
                <a:latin typeface="Arial" pitchFamily="34" charset="0"/>
                <a:cs typeface="Arial" pitchFamily="34" charset="0"/>
              </a:rPr>
              <a:t>city walls </a:t>
            </a:r>
            <a:r>
              <a:rPr lang="en-GB" sz="1600" dirty="0">
                <a:latin typeface="Arial" pitchFamily="34" charset="0"/>
                <a:cs typeface="Arial" pitchFamily="34" charset="0"/>
              </a:rPr>
              <a:t>and temples and dug </a:t>
            </a:r>
            <a:r>
              <a:rPr lang="en-GB" sz="1600" b="1" u="sng" dirty="0">
                <a:latin typeface="Arial" pitchFamily="34" charset="0"/>
                <a:cs typeface="Arial" pitchFamily="34" charset="0"/>
              </a:rPr>
              <a:t>canals </a:t>
            </a:r>
            <a:r>
              <a:rPr lang="en-GB" sz="1600" dirty="0">
                <a:latin typeface="Arial" pitchFamily="34" charset="0"/>
                <a:cs typeface="Arial" pitchFamily="34" charset="0"/>
              </a:rPr>
              <a:t>that were the world's first engineering works.</a:t>
            </a:r>
          </a:p>
          <a:p>
            <a:pPr algn="just"/>
            <a:endParaRPr lang="en-GB" sz="1600" dirty="0">
              <a:latin typeface="Arial" pitchFamily="34" charset="0"/>
              <a:cs typeface="Arial" pitchFamily="34" charset="0"/>
            </a:endParaRPr>
          </a:p>
          <a:p>
            <a:pPr algn="just"/>
            <a:r>
              <a:rPr lang="en-GB" sz="1600" dirty="0">
                <a:latin typeface="Arial" pitchFamily="34" charset="0"/>
                <a:cs typeface="Arial" pitchFamily="34" charset="0"/>
              </a:rPr>
              <a:t>It is also of interest that these people, from the beginning of recorded history, </a:t>
            </a:r>
            <a:r>
              <a:rPr lang="en-GB" sz="1600" dirty="0">
                <a:solidFill>
                  <a:schemeClr val="tx1"/>
                </a:solidFill>
                <a:latin typeface="Arial" pitchFamily="34" charset="0"/>
                <a:cs typeface="Arial" pitchFamily="34" charset="0"/>
              </a:rPr>
              <a:t>fought over </a:t>
            </a:r>
            <a:r>
              <a:rPr lang="en-GB" sz="1600" b="1" u="sng" dirty="0">
                <a:solidFill>
                  <a:srgbClr val="FF0000"/>
                </a:solidFill>
                <a:latin typeface="Arial" pitchFamily="34" charset="0"/>
                <a:cs typeface="Arial" pitchFamily="34" charset="0"/>
              </a:rPr>
              <a:t>water rights</a:t>
            </a:r>
          </a:p>
          <a:p>
            <a:pPr algn="just"/>
            <a:endParaRPr lang="en-GB" sz="1600" dirty="0">
              <a:solidFill>
                <a:srgbClr val="FF0000"/>
              </a:solidFill>
              <a:latin typeface="Arial" pitchFamily="34" charset="0"/>
              <a:cs typeface="Arial" pitchFamily="34" charset="0"/>
            </a:endParaRPr>
          </a:p>
          <a:p>
            <a:pPr algn="just"/>
            <a:r>
              <a:rPr lang="en-GB" sz="1600" dirty="0">
                <a:latin typeface="Arial" pitchFamily="34" charset="0"/>
                <a:cs typeface="Arial" pitchFamily="34" charset="0"/>
              </a:rPr>
              <a:t>The Assyrians (~1000 BC) also developed extensive public works. Sargon II, invading Armenia in 714 B.C.E. , discovered the </a:t>
            </a:r>
            <a:r>
              <a:rPr lang="en-GB" sz="1600" b="1" i="1" u="sng" dirty="0" err="1">
                <a:latin typeface="Arial" pitchFamily="34" charset="0"/>
                <a:cs typeface="Arial" pitchFamily="34" charset="0"/>
              </a:rPr>
              <a:t>qanat</a:t>
            </a:r>
            <a:r>
              <a:rPr lang="en-GB" sz="1600" b="1" i="1" u="sng" dirty="0">
                <a:latin typeface="Arial" pitchFamily="34" charset="0"/>
                <a:cs typeface="Arial" pitchFamily="34" charset="0"/>
              </a:rPr>
              <a:t> </a:t>
            </a:r>
            <a:r>
              <a:rPr lang="en-GB" sz="1600" dirty="0">
                <a:latin typeface="Arial" pitchFamily="34" charset="0"/>
                <a:cs typeface="Arial" pitchFamily="34" charset="0"/>
              </a:rPr>
              <a:t>(Arabic name) or</a:t>
            </a:r>
            <a:r>
              <a:rPr lang="en-GB" sz="1600" b="1" u="sng" dirty="0">
                <a:latin typeface="Arial" pitchFamily="34" charset="0"/>
                <a:cs typeface="Arial" pitchFamily="34" charset="0"/>
              </a:rPr>
              <a:t> </a:t>
            </a:r>
            <a:r>
              <a:rPr lang="en-GB" sz="1600" b="1" i="1" u="sng" dirty="0" err="1">
                <a:latin typeface="Arial" pitchFamily="34" charset="0"/>
                <a:cs typeface="Arial" pitchFamily="34" charset="0"/>
              </a:rPr>
              <a:t>karaiz</a:t>
            </a:r>
            <a:r>
              <a:rPr lang="en-GB" sz="1600" i="1" dirty="0">
                <a:latin typeface="Arial" pitchFamily="34" charset="0"/>
                <a:cs typeface="Arial" pitchFamily="34" charset="0"/>
              </a:rPr>
              <a:t> </a:t>
            </a:r>
            <a:r>
              <a:rPr lang="en-GB" sz="1600" dirty="0">
                <a:latin typeface="Arial" pitchFamily="34" charset="0"/>
                <a:cs typeface="Arial" pitchFamily="34" charset="0"/>
              </a:rPr>
              <a:t>(Persian name), which is a </a:t>
            </a:r>
            <a:r>
              <a:rPr lang="en-GB" sz="1600" dirty="0">
                <a:solidFill>
                  <a:srgbClr val="FF0000"/>
                </a:solidFill>
                <a:latin typeface="Arial" pitchFamily="34" charset="0"/>
                <a:cs typeface="Arial" pitchFamily="34" charset="0"/>
              </a:rPr>
              <a:t>tunnel used to bring water from an underground source</a:t>
            </a:r>
            <a:r>
              <a:rPr lang="en-GB" sz="1600" dirty="0">
                <a:latin typeface="Arial" pitchFamily="34" charset="0"/>
                <a:cs typeface="Arial" pitchFamily="34" charset="0"/>
              </a:rPr>
              <a:t> in the hills down to the foothills. Sargon destroyed the area in Armenia but brought the concept back to Assyria for irrigation</a:t>
            </a:r>
          </a:p>
          <a:p>
            <a:endParaRPr lang="en-GB" sz="1600" dirty="0">
              <a:latin typeface="Arial" pitchFamily="34" charset="0"/>
              <a:cs typeface="Arial" pitchFamily="34" charset="0"/>
            </a:endParaRPr>
          </a:p>
          <a:p>
            <a:r>
              <a:rPr lang="en-GB" sz="1600" b="1" u="sng" dirty="0">
                <a:latin typeface="Arial" pitchFamily="34" charset="0"/>
                <a:cs typeface="Arial" pitchFamily="34" charset="0"/>
              </a:rPr>
              <a:t>Sophisticated irrigation </a:t>
            </a:r>
            <a:r>
              <a:rPr lang="en-GB" sz="1600" dirty="0">
                <a:latin typeface="Arial" pitchFamily="34" charset="0"/>
                <a:cs typeface="Arial" pitchFamily="34" charset="0"/>
              </a:rPr>
              <a:t>and </a:t>
            </a:r>
            <a:r>
              <a:rPr lang="en-GB" sz="1600" b="1" u="sng" dirty="0">
                <a:latin typeface="Arial" pitchFamily="34" charset="0"/>
                <a:cs typeface="Arial" pitchFamily="34" charset="0"/>
              </a:rPr>
              <a:t>storage systems </a:t>
            </a:r>
            <a:r>
              <a:rPr lang="en-GB" sz="1600" dirty="0">
                <a:latin typeface="Arial" pitchFamily="34" charset="0"/>
                <a:cs typeface="Arial" pitchFamily="34" charset="0"/>
              </a:rPr>
              <a:t>were also developed by the </a:t>
            </a:r>
            <a:r>
              <a:rPr lang="en-GB" sz="1600" dirty="0">
                <a:solidFill>
                  <a:srgbClr val="FF0000"/>
                </a:solidFill>
                <a:latin typeface="Arial" pitchFamily="34" charset="0"/>
                <a:cs typeface="Arial" pitchFamily="34" charset="0"/>
              </a:rPr>
              <a:t>Indus Valley Civilization</a:t>
            </a:r>
            <a:r>
              <a:rPr lang="en-GB" sz="1600" dirty="0">
                <a:latin typeface="Arial" pitchFamily="34" charset="0"/>
                <a:cs typeface="Arial" pitchFamily="34" charset="0"/>
              </a:rPr>
              <a:t> in present-day Pakistan and North India, including the reservoirs at </a:t>
            </a:r>
            <a:r>
              <a:rPr lang="en-GB" sz="1600" dirty="0" err="1">
                <a:latin typeface="Arial" pitchFamily="34" charset="0"/>
                <a:cs typeface="Arial" pitchFamily="34" charset="0"/>
              </a:rPr>
              <a:t>Girnar</a:t>
            </a:r>
            <a:r>
              <a:rPr lang="en-GB" sz="1600" dirty="0">
                <a:latin typeface="Arial" pitchFamily="34" charset="0"/>
                <a:cs typeface="Arial" pitchFamily="34" charset="0"/>
              </a:rPr>
              <a:t> in 3000 BCE(before common era) and an early canal irrigation system from Circa 2600 BCE </a:t>
            </a:r>
            <a:br>
              <a:rPr lang="en-GB" sz="1600" dirty="0">
                <a:latin typeface="Arial" pitchFamily="34" charset="0"/>
                <a:cs typeface="Arial" pitchFamily="34" charset="0"/>
              </a:rPr>
            </a:br>
            <a:br>
              <a:rPr lang="en-GB" sz="1600" dirty="0">
                <a:latin typeface="Arial" pitchFamily="34" charset="0"/>
                <a:cs typeface="Arial" pitchFamily="34" charset="0"/>
              </a:rPr>
            </a:br>
            <a:br>
              <a:rPr lang="en-GB" sz="1600" dirty="0">
                <a:latin typeface="Arial" pitchFamily="34" charset="0"/>
                <a:cs typeface="Arial" pitchFamily="34" charset="0"/>
              </a:rPr>
            </a:br>
            <a:br>
              <a:rPr lang="en-GB" sz="1600" dirty="0">
                <a:latin typeface="Arial" pitchFamily="34" charset="0"/>
                <a:cs typeface="Arial" pitchFamily="34" charset="0"/>
              </a:rPr>
            </a:br>
            <a:endParaRPr lang="en-GB" sz="1600" dirty="0">
              <a:latin typeface="Arial" pitchFamily="34" charset="0"/>
              <a:cs typeface="Arial" pitchFamily="34" charset="0"/>
            </a:endParaRPr>
          </a:p>
        </p:txBody>
      </p:sp>
      <p:sp>
        <p:nvSpPr>
          <p:cNvPr id="2" name="Title 1"/>
          <p:cNvSpPr>
            <a:spLocks noGrp="1"/>
          </p:cNvSpPr>
          <p:nvPr>
            <p:ph type="title"/>
          </p:nvPr>
        </p:nvSpPr>
        <p:spPr/>
        <p:txBody>
          <a:bodyPr>
            <a:normAutofit fontScale="90000"/>
          </a:bodyPr>
          <a:lstStyle/>
          <a:p>
            <a:pPr>
              <a:defRPr/>
            </a:pPr>
            <a:r>
              <a:rPr lang="en-GB" dirty="0"/>
              <a:t>History of irrigation</a:t>
            </a:r>
          </a:p>
        </p:txBody>
      </p:sp>
      <p:sp>
        <p:nvSpPr>
          <p:cNvPr id="20484" name="TextBox 4"/>
          <p:cNvSpPr txBox="1">
            <a:spLocks noChangeArrowheads="1"/>
          </p:cNvSpPr>
          <p:nvPr/>
        </p:nvSpPr>
        <p:spPr bwMode="auto">
          <a:xfrm>
            <a:off x="304800" y="5067300"/>
            <a:ext cx="8534400" cy="338554"/>
          </a:xfrm>
          <a:prstGeom prst="rect">
            <a:avLst/>
          </a:prstGeom>
          <a:noFill/>
          <a:ln w="9525">
            <a:noFill/>
            <a:miter lim="800000"/>
            <a:headEnd/>
            <a:tailEnd/>
          </a:ln>
        </p:spPr>
        <p:txBody>
          <a:bodyPr>
            <a:spAutoFit/>
          </a:bodyPr>
          <a:lstStyle/>
          <a:p>
            <a:r>
              <a:rPr lang="en-GB" sz="1600" dirty="0"/>
              <a:t>Mesopotamia, is Greek word which means  for "the land between the rivers."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GB" dirty="0"/>
              <a:t>History of irrigation</a:t>
            </a:r>
          </a:p>
        </p:txBody>
      </p:sp>
      <p:pic>
        <p:nvPicPr>
          <p:cNvPr id="21507" name="Picture 2" descr="File:Pot chain irrigation 1846.jpg"/>
          <p:cNvPicPr>
            <a:picLocks noChangeAspect="1" noChangeArrowheads="1"/>
          </p:cNvPicPr>
          <p:nvPr/>
        </p:nvPicPr>
        <p:blipFill>
          <a:blip r:embed="rId2" cstate="print"/>
          <a:srcRect/>
          <a:stretch>
            <a:fillRect/>
          </a:stretch>
        </p:blipFill>
        <p:spPr bwMode="auto">
          <a:xfrm>
            <a:off x="381000" y="762000"/>
            <a:ext cx="3886200" cy="4099046"/>
          </a:xfrm>
          <a:prstGeom prst="rect">
            <a:avLst/>
          </a:prstGeom>
          <a:noFill/>
          <a:ln w="9525">
            <a:noFill/>
            <a:miter lim="800000"/>
            <a:headEnd/>
            <a:tailEnd/>
          </a:ln>
        </p:spPr>
      </p:pic>
      <p:sp>
        <p:nvSpPr>
          <p:cNvPr id="21508" name="TextBox 4"/>
          <p:cNvSpPr txBox="1">
            <a:spLocks noChangeArrowheads="1"/>
          </p:cNvSpPr>
          <p:nvPr/>
        </p:nvSpPr>
        <p:spPr bwMode="auto">
          <a:xfrm>
            <a:off x="228600" y="4889501"/>
            <a:ext cx="3962400" cy="646331"/>
          </a:xfrm>
          <a:prstGeom prst="rect">
            <a:avLst/>
          </a:prstGeom>
          <a:noFill/>
          <a:ln w="9525">
            <a:noFill/>
            <a:miter lim="800000"/>
            <a:headEnd/>
            <a:tailEnd/>
          </a:ln>
        </p:spPr>
        <p:txBody>
          <a:bodyPr>
            <a:spAutoFit/>
          </a:bodyPr>
          <a:lstStyle/>
          <a:p>
            <a:r>
              <a:rPr lang="en-GB" dirty="0"/>
              <a:t>Animal-powered irrigation, Upper Egypt, ca</a:t>
            </a:r>
            <a:r>
              <a:rPr lang="en-GB"/>
              <a:t>. </a:t>
            </a:r>
            <a:r>
              <a:rPr lang="en-GB" dirty="0"/>
              <a:t>1840</a:t>
            </a:r>
          </a:p>
        </p:txBody>
      </p:sp>
      <p:pic>
        <p:nvPicPr>
          <p:cNvPr id="21509" name="Picture 4" descr="File:Kashmir irrigation.jpg"/>
          <p:cNvPicPr>
            <a:picLocks noChangeAspect="1" noChangeArrowheads="1"/>
          </p:cNvPicPr>
          <p:nvPr/>
        </p:nvPicPr>
        <p:blipFill>
          <a:blip r:embed="rId3" cstate="print"/>
          <a:srcRect/>
          <a:stretch>
            <a:fillRect/>
          </a:stretch>
        </p:blipFill>
        <p:spPr bwMode="auto">
          <a:xfrm>
            <a:off x="4468817" y="762000"/>
            <a:ext cx="4675187" cy="1841500"/>
          </a:xfrm>
          <a:prstGeom prst="rect">
            <a:avLst/>
          </a:prstGeom>
          <a:noFill/>
          <a:ln w="9525">
            <a:noFill/>
            <a:miter lim="800000"/>
            <a:headEnd/>
            <a:tailEnd/>
          </a:ln>
        </p:spPr>
      </p:pic>
      <p:sp>
        <p:nvSpPr>
          <p:cNvPr id="21510" name="TextBox 7"/>
          <p:cNvSpPr txBox="1">
            <a:spLocks noChangeArrowheads="1"/>
          </p:cNvSpPr>
          <p:nvPr/>
        </p:nvSpPr>
        <p:spPr bwMode="auto">
          <a:xfrm>
            <a:off x="4572000" y="2730500"/>
            <a:ext cx="4572000" cy="923330"/>
          </a:xfrm>
          <a:prstGeom prst="rect">
            <a:avLst/>
          </a:prstGeom>
          <a:noFill/>
          <a:ln w="9525">
            <a:noFill/>
            <a:miter lim="800000"/>
            <a:headEnd/>
            <a:tailEnd/>
          </a:ln>
        </p:spPr>
        <p:txBody>
          <a:bodyPr>
            <a:spAutoFit/>
          </a:bodyPr>
          <a:lstStyle/>
          <a:p>
            <a:r>
              <a:rPr lang="en-GB"/>
              <a:t>An example of irrigation system common in Indian subcontinent. Artistic impression on the banks of Dal Lake, Kashmir, India.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349500"/>
            <a:ext cx="8686800" cy="508000"/>
          </a:xfrm>
        </p:spPr>
        <p:txBody>
          <a:bodyPr>
            <a:normAutofit fontScale="90000"/>
          </a:bodyPr>
          <a:lstStyle/>
          <a:p>
            <a:pPr algn="ctr"/>
            <a:r>
              <a:rPr lang="en-US" dirty="0"/>
              <a:t>Components of Irrigation System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596636"/>
          </a:xfrm>
        </p:spPr>
        <p:txBody>
          <a:bodyPr>
            <a:normAutofit fontScale="90000"/>
          </a:bodyPr>
          <a:lstStyle/>
          <a:p>
            <a:pPr eaLnBrk="1" fontAlgn="auto" hangingPunct="1">
              <a:spcAft>
                <a:spcPts val="0"/>
              </a:spcAft>
              <a:defRPr/>
            </a:pPr>
            <a:r>
              <a:rPr lang="en-US" dirty="0"/>
              <a:t>Components of Irrigation system</a:t>
            </a:r>
            <a:endParaRPr lang="en-US" b="1" dirty="0"/>
          </a:p>
        </p:txBody>
      </p:sp>
      <p:sp>
        <p:nvSpPr>
          <p:cNvPr id="22531" name="Rectangle 3"/>
          <p:cNvSpPr>
            <a:spLocks noGrp="1" noChangeArrowheads="1"/>
          </p:cNvSpPr>
          <p:nvPr>
            <p:ph idx="1"/>
          </p:nvPr>
        </p:nvSpPr>
        <p:spPr/>
        <p:txBody>
          <a:bodyPr/>
          <a:lstStyle/>
          <a:p>
            <a:pPr algn="just" eaLnBrk="1" hangingPunct="1">
              <a:buSzPct val="50000"/>
            </a:pPr>
            <a:r>
              <a:rPr lang="en-US" sz="2600" dirty="0"/>
              <a:t>Irrigation system consists of </a:t>
            </a:r>
          </a:p>
          <a:p>
            <a:pPr marL="457200" lvl="1" indent="0" algn="just" eaLnBrk="1" hangingPunct="1">
              <a:buSzPct val="50000"/>
              <a:buNone/>
            </a:pPr>
            <a:endParaRPr lang="en-US" sz="2600" dirty="0"/>
          </a:p>
          <a:p>
            <a:pPr marL="457200" lvl="1" indent="0" algn="just" eaLnBrk="1" hangingPunct="1">
              <a:buSzPct val="50000"/>
              <a:buNone/>
            </a:pPr>
            <a:r>
              <a:rPr lang="en-US" sz="2600" dirty="0"/>
              <a:t>1.Storage or diversion</a:t>
            </a:r>
          </a:p>
          <a:p>
            <a:pPr marL="457200" lvl="1" indent="0" algn="just" eaLnBrk="1" hangingPunct="1">
              <a:buSzPct val="50000"/>
              <a:buNone/>
            </a:pPr>
            <a:r>
              <a:rPr lang="en-US" sz="2600" dirty="0"/>
              <a:t>2.Conveyance of irrigation water</a:t>
            </a:r>
          </a:p>
          <a:p>
            <a:pPr marL="457200" lvl="1" indent="0" algn="just" eaLnBrk="1" hangingPunct="1">
              <a:buSzPct val="50000"/>
              <a:buNone/>
            </a:pPr>
            <a:r>
              <a:rPr lang="en-US" sz="2600" dirty="0"/>
              <a:t>3.Distribution and application of irrigation water</a:t>
            </a:r>
          </a:p>
          <a:p>
            <a:pPr marL="457200" lvl="1" indent="0" algn="just" eaLnBrk="1" hangingPunct="1">
              <a:buSzPct val="50000"/>
              <a:buNone/>
            </a:pPr>
            <a:r>
              <a:rPr lang="en-US" sz="2600" dirty="0"/>
              <a:t>4.Drainage of excess water</a:t>
            </a:r>
            <a:r>
              <a:rPr lang="en-US"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cimponents of irrigation.bmp"/>
          <p:cNvPicPr>
            <a:picLocks noGrp="1" noChangeAspect="1"/>
          </p:cNvPicPr>
          <p:nvPr>
            <p:ph idx="1"/>
          </p:nvPr>
        </p:nvPicPr>
        <p:blipFill>
          <a:blip r:embed="rId2" cstate="print"/>
          <a:srcRect t="3733" r="18947" b="65867"/>
          <a:stretch>
            <a:fillRect/>
          </a:stretch>
        </p:blipFill>
        <p:spPr>
          <a:xfrm>
            <a:off x="228602" y="876300"/>
            <a:ext cx="8793249" cy="4572000"/>
          </a:xfrm>
        </p:spPr>
      </p:pic>
      <p:sp>
        <p:nvSpPr>
          <p:cNvPr id="3" name="Title 2"/>
          <p:cNvSpPr>
            <a:spLocks noGrp="1"/>
          </p:cNvSpPr>
          <p:nvPr>
            <p:ph type="title"/>
          </p:nvPr>
        </p:nvSpPr>
        <p:spPr/>
        <p:txBody>
          <a:bodyPr>
            <a:normAutofit fontScale="90000"/>
          </a:bodyPr>
          <a:lstStyle/>
          <a:p>
            <a:pPr>
              <a:defRPr/>
            </a:pPr>
            <a:r>
              <a:rPr lang="en-US" dirty="0"/>
              <a:t>Components of </a:t>
            </a:r>
            <a:r>
              <a:rPr lang="en-US" b="1" dirty="0"/>
              <a:t>Irrigation system</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596636"/>
          </a:xfrm>
        </p:spPr>
        <p:txBody>
          <a:bodyPr>
            <a:normAutofit fontScale="90000"/>
          </a:bodyPr>
          <a:lstStyle/>
          <a:p>
            <a:pPr eaLnBrk="1" fontAlgn="auto" hangingPunct="1">
              <a:spcAft>
                <a:spcPts val="0"/>
              </a:spcAft>
              <a:defRPr/>
            </a:pPr>
            <a:r>
              <a:rPr lang="en-US" dirty="0"/>
              <a:t>Components of </a:t>
            </a:r>
            <a:r>
              <a:rPr lang="en-US" b="1" dirty="0"/>
              <a:t>Irrigation system</a:t>
            </a:r>
          </a:p>
        </p:txBody>
      </p:sp>
      <p:sp>
        <p:nvSpPr>
          <p:cNvPr id="25603" name="Rectangle 3"/>
          <p:cNvSpPr>
            <a:spLocks noGrp="1" noChangeArrowheads="1"/>
          </p:cNvSpPr>
          <p:nvPr>
            <p:ph idx="1"/>
          </p:nvPr>
        </p:nvSpPr>
        <p:spPr>
          <a:xfrm>
            <a:off x="304800" y="1206500"/>
            <a:ext cx="8686800" cy="3683000"/>
          </a:xfrm>
        </p:spPr>
        <p:txBody>
          <a:bodyPr/>
          <a:lstStyle/>
          <a:p>
            <a:pPr algn="just" eaLnBrk="1" hangingPunct="1">
              <a:buSzPct val="50000"/>
            </a:pPr>
            <a:r>
              <a:rPr lang="en-US" sz="3000" b="1" u="sng" dirty="0"/>
              <a:t>1.Storage or diversion</a:t>
            </a:r>
          </a:p>
          <a:p>
            <a:pPr algn="just" eaLnBrk="1" hangingPunct="1">
              <a:buSzPct val="50000"/>
            </a:pPr>
            <a:endParaRPr lang="en-US" sz="3000" b="1" dirty="0"/>
          </a:p>
          <a:p>
            <a:pPr lvl="1" algn="just" eaLnBrk="1" hangingPunct="1">
              <a:buSzPct val="50000"/>
            </a:pPr>
            <a:r>
              <a:rPr lang="en-US" sz="2600" b="1" dirty="0"/>
              <a:t>Dams</a:t>
            </a:r>
            <a:endParaRPr lang="en-US" sz="3000" b="1" dirty="0"/>
          </a:p>
          <a:p>
            <a:pPr lvl="1" algn="just" eaLnBrk="1" hangingPunct="1">
              <a:buSzPct val="50000"/>
            </a:pPr>
            <a:r>
              <a:rPr lang="en-US" sz="2600" b="1" dirty="0" err="1"/>
              <a:t>Headworks</a:t>
            </a:r>
            <a:r>
              <a:rPr lang="en-US" sz="2600" b="1" dirty="0"/>
              <a:t>/Barrages/Weirs </a:t>
            </a:r>
          </a:p>
        </p:txBody>
      </p:sp>
      <p:sp>
        <p:nvSpPr>
          <p:cNvPr id="25604" name="Rectangle 1"/>
          <p:cNvSpPr>
            <a:spLocks noChangeArrowheads="1"/>
          </p:cNvSpPr>
          <p:nvPr/>
        </p:nvSpPr>
        <p:spPr bwMode="auto">
          <a:xfrm>
            <a:off x="571500" y="3314700"/>
            <a:ext cx="8001000" cy="1938992"/>
          </a:xfrm>
          <a:prstGeom prst="rect">
            <a:avLst/>
          </a:prstGeom>
          <a:noFill/>
          <a:ln w="9525">
            <a:noFill/>
            <a:miter lim="800000"/>
            <a:headEnd/>
            <a:tailEnd/>
          </a:ln>
        </p:spPr>
        <p:txBody>
          <a:bodyPr anchor="ctr">
            <a:spAutoFit/>
          </a:bodyPr>
          <a:lstStyle/>
          <a:p>
            <a:r>
              <a:rPr lang="en-US" sz="2000" b="1" i="1" dirty="0">
                <a:latin typeface="Calibri" pitchFamily="34" charset="0"/>
                <a:ea typeface="MS Mincho" pitchFamily="49" charset="-128"/>
              </a:rPr>
              <a:t>Headwork:</a:t>
            </a:r>
            <a:r>
              <a:rPr lang="en-US" sz="2000" i="1" dirty="0">
                <a:latin typeface="Calibri" pitchFamily="34" charset="0"/>
                <a:ea typeface="MS Mincho" pitchFamily="49" charset="-128"/>
              </a:rPr>
              <a:t> Headwork is a combination of weir or barrage and canal head regulator. Barrage is a part of Headwork.</a:t>
            </a:r>
          </a:p>
          <a:p>
            <a:r>
              <a:rPr lang="en-US" sz="2000" b="1" dirty="0"/>
              <a:t>Headworks</a:t>
            </a:r>
            <a:r>
              <a:rPr lang="en-US" sz="2000" dirty="0"/>
              <a:t> is a civil engineering term for any structure at the head or diversion point of a waterway. It is smaller than a barrage and is used to divert water from a river into a canal or from a large canal into a smaller canal.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596636"/>
          </a:xfrm>
        </p:spPr>
        <p:txBody>
          <a:bodyPr>
            <a:normAutofit fontScale="90000"/>
          </a:bodyPr>
          <a:lstStyle/>
          <a:p>
            <a:pPr eaLnBrk="1" fontAlgn="auto" hangingPunct="1">
              <a:spcAft>
                <a:spcPts val="0"/>
              </a:spcAft>
              <a:defRPr/>
            </a:pPr>
            <a:r>
              <a:rPr lang="en-US" dirty="0"/>
              <a:t>Components of </a:t>
            </a:r>
            <a:r>
              <a:rPr lang="en-US" b="1" dirty="0"/>
              <a:t>Irrigation system</a:t>
            </a:r>
          </a:p>
        </p:txBody>
      </p:sp>
      <p:sp>
        <p:nvSpPr>
          <p:cNvPr id="26627" name="Rectangle 3"/>
          <p:cNvSpPr>
            <a:spLocks noGrp="1" noChangeArrowheads="1"/>
          </p:cNvSpPr>
          <p:nvPr>
            <p:ph idx="1"/>
          </p:nvPr>
        </p:nvSpPr>
        <p:spPr/>
        <p:txBody>
          <a:bodyPr/>
          <a:lstStyle/>
          <a:p>
            <a:pPr algn="just" eaLnBrk="1" hangingPunct="1">
              <a:buSzPct val="50000"/>
            </a:pPr>
            <a:r>
              <a:rPr lang="en-US" sz="3000" b="1"/>
              <a:t>Storage or diversion</a:t>
            </a:r>
          </a:p>
        </p:txBody>
      </p:sp>
      <p:grpSp>
        <p:nvGrpSpPr>
          <p:cNvPr id="26628" name="Group 7"/>
          <p:cNvGrpSpPr>
            <a:grpSpLocks/>
          </p:cNvGrpSpPr>
          <p:nvPr/>
        </p:nvGrpSpPr>
        <p:grpSpPr bwMode="auto">
          <a:xfrm>
            <a:off x="2057400" y="1143000"/>
            <a:ext cx="5334000" cy="1968500"/>
            <a:chOff x="384" y="1584"/>
            <a:chExt cx="4896" cy="2064"/>
          </a:xfrm>
        </p:grpSpPr>
        <p:pic>
          <p:nvPicPr>
            <p:cNvPr id="26633" name="Picture 4" descr="tarbela"/>
            <p:cNvPicPr>
              <a:picLocks noChangeAspect="1" noChangeArrowheads="1"/>
            </p:cNvPicPr>
            <p:nvPr/>
          </p:nvPicPr>
          <p:blipFill>
            <a:blip r:embed="rId2" cstate="print"/>
            <a:srcRect/>
            <a:stretch>
              <a:fillRect/>
            </a:stretch>
          </p:blipFill>
          <p:spPr bwMode="auto">
            <a:xfrm>
              <a:off x="384" y="1584"/>
              <a:ext cx="2064" cy="2064"/>
            </a:xfrm>
            <a:prstGeom prst="rect">
              <a:avLst/>
            </a:prstGeom>
            <a:noFill/>
            <a:ln w="9525">
              <a:noFill/>
              <a:miter lim="800000"/>
              <a:headEnd/>
              <a:tailEnd/>
            </a:ln>
          </p:spPr>
        </p:pic>
        <p:pic>
          <p:nvPicPr>
            <p:cNvPr id="26634" name="Picture 5" descr="tarbela spillway"/>
            <p:cNvPicPr>
              <a:picLocks noChangeAspect="1" noChangeArrowheads="1"/>
            </p:cNvPicPr>
            <p:nvPr/>
          </p:nvPicPr>
          <p:blipFill>
            <a:blip r:embed="rId3" cstate="print"/>
            <a:srcRect/>
            <a:stretch>
              <a:fillRect/>
            </a:stretch>
          </p:blipFill>
          <p:spPr bwMode="auto">
            <a:xfrm>
              <a:off x="2544" y="1584"/>
              <a:ext cx="2736" cy="2052"/>
            </a:xfrm>
            <a:prstGeom prst="rect">
              <a:avLst/>
            </a:prstGeom>
            <a:noFill/>
            <a:ln w="9525">
              <a:noFill/>
              <a:miter lim="800000"/>
              <a:headEnd/>
              <a:tailEnd/>
            </a:ln>
          </p:spPr>
        </p:pic>
      </p:grpSp>
      <p:sp>
        <p:nvSpPr>
          <p:cNvPr id="26629" name="Text Box 6"/>
          <p:cNvSpPr txBox="1">
            <a:spLocks noChangeArrowheads="1"/>
          </p:cNvSpPr>
          <p:nvPr/>
        </p:nvSpPr>
        <p:spPr bwMode="auto">
          <a:xfrm>
            <a:off x="2819400" y="3175000"/>
            <a:ext cx="4267200" cy="369332"/>
          </a:xfrm>
          <a:prstGeom prst="rect">
            <a:avLst/>
          </a:prstGeom>
          <a:noFill/>
          <a:ln w="9525">
            <a:noFill/>
            <a:miter lim="800000"/>
            <a:headEnd/>
            <a:tailEnd/>
          </a:ln>
        </p:spPr>
        <p:txBody>
          <a:bodyPr>
            <a:spAutoFit/>
          </a:bodyPr>
          <a:lstStyle/>
          <a:p>
            <a:pPr>
              <a:spcBef>
                <a:spcPct val="50000"/>
              </a:spcBef>
            </a:pPr>
            <a:r>
              <a:rPr lang="en-US"/>
              <a:t>Tarbela Dam: Earth and Rockfill Dam</a:t>
            </a:r>
          </a:p>
        </p:txBody>
      </p:sp>
      <p:pic>
        <p:nvPicPr>
          <p:cNvPr id="26630" name="Picture 10" descr="mangla_dam"/>
          <p:cNvPicPr>
            <a:picLocks noChangeAspect="1" noChangeArrowheads="1"/>
          </p:cNvPicPr>
          <p:nvPr/>
        </p:nvPicPr>
        <p:blipFill>
          <a:blip r:embed="rId4" cstate="print"/>
          <a:srcRect/>
          <a:stretch>
            <a:fillRect/>
          </a:stretch>
        </p:blipFill>
        <p:spPr bwMode="auto">
          <a:xfrm>
            <a:off x="838200" y="3556002"/>
            <a:ext cx="3195638" cy="1854729"/>
          </a:xfrm>
          <a:prstGeom prst="rect">
            <a:avLst/>
          </a:prstGeom>
          <a:noFill/>
          <a:ln w="9525">
            <a:noFill/>
            <a:miter lim="800000"/>
            <a:headEnd/>
            <a:tailEnd/>
          </a:ln>
        </p:spPr>
      </p:pic>
      <p:sp>
        <p:nvSpPr>
          <p:cNvPr id="26631" name="Text Box 11"/>
          <p:cNvSpPr txBox="1">
            <a:spLocks noChangeArrowheads="1"/>
          </p:cNvSpPr>
          <p:nvPr/>
        </p:nvSpPr>
        <p:spPr bwMode="auto">
          <a:xfrm>
            <a:off x="2743200" y="5409407"/>
            <a:ext cx="3048000" cy="369332"/>
          </a:xfrm>
          <a:prstGeom prst="rect">
            <a:avLst/>
          </a:prstGeom>
          <a:noFill/>
          <a:ln w="9525">
            <a:noFill/>
            <a:miter lim="800000"/>
            <a:headEnd/>
            <a:tailEnd/>
          </a:ln>
        </p:spPr>
        <p:txBody>
          <a:bodyPr>
            <a:spAutoFit/>
          </a:bodyPr>
          <a:lstStyle/>
          <a:p>
            <a:pPr>
              <a:spcBef>
                <a:spcPct val="50000"/>
              </a:spcBef>
            </a:pPr>
            <a:r>
              <a:rPr lang="en-US"/>
              <a:t>Mangla Dam: Earthfill</a:t>
            </a:r>
          </a:p>
        </p:txBody>
      </p:sp>
      <p:pic>
        <p:nvPicPr>
          <p:cNvPr id="26632" name="Picture 12" descr="water-dam-mangla"/>
          <p:cNvPicPr>
            <a:picLocks noChangeAspect="1" noChangeArrowheads="1"/>
          </p:cNvPicPr>
          <p:nvPr/>
        </p:nvPicPr>
        <p:blipFill>
          <a:blip r:embed="rId5" cstate="print"/>
          <a:srcRect b="6073"/>
          <a:stretch>
            <a:fillRect/>
          </a:stretch>
        </p:blipFill>
        <p:spPr bwMode="auto">
          <a:xfrm>
            <a:off x="4267200" y="3556000"/>
            <a:ext cx="3657600" cy="18415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8100"/>
            <a:ext cx="8229600" cy="762000"/>
          </a:xfrm>
        </p:spPr>
        <p:txBody>
          <a:bodyPr/>
          <a:lstStyle/>
          <a:p>
            <a:pPr eaLnBrk="1" hangingPunct="1"/>
            <a:r>
              <a:rPr lang="en-US" altLang="en-US" dirty="0"/>
              <a:t>Course Outline</a:t>
            </a:r>
          </a:p>
        </p:txBody>
      </p:sp>
      <p:sp>
        <p:nvSpPr>
          <p:cNvPr id="4099" name="Rectangle 3"/>
          <p:cNvSpPr>
            <a:spLocks noGrp="1" noChangeArrowheads="1"/>
          </p:cNvSpPr>
          <p:nvPr>
            <p:ph type="body" idx="1"/>
          </p:nvPr>
        </p:nvSpPr>
        <p:spPr>
          <a:xfrm>
            <a:off x="76200" y="723900"/>
            <a:ext cx="8915400" cy="4368800"/>
          </a:xfrm>
        </p:spPr>
        <p:txBody>
          <a:bodyPr/>
          <a:lstStyle/>
          <a:p>
            <a:pPr algn="just"/>
            <a:r>
              <a:rPr lang="en-US" sz="1450" b="1" dirty="0">
                <a:latin typeface="Arial (Body)"/>
              </a:rPr>
              <a:t>Introduction: </a:t>
            </a:r>
            <a:r>
              <a:rPr lang="en-US" sz="1450" dirty="0">
                <a:latin typeface="Arial (Body)"/>
              </a:rPr>
              <a:t>Definition and types of irrigation. Merits and demerits of irrigation, Indus basin irrigation system.</a:t>
            </a:r>
          </a:p>
          <a:p>
            <a:pPr lvl="0" algn="just"/>
            <a:r>
              <a:rPr lang="en-US" sz="1450" b="1" dirty="0">
                <a:latin typeface="Arial (Body)"/>
              </a:rPr>
              <a:t>Water Resources</a:t>
            </a:r>
            <a:r>
              <a:rPr lang="en-US" sz="1450" dirty="0">
                <a:latin typeface="Arial (Body)"/>
              </a:rPr>
              <a:t>:  Planning and development of water resources projects. Water resources in Pakistan.</a:t>
            </a:r>
          </a:p>
          <a:p>
            <a:pPr lvl="0" algn="just"/>
            <a:r>
              <a:rPr lang="en-US" sz="1450" b="1" dirty="0">
                <a:latin typeface="Arial (Body)"/>
              </a:rPr>
              <a:t>Canal Irrigation: </a:t>
            </a:r>
            <a:r>
              <a:rPr lang="en-US" sz="1450" dirty="0">
                <a:latin typeface="Arial (Body)"/>
              </a:rPr>
              <a:t>Elementary concept about canal head works, selection of their site and layout, weirs and barrages, various components and functions. Measures adopted to control silt entry into canals, silt ejectors and silt excluders. Design of weirs on permeable foundations, sheet piles and well foundations, cut off walls. Design of irrigation channels, Kennedy’s and Lacey’s theories. Rational methods for design of irrigation channels. Comparison of various methods. Computer Aided design of irrigation channels.</a:t>
            </a:r>
          </a:p>
          <a:p>
            <a:pPr lvl="0" algn="just"/>
            <a:r>
              <a:rPr lang="en-US" sz="1450" b="1" dirty="0">
                <a:latin typeface="Arial (Body)"/>
              </a:rPr>
              <a:t>Irrigation Works: </a:t>
            </a:r>
            <a:r>
              <a:rPr lang="en-US" sz="1450" dirty="0">
                <a:latin typeface="Arial (Body)"/>
              </a:rPr>
              <a:t>Canal head regulators, falls, meter flumes, canal outlets. Cross drainage works: types and functions. Canal lining: advantages and types. Maintenance of irrigation canals.</a:t>
            </a:r>
          </a:p>
          <a:p>
            <a:pPr lvl="0" algn="just"/>
            <a:r>
              <a:rPr lang="en-US" sz="1450" b="1" dirty="0">
                <a:latin typeface="Arial (Body)"/>
              </a:rPr>
              <a:t>Irrigated Agriculture: </a:t>
            </a:r>
            <a:r>
              <a:rPr lang="en-US" sz="1450" dirty="0">
                <a:latin typeface="Arial (Body)"/>
              </a:rPr>
              <a:t>Water requirements of crops, duty of irrigation water. Delta of crops, consumptive use, estimation of consumptive use, methods used for assessment of irrigation water. Irrigation methods and practices. Management of irrigation systems, various approaches, participatory irrigation management.</a:t>
            </a:r>
          </a:p>
          <a:p>
            <a:pPr lvl="0" algn="just"/>
            <a:r>
              <a:rPr lang="en-US" sz="1450" b="1" dirty="0">
                <a:latin typeface="Arial (Body)"/>
              </a:rPr>
              <a:t>Water logging and salinity: </a:t>
            </a:r>
            <a:r>
              <a:rPr lang="en-US" sz="1450" dirty="0">
                <a:latin typeface="Arial (Body)"/>
              </a:rPr>
              <a:t>Definition, field capacity, wilting point, hygroscopic moisture etc. Causes and effects of water logging, reclamation of water logged soils. Drains and tube wells. Causes and effects of salinity and alkalinity of lands in Pakistan. Reclamation methods. Drainage network in irrigated areas.</a:t>
            </a:r>
          </a:p>
          <a:p>
            <a:pPr eaLnBrk="1" hangingPunct="1">
              <a:lnSpc>
                <a:spcPct val="80000"/>
              </a:lnSpc>
            </a:pPr>
            <a:endParaRPr lang="en-US" alt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596636"/>
          </a:xfrm>
        </p:spPr>
        <p:txBody>
          <a:bodyPr>
            <a:normAutofit fontScale="90000"/>
          </a:bodyPr>
          <a:lstStyle/>
          <a:p>
            <a:pPr eaLnBrk="1" fontAlgn="auto" hangingPunct="1">
              <a:spcAft>
                <a:spcPts val="0"/>
              </a:spcAft>
              <a:defRPr/>
            </a:pPr>
            <a:r>
              <a:rPr lang="en-US" dirty="0"/>
              <a:t>Components of </a:t>
            </a:r>
            <a:r>
              <a:rPr lang="en-US" b="1" dirty="0"/>
              <a:t>Irrigation system</a:t>
            </a:r>
          </a:p>
        </p:txBody>
      </p:sp>
      <p:sp>
        <p:nvSpPr>
          <p:cNvPr id="27651" name="Rectangle 3"/>
          <p:cNvSpPr>
            <a:spLocks noGrp="1" noChangeArrowheads="1"/>
          </p:cNvSpPr>
          <p:nvPr>
            <p:ph idx="1"/>
          </p:nvPr>
        </p:nvSpPr>
        <p:spPr>
          <a:xfrm>
            <a:off x="304800" y="698500"/>
            <a:ext cx="8686800" cy="4508500"/>
          </a:xfrm>
        </p:spPr>
        <p:txBody>
          <a:bodyPr/>
          <a:lstStyle/>
          <a:p>
            <a:pPr algn="just" eaLnBrk="1" hangingPunct="1">
              <a:buSzPct val="50000"/>
            </a:pPr>
            <a:r>
              <a:rPr lang="en-US" sz="3000" b="1"/>
              <a:t>Storage or diversion</a:t>
            </a:r>
          </a:p>
        </p:txBody>
      </p:sp>
      <p:pic>
        <p:nvPicPr>
          <p:cNvPr id="27652" name="Picture 5"/>
          <p:cNvPicPr>
            <a:picLocks noChangeAspect="1" noChangeArrowheads="1"/>
          </p:cNvPicPr>
          <p:nvPr/>
        </p:nvPicPr>
        <p:blipFill>
          <a:blip r:embed="rId2" cstate="print"/>
          <a:srcRect l="40996" t="25000" r="7468" b="10417"/>
          <a:stretch>
            <a:fillRect/>
          </a:stretch>
        </p:blipFill>
        <p:spPr bwMode="auto">
          <a:xfrm>
            <a:off x="1143000" y="1143000"/>
            <a:ext cx="6705600" cy="3937000"/>
          </a:xfrm>
          <a:prstGeom prst="rect">
            <a:avLst/>
          </a:prstGeom>
          <a:noFill/>
          <a:ln w="9525">
            <a:noFill/>
            <a:miter lim="800000"/>
            <a:headEnd/>
            <a:tailEnd/>
          </a:ln>
        </p:spPr>
      </p:pic>
      <p:cxnSp>
        <p:nvCxnSpPr>
          <p:cNvPr id="10" name="Straight Arrow Connector 9"/>
          <p:cNvCxnSpPr/>
          <p:nvPr/>
        </p:nvCxnSpPr>
        <p:spPr>
          <a:xfrm flipH="1">
            <a:off x="4953000" y="1841500"/>
            <a:ext cx="4572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352800" y="3111500"/>
            <a:ext cx="4572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655" name="TextBox 11"/>
          <p:cNvSpPr txBox="1">
            <a:spLocks noChangeArrowheads="1"/>
          </p:cNvSpPr>
          <p:nvPr/>
        </p:nvSpPr>
        <p:spPr bwMode="auto">
          <a:xfrm>
            <a:off x="2667000" y="5270500"/>
            <a:ext cx="3657600" cy="369332"/>
          </a:xfrm>
          <a:prstGeom prst="rect">
            <a:avLst/>
          </a:prstGeom>
          <a:noFill/>
          <a:ln w="9525">
            <a:noFill/>
            <a:miter lim="800000"/>
            <a:headEnd/>
            <a:tailEnd/>
          </a:ln>
        </p:spPr>
        <p:txBody>
          <a:bodyPr>
            <a:spAutoFit/>
          </a:bodyPr>
          <a:lstStyle/>
          <a:p>
            <a:pPr algn="ctr"/>
            <a:r>
              <a:rPr lang="en-GB"/>
              <a:t>Maralla headworks</a:t>
            </a:r>
          </a:p>
        </p:txBody>
      </p:sp>
      <p:sp>
        <p:nvSpPr>
          <p:cNvPr id="27656" name="TextBox 12"/>
          <p:cNvSpPr txBox="1">
            <a:spLocks noChangeArrowheads="1"/>
          </p:cNvSpPr>
          <p:nvPr/>
        </p:nvSpPr>
        <p:spPr bwMode="auto">
          <a:xfrm>
            <a:off x="4876800" y="3873501"/>
            <a:ext cx="2209800" cy="646331"/>
          </a:xfrm>
          <a:prstGeom prst="rect">
            <a:avLst/>
          </a:prstGeom>
          <a:noFill/>
          <a:ln w="9525">
            <a:noFill/>
            <a:miter lim="800000"/>
            <a:headEnd/>
            <a:tailEnd/>
          </a:ln>
        </p:spPr>
        <p:txBody>
          <a:bodyPr>
            <a:spAutoFit/>
          </a:bodyPr>
          <a:lstStyle/>
          <a:p>
            <a:r>
              <a:rPr lang="en-GB">
                <a:solidFill>
                  <a:srgbClr val="FF0000"/>
                </a:solidFill>
              </a:rPr>
              <a:t>MR Link Canal</a:t>
            </a:r>
          </a:p>
          <a:p>
            <a:r>
              <a:rPr lang="en-GB">
                <a:solidFill>
                  <a:srgbClr val="FF0000"/>
                </a:solidFill>
              </a:rPr>
              <a:t>UCC</a:t>
            </a:r>
          </a:p>
        </p:txBody>
      </p:sp>
      <p:sp>
        <p:nvSpPr>
          <p:cNvPr id="27657" name="TextBox 13"/>
          <p:cNvSpPr txBox="1">
            <a:spLocks noChangeArrowheads="1"/>
          </p:cNvSpPr>
          <p:nvPr/>
        </p:nvSpPr>
        <p:spPr bwMode="auto">
          <a:xfrm>
            <a:off x="2895600" y="1143000"/>
            <a:ext cx="1752600" cy="369332"/>
          </a:xfrm>
          <a:prstGeom prst="rect">
            <a:avLst/>
          </a:prstGeom>
          <a:noFill/>
          <a:ln w="9525">
            <a:noFill/>
            <a:miter lim="800000"/>
            <a:headEnd/>
            <a:tailEnd/>
          </a:ln>
        </p:spPr>
        <p:txBody>
          <a:bodyPr>
            <a:spAutoFit/>
          </a:bodyPr>
          <a:lstStyle/>
          <a:p>
            <a:r>
              <a:rPr lang="en-GB">
                <a:solidFill>
                  <a:srgbClr val="FF0000"/>
                </a:solidFill>
              </a:rPr>
              <a:t>Munawar tawi</a:t>
            </a:r>
          </a:p>
        </p:txBody>
      </p:sp>
      <p:sp>
        <p:nvSpPr>
          <p:cNvPr id="27658" name="TextBox 14"/>
          <p:cNvSpPr txBox="1">
            <a:spLocks noChangeArrowheads="1"/>
          </p:cNvSpPr>
          <p:nvPr/>
        </p:nvSpPr>
        <p:spPr bwMode="auto">
          <a:xfrm>
            <a:off x="6248400" y="2984500"/>
            <a:ext cx="1752600" cy="369332"/>
          </a:xfrm>
          <a:prstGeom prst="rect">
            <a:avLst/>
          </a:prstGeom>
          <a:noFill/>
          <a:ln w="9525">
            <a:noFill/>
            <a:miter lim="800000"/>
            <a:headEnd/>
            <a:tailEnd/>
          </a:ln>
        </p:spPr>
        <p:txBody>
          <a:bodyPr>
            <a:spAutoFit/>
          </a:bodyPr>
          <a:lstStyle/>
          <a:p>
            <a:r>
              <a:rPr lang="en-GB">
                <a:solidFill>
                  <a:srgbClr val="FF0000"/>
                </a:solidFill>
              </a:rPr>
              <a:t>Jammu tawi</a:t>
            </a:r>
          </a:p>
        </p:txBody>
      </p:sp>
      <p:sp>
        <p:nvSpPr>
          <p:cNvPr id="27659" name="TextBox 15"/>
          <p:cNvSpPr txBox="1">
            <a:spLocks noChangeArrowheads="1"/>
          </p:cNvSpPr>
          <p:nvPr/>
        </p:nvSpPr>
        <p:spPr bwMode="auto">
          <a:xfrm rot="3527413">
            <a:off x="3657600" y="2902216"/>
            <a:ext cx="762000" cy="368300"/>
          </a:xfrm>
          <a:prstGeom prst="rect">
            <a:avLst/>
          </a:prstGeom>
          <a:noFill/>
          <a:ln w="9525">
            <a:solidFill>
              <a:srgbClr val="FF0000"/>
            </a:solidFill>
            <a:prstDash val="dash"/>
            <a:miter lim="800000"/>
            <a:headEnd/>
            <a:tailEnd/>
          </a:ln>
        </p:spPr>
        <p:txBody>
          <a:bodyPr>
            <a:spAutoFit/>
          </a:bodyPr>
          <a:lstStyle/>
          <a:p>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r>
              <a:rPr lang="en-US" b="1"/>
              <a:t>Storage or diversion</a:t>
            </a:r>
          </a:p>
          <a:p>
            <a:endParaRPr lang="en-GB"/>
          </a:p>
        </p:txBody>
      </p:sp>
      <p:sp>
        <p:nvSpPr>
          <p:cNvPr id="3" name="Title 2"/>
          <p:cNvSpPr>
            <a:spLocks noGrp="1"/>
          </p:cNvSpPr>
          <p:nvPr>
            <p:ph type="title"/>
          </p:nvPr>
        </p:nvSpPr>
        <p:spPr/>
        <p:txBody>
          <a:bodyPr>
            <a:normAutofit fontScale="90000"/>
          </a:bodyPr>
          <a:lstStyle/>
          <a:p>
            <a:pPr>
              <a:defRPr/>
            </a:pPr>
            <a:r>
              <a:rPr lang="en-US" dirty="0"/>
              <a:t>Components of </a:t>
            </a:r>
            <a:r>
              <a:rPr lang="en-US" b="1" dirty="0"/>
              <a:t>Irrigation system</a:t>
            </a:r>
            <a:endParaRPr lang="en-GB" dirty="0"/>
          </a:p>
        </p:txBody>
      </p:sp>
      <p:pic>
        <p:nvPicPr>
          <p:cNvPr id="28676" name="Picture 2" descr="http://www.defence.pk/gallery/data/720/Sukkur_Barrage_1.JPG"/>
          <p:cNvPicPr>
            <a:picLocks noChangeAspect="1" noChangeArrowheads="1"/>
          </p:cNvPicPr>
          <p:nvPr/>
        </p:nvPicPr>
        <p:blipFill>
          <a:blip r:embed="rId2" cstate="print"/>
          <a:srcRect b="6575"/>
          <a:stretch>
            <a:fillRect/>
          </a:stretch>
        </p:blipFill>
        <p:spPr bwMode="auto">
          <a:xfrm>
            <a:off x="838200" y="1206500"/>
            <a:ext cx="7772400" cy="3746500"/>
          </a:xfrm>
          <a:prstGeom prst="rect">
            <a:avLst/>
          </a:prstGeom>
          <a:noFill/>
          <a:ln w="9525">
            <a:noFill/>
            <a:miter lim="800000"/>
            <a:headEnd/>
            <a:tailEnd/>
          </a:ln>
        </p:spPr>
      </p:pic>
      <p:sp>
        <p:nvSpPr>
          <p:cNvPr id="28677" name="Text Box 4"/>
          <p:cNvSpPr txBox="1">
            <a:spLocks noChangeArrowheads="1"/>
          </p:cNvSpPr>
          <p:nvPr/>
        </p:nvSpPr>
        <p:spPr bwMode="auto">
          <a:xfrm>
            <a:off x="6781800" y="1333501"/>
            <a:ext cx="1752600" cy="710407"/>
          </a:xfrm>
          <a:prstGeom prst="rect">
            <a:avLst/>
          </a:prstGeom>
          <a:solidFill>
            <a:schemeClr val="bg1"/>
          </a:solidFill>
          <a:ln w="9525">
            <a:solidFill>
              <a:srgbClr val="000000"/>
            </a:solidFill>
            <a:miter lim="800000"/>
            <a:headEnd/>
            <a:tailEnd/>
          </a:ln>
        </p:spPr>
        <p:txBody>
          <a:bodyPr/>
          <a:lstStyle/>
          <a:p>
            <a:r>
              <a:rPr lang="en-US" sz="1000" b="1" dirty="0">
                <a:latin typeface="Verdana" pitchFamily="34" charset="0"/>
              </a:rPr>
              <a:t>Nara Canal</a:t>
            </a:r>
          </a:p>
          <a:p>
            <a:r>
              <a:rPr lang="en-US" sz="1000" b="1" dirty="0" err="1">
                <a:latin typeface="Verdana" pitchFamily="34" charset="0"/>
              </a:rPr>
              <a:t>Khairpur</a:t>
            </a:r>
            <a:r>
              <a:rPr lang="en-US" sz="1000" b="1" dirty="0">
                <a:latin typeface="Verdana" pitchFamily="34" charset="0"/>
              </a:rPr>
              <a:t> East Canal</a:t>
            </a:r>
          </a:p>
          <a:p>
            <a:r>
              <a:rPr lang="en-US" sz="1000" b="1" dirty="0" err="1">
                <a:latin typeface="Verdana" pitchFamily="34" charset="0"/>
              </a:rPr>
              <a:t>Rohi</a:t>
            </a:r>
            <a:r>
              <a:rPr lang="en-US" sz="1000" b="1" dirty="0">
                <a:latin typeface="Verdana" pitchFamily="34" charset="0"/>
              </a:rPr>
              <a:t> Canal</a:t>
            </a:r>
          </a:p>
          <a:p>
            <a:r>
              <a:rPr lang="en-US" sz="1000" b="1" dirty="0" err="1">
                <a:latin typeface="Verdana" pitchFamily="34" charset="0"/>
              </a:rPr>
              <a:t>Khairpur</a:t>
            </a:r>
            <a:r>
              <a:rPr lang="en-US" sz="1000" b="1" dirty="0">
                <a:latin typeface="Verdana" pitchFamily="34" charset="0"/>
              </a:rPr>
              <a:t> West Canal</a:t>
            </a:r>
            <a:endParaRPr lang="en-US" b="1" dirty="0"/>
          </a:p>
        </p:txBody>
      </p:sp>
      <p:sp>
        <p:nvSpPr>
          <p:cNvPr id="28678" name="Text Box 5"/>
          <p:cNvSpPr txBox="1">
            <a:spLocks noChangeArrowheads="1"/>
          </p:cNvSpPr>
          <p:nvPr/>
        </p:nvSpPr>
        <p:spPr bwMode="auto">
          <a:xfrm>
            <a:off x="914404" y="1397001"/>
            <a:ext cx="1806575" cy="583407"/>
          </a:xfrm>
          <a:prstGeom prst="rect">
            <a:avLst/>
          </a:prstGeom>
          <a:solidFill>
            <a:schemeClr val="bg1"/>
          </a:solidFill>
          <a:ln w="9525">
            <a:solidFill>
              <a:srgbClr val="000000"/>
            </a:solidFill>
            <a:miter lim="800000"/>
            <a:headEnd/>
            <a:tailEnd/>
          </a:ln>
        </p:spPr>
        <p:txBody>
          <a:bodyPr/>
          <a:lstStyle/>
          <a:p>
            <a:r>
              <a:rPr lang="en-US" sz="1000" b="1">
                <a:latin typeface="Verdana" pitchFamily="34" charset="0"/>
              </a:rPr>
              <a:t>North West Canal</a:t>
            </a:r>
          </a:p>
          <a:p>
            <a:r>
              <a:rPr lang="en-US" sz="1000" b="1">
                <a:latin typeface="Verdana" pitchFamily="34" charset="0"/>
              </a:rPr>
              <a:t>Rice Canal</a:t>
            </a:r>
          </a:p>
          <a:p>
            <a:r>
              <a:rPr lang="en-US" sz="1000" b="1">
                <a:latin typeface="Verdana" pitchFamily="34" charset="0"/>
              </a:rPr>
              <a:t>Dadu Canal</a:t>
            </a:r>
            <a:endParaRPr lang="en-US"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596636"/>
          </a:xfrm>
        </p:spPr>
        <p:txBody>
          <a:bodyPr>
            <a:normAutofit fontScale="90000"/>
          </a:bodyPr>
          <a:lstStyle/>
          <a:p>
            <a:pPr eaLnBrk="1" fontAlgn="auto" hangingPunct="1">
              <a:spcAft>
                <a:spcPts val="0"/>
              </a:spcAft>
              <a:defRPr/>
            </a:pPr>
            <a:r>
              <a:rPr lang="en-US" dirty="0"/>
              <a:t>Components of </a:t>
            </a:r>
            <a:r>
              <a:rPr lang="en-US" b="1" dirty="0"/>
              <a:t>Irrigation system</a:t>
            </a:r>
          </a:p>
        </p:txBody>
      </p:sp>
      <p:sp>
        <p:nvSpPr>
          <p:cNvPr id="29699" name="Rectangle 3"/>
          <p:cNvSpPr>
            <a:spLocks noGrp="1" noChangeArrowheads="1"/>
          </p:cNvSpPr>
          <p:nvPr>
            <p:ph idx="1"/>
          </p:nvPr>
        </p:nvSpPr>
        <p:spPr>
          <a:xfrm>
            <a:off x="304800" y="609600"/>
            <a:ext cx="8686800" cy="4762500"/>
          </a:xfrm>
        </p:spPr>
        <p:txBody>
          <a:bodyPr/>
          <a:lstStyle/>
          <a:p>
            <a:pPr algn="just" eaLnBrk="1" hangingPunct="1">
              <a:buSzPct val="50000"/>
            </a:pPr>
            <a:r>
              <a:rPr lang="en-US" sz="3000" b="1" dirty="0"/>
              <a:t>Storage or diversion</a:t>
            </a:r>
          </a:p>
        </p:txBody>
      </p:sp>
      <p:pic>
        <p:nvPicPr>
          <p:cNvPr id="29700" name="Picture 2" descr="barr"/>
          <p:cNvPicPr>
            <a:picLocks noChangeAspect="1" noChangeArrowheads="1"/>
          </p:cNvPicPr>
          <p:nvPr/>
        </p:nvPicPr>
        <p:blipFill>
          <a:blip r:embed="rId2" cstate="print"/>
          <a:srcRect/>
          <a:stretch>
            <a:fillRect/>
          </a:stretch>
        </p:blipFill>
        <p:spPr bwMode="auto">
          <a:xfrm>
            <a:off x="381000" y="1143000"/>
            <a:ext cx="4419600" cy="2222500"/>
          </a:xfrm>
          <a:prstGeom prst="rect">
            <a:avLst/>
          </a:prstGeom>
          <a:noFill/>
          <a:ln w="9525">
            <a:noFill/>
            <a:miter lim="800000"/>
            <a:headEnd/>
            <a:tailEnd/>
          </a:ln>
        </p:spPr>
      </p:pic>
      <p:sp>
        <p:nvSpPr>
          <p:cNvPr id="29701" name="Rectangle 4"/>
          <p:cNvSpPr>
            <a:spLocks noChangeArrowheads="1"/>
          </p:cNvSpPr>
          <p:nvPr/>
        </p:nvSpPr>
        <p:spPr bwMode="auto">
          <a:xfrm>
            <a:off x="381003" y="1143000"/>
            <a:ext cx="2331087" cy="369332"/>
          </a:xfrm>
          <a:prstGeom prst="rect">
            <a:avLst/>
          </a:prstGeom>
          <a:noFill/>
          <a:ln w="9525">
            <a:noFill/>
            <a:miter lim="800000"/>
            <a:headEnd/>
            <a:tailEnd/>
          </a:ln>
        </p:spPr>
        <p:txBody>
          <a:bodyPr wrap="none">
            <a:spAutoFit/>
          </a:bodyPr>
          <a:lstStyle/>
          <a:p>
            <a:r>
              <a:rPr lang="en-GB" b="1"/>
              <a:t>TAUNSA BARRAGE</a:t>
            </a:r>
            <a:endParaRPr lang="en-GB"/>
          </a:p>
        </p:txBody>
      </p:sp>
      <p:pic>
        <p:nvPicPr>
          <p:cNvPr id="29702" name="Picture 4" descr="barr"/>
          <p:cNvPicPr>
            <a:picLocks noChangeAspect="1" noChangeArrowheads="1"/>
          </p:cNvPicPr>
          <p:nvPr/>
        </p:nvPicPr>
        <p:blipFill>
          <a:blip r:embed="rId3" cstate="print"/>
          <a:srcRect/>
          <a:stretch>
            <a:fillRect/>
          </a:stretch>
        </p:blipFill>
        <p:spPr bwMode="auto">
          <a:xfrm>
            <a:off x="4803779" y="1143000"/>
            <a:ext cx="4340225" cy="2159000"/>
          </a:xfrm>
          <a:prstGeom prst="rect">
            <a:avLst/>
          </a:prstGeom>
          <a:noFill/>
          <a:ln w="9525">
            <a:noFill/>
            <a:miter lim="800000"/>
            <a:headEnd/>
            <a:tailEnd/>
          </a:ln>
        </p:spPr>
      </p:pic>
      <p:sp>
        <p:nvSpPr>
          <p:cNvPr id="29703" name="Rectangle 6"/>
          <p:cNvSpPr>
            <a:spLocks noChangeArrowheads="1"/>
          </p:cNvSpPr>
          <p:nvPr/>
        </p:nvSpPr>
        <p:spPr bwMode="auto">
          <a:xfrm>
            <a:off x="4876801" y="1206500"/>
            <a:ext cx="2297424" cy="369332"/>
          </a:xfrm>
          <a:prstGeom prst="rect">
            <a:avLst/>
          </a:prstGeom>
          <a:noFill/>
          <a:ln w="9525">
            <a:noFill/>
            <a:miter lim="800000"/>
            <a:headEnd/>
            <a:tailEnd/>
          </a:ln>
        </p:spPr>
        <p:txBody>
          <a:bodyPr wrap="none">
            <a:spAutoFit/>
          </a:bodyPr>
          <a:lstStyle/>
          <a:p>
            <a:r>
              <a:rPr lang="en-GB" b="1"/>
              <a:t>JINNAH BARRAGE</a:t>
            </a:r>
            <a:endParaRPr lang="en-GB"/>
          </a:p>
        </p:txBody>
      </p:sp>
      <p:pic>
        <p:nvPicPr>
          <p:cNvPr id="29704" name="Picture 2" descr="barr"/>
          <p:cNvPicPr>
            <a:picLocks noChangeAspect="1" noChangeArrowheads="1"/>
          </p:cNvPicPr>
          <p:nvPr/>
        </p:nvPicPr>
        <p:blipFill>
          <a:blip r:embed="rId4" cstate="print"/>
          <a:srcRect/>
          <a:stretch>
            <a:fillRect/>
          </a:stretch>
        </p:blipFill>
        <p:spPr bwMode="auto">
          <a:xfrm>
            <a:off x="381000" y="3429000"/>
            <a:ext cx="4495800" cy="2286000"/>
          </a:xfrm>
          <a:prstGeom prst="rect">
            <a:avLst/>
          </a:prstGeom>
          <a:noFill/>
          <a:ln w="9525">
            <a:noFill/>
            <a:miter lim="800000"/>
            <a:headEnd/>
            <a:tailEnd/>
          </a:ln>
        </p:spPr>
      </p:pic>
      <p:sp>
        <p:nvSpPr>
          <p:cNvPr id="29705" name="Rectangle 8"/>
          <p:cNvSpPr>
            <a:spLocks noChangeArrowheads="1"/>
          </p:cNvSpPr>
          <p:nvPr/>
        </p:nvSpPr>
        <p:spPr bwMode="auto">
          <a:xfrm>
            <a:off x="381004" y="3429000"/>
            <a:ext cx="2206053" cy="369332"/>
          </a:xfrm>
          <a:prstGeom prst="rect">
            <a:avLst/>
          </a:prstGeom>
          <a:noFill/>
          <a:ln w="9525">
            <a:noFill/>
            <a:miter lim="800000"/>
            <a:headEnd/>
            <a:tailEnd/>
          </a:ln>
        </p:spPr>
        <p:txBody>
          <a:bodyPr wrap="none">
            <a:spAutoFit/>
          </a:bodyPr>
          <a:lstStyle/>
          <a:p>
            <a:r>
              <a:rPr lang="en-GB" b="1"/>
              <a:t>ISLAM BARRAGE</a:t>
            </a:r>
            <a:r>
              <a:rPr lang="en-GB"/>
              <a:t> </a:t>
            </a:r>
          </a:p>
        </p:txBody>
      </p:sp>
      <p:pic>
        <p:nvPicPr>
          <p:cNvPr id="29706" name="Picture 4" descr="barr"/>
          <p:cNvPicPr>
            <a:picLocks noChangeAspect="1" noChangeArrowheads="1"/>
          </p:cNvPicPr>
          <p:nvPr/>
        </p:nvPicPr>
        <p:blipFill>
          <a:blip r:embed="rId5" cstate="print"/>
          <a:srcRect/>
          <a:stretch>
            <a:fillRect/>
          </a:stretch>
        </p:blipFill>
        <p:spPr bwMode="auto">
          <a:xfrm>
            <a:off x="4800600" y="3429000"/>
            <a:ext cx="4343400" cy="2286000"/>
          </a:xfrm>
          <a:prstGeom prst="rect">
            <a:avLst/>
          </a:prstGeom>
          <a:noFill/>
          <a:ln w="9525">
            <a:noFill/>
            <a:miter lim="800000"/>
            <a:headEnd/>
            <a:tailEnd/>
          </a:ln>
        </p:spPr>
      </p:pic>
      <p:sp>
        <p:nvSpPr>
          <p:cNvPr id="29707" name="Rectangle 10"/>
          <p:cNvSpPr>
            <a:spLocks noChangeArrowheads="1"/>
          </p:cNvSpPr>
          <p:nvPr/>
        </p:nvSpPr>
        <p:spPr bwMode="auto">
          <a:xfrm>
            <a:off x="4876801" y="3429000"/>
            <a:ext cx="2409634" cy="369332"/>
          </a:xfrm>
          <a:prstGeom prst="rect">
            <a:avLst/>
          </a:prstGeom>
          <a:noFill/>
          <a:ln w="9525">
            <a:noFill/>
            <a:miter lim="800000"/>
            <a:headEnd/>
            <a:tailEnd/>
          </a:ln>
        </p:spPr>
        <p:txBody>
          <a:bodyPr wrap="none">
            <a:spAutoFit/>
          </a:bodyPr>
          <a:lstStyle/>
          <a:p>
            <a:r>
              <a:rPr lang="en-GB" b="1"/>
              <a:t>BALLOKI BARRAGE</a:t>
            </a:r>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a:t>Kotri</a:t>
            </a:r>
            <a:r>
              <a:rPr lang="en-US" dirty="0"/>
              <a:t> Barrage</a:t>
            </a:r>
          </a:p>
        </p:txBody>
      </p:sp>
      <p:pic>
        <p:nvPicPr>
          <p:cNvPr id="164866" name="Picture 2" descr="http://3.bp.blogspot.com/-89GL_xwlLHo/UVl6DeHcvSI/AAAAAAAAANc/wfDipm7Ado0/s1600/The+Kotri+Barrage+on+river+Indus+near+hyderabad_Sindh.jpg"/>
          <p:cNvPicPr>
            <a:picLocks noChangeAspect="1" noChangeArrowheads="1"/>
          </p:cNvPicPr>
          <p:nvPr/>
        </p:nvPicPr>
        <p:blipFill>
          <a:blip r:embed="rId2" cstate="print"/>
          <a:srcRect/>
          <a:stretch>
            <a:fillRect/>
          </a:stretch>
        </p:blipFill>
        <p:spPr bwMode="auto">
          <a:xfrm>
            <a:off x="304800" y="647700"/>
            <a:ext cx="6553200" cy="491329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596636"/>
          </a:xfrm>
        </p:spPr>
        <p:txBody>
          <a:bodyPr>
            <a:normAutofit fontScale="90000"/>
          </a:bodyPr>
          <a:lstStyle/>
          <a:p>
            <a:pPr eaLnBrk="1" fontAlgn="auto" hangingPunct="1">
              <a:spcAft>
                <a:spcPts val="0"/>
              </a:spcAft>
              <a:defRPr/>
            </a:pPr>
            <a:r>
              <a:rPr lang="en-US" dirty="0"/>
              <a:t>Components of </a:t>
            </a:r>
            <a:r>
              <a:rPr lang="en-US" b="1" dirty="0"/>
              <a:t>Irrigation system</a:t>
            </a:r>
          </a:p>
        </p:txBody>
      </p:sp>
      <p:sp>
        <p:nvSpPr>
          <p:cNvPr id="30723" name="Rectangle 3"/>
          <p:cNvSpPr>
            <a:spLocks noGrp="1" noChangeArrowheads="1"/>
          </p:cNvSpPr>
          <p:nvPr>
            <p:ph idx="1"/>
          </p:nvPr>
        </p:nvSpPr>
        <p:spPr/>
        <p:txBody>
          <a:bodyPr/>
          <a:lstStyle/>
          <a:p>
            <a:pPr algn="just" eaLnBrk="1" hangingPunct="1">
              <a:buSzPct val="50000"/>
            </a:pPr>
            <a:r>
              <a:rPr lang="en-US" sz="3000" b="1" u="sng" dirty="0"/>
              <a:t>2.Conveyance of irrigation water</a:t>
            </a:r>
          </a:p>
        </p:txBody>
      </p:sp>
      <p:pic>
        <p:nvPicPr>
          <p:cNvPr id="30724" name="Picture 1" descr="MAP 2"/>
          <p:cNvPicPr>
            <a:picLocks noChangeAspect="1" noChangeArrowheads="1"/>
          </p:cNvPicPr>
          <p:nvPr/>
        </p:nvPicPr>
        <p:blipFill>
          <a:blip r:embed="rId2" cstate="print"/>
          <a:srcRect/>
          <a:stretch>
            <a:fillRect/>
          </a:stretch>
        </p:blipFill>
        <p:spPr bwMode="auto">
          <a:xfrm>
            <a:off x="990600" y="1206500"/>
            <a:ext cx="7329488" cy="42545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596636"/>
          </a:xfrm>
        </p:spPr>
        <p:txBody>
          <a:bodyPr>
            <a:normAutofit fontScale="90000"/>
          </a:bodyPr>
          <a:lstStyle/>
          <a:p>
            <a:pPr eaLnBrk="1" fontAlgn="auto" hangingPunct="1">
              <a:spcAft>
                <a:spcPts val="0"/>
              </a:spcAft>
              <a:defRPr/>
            </a:pPr>
            <a:r>
              <a:rPr lang="en-US" dirty="0"/>
              <a:t>Components of </a:t>
            </a:r>
            <a:r>
              <a:rPr lang="en-US" b="1" dirty="0"/>
              <a:t>Irrigation system</a:t>
            </a:r>
          </a:p>
        </p:txBody>
      </p:sp>
      <p:sp>
        <p:nvSpPr>
          <p:cNvPr id="31747" name="Rectangle 3"/>
          <p:cNvSpPr>
            <a:spLocks noGrp="1" noChangeArrowheads="1"/>
          </p:cNvSpPr>
          <p:nvPr>
            <p:ph idx="1"/>
          </p:nvPr>
        </p:nvSpPr>
        <p:spPr/>
        <p:txBody>
          <a:bodyPr/>
          <a:lstStyle/>
          <a:p>
            <a:pPr algn="just" eaLnBrk="1" hangingPunct="1">
              <a:buSzPct val="50000"/>
            </a:pPr>
            <a:r>
              <a:rPr lang="en-US" sz="3000" b="1"/>
              <a:t>Conveyance of irrigation water</a:t>
            </a:r>
          </a:p>
        </p:txBody>
      </p:sp>
      <p:pic>
        <p:nvPicPr>
          <p:cNvPr id="31748" name="Picture 2" descr="Pakistan Chasma Right Bank Irrigation Project"/>
          <p:cNvPicPr>
            <a:picLocks noChangeAspect="1" noChangeArrowheads="1"/>
          </p:cNvPicPr>
          <p:nvPr/>
        </p:nvPicPr>
        <p:blipFill>
          <a:blip r:embed="rId2" cstate="print"/>
          <a:srcRect/>
          <a:stretch>
            <a:fillRect/>
          </a:stretch>
        </p:blipFill>
        <p:spPr bwMode="auto">
          <a:xfrm>
            <a:off x="457200" y="1232416"/>
            <a:ext cx="4138613" cy="2286000"/>
          </a:xfrm>
          <a:prstGeom prst="rect">
            <a:avLst/>
          </a:prstGeom>
          <a:noFill/>
          <a:ln w="9525">
            <a:noFill/>
            <a:miter lim="800000"/>
            <a:headEnd/>
            <a:tailEnd/>
          </a:ln>
        </p:spPr>
      </p:pic>
      <p:sp>
        <p:nvSpPr>
          <p:cNvPr id="31749" name="TextBox 4"/>
          <p:cNvSpPr txBox="1">
            <a:spLocks noChangeArrowheads="1"/>
          </p:cNvSpPr>
          <p:nvPr/>
        </p:nvSpPr>
        <p:spPr bwMode="auto">
          <a:xfrm>
            <a:off x="304800" y="3492500"/>
            <a:ext cx="3733800" cy="369332"/>
          </a:xfrm>
          <a:prstGeom prst="rect">
            <a:avLst/>
          </a:prstGeom>
          <a:noFill/>
          <a:ln w="9525">
            <a:noFill/>
            <a:miter lim="800000"/>
            <a:headEnd/>
            <a:tailEnd/>
          </a:ln>
        </p:spPr>
        <p:txBody>
          <a:bodyPr>
            <a:spAutoFit/>
          </a:bodyPr>
          <a:lstStyle/>
          <a:p>
            <a:r>
              <a:rPr lang="en-GB"/>
              <a:t>Chashma Right Bank Canal</a:t>
            </a:r>
          </a:p>
        </p:txBody>
      </p:sp>
      <p:pic>
        <p:nvPicPr>
          <p:cNvPr id="31750" name="Picture 4" descr="Watercourse carrying municipal effluents to fields near Haroonabad, Pakistan. In arid and semi-arid climates, such as Pakistan's Punjab, wastewater may constitute an indispensable source of water and nutrients for agriculture."/>
          <p:cNvPicPr>
            <a:picLocks noChangeAspect="1" noChangeArrowheads="1"/>
          </p:cNvPicPr>
          <p:nvPr/>
        </p:nvPicPr>
        <p:blipFill>
          <a:blip r:embed="rId3" cstate="print"/>
          <a:srcRect/>
          <a:stretch>
            <a:fillRect/>
          </a:stretch>
        </p:blipFill>
        <p:spPr bwMode="auto">
          <a:xfrm>
            <a:off x="5257800" y="1226787"/>
            <a:ext cx="3581400" cy="1944688"/>
          </a:xfrm>
          <a:prstGeom prst="rect">
            <a:avLst/>
          </a:prstGeom>
          <a:noFill/>
          <a:ln w="9525">
            <a:noFill/>
            <a:miter lim="800000"/>
            <a:headEnd/>
            <a:tailEnd/>
          </a:ln>
        </p:spPr>
      </p:pic>
      <p:pic>
        <p:nvPicPr>
          <p:cNvPr id="31751" name="Picture 6" descr="http://joel.hamilton-family.org/Gallery1/Pakistan/Pak030.jpg"/>
          <p:cNvPicPr>
            <a:picLocks noChangeAspect="1" noChangeArrowheads="1"/>
          </p:cNvPicPr>
          <p:nvPr/>
        </p:nvPicPr>
        <p:blipFill>
          <a:blip r:embed="rId4" cstate="print"/>
          <a:srcRect/>
          <a:stretch>
            <a:fillRect/>
          </a:stretch>
        </p:blipFill>
        <p:spPr bwMode="auto">
          <a:xfrm>
            <a:off x="5257800" y="3286837"/>
            <a:ext cx="3581400" cy="1968500"/>
          </a:xfrm>
          <a:prstGeom prst="rect">
            <a:avLst/>
          </a:prstGeom>
          <a:noFill/>
          <a:ln w="9525">
            <a:noFill/>
            <a:miter lim="800000"/>
            <a:headEnd/>
            <a:tailEnd/>
          </a:ln>
        </p:spPr>
      </p:pic>
      <p:sp>
        <p:nvSpPr>
          <p:cNvPr id="31752" name="TextBox 7"/>
          <p:cNvSpPr txBox="1">
            <a:spLocks noChangeArrowheads="1"/>
          </p:cNvSpPr>
          <p:nvPr/>
        </p:nvSpPr>
        <p:spPr bwMode="auto">
          <a:xfrm>
            <a:off x="5715000" y="5334000"/>
            <a:ext cx="2971800" cy="369332"/>
          </a:xfrm>
          <a:prstGeom prst="rect">
            <a:avLst/>
          </a:prstGeom>
          <a:noFill/>
          <a:ln w="9525">
            <a:noFill/>
            <a:miter lim="800000"/>
            <a:headEnd/>
            <a:tailEnd/>
          </a:ln>
        </p:spPr>
        <p:txBody>
          <a:bodyPr>
            <a:spAutoFit/>
          </a:bodyPr>
          <a:lstStyle/>
          <a:p>
            <a:pPr algn="ctr"/>
            <a:r>
              <a:rPr lang="en-GB"/>
              <a:t>Watercourses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596636"/>
          </a:xfrm>
        </p:spPr>
        <p:txBody>
          <a:bodyPr>
            <a:normAutofit fontScale="90000"/>
          </a:bodyPr>
          <a:lstStyle/>
          <a:p>
            <a:pPr eaLnBrk="1" fontAlgn="auto" hangingPunct="1">
              <a:spcAft>
                <a:spcPts val="0"/>
              </a:spcAft>
              <a:defRPr/>
            </a:pPr>
            <a:r>
              <a:rPr lang="en-US" dirty="0"/>
              <a:t>Components of </a:t>
            </a:r>
            <a:r>
              <a:rPr lang="en-US" b="1" dirty="0"/>
              <a:t>Irrigation system</a:t>
            </a:r>
          </a:p>
        </p:txBody>
      </p:sp>
      <p:sp>
        <p:nvSpPr>
          <p:cNvPr id="32771" name="Rectangle 3"/>
          <p:cNvSpPr>
            <a:spLocks noGrp="1" noChangeArrowheads="1"/>
          </p:cNvSpPr>
          <p:nvPr>
            <p:ph idx="1"/>
          </p:nvPr>
        </p:nvSpPr>
        <p:spPr>
          <a:xfrm>
            <a:off x="373087" y="625739"/>
            <a:ext cx="8686800" cy="1841500"/>
          </a:xfrm>
        </p:spPr>
        <p:txBody>
          <a:bodyPr/>
          <a:lstStyle/>
          <a:p>
            <a:pPr algn="just" eaLnBrk="1" hangingPunct="1">
              <a:buSzPct val="50000"/>
            </a:pPr>
            <a:r>
              <a:rPr lang="en-US" sz="2800" b="1" u="sng" dirty="0"/>
              <a:t>3.Distribution and application of irrigation water</a:t>
            </a:r>
          </a:p>
          <a:p>
            <a:pPr lvl="1" algn="just" eaLnBrk="1" hangingPunct="1">
              <a:buSzPct val="50000"/>
            </a:pPr>
            <a:r>
              <a:rPr lang="en-US" sz="1800" b="1" dirty="0" err="1">
                <a:solidFill>
                  <a:srgbClr val="FF0000"/>
                </a:solidFill>
              </a:rPr>
              <a:t>Warabandi</a:t>
            </a:r>
            <a:r>
              <a:rPr lang="en-US" sz="1800" b="1" dirty="0"/>
              <a:t> </a:t>
            </a:r>
            <a:r>
              <a:rPr lang="en-US" sz="1800" dirty="0"/>
              <a:t>is a rotational method for equitable distribution of the available water in an irrigation system by turns fixed according to predetermined schedule specifying the day, time and duration of supply to each irrigator in proportion to size of his land holding in the outlet command.(Singh 1981, Malhotra 1982)</a:t>
            </a:r>
          </a:p>
          <a:p>
            <a:pPr lvl="1" algn="just" eaLnBrk="1" hangingPunct="1">
              <a:buSzPct val="50000"/>
            </a:pPr>
            <a:r>
              <a:rPr lang="en-US" sz="1400" i="1" dirty="0"/>
              <a:t>The term WARABANDI means turns (</a:t>
            </a:r>
            <a:r>
              <a:rPr lang="en-US" sz="1400" i="1" dirty="0" err="1"/>
              <a:t>Wahr</a:t>
            </a:r>
            <a:r>
              <a:rPr lang="en-US" sz="1400" i="1" dirty="0"/>
              <a:t>) which are fixed (</a:t>
            </a:r>
            <a:r>
              <a:rPr lang="en-US" sz="1400" i="1" dirty="0" err="1"/>
              <a:t>bandi</a:t>
            </a:r>
            <a:r>
              <a:rPr lang="en-US" sz="1400" i="1" dirty="0"/>
              <a:t>)</a:t>
            </a:r>
            <a:endParaRPr lang="en-GB" sz="1400" dirty="0"/>
          </a:p>
          <a:p>
            <a:pPr lvl="1" algn="just" eaLnBrk="1" hangingPunct="1">
              <a:buSzPct val="50000"/>
            </a:pPr>
            <a:endParaRPr lang="en-US" sz="2400" dirty="0"/>
          </a:p>
        </p:txBody>
      </p:sp>
      <p:pic>
        <p:nvPicPr>
          <p:cNvPr id="32772" name="Picture 2" descr="http://joel.hamilton-family.org/Gallery1/Pakistan/Pak058.jpg"/>
          <p:cNvPicPr>
            <a:picLocks noChangeAspect="1" noChangeArrowheads="1"/>
          </p:cNvPicPr>
          <p:nvPr/>
        </p:nvPicPr>
        <p:blipFill>
          <a:blip r:embed="rId2" cstate="print"/>
          <a:srcRect/>
          <a:stretch>
            <a:fillRect/>
          </a:stretch>
        </p:blipFill>
        <p:spPr bwMode="auto">
          <a:xfrm>
            <a:off x="5181600" y="2739761"/>
            <a:ext cx="3721100" cy="2349500"/>
          </a:xfrm>
          <a:prstGeom prst="rect">
            <a:avLst/>
          </a:prstGeom>
          <a:noFill/>
          <a:ln w="9525">
            <a:noFill/>
            <a:miter lim="800000"/>
            <a:headEnd/>
            <a:tailEnd/>
          </a:ln>
        </p:spPr>
      </p:pic>
      <p:pic>
        <p:nvPicPr>
          <p:cNvPr id="32773" name="Picture 6" descr="http://joel.hamilton-family.org/Gallery1/Pakistan/Pak030.jpg"/>
          <p:cNvPicPr>
            <a:picLocks noChangeAspect="1" noChangeArrowheads="1"/>
          </p:cNvPicPr>
          <p:nvPr/>
        </p:nvPicPr>
        <p:blipFill>
          <a:blip r:embed="rId3" cstate="print"/>
          <a:srcRect/>
          <a:stretch>
            <a:fillRect/>
          </a:stretch>
        </p:blipFill>
        <p:spPr bwMode="auto">
          <a:xfrm>
            <a:off x="381004" y="2676261"/>
            <a:ext cx="4505325" cy="2476500"/>
          </a:xfrm>
          <a:prstGeom prst="rect">
            <a:avLst/>
          </a:prstGeom>
          <a:noFill/>
          <a:ln w="9525">
            <a:noFill/>
            <a:miter lim="800000"/>
            <a:headEnd/>
            <a:tailEnd/>
          </a:ln>
        </p:spPr>
      </p:pic>
      <p:sp>
        <p:nvSpPr>
          <p:cNvPr id="6" name="Oval 5"/>
          <p:cNvSpPr/>
          <p:nvPr/>
        </p:nvSpPr>
        <p:spPr>
          <a:xfrm>
            <a:off x="1600200" y="3755761"/>
            <a:ext cx="609600" cy="50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cs typeface="Arial" charset="0"/>
            </a:endParaRPr>
          </a:p>
        </p:txBody>
      </p:sp>
      <p:cxnSp>
        <p:nvCxnSpPr>
          <p:cNvPr id="8" name="Straight Arrow Connector 7"/>
          <p:cNvCxnSpPr>
            <a:stCxn id="6" idx="6"/>
          </p:cNvCxnSpPr>
          <p:nvPr/>
        </p:nvCxnSpPr>
        <p:spPr>
          <a:xfrm flipV="1">
            <a:off x="2209800" y="3311261"/>
            <a:ext cx="2971800" cy="6985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776" name="TextBox 8"/>
          <p:cNvSpPr txBox="1">
            <a:spLocks noChangeArrowheads="1"/>
          </p:cNvSpPr>
          <p:nvPr/>
        </p:nvSpPr>
        <p:spPr bwMode="auto">
          <a:xfrm>
            <a:off x="5486400" y="5207000"/>
            <a:ext cx="2895600" cy="369332"/>
          </a:xfrm>
          <a:prstGeom prst="rect">
            <a:avLst/>
          </a:prstGeom>
          <a:noFill/>
          <a:ln w="9525">
            <a:noFill/>
            <a:miter lim="800000"/>
            <a:headEnd/>
            <a:tailEnd/>
          </a:ln>
        </p:spPr>
        <p:txBody>
          <a:bodyPr>
            <a:spAutoFit/>
          </a:bodyPr>
          <a:lstStyle/>
          <a:p>
            <a:pPr algn="ctr"/>
            <a:r>
              <a:rPr lang="en-GB"/>
              <a:t>Pakka Nakka</a:t>
            </a:r>
          </a:p>
        </p:txBody>
      </p:sp>
      <p:sp>
        <p:nvSpPr>
          <p:cNvPr id="32777" name="TextBox 10"/>
          <p:cNvSpPr txBox="1">
            <a:spLocks noChangeArrowheads="1"/>
          </p:cNvSpPr>
          <p:nvPr/>
        </p:nvSpPr>
        <p:spPr bwMode="auto">
          <a:xfrm>
            <a:off x="762000" y="5207000"/>
            <a:ext cx="3429000" cy="369332"/>
          </a:xfrm>
          <a:prstGeom prst="rect">
            <a:avLst/>
          </a:prstGeom>
          <a:noFill/>
          <a:ln w="9525">
            <a:noFill/>
            <a:miter lim="800000"/>
            <a:headEnd/>
            <a:tailEnd/>
          </a:ln>
        </p:spPr>
        <p:txBody>
          <a:bodyPr>
            <a:spAutoFit/>
          </a:bodyPr>
          <a:lstStyle/>
          <a:p>
            <a:r>
              <a:rPr lang="en-GB"/>
              <a:t>Pakka Watercourse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596636"/>
          </a:xfrm>
        </p:spPr>
        <p:txBody>
          <a:bodyPr>
            <a:normAutofit fontScale="90000"/>
          </a:bodyPr>
          <a:lstStyle/>
          <a:p>
            <a:pPr eaLnBrk="1" fontAlgn="auto" hangingPunct="1">
              <a:spcAft>
                <a:spcPts val="0"/>
              </a:spcAft>
              <a:defRPr/>
            </a:pPr>
            <a:r>
              <a:rPr lang="en-US" dirty="0"/>
              <a:t>Components of </a:t>
            </a:r>
            <a:r>
              <a:rPr lang="en-US" b="1" dirty="0"/>
              <a:t>Irrigation system</a:t>
            </a:r>
          </a:p>
        </p:txBody>
      </p:sp>
      <p:pic>
        <p:nvPicPr>
          <p:cNvPr id="33795" name="Picture 4" descr="KwF6V5TaqSEcwiXdu3KEhb"/>
          <p:cNvPicPr>
            <a:picLocks noChangeAspect="1" noChangeArrowheads="1"/>
          </p:cNvPicPr>
          <p:nvPr/>
        </p:nvPicPr>
        <p:blipFill>
          <a:blip r:embed="rId2" cstate="print"/>
          <a:srcRect/>
          <a:stretch>
            <a:fillRect/>
          </a:stretch>
        </p:blipFill>
        <p:spPr bwMode="auto">
          <a:xfrm>
            <a:off x="228600" y="2349500"/>
            <a:ext cx="2743200" cy="1885951"/>
          </a:xfrm>
          <a:prstGeom prst="rect">
            <a:avLst/>
          </a:prstGeom>
          <a:noFill/>
          <a:ln w="9525">
            <a:noFill/>
            <a:miter lim="800000"/>
            <a:headEnd/>
            <a:tailEnd/>
          </a:ln>
        </p:spPr>
      </p:pic>
      <p:sp>
        <p:nvSpPr>
          <p:cNvPr id="33796" name="Content Placeholder 5"/>
          <p:cNvSpPr>
            <a:spLocks noGrp="1"/>
          </p:cNvSpPr>
          <p:nvPr>
            <p:ph idx="1"/>
          </p:nvPr>
        </p:nvSpPr>
        <p:spPr>
          <a:xfrm>
            <a:off x="304800" y="698500"/>
            <a:ext cx="8686800" cy="762000"/>
          </a:xfrm>
        </p:spPr>
        <p:txBody>
          <a:bodyPr/>
          <a:lstStyle/>
          <a:p>
            <a:r>
              <a:rPr lang="en-US" sz="2800" dirty="0"/>
              <a:t>Distribution and application of irrigation water</a:t>
            </a:r>
          </a:p>
        </p:txBody>
      </p:sp>
      <p:pic>
        <p:nvPicPr>
          <p:cNvPr id="33797" name="Picture 2"/>
          <p:cNvPicPr>
            <a:picLocks noChangeAspect="1" noChangeArrowheads="1"/>
          </p:cNvPicPr>
          <p:nvPr/>
        </p:nvPicPr>
        <p:blipFill>
          <a:blip r:embed="rId3" cstate="print"/>
          <a:srcRect/>
          <a:stretch>
            <a:fillRect/>
          </a:stretch>
        </p:blipFill>
        <p:spPr bwMode="auto">
          <a:xfrm>
            <a:off x="3192738" y="2349502"/>
            <a:ext cx="2758524" cy="1885949"/>
          </a:xfrm>
          <a:prstGeom prst="rect">
            <a:avLst/>
          </a:prstGeom>
          <a:noFill/>
          <a:ln w="9525">
            <a:noFill/>
            <a:miter lim="800000"/>
            <a:headEnd/>
            <a:tailEnd/>
          </a:ln>
        </p:spPr>
      </p:pic>
      <p:sp>
        <p:nvSpPr>
          <p:cNvPr id="33798" name="TextBox 7"/>
          <p:cNvSpPr txBox="1">
            <a:spLocks noChangeArrowheads="1"/>
          </p:cNvSpPr>
          <p:nvPr/>
        </p:nvSpPr>
        <p:spPr bwMode="auto">
          <a:xfrm>
            <a:off x="252351" y="4291013"/>
            <a:ext cx="2666999" cy="276999"/>
          </a:xfrm>
          <a:prstGeom prst="rect">
            <a:avLst/>
          </a:prstGeom>
          <a:noFill/>
          <a:ln w="9525">
            <a:noFill/>
            <a:miter lim="800000"/>
            <a:headEnd/>
            <a:tailEnd/>
          </a:ln>
        </p:spPr>
        <p:txBody>
          <a:bodyPr wrap="square">
            <a:spAutoFit/>
          </a:bodyPr>
          <a:lstStyle/>
          <a:p>
            <a:r>
              <a:rPr lang="en-GB" sz="1200" dirty="0"/>
              <a:t>Surface Irrigation system: Flooding</a:t>
            </a:r>
          </a:p>
        </p:txBody>
      </p:sp>
      <p:sp>
        <p:nvSpPr>
          <p:cNvPr id="33799" name="TextBox 9"/>
          <p:cNvSpPr txBox="1">
            <a:spLocks noChangeArrowheads="1"/>
          </p:cNvSpPr>
          <p:nvPr/>
        </p:nvSpPr>
        <p:spPr bwMode="auto">
          <a:xfrm>
            <a:off x="3192738" y="4198680"/>
            <a:ext cx="3886200" cy="369332"/>
          </a:xfrm>
          <a:prstGeom prst="rect">
            <a:avLst/>
          </a:prstGeom>
          <a:noFill/>
          <a:ln w="9525">
            <a:noFill/>
            <a:miter lim="800000"/>
            <a:headEnd/>
            <a:tailEnd/>
          </a:ln>
        </p:spPr>
        <p:txBody>
          <a:bodyPr>
            <a:spAutoFit/>
          </a:bodyPr>
          <a:lstStyle/>
          <a:p>
            <a:r>
              <a:rPr lang="en-GB" dirty="0"/>
              <a:t>Furrow Irrigation system</a:t>
            </a:r>
          </a:p>
        </p:txBody>
      </p:sp>
      <p:pic>
        <p:nvPicPr>
          <p:cNvPr id="33800" name="Picture 2"/>
          <p:cNvPicPr>
            <a:picLocks noChangeAspect="1" noChangeArrowheads="1"/>
          </p:cNvPicPr>
          <p:nvPr/>
        </p:nvPicPr>
        <p:blipFill>
          <a:blip r:embed="rId4" cstate="print"/>
          <a:srcRect/>
          <a:stretch>
            <a:fillRect/>
          </a:stretch>
        </p:blipFill>
        <p:spPr bwMode="auto">
          <a:xfrm>
            <a:off x="2286000" y="1143000"/>
            <a:ext cx="4286250" cy="1150938"/>
          </a:xfrm>
          <a:prstGeom prst="rect">
            <a:avLst/>
          </a:prstGeom>
          <a:noFill/>
          <a:ln w="9525">
            <a:noFill/>
            <a:miter lim="800000"/>
            <a:headEnd/>
            <a:tailEnd/>
          </a:ln>
        </p:spPr>
      </p:pic>
      <p:pic>
        <p:nvPicPr>
          <p:cNvPr id="3" name="Picture 2">
            <a:extLst>
              <a:ext uri="{FF2B5EF4-FFF2-40B4-BE49-F238E27FC236}">
                <a16:creationId xmlns:a16="http://schemas.microsoft.com/office/drawing/2014/main" id="{FDDD5F0B-8868-4C24-8E65-67BF0D1391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2349500"/>
            <a:ext cx="2590800" cy="1850572"/>
          </a:xfrm>
          <a:prstGeom prst="rect">
            <a:avLst/>
          </a:prstGeom>
        </p:spPr>
      </p:pic>
      <p:sp>
        <p:nvSpPr>
          <p:cNvPr id="11" name="TextBox 9">
            <a:extLst>
              <a:ext uri="{FF2B5EF4-FFF2-40B4-BE49-F238E27FC236}">
                <a16:creationId xmlns:a16="http://schemas.microsoft.com/office/drawing/2014/main" id="{5BBB4C1F-94D9-4963-A6FD-FB9AED995D8C}"/>
              </a:ext>
            </a:extLst>
          </p:cNvPr>
          <p:cNvSpPr txBox="1">
            <a:spLocks noChangeArrowheads="1"/>
          </p:cNvSpPr>
          <p:nvPr/>
        </p:nvSpPr>
        <p:spPr bwMode="auto">
          <a:xfrm>
            <a:off x="5989252" y="4197336"/>
            <a:ext cx="3886200" cy="369332"/>
          </a:xfrm>
          <a:prstGeom prst="rect">
            <a:avLst/>
          </a:prstGeom>
          <a:noFill/>
          <a:ln w="9525">
            <a:noFill/>
            <a:miter lim="800000"/>
            <a:headEnd/>
            <a:tailEnd/>
          </a:ln>
        </p:spPr>
        <p:txBody>
          <a:bodyPr>
            <a:spAutoFit/>
          </a:bodyPr>
          <a:lstStyle/>
          <a:p>
            <a:r>
              <a:rPr lang="en-GB" dirty="0"/>
              <a:t>Contour farming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596636"/>
          </a:xfrm>
        </p:spPr>
        <p:txBody>
          <a:bodyPr>
            <a:normAutofit fontScale="90000"/>
          </a:bodyPr>
          <a:lstStyle/>
          <a:p>
            <a:pPr eaLnBrk="1" fontAlgn="auto" hangingPunct="1">
              <a:spcAft>
                <a:spcPts val="0"/>
              </a:spcAft>
              <a:defRPr/>
            </a:pPr>
            <a:r>
              <a:rPr lang="en-US" dirty="0"/>
              <a:t>Components of </a:t>
            </a:r>
            <a:r>
              <a:rPr lang="en-US" b="1" dirty="0"/>
              <a:t>Irrigation system</a:t>
            </a:r>
          </a:p>
        </p:txBody>
      </p:sp>
      <p:sp>
        <p:nvSpPr>
          <p:cNvPr id="35843" name="Content Placeholder 5"/>
          <p:cNvSpPr>
            <a:spLocks noGrp="1"/>
          </p:cNvSpPr>
          <p:nvPr>
            <p:ph idx="1"/>
          </p:nvPr>
        </p:nvSpPr>
        <p:spPr>
          <a:xfrm>
            <a:off x="304800" y="698500"/>
            <a:ext cx="8686800" cy="508000"/>
          </a:xfrm>
        </p:spPr>
        <p:txBody>
          <a:bodyPr/>
          <a:lstStyle/>
          <a:p>
            <a:r>
              <a:rPr lang="en-US"/>
              <a:t>Distribution and application of irrigation water</a:t>
            </a:r>
          </a:p>
        </p:txBody>
      </p:sp>
      <p:pic>
        <p:nvPicPr>
          <p:cNvPr id="35844" name="Picture 2"/>
          <p:cNvPicPr>
            <a:picLocks noChangeAspect="1" noChangeArrowheads="1"/>
          </p:cNvPicPr>
          <p:nvPr/>
        </p:nvPicPr>
        <p:blipFill>
          <a:blip r:embed="rId2" cstate="print"/>
          <a:srcRect/>
          <a:stretch>
            <a:fillRect/>
          </a:stretch>
        </p:blipFill>
        <p:spPr bwMode="auto">
          <a:xfrm>
            <a:off x="228600" y="1270000"/>
            <a:ext cx="2743200" cy="1586630"/>
          </a:xfrm>
          <a:prstGeom prst="rect">
            <a:avLst/>
          </a:prstGeom>
          <a:noFill/>
          <a:ln w="9525">
            <a:noFill/>
            <a:miter lim="800000"/>
            <a:headEnd/>
            <a:tailEnd/>
          </a:ln>
        </p:spPr>
      </p:pic>
      <p:sp>
        <p:nvSpPr>
          <p:cNvPr id="35846" name="TextBox 8"/>
          <p:cNvSpPr txBox="1">
            <a:spLocks noChangeArrowheads="1"/>
          </p:cNvSpPr>
          <p:nvPr/>
        </p:nvSpPr>
        <p:spPr bwMode="auto">
          <a:xfrm>
            <a:off x="3091145" y="2958679"/>
            <a:ext cx="3276600" cy="369332"/>
          </a:xfrm>
          <a:prstGeom prst="rect">
            <a:avLst/>
          </a:prstGeom>
          <a:noFill/>
          <a:ln w="9525">
            <a:noFill/>
            <a:miter lim="800000"/>
            <a:headEnd/>
            <a:tailEnd/>
          </a:ln>
        </p:spPr>
        <p:txBody>
          <a:bodyPr>
            <a:spAutoFit/>
          </a:bodyPr>
          <a:lstStyle/>
          <a:p>
            <a:r>
              <a:rPr lang="en-GB" dirty="0"/>
              <a:t>Sprinkler irrigation system</a:t>
            </a:r>
          </a:p>
        </p:txBody>
      </p:sp>
      <p:sp>
        <p:nvSpPr>
          <p:cNvPr id="35847" name="TextBox 9"/>
          <p:cNvSpPr txBox="1">
            <a:spLocks noChangeArrowheads="1"/>
          </p:cNvSpPr>
          <p:nvPr/>
        </p:nvSpPr>
        <p:spPr bwMode="auto">
          <a:xfrm>
            <a:off x="228600" y="2920130"/>
            <a:ext cx="3581400" cy="369332"/>
          </a:xfrm>
          <a:prstGeom prst="rect">
            <a:avLst/>
          </a:prstGeom>
          <a:noFill/>
          <a:ln w="9525">
            <a:noFill/>
            <a:miter lim="800000"/>
            <a:headEnd/>
            <a:tailEnd/>
          </a:ln>
        </p:spPr>
        <p:txBody>
          <a:bodyPr>
            <a:spAutoFit/>
          </a:bodyPr>
          <a:lstStyle/>
          <a:p>
            <a:r>
              <a:rPr lang="en-GB" dirty="0"/>
              <a:t>Bubble Irrigation System</a:t>
            </a:r>
          </a:p>
        </p:txBody>
      </p:sp>
      <p:pic>
        <p:nvPicPr>
          <p:cNvPr id="3" name="Picture 2">
            <a:extLst>
              <a:ext uri="{FF2B5EF4-FFF2-40B4-BE49-F238E27FC236}">
                <a16:creationId xmlns:a16="http://schemas.microsoft.com/office/drawing/2014/main" id="{55C41714-CF51-4F7C-88D4-719E488C86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8241" y="1259504"/>
            <a:ext cx="2757159" cy="1586630"/>
          </a:xfrm>
          <a:prstGeom prst="rect">
            <a:avLst/>
          </a:prstGeom>
        </p:spPr>
      </p:pic>
      <p:sp>
        <p:nvSpPr>
          <p:cNvPr id="10" name="TextBox 8">
            <a:extLst>
              <a:ext uri="{FF2B5EF4-FFF2-40B4-BE49-F238E27FC236}">
                <a16:creationId xmlns:a16="http://schemas.microsoft.com/office/drawing/2014/main" id="{C2FDA4BC-8081-4125-B8D9-032C83E61F91}"/>
              </a:ext>
            </a:extLst>
          </p:cNvPr>
          <p:cNvSpPr txBox="1">
            <a:spLocks noChangeArrowheads="1"/>
          </p:cNvSpPr>
          <p:nvPr/>
        </p:nvSpPr>
        <p:spPr bwMode="auto">
          <a:xfrm>
            <a:off x="6061168" y="2940100"/>
            <a:ext cx="3276600" cy="369332"/>
          </a:xfrm>
          <a:prstGeom prst="rect">
            <a:avLst/>
          </a:prstGeom>
          <a:noFill/>
          <a:ln w="9525">
            <a:noFill/>
            <a:miter lim="800000"/>
            <a:headEnd/>
            <a:tailEnd/>
          </a:ln>
        </p:spPr>
        <p:txBody>
          <a:bodyPr>
            <a:spAutoFit/>
          </a:bodyPr>
          <a:lstStyle/>
          <a:p>
            <a:r>
              <a:rPr lang="en-GB" dirty="0"/>
              <a:t>Subsurface irrigation system</a:t>
            </a:r>
          </a:p>
        </p:txBody>
      </p:sp>
      <p:pic>
        <p:nvPicPr>
          <p:cNvPr id="5" name="Picture 4">
            <a:extLst>
              <a:ext uri="{FF2B5EF4-FFF2-40B4-BE49-F238E27FC236}">
                <a16:creationId xmlns:a16="http://schemas.microsoft.com/office/drawing/2014/main" id="{A9CFF9C7-176A-4789-A4E4-06502F34B6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7989" y="1270000"/>
            <a:ext cx="2988277" cy="1576134"/>
          </a:xfrm>
          <a:prstGeom prst="rect">
            <a:avLst/>
          </a:prstGeom>
        </p:spPr>
      </p:pic>
      <p:pic>
        <p:nvPicPr>
          <p:cNvPr id="7" name="Picture 6">
            <a:extLst>
              <a:ext uri="{FF2B5EF4-FFF2-40B4-BE49-F238E27FC236}">
                <a16:creationId xmlns:a16="http://schemas.microsoft.com/office/drawing/2014/main" id="{9795A185-56B0-4009-8A42-BB0B58F4A4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574796"/>
            <a:ext cx="3276600" cy="1740408"/>
          </a:xfrm>
          <a:prstGeom prst="rect">
            <a:avLst/>
          </a:prstGeom>
        </p:spPr>
      </p:pic>
      <p:sp>
        <p:nvSpPr>
          <p:cNvPr id="15" name="TextBox 8">
            <a:extLst>
              <a:ext uri="{FF2B5EF4-FFF2-40B4-BE49-F238E27FC236}">
                <a16:creationId xmlns:a16="http://schemas.microsoft.com/office/drawing/2014/main" id="{DAEB53BC-E64E-4063-B717-50AEE4B2124E}"/>
              </a:ext>
            </a:extLst>
          </p:cNvPr>
          <p:cNvSpPr txBox="1">
            <a:spLocks noChangeArrowheads="1"/>
          </p:cNvSpPr>
          <p:nvPr/>
        </p:nvSpPr>
        <p:spPr bwMode="auto">
          <a:xfrm>
            <a:off x="3810000" y="4121834"/>
            <a:ext cx="3276600" cy="646331"/>
          </a:xfrm>
          <a:prstGeom prst="rect">
            <a:avLst/>
          </a:prstGeom>
          <a:noFill/>
          <a:ln w="9525">
            <a:noFill/>
            <a:miter lim="800000"/>
            <a:headEnd/>
            <a:tailEnd/>
          </a:ln>
        </p:spPr>
        <p:txBody>
          <a:bodyPr>
            <a:spAutoFit/>
          </a:bodyPr>
          <a:lstStyle/>
          <a:p>
            <a:r>
              <a:rPr lang="en-US" dirty="0"/>
              <a:t>Furrow irrigation system using siphon tubes</a:t>
            </a:r>
            <a:endParaRPr lang="en-GB" dirty="0"/>
          </a:p>
        </p:txBody>
      </p:sp>
    </p:spTree>
    <p:extLst>
      <p:ext uri="{BB962C8B-B14F-4D97-AF65-F5344CB8AC3E}">
        <p14:creationId xmlns:p14="http://schemas.microsoft.com/office/powerpoint/2010/main" val="4219597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AD4A6B-01A8-4D24-8A9E-CC8C0E19C05B}"/>
              </a:ext>
            </a:extLst>
          </p:cNvPr>
          <p:cNvSpPr>
            <a:spLocks noGrp="1"/>
          </p:cNvSpPr>
          <p:nvPr>
            <p:ph idx="1"/>
          </p:nvPr>
        </p:nvSpPr>
        <p:spPr>
          <a:xfrm>
            <a:off x="304800" y="531256"/>
            <a:ext cx="8686800" cy="5183744"/>
          </a:xfrm>
        </p:spPr>
        <p:txBody>
          <a:bodyPr/>
          <a:lstStyle/>
          <a:p>
            <a:r>
              <a:rPr lang="en-US" sz="1400" b="1" u="sng" dirty="0"/>
              <a:t>Surface irrigation</a:t>
            </a:r>
            <a:r>
              <a:rPr lang="en-US" sz="1400" dirty="0"/>
              <a:t> is defined as the group of application techniques where water is applied and distributed over the soil </a:t>
            </a:r>
            <a:r>
              <a:rPr lang="en-US" sz="1400" b="1" dirty="0"/>
              <a:t>surface</a:t>
            </a:r>
            <a:r>
              <a:rPr lang="en-US" sz="1400" dirty="0"/>
              <a:t> by gravity. It is by far the most common form of </a:t>
            </a:r>
            <a:r>
              <a:rPr lang="en-US" sz="1400" b="1" dirty="0"/>
              <a:t>irrigation</a:t>
            </a:r>
            <a:r>
              <a:rPr lang="en-US" sz="1400" dirty="0"/>
              <a:t> throughout the world and has been practiced in many areas virtually unchanged for thousands of years.</a:t>
            </a:r>
          </a:p>
          <a:p>
            <a:pPr lvl="1">
              <a:buFont typeface="+mj-lt"/>
              <a:buAutoNum type="arabicPeriod"/>
            </a:pPr>
            <a:r>
              <a:rPr lang="en-US" sz="1400" b="1" dirty="0"/>
              <a:t>Flood irrigation</a:t>
            </a:r>
            <a:r>
              <a:rPr lang="en-US" sz="1400" dirty="0"/>
              <a:t> is an ancient method of irrigating crops. It was likely the first form of </a:t>
            </a:r>
            <a:r>
              <a:rPr lang="en-US" sz="1400" b="1" dirty="0"/>
              <a:t>irrigation</a:t>
            </a:r>
            <a:r>
              <a:rPr lang="en-US" sz="1400" dirty="0"/>
              <a:t> used by humans as they began cultivating crops and is still one of the most commonly used methods of </a:t>
            </a:r>
            <a:r>
              <a:rPr lang="en-US" sz="1400" b="1" dirty="0" err="1"/>
              <a:t>irrigation</a:t>
            </a:r>
            <a:r>
              <a:rPr lang="en-US" sz="1400" dirty="0" err="1"/>
              <a:t>used</a:t>
            </a:r>
            <a:r>
              <a:rPr lang="en-US" sz="1400" dirty="0"/>
              <a:t> today.</a:t>
            </a:r>
          </a:p>
          <a:p>
            <a:pPr lvl="1">
              <a:buFont typeface="+mj-lt"/>
              <a:buAutoNum type="arabicPeriod"/>
            </a:pPr>
            <a:r>
              <a:rPr lang="en-US" sz="1400" b="1" dirty="0"/>
              <a:t>Furrow irrigation</a:t>
            </a:r>
            <a:r>
              <a:rPr lang="en-US" sz="1400" dirty="0"/>
              <a:t> is conducted by creating small parallel channels along the field length in the direction of predominant slope. Water is applied to the top end of each </a:t>
            </a:r>
            <a:r>
              <a:rPr lang="en-US" sz="1400" b="1" dirty="0"/>
              <a:t>furrow</a:t>
            </a:r>
            <a:r>
              <a:rPr lang="en-US" sz="1400" dirty="0"/>
              <a:t> and flows down the field under the influence of gravity.</a:t>
            </a:r>
          </a:p>
          <a:p>
            <a:pPr lvl="1">
              <a:buFont typeface="+mj-lt"/>
              <a:buAutoNum type="arabicPeriod"/>
            </a:pPr>
            <a:r>
              <a:rPr lang="en-US" sz="1400" b="1" dirty="0"/>
              <a:t>Contour farming</a:t>
            </a:r>
            <a:r>
              <a:rPr lang="en-US" sz="1400" dirty="0"/>
              <a:t> is growing crops "on the level" across or perpendicular to a slope rather than up and down the slope. The rows running across the slope are designed to be as level as possible to facilitate tillage and </a:t>
            </a:r>
            <a:r>
              <a:rPr lang="en-US" sz="1400" b="1" dirty="0"/>
              <a:t>planting</a:t>
            </a:r>
            <a:r>
              <a:rPr lang="en-US" sz="1400" dirty="0"/>
              <a:t> operations on the </a:t>
            </a:r>
            <a:r>
              <a:rPr lang="en-US" sz="1400" b="1" dirty="0"/>
              <a:t>contour</a:t>
            </a:r>
            <a:r>
              <a:rPr lang="en-US" sz="1400" dirty="0"/>
              <a:t>.</a:t>
            </a:r>
          </a:p>
          <a:p>
            <a:pPr marL="457200" lvl="1" indent="0">
              <a:buNone/>
            </a:pPr>
            <a:r>
              <a:rPr lang="en-US" sz="1400" b="1" u="sng" dirty="0"/>
              <a:t>Subsurface irrigation</a:t>
            </a:r>
            <a:r>
              <a:rPr lang="en-US" sz="1400" dirty="0"/>
              <a:t> is a highly-efficient </a:t>
            </a:r>
            <a:r>
              <a:rPr lang="en-US" sz="1400" b="1" dirty="0"/>
              <a:t>watering</a:t>
            </a:r>
            <a:r>
              <a:rPr lang="en-US" sz="1400" dirty="0"/>
              <a:t> technique that reduces outdoor water use by 30 to 40 percent. The system consists of drip </a:t>
            </a:r>
            <a:r>
              <a:rPr lang="en-US" sz="1400" b="1" dirty="0"/>
              <a:t>irrigation</a:t>
            </a:r>
            <a:r>
              <a:rPr lang="en-US" sz="1400" dirty="0"/>
              <a:t> tubing planted about five inches below the surface. The water goes straight to your lawn's roots, and it doesn't blow away or run down the sidewalk.</a:t>
            </a:r>
          </a:p>
          <a:p>
            <a:r>
              <a:rPr lang="en-US" sz="1400" b="1" dirty="0"/>
              <a:t>Subsurface drip irrigation</a:t>
            </a:r>
            <a:r>
              <a:rPr lang="en-US" sz="1400" dirty="0"/>
              <a:t> is a low-pressure, high efficiency </a:t>
            </a:r>
            <a:r>
              <a:rPr lang="en-US" sz="1400" b="1" dirty="0"/>
              <a:t>irrigation</a:t>
            </a:r>
            <a:r>
              <a:rPr lang="en-US" sz="1400" dirty="0"/>
              <a:t> system that uses buried </a:t>
            </a:r>
            <a:r>
              <a:rPr lang="en-US" sz="1400" b="1" dirty="0"/>
              <a:t>drip</a:t>
            </a:r>
            <a:r>
              <a:rPr lang="en-US" sz="1400" dirty="0"/>
              <a:t> tubes or </a:t>
            </a:r>
            <a:r>
              <a:rPr lang="en-US" sz="1400" b="1" dirty="0"/>
              <a:t>drip</a:t>
            </a:r>
            <a:r>
              <a:rPr lang="en-US" sz="1400" dirty="0"/>
              <a:t> tape to meet crop water needs. </a:t>
            </a:r>
            <a:r>
              <a:rPr lang="en-US" sz="1400" b="1" dirty="0"/>
              <a:t>Subsurface irrigation</a:t>
            </a:r>
            <a:r>
              <a:rPr lang="en-US" sz="1400" dirty="0"/>
              <a:t> saves water and improves yields by eliminating surface water evaporation and reducing the incidence of weeds and disease.</a:t>
            </a:r>
          </a:p>
          <a:p>
            <a:r>
              <a:rPr lang="en-US" sz="1400" b="1" u="sng" dirty="0"/>
              <a:t>Sprinkler irrigation</a:t>
            </a:r>
            <a:r>
              <a:rPr lang="en-US" sz="1400" dirty="0"/>
              <a:t> is a method of applying </a:t>
            </a:r>
            <a:r>
              <a:rPr lang="en-US" sz="1400" b="1" dirty="0"/>
              <a:t>irrigation</a:t>
            </a:r>
            <a:r>
              <a:rPr lang="en-US" sz="1400" dirty="0"/>
              <a:t> water which is similar to natural rainfall. Water is distributed through a system of pipes usually by pumping. It is then sprayed into the air </a:t>
            </a:r>
            <a:r>
              <a:rPr lang="en-US" sz="1400" dirty="0" err="1"/>
              <a:t>through</a:t>
            </a:r>
            <a:r>
              <a:rPr lang="en-US" sz="1400" b="1" dirty="0" err="1"/>
              <a:t>sprinklers</a:t>
            </a:r>
            <a:r>
              <a:rPr lang="en-US" sz="1400" dirty="0"/>
              <a:t> so that it breaks up into small water drops which fall to the ground.</a:t>
            </a:r>
          </a:p>
          <a:p>
            <a:endParaRPr lang="en-US" sz="1400" dirty="0"/>
          </a:p>
        </p:txBody>
      </p:sp>
      <p:sp>
        <p:nvSpPr>
          <p:cNvPr id="3" name="Title 2">
            <a:extLst>
              <a:ext uri="{FF2B5EF4-FFF2-40B4-BE49-F238E27FC236}">
                <a16:creationId xmlns:a16="http://schemas.microsoft.com/office/drawing/2014/main" id="{B9664A60-216E-4B19-9456-BC15795F8721}"/>
              </a:ext>
            </a:extLst>
          </p:cNvPr>
          <p:cNvSpPr>
            <a:spLocks noGrp="1"/>
          </p:cNvSpPr>
          <p:nvPr>
            <p:ph type="title"/>
          </p:nvPr>
        </p:nvSpPr>
        <p:spPr/>
        <p:txBody>
          <a:bodyPr>
            <a:normAutofit fontScale="90000"/>
          </a:bodyPr>
          <a:lstStyle/>
          <a:p>
            <a:r>
              <a:rPr lang="en-US" dirty="0"/>
              <a:t>IRRIGATION METHODS</a:t>
            </a:r>
          </a:p>
        </p:txBody>
      </p:sp>
    </p:spTree>
    <p:extLst>
      <p:ext uri="{BB962C8B-B14F-4D97-AF65-F5344CB8AC3E}">
        <p14:creationId xmlns:p14="http://schemas.microsoft.com/office/powerpoint/2010/main" val="346286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29600" cy="1143000"/>
          </a:xfrm>
        </p:spPr>
        <p:txBody>
          <a:bodyPr/>
          <a:lstStyle/>
          <a:p>
            <a:pPr eaLnBrk="1" hangingPunct="1"/>
            <a:r>
              <a:rPr lang="en-US" altLang="en-US"/>
              <a:t>Reference Books</a:t>
            </a:r>
          </a:p>
        </p:txBody>
      </p:sp>
      <p:sp>
        <p:nvSpPr>
          <p:cNvPr id="5123" name="Rectangle 3"/>
          <p:cNvSpPr>
            <a:spLocks noGrp="1" noChangeArrowheads="1"/>
          </p:cNvSpPr>
          <p:nvPr>
            <p:ph type="body" idx="1"/>
          </p:nvPr>
        </p:nvSpPr>
        <p:spPr>
          <a:xfrm>
            <a:off x="457200" y="1143000"/>
            <a:ext cx="8229600" cy="4064000"/>
          </a:xfrm>
        </p:spPr>
        <p:txBody>
          <a:bodyPr/>
          <a:lstStyle/>
          <a:p>
            <a:pPr eaLnBrk="1" hangingPunct="1">
              <a:lnSpc>
                <a:spcPct val="90000"/>
              </a:lnSpc>
            </a:pPr>
            <a:r>
              <a:rPr lang="en-US" sz="2000" b="1" dirty="0"/>
              <a:t>Irrigation and Hydraulic Structures: </a:t>
            </a:r>
            <a:r>
              <a:rPr lang="en-US" sz="2000" b="1" i="1" dirty="0"/>
              <a:t>Theory, Design and Practice, 4</a:t>
            </a:r>
            <a:r>
              <a:rPr lang="en-US" sz="2000" b="1" i="1" baseline="30000" dirty="0"/>
              <a:t>th</a:t>
            </a:r>
            <a:r>
              <a:rPr lang="en-US" sz="2000" b="1" i="1" dirty="0"/>
              <a:t> </a:t>
            </a:r>
            <a:r>
              <a:rPr lang="en-US" sz="2000" b="1" i="1" dirty="0" err="1"/>
              <a:t>ed</a:t>
            </a:r>
            <a:r>
              <a:rPr lang="en-US" sz="2000" b="1" i="1" dirty="0"/>
              <a:t>, 2010. </a:t>
            </a:r>
          </a:p>
          <a:p>
            <a:pPr lvl="1" eaLnBrk="1" hangingPunct="1">
              <a:lnSpc>
                <a:spcPct val="90000"/>
              </a:lnSpc>
            </a:pPr>
            <a:r>
              <a:rPr lang="en-US" sz="2000" b="1" dirty="0"/>
              <a:t>By Dr. </a:t>
            </a:r>
            <a:r>
              <a:rPr lang="en-US" sz="2000" b="1" dirty="0" err="1"/>
              <a:t>Iqbal</a:t>
            </a:r>
            <a:r>
              <a:rPr lang="en-US" sz="2000" b="1" dirty="0"/>
              <a:t> Ali</a:t>
            </a:r>
          </a:p>
          <a:p>
            <a:pPr lvl="2" eaLnBrk="1" hangingPunct="1">
              <a:lnSpc>
                <a:spcPct val="90000"/>
              </a:lnSpc>
            </a:pPr>
            <a:endParaRPr lang="en-US" sz="2000" b="1" dirty="0"/>
          </a:p>
          <a:p>
            <a:pPr eaLnBrk="1" hangingPunct="1">
              <a:lnSpc>
                <a:spcPct val="90000"/>
              </a:lnSpc>
            </a:pPr>
            <a:r>
              <a:rPr lang="en-US" sz="2000" b="1" dirty="0"/>
              <a:t>Hydraulic Structures, 4</a:t>
            </a:r>
            <a:r>
              <a:rPr lang="en-US" sz="2000" b="1" baseline="30000" dirty="0"/>
              <a:t>th</a:t>
            </a:r>
            <a:r>
              <a:rPr lang="en-US" sz="2000" b="1" dirty="0"/>
              <a:t> ed.</a:t>
            </a:r>
          </a:p>
          <a:p>
            <a:pPr lvl="1" eaLnBrk="1" hangingPunct="1">
              <a:lnSpc>
                <a:spcPct val="90000"/>
              </a:lnSpc>
            </a:pPr>
            <a:r>
              <a:rPr lang="en-US" sz="2000" b="1" dirty="0"/>
              <a:t>By Novak, P., Moffat, I.B. and </a:t>
            </a:r>
            <a:r>
              <a:rPr lang="en-US" sz="2000" b="1" dirty="0" err="1"/>
              <a:t>Nalluri</a:t>
            </a:r>
            <a:endParaRPr lang="en-US" sz="2000" b="1" dirty="0"/>
          </a:p>
          <a:p>
            <a:pPr lvl="1" eaLnBrk="1" hangingPunct="1">
              <a:lnSpc>
                <a:spcPct val="90000"/>
              </a:lnSpc>
            </a:pPr>
            <a:endParaRPr lang="en-US" sz="2000" b="1" dirty="0"/>
          </a:p>
          <a:p>
            <a:pPr eaLnBrk="1" hangingPunct="1">
              <a:lnSpc>
                <a:spcPct val="90000"/>
              </a:lnSpc>
            </a:pPr>
            <a:r>
              <a:rPr lang="en-US" sz="2000" b="1" dirty="0"/>
              <a:t>Irrigation Water management</a:t>
            </a:r>
            <a:r>
              <a:rPr lang="en-US" sz="2000" b="1" i="1" dirty="0"/>
              <a:t>: Principles and Practice</a:t>
            </a:r>
            <a:r>
              <a:rPr lang="en-US" sz="2000" dirty="0"/>
              <a:t> </a:t>
            </a:r>
          </a:p>
          <a:p>
            <a:pPr lvl="1" eaLnBrk="1" hangingPunct="1">
              <a:lnSpc>
                <a:spcPct val="90000"/>
              </a:lnSpc>
            </a:pPr>
            <a:r>
              <a:rPr lang="en-US" sz="2000" b="1" dirty="0"/>
              <a:t>By </a:t>
            </a:r>
            <a:r>
              <a:rPr lang="en-US" sz="2000" b="1" dirty="0" err="1"/>
              <a:t>Majumdar</a:t>
            </a:r>
            <a:r>
              <a:rPr lang="en-US" sz="2000" b="1" dirty="0"/>
              <a:t>, </a:t>
            </a:r>
            <a:r>
              <a:rPr lang="en-US" sz="2000" b="1" dirty="0" err="1"/>
              <a:t>Dilip</a:t>
            </a:r>
            <a:r>
              <a:rPr lang="en-US" sz="2000" b="1" dirty="0"/>
              <a:t> Kumar</a:t>
            </a:r>
          </a:p>
          <a:p>
            <a:pPr eaLnBrk="1" hangingPunct="1">
              <a:lnSpc>
                <a:spcPct val="90000"/>
              </a:lnSpc>
            </a:pPr>
            <a:r>
              <a:rPr lang="en-US" sz="2000" b="1" dirty="0"/>
              <a:t>Irrigation Engineering and Hydraulic Structures, 14th ed. </a:t>
            </a:r>
          </a:p>
          <a:p>
            <a:pPr lvl="1" eaLnBrk="1" hangingPunct="1">
              <a:lnSpc>
                <a:spcPct val="90000"/>
              </a:lnSpc>
            </a:pPr>
            <a:r>
              <a:rPr lang="en-US" sz="2000" b="1" dirty="0"/>
              <a:t>By S.K. </a:t>
            </a:r>
            <a:r>
              <a:rPr lang="en-US" sz="2000" b="1" dirty="0" err="1"/>
              <a:t>Garg</a:t>
            </a:r>
            <a:endParaRPr lang="en-US" sz="20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596636"/>
          </a:xfrm>
        </p:spPr>
        <p:txBody>
          <a:bodyPr>
            <a:normAutofit fontScale="90000"/>
          </a:bodyPr>
          <a:lstStyle/>
          <a:p>
            <a:pPr eaLnBrk="1" fontAlgn="auto" hangingPunct="1">
              <a:spcAft>
                <a:spcPts val="0"/>
              </a:spcAft>
              <a:defRPr/>
            </a:pPr>
            <a:r>
              <a:rPr lang="en-US" dirty="0"/>
              <a:t>Components of </a:t>
            </a:r>
            <a:r>
              <a:rPr lang="en-US" b="1" dirty="0"/>
              <a:t>Irrigation system</a:t>
            </a:r>
          </a:p>
        </p:txBody>
      </p:sp>
      <p:sp>
        <p:nvSpPr>
          <p:cNvPr id="34819" name="Content Placeholder 5"/>
          <p:cNvSpPr>
            <a:spLocks noGrp="1"/>
          </p:cNvSpPr>
          <p:nvPr>
            <p:ph idx="1"/>
          </p:nvPr>
        </p:nvSpPr>
        <p:spPr>
          <a:xfrm>
            <a:off x="304800" y="698500"/>
            <a:ext cx="8686800" cy="508000"/>
          </a:xfrm>
        </p:spPr>
        <p:txBody>
          <a:bodyPr/>
          <a:lstStyle/>
          <a:p>
            <a:r>
              <a:rPr lang="en-US" sz="1400" dirty="0"/>
              <a:t>Drip irrigation is a type of micro-irrigation that has the potential to save water and nutrients by allowing water to drip slowly to the roots of plants, either from above the soil surface or buried below the surface</a:t>
            </a:r>
          </a:p>
        </p:txBody>
      </p:sp>
      <p:pic>
        <p:nvPicPr>
          <p:cNvPr id="34820" name="Picture 2" descr="http://www.yuvaengineers.com/wp-content/uploads/2010/04/drip-irrigation-2.jpg"/>
          <p:cNvPicPr>
            <a:picLocks noChangeAspect="1" noChangeArrowheads="1"/>
          </p:cNvPicPr>
          <p:nvPr/>
        </p:nvPicPr>
        <p:blipFill>
          <a:blip r:embed="rId2" cstate="print"/>
          <a:srcRect/>
          <a:stretch>
            <a:fillRect/>
          </a:stretch>
        </p:blipFill>
        <p:spPr bwMode="auto">
          <a:xfrm>
            <a:off x="838200" y="1280606"/>
            <a:ext cx="7848600" cy="3735894"/>
          </a:xfrm>
          <a:prstGeom prst="rect">
            <a:avLst/>
          </a:prstGeom>
          <a:noFill/>
          <a:ln w="9525">
            <a:noFill/>
            <a:miter lim="800000"/>
            <a:headEnd/>
            <a:tailEnd/>
          </a:ln>
        </p:spPr>
      </p:pic>
      <p:sp>
        <p:nvSpPr>
          <p:cNvPr id="34821" name="TextBox 10"/>
          <p:cNvSpPr txBox="1">
            <a:spLocks noChangeArrowheads="1"/>
          </p:cNvSpPr>
          <p:nvPr/>
        </p:nvSpPr>
        <p:spPr bwMode="auto">
          <a:xfrm>
            <a:off x="2819400" y="5270500"/>
            <a:ext cx="3657600" cy="369332"/>
          </a:xfrm>
          <a:prstGeom prst="rect">
            <a:avLst/>
          </a:prstGeom>
          <a:noFill/>
          <a:ln w="9525">
            <a:noFill/>
            <a:miter lim="800000"/>
            <a:headEnd/>
            <a:tailEnd/>
          </a:ln>
        </p:spPr>
        <p:txBody>
          <a:bodyPr>
            <a:spAutoFit/>
          </a:bodyPr>
          <a:lstStyle/>
          <a:p>
            <a:r>
              <a:rPr lang="en-GB"/>
              <a:t>Drip Irrigation system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596636"/>
          </a:xfrm>
        </p:spPr>
        <p:txBody>
          <a:bodyPr>
            <a:normAutofit fontScale="90000"/>
          </a:bodyPr>
          <a:lstStyle/>
          <a:p>
            <a:pPr eaLnBrk="1" fontAlgn="auto" hangingPunct="1">
              <a:spcAft>
                <a:spcPts val="0"/>
              </a:spcAft>
              <a:defRPr/>
            </a:pPr>
            <a:r>
              <a:rPr lang="en-US" dirty="0"/>
              <a:t>Components of </a:t>
            </a:r>
            <a:r>
              <a:rPr lang="en-US" b="1" dirty="0"/>
              <a:t>Irrigation system</a:t>
            </a:r>
          </a:p>
        </p:txBody>
      </p:sp>
      <p:sp>
        <p:nvSpPr>
          <p:cNvPr id="36867" name="Content Placeholder 5"/>
          <p:cNvSpPr>
            <a:spLocks noGrp="1"/>
          </p:cNvSpPr>
          <p:nvPr>
            <p:ph idx="1"/>
          </p:nvPr>
        </p:nvSpPr>
        <p:spPr>
          <a:xfrm>
            <a:off x="304800" y="698500"/>
            <a:ext cx="8686800" cy="863600"/>
          </a:xfrm>
        </p:spPr>
        <p:txBody>
          <a:bodyPr/>
          <a:lstStyle/>
          <a:p>
            <a:r>
              <a:rPr lang="en-US" sz="1400" b="1" dirty="0"/>
              <a:t>Center-pivot irrigation</a:t>
            </a:r>
            <a:r>
              <a:rPr lang="en-US" sz="1400" dirty="0"/>
              <a:t> (sometimes called </a:t>
            </a:r>
            <a:r>
              <a:rPr lang="en-US" sz="1400" b="1" dirty="0"/>
              <a:t>central pivot irrigation</a:t>
            </a:r>
            <a:r>
              <a:rPr lang="en-US" sz="1400" dirty="0"/>
              <a:t>), also called </a:t>
            </a:r>
            <a:r>
              <a:rPr lang="en-US" sz="1400" b="1" dirty="0"/>
              <a:t>waterwheel</a:t>
            </a:r>
            <a:r>
              <a:rPr lang="en-US" sz="1400" dirty="0"/>
              <a:t> and </a:t>
            </a:r>
            <a:r>
              <a:rPr lang="en-US" sz="1400" b="1" dirty="0"/>
              <a:t>circle irrigation</a:t>
            </a:r>
            <a:r>
              <a:rPr lang="en-US" sz="1400" dirty="0"/>
              <a:t>, is a method of </a:t>
            </a:r>
            <a:r>
              <a:rPr lang="en-US" sz="1400" dirty="0">
                <a:hlinkClick r:id="rId2" tooltip="Agriculture"/>
              </a:rPr>
              <a:t>crop</a:t>
            </a:r>
            <a:r>
              <a:rPr lang="en-US" sz="1400" dirty="0"/>
              <a:t> </a:t>
            </a:r>
            <a:r>
              <a:rPr lang="en-US" sz="1400" dirty="0">
                <a:hlinkClick r:id="rId3" tooltip="Irrigation"/>
              </a:rPr>
              <a:t>irrigation</a:t>
            </a:r>
            <a:r>
              <a:rPr lang="en-US" sz="1400" dirty="0"/>
              <a:t> in which equipment rotates around a pivot and crops are watered with </a:t>
            </a:r>
            <a:r>
              <a:rPr lang="en-US" sz="1400" dirty="0">
                <a:hlinkClick r:id="rId4" tooltip="Irrigation sprinkler"/>
              </a:rPr>
              <a:t>sprinklers</a:t>
            </a:r>
            <a:r>
              <a:rPr lang="en-US" sz="1400" dirty="0"/>
              <a:t>.</a:t>
            </a:r>
          </a:p>
        </p:txBody>
      </p:sp>
      <p:sp>
        <p:nvSpPr>
          <p:cNvPr id="36868" name="TextBox 10"/>
          <p:cNvSpPr txBox="1">
            <a:spLocks noChangeArrowheads="1"/>
          </p:cNvSpPr>
          <p:nvPr/>
        </p:nvSpPr>
        <p:spPr bwMode="auto">
          <a:xfrm>
            <a:off x="3124200" y="4831834"/>
            <a:ext cx="3657600" cy="369332"/>
          </a:xfrm>
          <a:prstGeom prst="rect">
            <a:avLst/>
          </a:prstGeom>
          <a:noFill/>
          <a:ln w="9525">
            <a:noFill/>
            <a:miter lim="800000"/>
            <a:headEnd/>
            <a:tailEnd/>
          </a:ln>
        </p:spPr>
        <p:txBody>
          <a:bodyPr>
            <a:spAutoFit/>
          </a:bodyPr>
          <a:lstStyle/>
          <a:p>
            <a:r>
              <a:rPr lang="en-GB" dirty="0"/>
              <a:t>Central Pivotal  Irrigation system</a:t>
            </a:r>
          </a:p>
        </p:txBody>
      </p:sp>
      <p:pic>
        <p:nvPicPr>
          <p:cNvPr id="36869" name="Picture 2" descr="Desktop Wallpaper-s &gt; Landscapes &gt; Irrigation, Kufra Growing, Sahara, Africa"/>
          <p:cNvPicPr>
            <a:picLocks noChangeAspect="1" noChangeArrowheads="1"/>
          </p:cNvPicPr>
          <p:nvPr/>
        </p:nvPicPr>
        <p:blipFill>
          <a:blip r:embed="rId5" cstate="print"/>
          <a:srcRect/>
          <a:stretch>
            <a:fillRect/>
          </a:stretch>
        </p:blipFill>
        <p:spPr bwMode="auto">
          <a:xfrm>
            <a:off x="1828800" y="1663964"/>
            <a:ext cx="5867396" cy="304923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596636"/>
          </a:xfrm>
        </p:spPr>
        <p:txBody>
          <a:bodyPr>
            <a:normAutofit fontScale="90000"/>
          </a:bodyPr>
          <a:lstStyle/>
          <a:p>
            <a:pPr eaLnBrk="1" fontAlgn="auto" hangingPunct="1">
              <a:spcAft>
                <a:spcPts val="0"/>
              </a:spcAft>
              <a:defRPr/>
            </a:pPr>
            <a:r>
              <a:rPr lang="en-US" dirty="0"/>
              <a:t>Components of </a:t>
            </a:r>
            <a:r>
              <a:rPr lang="en-US" b="1" dirty="0"/>
              <a:t>Irrigation system</a:t>
            </a:r>
          </a:p>
        </p:txBody>
      </p:sp>
      <p:sp>
        <p:nvSpPr>
          <p:cNvPr id="1028" name="Rectangle 3"/>
          <p:cNvSpPr>
            <a:spLocks noGrp="1" noChangeArrowheads="1"/>
          </p:cNvSpPr>
          <p:nvPr>
            <p:ph idx="1"/>
          </p:nvPr>
        </p:nvSpPr>
        <p:spPr/>
        <p:txBody>
          <a:bodyPr/>
          <a:lstStyle/>
          <a:p>
            <a:pPr algn="just" eaLnBrk="1" hangingPunct="1">
              <a:buSzPct val="50000"/>
            </a:pPr>
            <a:r>
              <a:rPr lang="en-US" sz="3000" b="1" u="sng" dirty="0"/>
              <a:t>4.Drainage of excess water</a:t>
            </a:r>
            <a:r>
              <a:rPr lang="en-US" b="1" u="sng" dirty="0"/>
              <a:t> </a:t>
            </a:r>
          </a:p>
        </p:txBody>
      </p:sp>
      <p:pic>
        <p:nvPicPr>
          <p:cNvPr id="1029" name="Picture 3" descr="flooded land"/>
          <p:cNvPicPr>
            <a:picLocks noChangeAspect="1" noChangeArrowheads="1"/>
          </p:cNvPicPr>
          <p:nvPr/>
        </p:nvPicPr>
        <p:blipFill>
          <a:blip r:embed="rId3" cstate="print"/>
          <a:srcRect/>
          <a:stretch>
            <a:fillRect/>
          </a:stretch>
        </p:blipFill>
        <p:spPr bwMode="auto">
          <a:xfrm>
            <a:off x="304800" y="1587501"/>
            <a:ext cx="3810000" cy="2381250"/>
          </a:xfrm>
          <a:prstGeom prst="rect">
            <a:avLst/>
          </a:prstGeom>
          <a:noFill/>
          <a:ln w="9525">
            <a:noFill/>
            <a:miter lim="800000"/>
            <a:headEnd/>
            <a:tailEnd/>
          </a:ln>
        </p:spPr>
      </p:pic>
      <p:sp>
        <p:nvSpPr>
          <p:cNvPr id="1030" name="TextBox 4"/>
          <p:cNvSpPr txBox="1">
            <a:spLocks noChangeArrowheads="1"/>
          </p:cNvSpPr>
          <p:nvPr/>
        </p:nvSpPr>
        <p:spPr bwMode="auto">
          <a:xfrm>
            <a:off x="457200" y="4000500"/>
            <a:ext cx="3352800" cy="369332"/>
          </a:xfrm>
          <a:prstGeom prst="rect">
            <a:avLst/>
          </a:prstGeom>
          <a:noFill/>
          <a:ln w="9525">
            <a:noFill/>
            <a:miter lim="800000"/>
            <a:headEnd/>
            <a:tailEnd/>
          </a:ln>
        </p:spPr>
        <p:txBody>
          <a:bodyPr>
            <a:spAutoFit/>
          </a:bodyPr>
          <a:lstStyle/>
          <a:p>
            <a:r>
              <a:rPr lang="en-GB"/>
              <a:t>Flooded crop land</a:t>
            </a:r>
          </a:p>
        </p:txBody>
      </p:sp>
      <p:pic>
        <p:nvPicPr>
          <p:cNvPr id="1031" name="Picture 3" descr="tile drain"/>
          <p:cNvPicPr>
            <a:picLocks noChangeAspect="1" noChangeArrowheads="1"/>
          </p:cNvPicPr>
          <p:nvPr/>
        </p:nvPicPr>
        <p:blipFill>
          <a:blip r:embed="rId4" cstate="print"/>
          <a:srcRect l="2126" r="737" b="1077"/>
          <a:stretch>
            <a:fillRect/>
          </a:stretch>
        </p:blipFill>
        <p:spPr bwMode="auto">
          <a:xfrm>
            <a:off x="5791200" y="698500"/>
            <a:ext cx="2590800" cy="2514866"/>
          </a:xfrm>
          <a:prstGeom prst="rect">
            <a:avLst/>
          </a:prstGeom>
          <a:noFill/>
          <a:ln w="9525">
            <a:noFill/>
            <a:miter lim="800000"/>
            <a:headEnd/>
            <a:tailEnd/>
          </a:ln>
        </p:spPr>
      </p:pic>
      <p:graphicFrame>
        <p:nvGraphicFramePr>
          <p:cNvPr id="1026" name="Object 1"/>
          <p:cNvGraphicFramePr>
            <a:graphicFrameLocks noChangeAspect="1"/>
          </p:cNvGraphicFramePr>
          <p:nvPr/>
        </p:nvGraphicFramePr>
        <p:xfrm>
          <a:off x="4754567" y="3276865"/>
          <a:ext cx="4389437" cy="2438136"/>
        </p:xfrm>
        <a:graphic>
          <a:graphicData uri="http://schemas.openxmlformats.org/presentationml/2006/ole">
            <mc:AlternateContent xmlns:mc="http://schemas.openxmlformats.org/markup-compatibility/2006">
              <mc:Choice xmlns:v="urn:schemas-microsoft-com:vml" Requires="v">
                <p:oleObj spid="_x0000_s1060" name="Slide" r:id="rId5" imgW="5143500" imgH="3429000" progId="PowerPoint.Slide.8">
                  <p:embed/>
                </p:oleObj>
              </mc:Choice>
              <mc:Fallback>
                <p:oleObj name="Slide" r:id="rId5" imgW="5143500" imgH="3429000" progId="PowerPoint.Slide.8">
                  <p:embed/>
                  <p:pic>
                    <p:nvPicPr>
                      <p:cNvPr id="0"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4567" y="3276865"/>
                        <a:ext cx="4389437" cy="2438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2" name="TextBox 7"/>
          <p:cNvSpPr txBox="1">
            <a:spLocks noChangeArrowheads="1"/>
          </p:cNvSpPr>
          <p:nvPr/>
        </p:nvSpPr>
        <p:spPr bwMode="auto">
          <a:xfrm>
            <a:off x="5715000" y="2794000"/>
            <a:ext cx="1905000" cy="369332"/>
          </a:xfrm>
          <a:prstGeom prst="rect">
            <a:avLst/>
          </a:prstGeom>
          <a:noFill/>
          <a:ln w="9525">
            <a:noFill/>
            <a:miter lim="800000"/>
            <a:headEnd/>
            <a:tailEnd/>
          </a:ln>
        </p:spPr>
        <p:txBody>
          <a:bodyPr>
            <a:spAutoFit/>
          </a:bodyPr>
          <a:lstStyle/>
          <a:p>
            <a:r>
              <a:rPr lang="en-GB"/>
              <a:t>Tile Drain</a:t>
            </a:r>
          </a:p>
        </p:txBody>
      </p:sp>
      <p:sp>
        <p:nvSpPr>
          <p:cNvPr id="1033" name="TextBox 8"/>
          <p:cNvSpPr txBox="1">
            <a:spLocks noChangeArrowheads="1"/>
          </p:cNvSpPr>
          <p:nvPr/>
        </p:nvSpPr>
        <p:spPr bwMode="auto">
          <a:xfrm>
            <a:off x="4800600" y="3365500"/>
            <a:ext cx="1905000" cy="369332"/>
          </a:xfrm>
          <a:prstGeom prst="rect">
            <a:avLst/>
          </a:prstGeom>
          <a:noFill/>
          <a:ln w="9525">
            <a:noFill/>
            <a:miter lim="800000"/>
            <a:headEnd/>
            <a:tailEnd/>
          </a:ln>
        </p:spPr>
        <p:txBody>
          <a:bodyPr>
            <a:spAutoFit/>
          </a:bodyPr>
          <a:lstStyle/>
          <a:p>
            <a:r>
              <a:rPr lang="en-GB"/>
              <a:t>Ditching</a:t>
            </a:r>
          </a:p>
        </p:txBody>
      </p:sp>
      <p:sp>
        <p:nvSpPr>
          <p:cNvPr id="10" name="Right Arrow 9"/>
          <p:cNvSpPr/>
          <p:nvPr/>
        </p:nvSpPr>
        <p:spPr>
          <a:xfrm>
            <a:off x="4267200" y="2413000"/>
            <a:ext cx="381000" cy="8255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cs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Irrigation Water Quality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Constituents of irrigation water</a:t>
            </a:r>
          </a:p>
        </p:txBody>
      </p:sp>
      <p:sp>
        <p:nvSpPr>
          <p:cNvPr id="3" name="Text Placeholder 2"/>
          <p:cNvSpPr>
            <a:spLocks noGrp="1"/>
          </p:cNvSpPr>
          <p:nvPr>
            <p:ph type="body" sz="half" idx="1"/>
          </p:nvPr>
        </p:nvSpPr>
        <p:spPr>
          <a:xfrm>
            <a:off x="457200" y="1333500"/>
            <a:ext cx="4038600" cy="3429000"/>
          </a:xfrm>
        </p:spPr>
        <p:txBody>
          <a:bodyPr/>
          <a:lstStyle/>
          <a:p>
            <a:r>
              <a:rPr lang="en-US" sz="2400" dirty="0"/>
              <a:t>Major Nutrients:</a:t>
            </a:r>
          </a:p>
          <a:p>
            <a:pPr lvl="1"/>
            <a:r>
              <a:rPr lang="en-US" sz="2000" b="1" dirty="0"/>
              <a:t>Primary</a:t>
            </a:r>
            <a:r>
              <a:rPr lang="en-US" sz="2000" dirty="0"/>
              <a:t>: Nitrogen, phosphorous, potassium, </a:t>
            </a:r>
          </a:p>
          <a:p>
            <a:pPr lvl="1"/>
            <a:r>
              <a:rPr lang="en-US" sz="2000" b="1" dirty="0"/>
              <a:t>Secondary</a:t>
            </a:r>
            <a:r>
              <a:rPr lang="en-US" sz="2000" dirty="0"/>
              <a:t>: Calcium, magnesium and </a:t>
            </a:r>
            <a:r>
              <a:rPr lang="en-US" sz="2000" dirty="0" err="1"/>
              <a:t>sulphar</a:t>
            </a:r>
            <a:endParaRPr lang="en-US" sz="2000" dirty="0"/>
          </a:p>
          <a:p>
            <a:r>
              <a:rPr lang="en-US" sz="2400" dirty="0"/>
              <a:t>Micronutrients: </a:t>
            </a:r>
          </a:p>
          <a:p>
            <a:pPr lvl="1"/>
            <a:r>
              <a:rPr lang="en-US" sz="2000" dirty="0"/>
              <a:t>Carbon, hydrogen, oxygen, iron, zinc, manganese, boron, copper</a:t>
            </a:r>
          </a:p>
        </p:txBody>
      </p:sp>
      <p:sp>
        <p:nvSpPr>
          <p:cNvPr id="4" name="Content Placeholder 3"/>
          <p:cNvSpPr>
            <a:spLocks noGrp="1"/>
          </p:cNvSpPr>
          <p:nvPr>
            <p:ph sz="half" idx="2"/>
          </p:nvPr>
        </p:nvSpPr>
        <p:spPr>
          <a:xfrm>
            <a:off x="4648200" y="1333500"/>
            <a:ext cx="4038600" cy="3429000"/>
          </a:xfrm>
        </p:spPr>
        <p:txBody>
          <a:bodyPr/>
          <a:lstStyle/>
          <a:p>
            <a:r>
              <a:rPr lang="en-US" sz="1800" dirty="0">
                <a:solidFill>
                  <a:srgbClr val="FF0000"/>
                </a:solidFill>
              </a:rPr>
              <a:t>Sodium &amp; excess Potassium</a:t>
            </a:r>
            <a:r>
              <a:rPr lang="en-US" sz="1800" dirty="0"/>
              <a:t> are </a:t>
            </a:r>
            <a:r>
              <a:rPr lang="en-US" sz="1800" dirty="0">
                <a:solidFill>
                  <a:srgbClr val="FF0000"/>
                </a:solidFill>
              </a:rPr>
              <a:t>injurious </a:t>
            </a:r>
            <a:r>
              <a:rPr lang="en-US" sz="1800" dirty="0"/>
              <a:t>to plant and reduces soil permeability`</a:t>
            </a:r>
          </a:p>
          <a:p>
            <a:r>
              <a:rPr lang="en-US" sz="1800" dirty="0">
                <a:solidFill>
                  <a:srgbClr val="00B050"/>
                </a:solidFill>
              </a:rPr>
              <a:t>Excess Calcium and Magnesium</a:t>
            </a:r>
            <a:r>
              <a:rPr lang="en-US" sz="1800" dirty="0"/>
              <a:t> are not hazardous rather improve soil permeability.</a:t>
            </a:r>
          </a:p>
          <a:p>
            <a:r>
              <a:rPr lang="en-US" sz="1800" dirty="0">
                <a:solidFill>
                  <a:srgbClr val="00B050"/>
                </a:solidFill>
              </a:rPr>
              <a:t>Excess Nitrogen</a:t>
            </a:r>
            <a:r>
              <a:rPr lang="en-US" sz="1800" dirty="0"/>
              <a:t> improves Fruit size</a:t>
            </a:r>
          </a:p>
          <a:p>
            <a:r>
              <a:rPr lang="en-US" sz="1800" dirty="0">
                <a:solidFill>
                  <a:srgbClr val="FF0000"/>
                </a:solidFill>
              </a:rPr>
              <a:t>Chloride and </a:t>
            </a:r>
            <a:r>
              <a:rPr lang="en-US" sz="1800" dirty="0" err="1">
                <a:solidFill>
                  <a:srgbClr val="FF0000"/>
                </a:solidFill>
              </a:rPr>
              <a:t>Sulphats</a:t>
            </a:r>
            <a:r>
              <a:rPr lang="en-US" sz="1800" dirty="0"/>
              <a:t> are injurious to plant</a:t>
            </a:r>
          </a:p>
          <a:p>
            <a:r>
              <a:rPr lang="en-US" sz="1800" dirty="0"/>
              <a:t>Water with </a:t>
            </a:r>
            <a:r>
              <a:rPr lang="en-US" sz="1800" dirty="0">
                <a:solidFill>
                  <a:srgbClr val="00B050"/>
                </a:solidFill>
              </a:rPr>
              <a:t>nitrates and bicarbonate of calcium and magnesium </a:t>
            </a:r>
            <a:r>
              <a:rPr lang="en-US" sz="1800" dirty="0"/>
              <a:t>is good for irrigation</a:t>
            </a:r>
          </a:p>
          <a:p>
            <a:endParaRPr lang="en-US" sz="1800" dirty="0"/>
          </a:p>
          <a:p>
            <a:endParaRPr lang="en-US" sz="1800" dirty="0"/>
          </a:p>
        </p:txBody>
      </p:sp>
      <p:sp>
        <p:nvSpPr>
          <p:cNvPr id="7" name="TextBox 6"/>
          <p:cNvSpPr txBox="1"/>
          <p:nvPr/>
        </p:nvSpPr>
        <p:spPr>
          <a:xfrm>
            <a:off x="304800" y="4904754"/>
            <a:ext cx="4343400" cy="6001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a:t>Tables 2.5, 2.6 in Irrigation and Hydraulic Structures by Iqbal Ali, provide classification of irrigation water from excellent to hazardous, with respect of salts in water</a:t>
            </a:r>
          </a:p>
        </p:txBody>
      </p:sp>
      <p:sp>
        <p:nvSpPr>
          <p:cNvPr id="8" name="TextBox 7"/>
          <p:cNvSpPr txBox="1"/>
          <p:nvPr/>
        </p:nvSpPr>
        <p:spPr>
          <a:xfrm>
            <a:off x="4923716" y="4904754"/>
            <a:ext cx="4144083" cy="55399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000" dirty="0"/>
              <a:t>Groundwater with total salt content </a:t>
            </a:r>
            <a:r>
              <a:rPr lang="en-US" sz="1000" dirty="0" err="1"/>
              <a:t>upto</a:t>
            </a:r>
            <a:r>
              <a:rPr lang="en-US" sz="1000" dirty="0"/>
              <a:t> 1000 ppm is </a:t>
            </a:r>
          </a:p>
          <a:p>
            <a:r>
              <a:rPr lang="en-US" sz="1000" dirty="0"/>
              <a:t>considered fit for crops, 1000 ppm to 3000 ppm to be used </a:t>
            </a:r>
          </a:p>
          <a:p>
            <a:r>
              <a:rPr lang="en-US" sz="1000" dirty="0"/>
              <a:t>after mixing with canal water, and more than 3000 ppm is hazardous.</a:t>
            </a:r>
          </a:p>
        </p:txBody>
      </p:sp>
    </p:spTree>
    <p:extLst>
      <p:ext uri="{BB962C8B-B14F-4D97-AF65-F5344CB8AC3E}">
        <p14:creationId xmlns:p14="http://schemas.microsoft.com/office/powerpoint/2010/main" val="917801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IBIS</a:t>
            </a:r>
          </a:p>
        </p:txBody>
      </p:sp>
    </p:spTree>
    <p:extLst>
      <p:ext uri="{BB962C8B-B14F-4D97-AF65-F5344CB8AC3E}">
        <p14:creationId xmlns:p14="http://schemas.microsoft.com/office/powerpoint/2010/main" val="2323049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0"/>
            <a:ext cx="8229600" cy="469636"/>
          </a:xfrm>
        </p:spPr>
        <p:txBody>
          <a:bodyPr>
            <a:normAutofit fontScale="90000"/>
          </a:bodyPr>
          <a:lstStyle/>
          <a:p>
            <a:pPr eaLnBrk="1" fontAlgn="auto" hangingPunct="1">
              <a:spcAft>
                <a:spcPts val="0"/>
              </a:spcAft>
              <a:defRPr/>
            </a:pPr>
            <a:r>
              <a:rPr lang="en-US" sz="4000" b="1" dirty="0"/>
              <a:t>Indus Basin Irrigation System</a:t>
            </a:r>
          </a:p>
        </p:txBody>
      </p:sp>
      <p:sp>
        <p:nvSpPr>
          <p:cNvPr id="44035" name="Rectangle 3"/>
          <p:cNvSpPr>
            <a:spLocks noGrp="1" noChangeArrowheads="1"/>
          </p:cNvSpPr>
          <p:nvPr>
            <p:ph idx="1"/>
          </p:nvPr>
        </p:nvSpPr>
        <p:spPr>
          <a:xfrm>
            <a:off x="76200" y="698500"/>
            <a:ext cx="4191000" cy="4762500"/>
          </a:xfrm>
        </p:spPr>
        <p:txBody>
          <a:bodyPr/>
          <a:lstStyle/>
          <a:p>
            <a:pPr marL="609600" indent="-609600" algn="just" eaLnBrk="1" hangingPunct="1"/>
            <a:r>
              <a:rPr lang="en-US" sz="2200" dirty="0"/>
              <a:t>Irrigated agriculture in Pakistan is confined primarily to </a:t>
            </a:r>
            <a:r>
              <a:rPr lang="en-US" sz="2200" dirty="0">
                <a:solidFill>
                  <a:srgbClr val="FF0000"/>
                </a:solidFill>
              </a:rPr>
              <a:t>the Indus Plains. </a:t>
            </a:r>
          </a:p>
          <a:p>
            <a:pPr marL="609600" indent="-609600" algn="just" eaLnBrk="1" hangingPunct="1">
              <a:buFontTx/>
              <a:buNone/>
            </a:pPr>
            <a:endParaRPr lang="en-US" sz="2200" dirty="0"/>
          </a:p>
          <a:p>
            <a:pPr marL="609600" indent="-609600" algn="just" eaLnBrk="1" hangingPunct="1"/>
            <a:r>
              <a:rPr lang="en-US" sz="2200" dirty="0"/>
              <a:t>As a result of extensive developments, Pakistan now possesses the world’s largest contiguous</a:t>
            </a:r>
            <a:r>
              <a:rPr lang="en-US" sz="1400" dirty="0"/>
              <a:t>(connected) </a:t>
            </a:r>
            <a:r>
              <a:rPr lang="en-US" sz="2200" dirty="0"/>
              <a:t>irrigation system commonly called the </a:t>
            </a:r>
            <a:r>
              <a:rPr lang="en-US" sz="2200" dirty="0">
                <a:solidFill>
                  <a:srgbClr val="FF0000"/>
                </a:solidFill>
              </a:rPr>
              <a:t>Indus Basin Irrigation System (IBIS). </a:t>
            </a:r>
          </a:p>
          <a:p>
            <a:pPr marL="609600" indent="-609600" algn="just" eaLnBrk="1" hangingPunct="1">
              <a:buFontTx/>
              <a:buNone/>
            </a:pPr>
            <a:endParaRPr lang="en-US" sz="2200" dirty="0"/>
          </a:p>
          <a:p>
            <a:pPr marL="609600" indent="-609600" algn="just" eaLnBrk="1" hangingPunct="1">
              <a:buFontTx/>
              <a:buNone/>
            </a:pPr>
            <a:endParaRPr lang="en-US" sz="2200" dirty="0"/>
          </a:p>
        </p:txBody>
      </p:sp>
      <p:pic>
        <p:nvPicPr>
          <p:cNvPr id="44036" name="Picture 5" descr="http://static.ddmcdn.com/gif/willow/the-indus-river0.gif"/>
          <p:cNvPicPr>
            <a:picLocks noChangeAspect="1" noChangeArrowheads="1"/>
          </p:cNvPicPr>
          <p:nvPr/>
        </p:nvPicPr>
        <p:blipFill>
          <a:blip r:embed="rId2" cstate="print"/>
          <a:srcRect/>
          <a:stretch>
            <a:fillRect/>
          </a:stretch>
        </p:blipFill>
        <p:spPr bwMode="auto">
          <a:xfrm>
            <a:off x="4648200" y="825501"/>
            <a:ext cx="4495800" cy="3968750"/>
          </a:xfrm>
          <a:prstGeom prst="rect">
            <a:avLst/>
          </a:prstGeom>
          <a:noFill/>
          <a:ln w="9525">
            <a:noFill/>
            <a:miter lim="800000"/>
            <a:headEnd/>
            <a:tailEnd/>
          </a:ln>
        </p:spPr>
      </p:pic>
      <p:sp>
        <p:nvSpPr>
          <p:cNvPr id="44037" name="TextBox 4"/>
          <p:cNvSpPr txBox="1">
            <a:spLocks noChangeArrowheads="1"/>
          </p:cNvSpPr>
          <p:nvPr/>
        </p:nvSpPr>
        <p:spPr bwMode="auto">
          <a:xfrm>
            <a:off x="5257800" y="4953000"/>
            <a:ext cx="3886200" cy="369332"/>
          </a:xfrm>
          <a:prstGeom prst="rect">
            <a:avLst/>
          </a:prstGeom>
          <a:noFill/>
          <a:ln w="9525">
            <a:noFill/>
            <a:miter lim="800000"/>
            <a:headEnd/>
            <a:tailEnd/>
          </a:ln>
        </p:spPr>
        <p:txBody>
          <a:bodyPr>
            <a:spAutoFit/>
          </a:bodyPr>
          <a:lstStyle/>
          <a:p>
            <a:pPr algn="ctr"/>
            <a:r>
              <a:rPr lang="en-GB"/>
              <a:t>Indus basin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fontAlgn="auto" hangingPunct="1">
              <a:spcAft>
                <a:spcPts val="0"/>
              </a:spcAft>
              <a:defRPr/>
            </a:pPr>
            <a:r>
              <a:rPr lang="en-US" sz="3400" b="1" dirty="0"/>
              <a:t>History of Irrigation in Pakistan</a:t>
            </a:r>
          </a:p>
        </p:txBody>
      </p:sp>
      <p:sp>
        <p:nvSpPr>
          <p:cNvPr id="45059" name="Rectangle 3"/>
          <p:cNvSpPr>
            <a:spLocks noGrp="1" noChangeArrowheads="1"/>
          </p:cNvSpPr>
          <p:nvPr>
            <p:ph type="body" idx="1"/>
          </p:nvPr>
        </p:nvSpPr>
        <p:spPr/>
        <p:txBody>
          <a:bodyPr/>
          <a:lstStyle/>
          <a:p>
            <a:pPr algn="just" eaLnBrk="1" hangingPunct="1">
              <a:lnSpc>
                <a:spcPct val="80000"/>
              </a:lnSpc>
              <a:buSzPct val="50000"/>
            </a:pPr>
            <a:endParaRPr lang="en-US" sz="2000" dirty="0"/>
          </a:p>
          <a:p>
            <a:pPr algn="just" eaLnBrk="1" hangingPunct="1">
              <a:lnSpc>
                <a:spcPct val="80000"/>
              </a:lnSpc>
              <a:buSzPct val="50000"/>
            </a:pPr>
            <a:r>
              <a:rPr lang="en-US" sz="2000" dirty="0"/>
              <a:t>Controlled year round irrigation began in </a:t>
            </a:r>
            <a:r>
              <a:rPr lang="en-US" sz="2000" dirty="0">
                <a:solidFill>
                  <a:srgbClr val="FF0000"/>
                </a:solidFill>
              </a:rPr>
              <a:t>1859</a:t>
            </a:r>
            <a:r>
              <a:rPr lang="en-US" sz="2000" dirty="0"/>
              <a:t> with the completion of the Upper Bari </a:t>
            </a:r>
            <a:r>
              <a:rPr lang="en-US" sz="2000" dirty="0" err="1"/>
              <a:t>Doab</a:t>
            </a:r>
            <a:r>
              <a:rPr lang="en-US" sz="2000" dirty="0"/>
              <a:t> Canal (UBDC) from </a:t>
            </a:r>
            <a:r>
              <a:rPr lang="en-US" sz="2000" dirty="0" err="1"/>
              <a:t>Madhopur</a:t>
            </a:r>
            <a:r>
              <a:rPr lang="en-US" sz="2000" dirty="0"/>
              <a:t> </a:t>
            </a:r>
            <a:r>
              <a:rPr lang="en-US" sz="2000" dirty="0" err="1"/>
              <a:t>Headworks</a:t>
            </a:r>
            <a:r>
              <a:rPr lang="en-US" sz="2000" dirty="0"/>
              <a:t> on Ravi River (</a:t>
            </a:r>
            <a:r>
              <a:rPr lang="en-US" sz="2000" dirty="0">
                <a:solidFill>
                  <a:srgbClr val="FF0000"/>
                </a:solidFill>
              </a:rPr>
              <a:t>now in India</a:t>
            </a:r>
            <a:r>
              <a:rPr lang="en-US" sz="2000" dirty="0"/>
              <a:t>) .</a:t>
            </a:r>
          </a:p>
          <a:p>
            <a:pPr algn="just" eaLnBrk="1" hangingPunct="1">
              <a:lnSpc>
                <a:spcPct val="80000"/>
              </a:lnSpc>
              <a:buSzPct val="50000"/>
            </a:pPr>
            <a:endParaRPr lang="en-US" sz="2000" dirty="0"/>
          </a:p>
          <a:p>
            <a:pPr algn="just" eaLnBrk="1" hangingPunct="1">
              <a:lnSpc>
                <a:spcPct val="80000"/>
              </a:lnSpc>
              <a:buSzPct val="50000"/>
            </a:pPr>
            <a:r>
              <a:rPr lang="en-US" sz="2000" dirty="0"/>
              <a:t>UBDC was followed by </a:t>
            </a:r>
            <a:r>
              <a:rPr lang="en-US" sz="2000" dirty="0" err="1"/>
              <a:t>Sirhind</a:t>
            </a:r>
            <a:r>
              <a:rPr lang="en-US" sz="2000" dirty="0"/>
              <a:t> Canal from </a:t>
            </a:r>
            <a:r>
              <a:rPr lang="en-US" sz="2000" dirty="0" err="1"/>
              <a:t>Rupar</a:t>
            </a:r>
            <a:r>
              <a:rPr lang="en-US" sz="2000" dirty="0"/>
              <a:t> </a:t>
            </a:r>
            <a:r>
              <a:rPr lang="en-US" sz="2000" dirty="0" err="1"/>
              <a:t>Headworks</a:t>
            </a:r>
            <a:r>
              <a:rPr lang="en-US" sz="2000" dirty="0"/>
              <a:t> on Sutlej in </a:t>
            </a:r>
            <a:r>
              <a:rPr lang="en-US" sz="2000" dirty="0">
                <a:solidFill>
                  <a:srgbClr val="FF0000"/>
                </a:solidFill>
              </a:rPr>
              <a:t>1872</a:t>
            </a:r>
            <a:r>
              <a:rPr lang="en-US" sz="2000" dirty="0"/>
              <a:t> (also in India).</a:t>
            </a:r>
          </a:p>
          <a:p>
            <a:pPr algn="just" eaLnBrk="1" hangingPunct="1">
              <a:lnSpc>
                <a:spcPct val="80000"/>
              </a:lnSpc>
              <a:buSzPct val="50000"/>
            </a:pPr>
            <a:endParaRPr lang="en-US" sz="2000" dirty="0"/>
          </a:p>
          <a:p>
            <a:pPr algn="just" eaLnBrk="1" hangingPunct="1">
              <a:lnSpc>
                <a:spcPct val="80000"/>
              </a:lnSpc>
              <a:buSzPct val="50000"/>
            </a:pPr>
            <a:r>
              <a:rPr lang="en-US" sz="2000" b="1" dirty="0" err="1"/>
              <a:t>Sidhnai</a:t>
            </a:r>
            <a:r>
              <a:rPr lang="en-US" sz="2000" b="1" dirty="0"/>
              <a:t> Canal from </a:t>
            </a:r>
            <a:r>
              <a:rPr lang="en-US" sz="2000" b="1" dirty="0" err="1"/>
              <a:t>Sidhnai</a:t>
            </a:r>
            <a:r>
              <a:rPr lang="en-US" sz="2000" b="1" dirty="0"/>
              <a:t> Barrage on Ravi in </a:t>
            </a:r>
            <a:r>
              <a:rPr lang="en-US" sz="2000" b="1" dirty="0">
                <a:solidFill>
                  <a:srgbClr val="FF0000"/>
                </a:solidFill>
              </a:rPr>
              <a:t>1886</a:t>
            </a:r>
            <a:r>
              <a:rPr lang="en-US" sz="2000" b="1" dirty="0"/>
              <a:t>. </a:t>
            </a:r>
          </a:p>
          <a:p>
            <a:pPr algn="just" eaLnBrk="1" hangingPunct="1">
              <a:lnSpc>
                <a:spcPct val="80000"/>
              </a:lnSpc>
              <a:buSzPct val="50000"/>
            </a:pPr>
            <a:endParaRPr lang="en-US" sz="2000" dirty="0"/>
          </a:p>
          <a:p>
            <a:pPr algn="just" eaLnBrk="1" hangingPunct="1">
              <a:lnSpc>
                <a:spcPct val="80000"/>
              </a:lnSpc>
              <a:buSzPct val="50000"/>
            </a:pPr>
            <a:r>
              <a:rPr lang="en-US" sz="2000" dirty="0"/>
              <a:t>The Lower Chenab from </a:t>
            </a:r>
            <a:r>
              <a:rPr lang="en-US" sz="2000" dirty="0" err="1"/>
              <a:t>Khanki</a:t>
            </a:r>
            <a:r>
              <a:rPr lang="en-US" sz="2000" dirty="0"/>
              <a:t> on Chenab in 1892, and Lower Jhelum from </a:t>
            </a:r>
            <a:r>
              <a:rPr lang="en-US" sz="2000" dirty="0" err="1"/>
              <a:t>Rasul</a:t>
            </a:r>
            <a:r>
              <a:rPr lang="en-US" sz="2000" dirty="0"/>
              <a:t> on Jhelum in 1901 was constructed</a:t>
            </a:r>
          </a:p>
          <a:p>
            <a:pPr algn="just" eaLnBrk="1" hangingPunct="1">
              <a:lnSpc>
                <a:spcPct val="80000"/>
              </a:lnSpc>
              <a:buSzPct val="50000"/>
            </a:pPr>
            <a:endParaRPr lang="en-US" sz="2000" dirty="0"/>
          </a:p>
          <a:p>
            <a:pPr algn="just" eaLnBrk="1" hangingPunct="1">
              <a:lnSpc>
                <a:spcPct val="80000"/>
              </a:lnSpc>
              <a:buSzPct val="50000"/>
            </a:pPr>
            <a:r>
              <a:rPr lang="en-US" sz="2000" dirty="0"/>
              <a:t>Lower and Upper Swat, Kabul River and </a:t>
            </a:r>
            <a:r>
              <a:rPr lang="en-US" sz="2000" dirty="0" err="1"/>
              <a:t>Paharpur</a:t>
            </a:r>
            <a:r>
              <a:rPr lang="en-US" sz="2000" dirty="0"/>
              <a:t> Canals in KPK (NWFP) were completed between 1885 to 1914.</a:t>
            </a:r>
          </a:p>
        </p:txBody>
      </p:sp>
      <p:sp>
        <p:nvSpPr>
          <p:cNvPr id="4" name="TextBox 3"/>
          <p:cNvSpPr txBox="1"/>
          <p:nvPr/>
        </p:nvSpPr>
        <p:spPr>
          <a:xfrm>
            <a:off x="7467600" y="495300"/>
            <a:ext cx="1439818" cy="369332"/>
          </a:xfrm>
          <a:prstGeom prst="rect">
            <a:avLst/>
          </a:prstGeom>
          <a:noFill/>
        </p:spPr>
        <p:txBody>
          <a:bodyPr wrap="none" rtlCol="0">
            <a:spAutoFit/>
          </a:bodyPr>
          <a:lstStyle/>
          <a:p>
            <a:r>
              <a:rPr lang="en-US" dirty="0"/>
              <a:t>19</a:t>
            </a:r>
            <a:r>
              <a:rPr lang="en-US" baseline="30000" dirty="0"/>
              <a:t>th</a:t>
            </a:r>
            <a:r>
              <a:rPr lang="en-US" dirty="0"/>
              <a:t> Century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fontAlgn="auto" hangingPunct="1">
              <a:spcAft>
                <a:spcPts val="0"/>
              </a:spcAft>
              <a:defRPr/>
            </a:pPr>
            <a:r>
              <a:rPr lang="en-US" sz="3400" b="1" dirty="0"/>
              <a:t>History of Irrigation in Pakistan</a:t>
            </a:r>
          </a:p>
        </p:txBody>
      </p:sp>
      <p:sp>
        <p:nvSpPr>
          <p:cNvPr id="46083" name="Rectangle 3"/>
          <p:cNvSpPr>
            <a:spLocks noGrp="1" noChangeArrowheads="1"/>
          </p:cNvSpPr>
          <p:nvPr>
            <p:ph type="body" idx="1"/>
          </p:nvPr>
        </p:nvSpPr>
        <p:spPr/>
        <p:txBody>
          <a:bodyPr/>
          <a:lstStyle/>
          <a:p>
            <a:pPr algn="just" eaLnBrk="1" hangingPunct="1">
              <a:lnSpc>
                <a:spcPct val="80000"/>
              </a:lnSpc>
              <a:buSzPct val="50000"/>
              <a:buNone/>
            </a:pPr>
            <a:r>
              <a:rPr lang="en-US" sz="2000" b="1" dirty="0"/>
              <a:t>TRIPLE CANAL PROJECT </a:t>
            </a:r>
            <a:r>
              <a:rPr lang="en-US" sz="2000" dirty="0"/>
              <a:t>(1907-15)</a:t>
            </a:r>
          </a:p>
          <a:p>
            <a:pPr algn="just" eaLnBrk="1" hangingPunct="1">
              <a:lnSpc>
                <a:spcPct val="80000"/>
              </a:lnSpc>
              <a:buSzPct val="50000"/>
            </a:pPr>
            <a:r>
              <a:rPr lang="en-US" sz="2000" b="1" dirty="0"/>
              <a:t>Ravi </a:t>
            </a:r>
            <a:r>
              <a:rPr lang="en-US" sz="2000" dirty="0"/>
              <a:t>River, serving a large area of Bari </a:t>
            </a:r>
            <a:r>
              <a:rPr lang="en-US" sz="2000" dirty="0" err="1"/>
              <a:t>Doab</a:t>
            </a:r>
            <a:r>
              <a:rPr lang="en-US" sz="2000" dirty="0"/>
              <a:t>, was deficient in supply while </a:t>
            </a:r>
            <a:r>
              <a:rPr lang="en-US" sz="2000" b="1" dirty="0"/>
              <a:t>Jhelum</a:t>
            </a:r>
            <a:r>
              <a:rPr lang="en-US" sz="2000" dirty="0"/>
              <a:t> had a surplus. </a:t>
            </a:r>
          </a:p>
          <a:p>
            <a:pPr algn="just" eaLnBrk="1" hangingPunct="1">
              <a:lnSpc>
                <a:spcPct val="80000"/>
              </a:lnSpc>
              <a:buSzPct val="50000"/>
            </a:pPr>
            <a:endParaRPr lang="en-US" sz="2000" dirty="0"/>
          </a:p>
          <a:p>
            <a:pPr algn="just" eaLnBrk="1" hangingPunct="1">
              <a:lnSpc>
                <a:spcPct val="80000"/>
              </a:lnSpc>
              <a:buSzPct val="50000"/>
            </a:pPr>
            <a:r>
              <a:rPr lang="en-US" sz="2000" dirty="0"/>
              <a:t>An innovative solution was developed in the form of the </a:t>
            </a:r>
            <a:r>
              <a:rPr lang="en-US" sz="2000" b="1" dirty="0">
                <a:solidFill>
                  <a:srgbClr val="FF0000"/>
                </a:solidFill>
              </a:rPr>
              <a:t>Triple Canal Project</a:t>
            </a:r>
            <a:r>
              <a:rPr lang="en-US" sz="2000" dirty="0"/>
              <a:t>, constructed during 1907 -1915. </a:t>
            </a:r>
          </a:p>
          <a:p>
            <a:pPr algn="just" eaLnBrk="1" hangingPunct="1">
              <a:lnSpc>
                <a:spcPct val="80000"/>
              </a:lnSpc>
              <a:buSzPct val="50000"/>
            </a:pPr>
            <a:endParaRPr lang="en-US" sz="2000" dirty="0"/>
          </a:p>
          <a:p>
            <a:pPr algn="just" eaLnBrk="1" hangingPunct="1">
              <a:lnSpc>
                <a:spcPct val="80000"/>
              </a:lnSpc>
              <a:buSzPct val="50000"/>
            </a:pPr>
            <a:r>
              <a:rPr lang="en-US" sz="2000" dirty="0"/>
              <a:t>The project linked the Jhelum, Chenab, and Ravi rivers, allowing a transfer of surplus Jhelum and Chenab water to the Ravi. </a:t>
            </a:r>
          </a:p>
          <a:p>
            <a:pPr algn="just" eaLnBrk="1" hangingPunct="1">
              <a:lnSpc>
                <a:spcPct val="80000"/>
              </a:lnSpc>
              <a:buSzPct val="50000"/>
            </a:pPr>
            <a:endParaRPr lang="en-US" sz="2000" dirty="0"/>
          </a:p>
          <a:p>
            <a:pPr algn="just" eaLnBrk="1" hangingPunct="1">
              <a:lnSpc>
                <a:spcPct val="80000"/>
              </a:lnSpc>
              <a:buSzPct val="50000"/>
            </a:pPr>
            <a:r>
              <a:rPr lang="en-US" sz="2000" dirty="0"/>
              <a:t>The Triple Canal Project as a land-mark in integrated inter basin water resources management and also provided the key concept for the resolution of the Indus Waters Dispute between India and Pakistan in 1960. </a:t>
            </a:r>
          </a:p>
        </p:txBody>
      </p:sp>
      <p:sp>
        <p:nvSpPr>
          <p:cNvPr id="4" name="TextBox 3"/>
          <p:cNvSpPr txBox="1"/>
          <p:nvPr/>
        </p:nvSpPr>
        <p:spPr>
          <a:xfrm>
            <a:off x="7704182" y="342900"/>
            <a:ext cx="1439818" cy="369332"/>
          </a:xfrm>
          <a:prstGeom prst="rect">
            <a:avLst/>
          </a:prstGeom>
          <a:noFill/>
        </p:spPr>
        <p:txBody>
          <a:bodyPr wrap="none" rtlCol="0">
            <a:spAutoFit/>
          </a:bodyPr>
          <a:lstStyle/>
          <a:p>
            <a:r>
              <a:rPr lang="en-US" dirty="0"/>
              <a:t>20</a:t>
            </a:r>
            <a:r>
              <a:rPr lang="en-US" baseline="30000" dirty="0"/>
              <a:t>th</a:t>
            </a:r>
            <a:r>
              <a:rPr lang="en-US" dirty="0"/>
              <a:t> Century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fontAlgn="auto" hangingPunct="1">
              <a:spcAft>
                <a:spcPts val="0"/>
              </a:spcAft>
              <a:defRPr/>
            </a:pPr>
            <a:r>
              <a:rPr lang="en-US" sz="3400" b="1" dirty="0"/>
              <a:t>History of Irrigation in Pakistan</a:t>
            </a:r>
          </a:p>
        </p:txBody>
      </p:sp>
      <p:sp>
        <p:nvSpPr>
          <p:cNvPr id="47107" name="Rectangle 3"/>
          <p:cNvSpPr>
            <a:spLocks noGrp="1" noChangeArrowheads="1"/>
          </p:cNvSpPr>
          <p:nvPr>
            <p:ph type="body" idx="1"/>
          </p:nvPr>
        </p:nvSpPr>
        <p:spPr/>
        <p:txBody>
          <a:bodyPr/>
          <a:lstStyle/>
          <a:p>
            <a:pPr algn="just" eaLnBrk="1" hangingPunct="1">
              <a:lnSpc>
                <a:spcPct val="80000"/>
              </a:lnSpc>
            </a:pPr>
            <a:r>
              <a:rPr lang="en-US" sz="2000" dirty="0"/>
              <a:t>The </a:t>
            </a:r>
            <a:r>
              <a:rPr lang="en-US" sz="2000" b="1" dirty="0">
                <a:solidFill>
                  <a:srgbClr val="FF0000"/>
                </a:solidFill>
              </a:rPr>
              <a:t>Sutlej Valley Project</a:t>
            </a:r>
            <a:r>
              <a:rPr lang="en-US" sz="2000" dirty="0"/>
              <a:t>, comprising of 4 barrages and 2 canals, was </a:t>
            </a:r>
            <a:r>
              <a:rPr lang="en-US" sz="2000" dirty="0">
                <a:solidFill>
                  <a:srgbClr val="FF0000"/>
                </a:solidFill>
              </a:rPr>
              <a:t>completed in 1933</a:t>
            </a:r>
            <a:r>
              <a:rPr lang="en-US" sz="2000" dirty="0"/>
              <a:t>, resulting in the development of the unregulated flow resources of the Sutlej River and motivated planning for the Bhakra reservoir (now in India). </a:t>
            </a:r>
          </a:p>
          <a:p>
            <a:pPr algn="just" eaLnBrk="1" hangingPunct="1">
              <a:lnSpc>
                <a:spcPct val="80000"/>
              </a:lnSpc>
            </a:pPr>
            <a:r>
              <a:rPr lang="en-US" sz="2000" dirty="0"/>
              <a:t>During the same period, the Sukkur Barrage and its system of 7 canals serving 2.95 million hectares of land in Lower Indus were completed. </a:t>
            </a:r>
          </a:p>
          <a:p>
            <a:pPr algn="just" eaLnBrk="1" hangingPunct="1">
              <a:lnSpc>
                <a:spcPct val="80000"/>
              </a:lnSpc>
            </a:pPr>
            <a:r>
              <a:rPr lang="en-US" sz="2000" dirty="0"/>
              <a:t>Haveli and Rangpur from </a:t>
            </a:r>
            <a:r>
              <a:rPr lang="en-US" sz="2000" dirty="0" err="1"/>
              <a:t>Trimmu</a:t>
            </a:r>
            <a:r>
              <a:rPr lang="en-US" sz="2000" dirty="0"/>
              <a:t> Headworks on Chenab in 1939 and Thal Canal from </a:t>
            </a:r>
            <a:r>
              <a:rPr lang="en-US" sz="2000" dirty="0" err="1"/>
              <a:t>Kalabagh</a:t>
            </a:r>
            <a:r>
              <a:rPr lang="en-US" sz="2000" dirty="0"/>
              <a:t> Headworks on Indus were completed in 1947. </a:t>
            </a:r>
          </a:p>
          <a:p>
            <a:pPr algn="just" eaLnBrk="1" hangingPunct="1">
              <a:lnSpc>
                <a:spcPct val="80000"/>
              </a:lnSpc>
            </a:pPr>
            <a:r>
              <a:rPr lang="en-US" sz="2000" dirty="0"/>
              <a:t>This comprised the system inherited by Pakistan at the time of its creation in 1947.</a:t>
            </a:r>
            <a:endParaRPr lang="en-US" sz="1800" dirty="0"/>
          </a:p>
          <a:p>
            <a:pPr algn="just" eaLnBrk="1" hangingPunct="1">
              <a:lnSpc>
                <a:spcPct val="80000"/>
              </a:lnSpc>
            </a:pPr>
            <a:r>
              <a:rPr lang="en-US" sz="2000" dirty="0"/>
              <a:t>During 1900-1962, the </a:t>
            </a:r>
            <a:r>
              <a:rPr lang="en-US" sz="2000" dirty="0" err="1"/>
              <a:t>headworks</a:t>
            </a:r>
            <a:r>
              <a:rPr lang="en-US" sz="2000" dirty="0"/>
              <a:t> / barrages constructed in Indus Plains comprised: </a:t>
            </a:r>
          </a:p>
          <a:p>
            <a:pPr lvl="1" algn="just" eaLnBrk="1" hangingPunct="1">
              <a:lnSpc>
                <a:spcPct val="80000"/>
              </a:lnSpc>
            </a:pPr>
            <a:r>
              <a:rPr lang="en-US" sz="2000" dirty="0" err="1"/>
              <a:t>Rasul</a:t>
            </a:r>
            <a:r>
              <a:rPr lang="en-US" sz="2000" dirty="0"/>
              <a:t> on Jhelum (1901); </a:t>
            </a:r>
            <a:r>
              <a:rPr lang="en-US" sz="2000" dirty="0" err="1"/>
              <a:t>Marala</a:t>
            </a:r>
            <a:r>
              <a:rPr lang="en-US" sz="2000" dirty="0"/>
              <a:t> on Chenab (1912); </a:t>
            </a:r>
            <a:r>
              <a:rPr lang="en-US" sz="2000" dirty="0" err="1"/>
              <a:t>Balloki</a:t>
            </a:r>
            <a:r>
              <a:rPr lang="en-US" sz="2000" dirty="0"/>
              <a:t> on Ravi (1913); </a:t>
            </a:r>
            <a:r>
              <a:rPr lang="en-US" sz="2000" dirty="0" err="1"/>
              <a:t>Ferozpur</a:t>
            </a:r>
            <a:r>
              <a:rPr lang="en-US" sz="2000" dirty="0"/>
              <a:t> on Sutlej (1928); </a:t>
            </a:r>
            <a:r>
              <a:rPr lang="en-US" sz="2000" dirty="0" err="1"/>
              <a:t>Suleimanki</a:t>
            </a:r>
            <a:r>
              <a:rPr lang="en-US" sz="2000" dirty="0"/>
              <a:t> on Sutlej (1926); Islam on Sutlej (1927); </a:t>
            </a:r>
            <a:r>
              <a:rPr lang="en-US" sz="2000" dirty="0" err="1"/>
              <a:t>Panjnad</a:t>
            </a:r>
            <a:r>
              <a:rPr lang="en-US" sz="2000" dirty="0"/>
              <a:t> on Chenab (1932); </a:t>
            </a:r>
            <a:r>
              <a:rPr lang="en-US" sz="2000" dirty="0" err="1"/>
              <a:t>Sukkur</a:t>
            </a:r>
            <a:r>
              <a:rPr lang="en-US" sz="2000" dirty="0"/>
              <a:t> on Indus (1932); </a:t>
            </a:r>
            <a:r>
              <a:rPr lang="en-US" sz="2000" dirty="0" err="1"/>
              <a:t>Trimmu</a:t>
            </a:r>
            <a:r>
              <a:rPr lang="en-US" sz="2000" dirty="0"/>
              <a:t> on Chenab (1939); </a:t>
            </a:r>
            <a:r>
              <a:rPr lang="en-US" sz="2000" dirty="0" err="1"/>
              <a:t>Kalabagh</a:t>
            </a:r>
            <a:r>
              <a:rPr lang="en-US" sz="2000" dirty="0"/>
              <a:t> on Indus (1943/1946); </a:t>
            </a:r>
            <a:r>
              <a:rPr lang="en-US" sz="2000" dirty="0" err="1"/>
              <a:t>Kotri</a:t>
            </a:r>
            <a:r>
              <a:rPr lang="en-US" sz="2000" dirty="0"/>
              <a:t> on Indus (1955); </a:t>
            </a:r>
            <a:r>
              <a:rPr lang="en-US" sz="2000" dirty="0" err="1"/>
              <a:t>Taunsa</a:t>
            </a:r>
            <a:r>
              <a:rPr lang="en-US" sz="2000" dirty="0"/>
              <a:t> on Indus (1958); and </a:t>
            </a:r>
            <a:r>
              <a:rPr lang="en-US" sz="2000" dirty="0" err="1"/>
              <a:t>Guddu</a:t>
            </a:r>
            <a:r>
              <a:rPr lang="en-US" sz="2000" dirty="0"/>
              <a:t> on Indus (1962) (Ref: </a:t>
            </a:r>
            <a:r>
              <a:rPr lang="en-US" sz="2000" dirty="0" err="1"/>
              <a:t>Izhar</a:t>
            </a:r>
            <a:r>
              <a:rPr lang="en-US" sz="2000" dirty="0"/>
              <a:t> </a:t>
            </a:r>
            <a:r>
              <a:rPr lang="en-US" sz="2000" dirty="0" err="1"/>
              <a:t>ul</a:t>
            </a:r>
            <a:r>
              <a:rPr lang="en-US" sz="2000" dirty="0"/>
              <a:t> </a:t>
            </a:r>
            <a:r>
              <a:rPr lang="en-US" sz="2000" dirty="0" err="1"/>
              <a:t>Haq’s</a:t>
            </a:r>
            <a:r>
              <a:rPr lang="en-US" sz="2000" dirty="0"/>
              <a:t> Paper no 709, Pak </a:t>
            </a:r>
            <a:r>
              <a:rPr lang="en-US" sz="2000" dirty="0" err="1"/>
              <a:t>Engg</a:t>
            </a:r>
            <a:r>
              <a:rPr lang="en-US" sz="2000" dirty="0"/>
              <a:t> Congress.).</a:t>
            </a:r>
          </a:p>
        </p:txBody>
      </p:sp>
      <p:sp>
        <p:nvSpPr>
          <p:cNvPr id="4" name="TextBox 3"/>
          <p:cNvSpPr txBox="1"/>
          <p:nvPr/>
        </p:nvSpPr>
        <p:spPr>
          <a:xfrm>
            <a:off x="7704182" y="342900"/>
            <a:ext cx="1439818" cy="369332"/>
          </a:xfrm>
          <a:prstGeom prst="rect">
            <a:avLst/>
          </a:prstGeom>
          <a:noFill/>
        </p:spPr>
        <p:txBody>
          <a:bodyPr wrap="none" rtlCol="0">
            <a:spAutoFit/>
          </a:bodyPr>
          <a:lstStyle/>
          <a:p>
            <a:r>
              <a:rPr lang="en-US" dirty="0"/>
              <a:t>20</a:t>
            </a:r>
            <a:r>
              <a:rPr lang="en-US" baseline="30000" dirty="0"/>
              <a:t>th</a:t>
            </a:r>
            <a:r>
              <a:rPr lang="en-US" dirty="0"/>
              <a:t> Century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n-US" altLang="en-US" b="1"/>
              <a:t>Evaluation Methodology</a:t>
            </a:r>
          </a:p>
        </p:txBody>
      </p:sp>
      <p:sp>
        <p:nvSpPr>
          <p:cNvPr id="6147" name="Rectangle 3"/>
          <p:cNvSpPr>
            <a:spLocks noGrp="1" noChangeArrowheads="1"/>
          </p:cNvSpPr>
          <p:nvPr>
            <p:ph type="body" idx="1"/>
          </p:nvPr>
        </p:nvSpPr>
        <p:spPr/>
        <p:txBody>
          <a:bodyPr/>
          <a:lstStyle/>
          <a:p>
            <a:pPr eaLnBrk="1" hangingPunct="1">
              <a:lnSpc>
                <a:spcPct val="80000"/>
              </a:lnSpc>
            </a:pPr>
            <a:r>
              <a:rPr lang="en-US" altLang="en-US" sz="2800" b="1" dirty="0"/>
              <a:t>Theory:</a:t>
            </a:r>
            <a:r>
              <a:rPr lang="en-US" altLang="en-US" sz="2800" dirty="0"/>
              <a:t> </a:t>
            </a:r>
          </a:p>
          <a:p>
            <a:pPr lvl="1" eaLnBrk="1" hangingPunct="1">
              <a:lnSpc>
                <a:spcPct val="80000"/>
              </a:lnSpc>
            </a:pPr>
            <a:r>
              <a:rPr lang="en-US" altLang="en-US" sz="2400" dirty="0"/>
              <a:t>Mid Semester Exam: (Close Book), </a:t>
            </a:r>
            <a:r>
              <a:rPr lang="en-US" altLang="en-US" sz="2400" dirty="0" err="1"/>
              <a:t>Weightage</a:t>
            </a:r>
            <a:r>
              <a:rPr lang="en-US" altLang="en-US" sz="2400" dirty="0"/>
              <a:t>: 30 %</a:t>
            </a:r>
          </a:p>
          <a:p>
            <a:pPr lvl="1" eaLnBrk="1" hangingPunct="1">
              <a:lnSpc>
                <a:spcPct val="80000"/>
              </a:lnSpc>
            </a:pPr>
            <a:r>
              <a:rPr lang="en-US" altLang="en-US" sz="2400" dirty="0"/>
              <a:t>Quiz I: </a:t>
            </a:r>
            <a:r>
              <a:rPr lang="en-US" altLang="en-US" sz="2400" dirty="0" err="1"/>
              <a:t>Weightage</a:t>
            </a:r>
            <a:r>
              <a:rPr lang="en-US" altLang="en-US" sz="2400" dirty="0"/>
              <a:t>:	10 %</a:t>
            </a:r>
          </a:p>
          <a:p>
            <a:pPr lvl="1" eaLnBrk="1" hangingPunct="1">
              <a:lnSpc>
                <a:spcPct val="80000"/>
              </a:lnSpc>
            </a:pPr>
            <a:r>
              <a:rPr lang="en-US" altLang="en-US" sz="2400" dirty="0"/>
              <a:t>Quiz II </a:t>
            </a:r>
            <a:r>
              <a:rPr lang="en-US" altLang="en-US" sz="2400" dirty="0" err="1"/>
              <a:t>Weightage</a:t>
            </a:r>
            <a:r>
              <a:rPr lang="en-US" altLang="en-US" sz="2400" dirty="0"/>
              <a:t>: 	10 %</a:t>
            </a:r>
          </a:p>
          <a:p>
            <a:pPr lvl="1" eaLnBrk="1" hangingPunct="1">
              <a:lnSpc>
                <a:spcPct val="80000"/>
              </a:lnSpc>
            </a:pPr>
            <a:r>
              <a:rPr lang="en-US" altLang="en-US" sz="2400" dirty="0"/>
              <a:t>Class Participation + Attendance: 	10% </a:t>
            </a:r>
          </a:p>
          <a:p>
            <a:pPr lvl="1" eaLnBrk="1" hangingPunct="1">
              <a:lnSpc>
                <a:spcPct val="80000"/>
              </a:lnSpc>
            </a:pPr>
            <a:r>
              <a:rPr lang="en-US" altLang="en-US" sz="2400" dirty="0"/>
              <a:t>End Semester Exam: (Close Book), </a:t>
            </a:r>
            <a:r>
              <a:rPr lang="en-US" altLang="en-US" sz="2400" dirty="0" err="1"/>
              <a:t>Weightage</a:t>
            </a:r>
            <a:r>
              <a:rPr lang="en-US" altLang="en-US" sz="2400" dirty="0"/>
              <a:t>: 40 %</a:t>
            </a:r>
          </a:p>
          <a:p>
            <a:pPr eaLnBrk="1" hangingPunct="1">
              <a:lnSpc>
                <a:spcPct val="80000"/>
              </a:lnSpc>
            </a:pPr>
            <a:r>
              <a:rPr lang="en-US" altLang="en-US" sz="2800" b="1" dirty="0"/>
              <a:t>Part-II:</a:t>
            </a:r>
          </a:p>
          <a:p>
            <a:pPr lvl="1" eaLnBrk="1" hangingPunct="1">
              <a:lnSpc>
                <a:spcPct val="80000"/>
              </a:lnSpc>
            </a:pPr>
            <a:r>
              <a:rPr lang="en-US" altLang="en-US" sz="2400" dirty="0"/>
              <a:t>Lab Report &amp; Viva Voce: 	60 %</a:t>
            </a:r>
          </a:p>
          <a:p>
            <a:pPr lvl="1" eaLnBrk="1" hangingPunct="1">
              <a:lnSpc>
                <a:spcPct val="80000"/>
              </a:lnSpc>
            </a:pPr>
            <a:r>
              <a:rPr lang="en-US" altLang="en-US" sz="2400" dirty="0"/>
              <a:t>Lab </a:t>
            </a:r>
            <a:r>
              <a:rPr lang="en-US" altLang="en-US" sz="2400" dirty="0" err="1"/>
              <a:t>Quizes</a:t>
            </a:r>
            <a:r>
              <a:rPr lang="en-US" altLang="en-US" sz="2400" dirty="0"/>
              <a:t>:			30 %</a:t>
            </a:r>
          </a:p>
          <a:p>
            <a:pPr lvl="1" eaLnBrk="1" hangingPunct="1">
              <a:lnSpc>
                <a:spcPct val="80000"/>
              </a:lnSpc>
            </a:pPr>
            <a:r>
              <a:rPr lang="en-US" altLang="en-US" sz="2400" dirty="0"/>
              <a:t>Lab Attendance: 		10 %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8229600" cy="596636"/>
          </a:xfrm>
        </p:spPr>
        <p:txBody>
          <a:bodyPr>
            <a:normAutofit fontScale="90000"/>
          </a:bodyPr>
          <a:lstStyle/>
          <a:p>
            <a:pPr eaLnBrk="1" fontAlgn="auto" hangingPunct="1">
              <a:spcAft>
                <a:spcPts val="0"/>
              </a:spcAft>
              <a:defRPr/>
            </a:pPr>
            <a:r>
              <a:rPr lang="en-US" b="1" dirty="0"/>
              <a:t>Indus Basin Treaty (1960)</a:t>
            </a:r>
          </a:p>
        </p:txBody>
      </p:sp>
      <p:sp>
        <p:nvSpPr>
          <p:cNvPr id="48131" name="Rectangle 3"/>
          <p:cNvSpPr>
            <a:spLocks noGrp="1" noChangeArrowheads="1"/>
          </p:cNvSpPr>
          <p:nvPr>
            <p:ph idx="1"/>
          </p:nvPr>
        </p:nvSpPr>
        <p:spPr/>
        <p:txBody>
          <a:bodyPr/>
          <a:lstStyle/>
          <a:p>
            <a:pPr algn="just" eaLnBrk="1" hangingPunct="1"/>
            <a:endParaRPr lang="en-US" sz="2000" dirty="0"/>
          </a:p>
          <a:p>
            <a:pPr algn="just" eaLnBrk="1" hangingPunct="1"/>
            <a:r>
              <a:rPr lang="en-US" sz="2000" dirty="0">
                <a:solidFill>
                  <a:srgbClr val="FF0000"/>
                </a:solidFill>
              </a:rPr>
              <a:t>At independence (1947) </a:t>
            </a:r>
            <a:r>
              <a:rPr lang="en-US" sz="2000" dirty="0"/>
              <a:t>the irrigation system, conceived originally as a whole, was divided between India and Pakistan without regard to irrigated boundaries </a:t>
            </a:r>
          </a:p>
          <a:p>
            <a:pPr algn="just" eaLnBrk="1" hangingPunct="1"/>
            <a:endParaRPr lang="en-US" sz="2000" dirty="0"/>
          </a:p>
          <a:p>
            <a:pPr algn="just" eaLnBrk="1" hangingPunct="1"/>
            <a:r>
              <a:rPr lang="en-US" sz="2000" dirty="0"/>
              <a:t>This resulted in the creation of an international water dispute in 1948, which was finally resolved by the enforcement of </a:t>
            </a:r>
            <a:r>
              <a:rPr lang="en-US" sz="2000" b="1" dirty="0">
                <a:solidFill>
                  <a:srgbClr val="FF0000"/>
                </a:solidFill>
              </a:rPr>
              <a:t>Indus Waters Treaty in 1960</a:t>
            </a:r>
            <a:r>
              <a:rPr lang="en-US" sz="2000" dirty="0">
                <a:solidFill>
                  <a:srgbClr val="FF0000"/>
                </a:solidFill>
              </a:rPr>
              <a:t> </a:t>
            </a:r>
            <a:r>
              <a:rPr lang="en-US" sz="2000" dirty="0"/>
              <a:t>with the help of the World Bank </a:t>
            </a:r>
          </a:p>
          <a:p>
            <a:pPr algn="just" eaLnBrk="1" hangingPunct="1"/>
            <a:endParaRPr lang="en-US" sz="2000" dirty="0"/>
          </a:p>
          <a:p>
            <a:pPr algn="just" eaLnBrk="1" hangingPunct="1"/>
            <a:r>
              <a:rPr lang="en-US" sz="2000" dirty="0"/>
              <a:t>The treaty assigned </a:t>
            </a:r>
            <a:r>
              <a:rPr lang="en-US" sz="2000" dirty="0">
                <a:solidFill>
                  <a:srgbClr val="FF0000"/>
                </a:solidFill>
              </a:rPr>
              <a:t>three eastern rivers </a:t>
            </a:r>
            <a:r>
              <a:rPr lang="en-US" sz="2000" dirty="0"/>
              <a:t>(</a:t>
            </a:r>
            <a:r>
              <a:rPr lang="en-US" sz="2000" b="1" dirty="0"/>
              <a:t>Ravi, Beas, Sutlej</a:t>
            </a:r>
            <a:r>
              <a:rPr lang="en-US" sz="2000" dirty="0"/>
              <a:t>) to India, and the </a:t>
            </a:r>
            <a:r>
              <a:rPr lang="en-US" sz="2000" dirty="0">
                <a:solidFill>
                  <a:srgbClr val="FF0000"/>
                </a:solidFill>
              </a:rPr>
              <a:t>three western rivers </a:t>
            </a:r>
            <a:r>
              <a:rPr lang="en-US" sz="2000" dirty="0"/>
              <a:t>(</a:t>
            </a:r>
            <a:r>
              <a:rPr lang="en-US" sz="2000" b="1" dirty="0"/>
              <a:t>Indus, Jhelum, Chenab</a:t>
            </a:r>
            <a:r>
              <a:rPr lang="en-US" sz="2000" dirty="0"/>
              <a:t>) to Pakistan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63501"/>
            <a:ext cx="8229600" cy="406136"/>
          </a:xfrm>
        </p:spPr>
        <p:txBody>
          <a:bodyPr>
            <a:normAutofit fontScale="90000"/>
          </a:bodyPr>
          <a:lstStyle/>
          <a:p>
            <a:pPr eaLnBrk="1" fontAlgn="auto" hangingPunct="1">
              <a:spcAft>
                <a:spcPts val="0"/>
              </a:spcAft>
              <a:defRPr/>
            </a:pPr>
            <a:r>
              <a:rPr lang="en-US" b="1" dirty="0">
                <a:solidFill>
                  <a:schemeClr val="tx1"/>
                </a:solidFill>
                <a:effectLst/>
              </a:rPr>
              <a:t>INDUS BASIN PROJECTS</a:t>
            </a:r>
          </a:p>
        </p:txBody>
      </p:sp>
      <p:sp>
        <p:nvSpPr>
          <p:cNvPr id="52227" name="Text Box 3"/>
          <p:cNvSpPr>
            <a:spLocks noGrp="1" noChangeArrowheads="1"/>
          </p:cNvSpPr>
          <p:nvPr>
            <p:ph idx="1"/>
          </p:nvPr>
        </p:nvSpPr>
        <p:spPr>
          <a:xfrm>
            <a:off x="457200" y="635000"/>
            <a:ext cx="8229600" cy="4572000"/>
          </a:xfrm>
        </p:spPr>
        <p:txBody>
          <a:bodyPr/>
          <a:lstStyle/>
          <a:p>
            <a:pPr marL="495300" indent="-495300" eaLnBrk="1" hangingPunct="1">
              <a:lnSpc>
                <a:spcPct val="80000"/>
              </a:lnSpc>
            </a:pPr>
            <a:endParaRPr lang="en-US" sz="1600" b="1" u="sng" dirty="0"/>
          </a:p>
          <a:p>
            <a:pPr marL="495300" indent="-495300" eaLnBrk="1" hangingPunct="1">
              <a:lnSpc>
                <a:spcPct val="80000"/>
              </a:lnSpc>
              <a:buFontTx/>
              <a:buNone/>
            </a:pPr>
            <a:r>
              <a:rPr lang="en-US" sz="1600" b="1" u="sng" dirty="0"/>
              <a:t>DAMS</a:t>
            </a:r>
          </a:p>
          <a:p>
            <a:pPr marL="495300" indent="-495300" eaLnBrk="1" hangingPunct="1">
              <a:lnSpc>
                <a:spcPct val="80000"/>
              </a:lnSpc>
              <a:buFontTx/>
              <a:buNone/>
            </a:pPr>
            <a:endParaRPr lang="en-US" sz="1600" b="1" u="sng" dirty="0"/>
          </a:p>
          <a:p>
            <a:pPr marL="495300" indent="-495300" eaLnBrk="1" hangingPunct="1">
              <a:lnSpc>
                <a:spcPct val="80000"/>
              </a:lnSpc>
              <a:buFontTx/>
              <a:buNone/>
            </a:pPr>
            <a:r>
              <a:rPr lang="en-US" sz="1600" b="1" dirty="0"/>
              <a:t>	</a:t>
            </a:r>
            <a:r>
              <a:rPr lang="en-US" sz="1600" b="1" dirty="0" err="1"/>
              <a:t>i</a:t>
            </a:r>
            <a:r>
              <a:rPr lang="en-US" sz="1600" b="1" dirty="0"/>
              <a:t>)	Tarbela on River Indus</a:t>
            </a:r>
          </a:p>
          <a:p>
            <a:pPr marL="495300" indent="-495300" eaLnBrk="1" hangingPunct="1">
              <a:lnSpc>
                <a:spcPct val="80000"/>
              </a:lnSpc>
              <a:buFontTx/>
              <a:buNone/>
            </a:pPr>
            <a:endParaRPr lang="en-US" sz="1600" b="1" dirty="0"/>
          </a:p>
          <a:p>
            <a:pPr marL="495300" indent="-495300" eaLnBrk="1" hangingPunct="1">
              <a:lnSpc>
                <a:spcPct val="80000"/>
              </a:lnSpc>
              <a:buFontTx/>
              <a:buNone/>
            </a:pPr>
            <a:r>
              <a:rPr lang="en-US" sz="1600" b="1" dirty="0"/>
              <a:t>	ii)	Mangla on River </a:t>
            </a:r>
            <a:r>
              <a:rPr lang="en-US" sz="1600" b="1" dirty="0" err="1"/>
              <a:t>Jhehlum</a:t>
            </a:r>
            <a:r>
              <a:rPr lang="en-US" sz="1600" b="1" dirty="0"/>
              <a:t> </a:t>
            </a:r>
          </a:p>
          <a:p>
            <a:pPr marL="495300" indent="-495300" eaLnBrk="1" hangingPunct="1">
              <a:lnSpc>
                <a:spcPct val="80000"/>
              </a:lnSpc>
              <a:buFontTx/>
              <a:buNone/>
            </a:pPr>
            <a:endParaRPr lang="en-US" sz="1600" b="1" dirty="0"/>
          </a:p>
          <a:p>
            <a:pPr marL="495300" indent="-495300" eaLnBrk="1" hangingPunct="1">
              <a:lnSpc>
                <a:spcPct val="80000"/>
              </a:lnSpc>
              <a:buFontTx/>
              <a:buNone/>
            </a:pPr>
            <a:r>
              <a:rPr lang="en-US" sz="1600" b="1" u="sng" dirty="0"/>
              <a:t>NEW BARRAGES</a:t>
            </a:r>
          </a:p>
          <a:p>
            <a:pPr marL="495300" indent="-495300" eaLnBrk="1" hangingPunct="1">
              <a:lnSpc>
                <a:spcPct val="80000"/>
              </a:lnSpc>
              <a:buFontTx/>
              <a:buNone/>
            </a:pPr>
            <a:endParaRPr lang="en-US" sz="1600" b="1" u="sng" dirty="0"/>
          </a:p>
          <a:p>
            <a:pPr marL="495300" indent="-495300" eaLnBrk="1" hangingPunct="1">
              <a:lnSpc>
                <a:spcPct val="80000"/>
              </a:lnSpc>
              <a:buFontTx/>
              <a:buNone/>
            </a:pPr>
            <a:r>
              <a:rPr lang="en-US" sz="1600" b="1" dirty="0"/>
              <a:t>	</a:t>
            </a:r>
            <a:r>
              <a:rPr lang="en-US" sz="1600" b="1" dirty="0" err="1"/>
              <a:t>i</a:t>
            </a:r>
            <a:r>
              <a:rPr lang="en-US" sz="1600" b="1" dirty="0"/>
              <a:t>)	</a:t>
            </a:r>
            <a:r>
              <a:rPr lang="en-US" sz="1600" b="1" dirty="0" err="1"/>
              <a:t>Chashma</a:t>
            </a:r>
            <a:r>
              <a:rPr lang="en-US" sz="1600" b="1" dirty="0"/>
              <a:t> Barrage on River Indus</a:t>
            </a:r>
          </a:p>
          <a:p>
            <a:pPr marL="495300" indent="-495300" eaLnBrk="1" hangingPunct="1">
              <a:lnSpc>
                <a:spcPct val="80000"/>
              </a:lnSpc>
              <a:buFontTx/>
              <a:buNone/>
            </a:pPr>
            <a:endParaRPr lang="en-US" sz="1600" b="1" dirty="0"/>
          </a:p>
          <a:p>
            <a:pPr marL="495300" indent="-495300" eaLnBrk="1" hangingPunct="1">
              <a:lnSpc>
                <a:spcPct val="80000"/>
              </a:lnSpc>
              <a:buFontTx/>
              <a:buNone/>
            </a:pPr>
            <a:r>
              <a:rPr lang="en-US" sz="1600" b="1" dirty="0"/>
              <a:t>	ii)     New </a:t>
            </a:r>
            <a:r>
              <a:rPr lang="en-US" sz="1600" b="1" dirty="0" err="1"/>
              <a:t>Rasul</a:t>
            </a:r>
            <a:r>
              <a:rPr lang="en-US" sz="1600" b="1" dirty="0"/>
              <a:t> Barrage on River </a:t>
            </a:r>
            <a:r>
              <a:rPr lang="en-US" sz="1600" b="1" dirty="0" err="1"/>
              <a:t>Jhehlum</a:t>
            </a:r>
            <a:endParaRPr lang="en-US" sz="1600" b="1" dirty="0"/>
          </a:p>
          <a:p>
            <a:pPr marL="495300" indent="-495300" eaLnBrk="1" hangingPunct="1">
              <a:lnSpc>
                <a:spcPct val="80000"/>
              </a:lnSpc>
              <a:buFontTx/>
              <a:buNone/>
            </a:pPr>
            <a:endParaRPr lang="en-US" sz="1600" b="1" dirty="0"/>
          </a:p>
          <a:p>
            <a:pPr marL="495300" indent="-495300" eaLnBrk="1" hangingPunct="1">
              <a:lnSpc>
                <a:spcPct val="80000"/>
              </a:lnSpc>
              <a:buFontTx/>
              <a:buNone/>
            </a:pPr>
            <a:r>
              <a:rPr lang="en-US" sz="1600" b="1" dirty="0"/>
              <a:t>	iii)	New </a:t>
            </a:r>
            <a:r>
              <a:rPr lang="en-US" sz="1600" b="1" dirty="0" err="1"/>
              <a:t>Marala</a:t>
            </a:r>
            <a:r>
              <a:rPr lang="en-US" sz="1600" b="1" dirty="0"/>
              <a:t> Barrage on River Chenab</a:t>
            </a:r>
          </a:p>
          <a:p>
            <a:pPr marL="495300" indent="-495300" eaLnBrk="1" hangingPunct="1">
              <a:lnSpc>
                <a:spcPct val="80000"/>
              </a:lnSpc>
              <a:buFontTx/>
              <a:buNone/>
            </a:pPr>
            <a:endParaRPr lang="en-US" sz="1600" b="1" dirty="0"/>
          </a:p>
          <a:p>
            <a:pPr marL="495300" indent="-495300" eaLnBrk="1" hangingPunct="1">
              <a:lnSpc>
                <a:spcPct val="80000"/>
              </a:lnSpc>
              <a:buFontTx/>
              <a:buNone/>
            </a:pPr>
            <a:r>
              <a:rPr lang="en-US" sz="1600" b="1" dirty="0"/>
              <a:t>	iv)	</a:t>
            </a:r>
            <a:r>
              <a:rPr lang="en-US" sz="1600" b="1" dirty="0" err="1"/>
              <a:t>Qadirabad</a:t>
            </a:r>
            <a:r>
              <a:rPr lang="en-US" sz="1600" b="1" dirty="0"/>
              <a:t> Barrage on River Chenab</a:t>
            </a:r>
          </a:p>
          <a:p>
            <a:pPr marL="495300" indent="-495300" eaLnBrk="1" hangingPunct="1">
              <a:lnSpc>
                <a:spcPct val="80000"/>
              </a:lnSpc>
              <a:buFontTx/>
              <a:buNone/>
            </a:pPr>
            <a:endParaRPr lang="en-US" sz="1600" b="1" dirty="0"/>
          </a:p>
          <a:p>
            <a:pPr marL="495300" indent="-495300" eaLnBrk="1" hangingPunct="1">
              <a:lnSpc>
                <a:spcPct val="80000"/>
              </a:lnSpc>
              <a:buFontTx/>
              <a:buNone/>
            </a:pPr>
            <a:r>
              <a:rPr lang="en-US" sz="1600" b="1" dirty="0"/>
              <a:t>	v)	New </a:t>
            </a:r>
            <a:r>
              <a:rPr lang="en-US" sz="1600" b="1" dirty="0" err="1"/>
              <a:t>Sidhnai</a:t>
            </a:r>
            <a:r>
              <a:rPr lang="en-US" sz="1600" b="1" dirty="0"/>
              <a:t> Barrage on River Ravi</a:t>
            </a:r>
          </a:p>
          <a:p>
            <a:pPr marL="495300" indent="-495300" eaLnBrk="1" hangingPunct="1">
              <a:lnSpc>
                <a:spcPct val="80000"/>
              </a:lnSpc>
              <a:buFontTx/>
              <a:buNone/>
            </a:pPr>
            <a:endParaRPr lang="en-US" sz="1600" b="1" dirty="0"/>
          </a:p>
          <a:p>
            <a:pPr marL="495300" indent="-495300" eaLnBrk="1" hangingPunct="1">
              <a:lnSpc>
                <a:spcPct val="80000"/>
              </a:lnSpc>
              <a:buFontTx/>
              <a:buNone/>
            </a:pPr>
            <a:r>
              <a:rPr lang="en-US" sz="1600" b="1" dirty="0"/>
              <a:t>	vi)	</a:t>
            </a:r>
            <a:r>
              <a:rPr lang="en-US" sz="1600" b="1" dirty="0" err="1"/>
              <a:t>Mailsi</a:t>
            </a:r>
            <a:r>
              <a:rPr lang="en-US" sz="1600" b="1" dirty="0"/>
              <a:t> </a:t>
            </a:r>
            <a:r>
              <a:rPr lang="en-US" sz="1600" b="1" dirty="0" err="1"/>
              <a:t>Syphon</a:t>
            </a:r>
            <a:r>
              <a:rPr lang="en-US" sz="1600" b="1" dirty="0"/>
              <a:t> on River Sutlej</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
            <a:ext cx="8229600" cy="596636"/>
          </a:xfrm>
        </p:spPr>
        <p:txBody>
          <a:bodyPr>
            <a:normAutofit fontScale="90000"/>
          </a:bodyPr>
          <a:lstStyle/>
          <a:p>
            <a:pPr eaLnBrk="1" fontAlgn="auto" hangingPunct="1">
              <a:spcAft>
                <a:spcPts val="0"/>
              </a:spcAft>
              <a:defRPr/>
            </a:pPr>
            <a:r>
              <a:rPr lang="en-US" b="1" dirty="0">
                <a:solidFill>
                  <a:schemeClr val="tx1"/>
                </a:solidFill>
                <a:effectLst/>
              </a:rPr>
              <a:t>INDUS BASIN PROJECTS</a:t>
            </a:r>
          </a:p>
        </p:txBody>
      </p:sp>
      <p:sp>
        <p:nvSpPr>
          <p:cNvPr id="53251" name="Rectangle 3"/>
          <p:cNvSpPr>
            <a:spLocks noGrp="1" noChangeArrowheads="1"/>
          </p:cNvSpPr>
          <p:nvPr>
            <p:ph idx="1"/>
          </p:nvPr>
        </p:nvSpPr>
        <p:spPr>
          <a:xfrm>
            <a:off x="381000" y="698500"/>
            <a:ext cx="8305800" cy="4762500"/>
          </a:xfrm>
        </p:spPr>
        <p:txBody>
          <a:bodyPr/>
          <a:lstStyle/>
          <a:p>
            <a:pPr marL="371475" indent="-371475" eaLnBrk="1" hangingPunct="1">
              <a:lnSpc>
                <a:spcPct val="80000"/>
              </a:lnSpc>
              <a:buFontTx/>
              <a:buNone/>
            </a:pPr>
            <a:r>
              <a:rPr lang="en-US" sz="1400" b="1" u="sng" dirty="0"/>
              <a:t>NEW LINK CANALS</a:t>
            </a:r>
            <a:r>
              <a:rPr lang="en-US" sz="1400" u="sng" dirty="0"/>
              <a:t> </a:t>
            </a:r>
          </a:p>
          <a:p>
            <a:pPr marL="371475" indent="-371475" eaLnBrk="1" hangingPunct="1">
              <a:lnSpc>
                <a:spcPct val="80000"/>
              </a:lnSpc>
              <a:buFontTx/>
              <a:buNone/>
            </a:pPr>
            <a:endParaRPr lang="en-US" sz="1400" u="sng" dirty="0"/>
          </a:p>
          <a:p>
            <a:pPr marL="371475" indent="-371475" eaLnBrk="1" hangingPunct="1">
              <a:lnSpc>
                <a:spcPct val="80000"/>
              </a:lnSpc>
              <a:buFontTx/>
              <a:buNone/>
            </a:pPr>
            <a:r>
              <a:rPr lang="en-US" sz="1400" b="1" dirty="0" err="1"/>
              <a:t>i</a:t>
            </a:r>
            <a:r>
              <a:rPr lang="en-US" sz="1400" b="1" dirty="0"/>
              <a:t>) 	</a:t>
            </a:r>
            <a:r>
              <a:rPr lang="en-US" sz="1400" b="1" dirty="0" err="1"/>
              <a:t>Chashma</a:t>
            </a:r>
            <a:r>
              <a:rPr lang="en-US" sz="1400" b="1" dirty="0"/>
              <a:t> Jhelum Link 			(C-J Link)</a:t>
            </a:r>
          </a:p>
          <a:p>
            <a:pPr marL="371475" indent="-371475" eaLnBrk="1" hangingPunct="1">
              <a:lnSpc>
                <a:spcPct val="80000"/>
              </a:lnSpc>
            </a:pPr>
            <a:endParaRPr lang="en-US" sz="1400" b="1" dirty="0"/>
          </a:p>
          <a:p>
            <a:pPr marL="371475" indent="-371475" eaLnBrk="1" hangingPunct="1">
              <a:lnSpc>
                <a:spcPct val="80000"/>
              </a:lnSpc>
              <a:buFontTx/>
              <a:buNone/>
            </a:pPr>
            <a:r>
              <a:rPr lang="en-US" sz="1400" b="1" dirty="0"/>
              <a:t>ii)	</a:t>
            </a:r>
            <a:r>
              <a:rPr lang="en-US" sz="1400" b="1" dirty="0" err="1"/>
              <a:t>Taunsa</a:t>
            </a:r>
            <a:r>
              <a:rPr lang="en-US" sz="1400" b="1" dirty="0"/>
              <a:t> </a:t>
            </a:r>
            <a:r>
              <a:rPr lang="en-US" sz="1400" b="1" dirty="0" err="1"/>
              <a:t>Panjnad</a:t>
            </a:r>
            <a:r>
              <a:rPr lang="en-US" sz="1400" b="1" dirty="0"/>
              <a:t> Link			(T-P Link)</a:t>
            </a:r>
          </a:p>
          <a:p>
            <a:pPr marL="371475" indent="-371475" eaLnBrk="1" hangingPunct="1">
              <a:lnSpc>
                <a:spcPct val="80000"/>
              </a:lnSpc>
            </a:pPr>
            <a:endParaRPr lang="en-US" sz="1400" b="1" dirty="0"/>
          </a:p>
          <a:p>
            <a:pPr marL="371475" indent="-371475" eaLnBrk="1" hangingPunct="1">
              <a:lnSpc>
                <a:spcPct val="80000"/>
              </a:lnSpc>
              <a:buFontTx/>
              <a:buNone/>
            </a:pPr>
            <a:r>
              <a:rPr lang="en-US" sz="1400" b="1" dirty="0"/>
              <a:t>iii) 	</a:t>
            </a:r>
            <a:r>
              <a:rPr lang="en-US" sz="1400" b="1" dirty="0" err="1"/>
              <a:t>Rasul</a:t>
            </a:r>
            <a:r>
              <a:rPr lang="en-US" sz="1400" b="1" dirty="0"/>
              <a:t> </a:t>
            </a:r>
            <a:r>
              <a:rPr lang="en-US" sz="1400" b="1" dirty="0" err="1"/>
              <a:t>Qadirabad</a:t>
            </a:r>
            <a:r>
              <a:rPr lang="en-US" sz="1400" b="1" dirty="0"/>
              <a:t> Link 			(R-Q Link)</a:t>
            </a:r>
          </a:p>
          <a:p>
            <a:pPr marL="371475" indent="-371475" eaLnBrk="1" hangingPunct="1">
              <a:lnSpc>
                <a:spcPct val="80000"/>
              </a:lnSpc>
              <a:buFontTx/>
              <a:buNone/>
            </a:pPr>
            <a:endParaRPr lang="en-US" sz="1400" b="1" dirty="0"/>
          </a:p>
          <a:p>
            <a:pPr marL="371475" indent="-371475" eaLnBrk="1" hangingPunct="1">
              <a:lnSpc>
                <a:spcPct val="80000"/>
              </a:lnSpc>
              <a:buFontTx/>
              <a:buNone/>
            </a:pPr>
            <a:r>
              <a:rPr lang="en-US" sz="1400" b="1" dirty="0"/>
              <a:t>iv)	</a:t>
            </a:r>
            <a:r>
              <a:rPr lang="en-US" sz="1400" b="1" dirty="0" err="1"/>
              <a:t>Qadirabad</a:t>
            </a:r>
            <a:r>
              <a:rPr lang="en-US" sz="1400" b="1" dirty="0"/>
              <a:t> </a:t>
            </a:r>
            <a:r>
              <a:rPr lang="en-US" sz="1400" b="1" dirty="0" err="1"/>
              <a:t>Balloki</a:t>
            </a:r>
            <a:r>
              <a:rPr lang="en-US" sz="1400" b="1" dirty="0"/>
              <a:t> Link			(Q-B Link)</a:t>
            </a:r>
          </a:p>
          <a:p>
            <a:pPr marL="371475" indent="-371475" eaLnBrk="1" hangingPunct="1">
              <a:lnSpc>
                <a:spcPct val="80000"/>
              </a:lnSpc>
            </a:pPr>
            <a:endParaRPr lang="en-US" sz="1400" b="1" dirty="0"/>
          </a:p>
          <a:p>
            <a:pPr marL="371475" indent="-371475" eaLnBrk="1" hangingPunct="1">
              <a:lnSpc>
                <a:spcPct val="80000"/>
              </a:lnSpc>
              <a:buFontTx/>
              <a:buNone/>
            </a:pPr>
            <a:r>
              <a:rPr lang="en-US" sz="1400" b="1" dirty="0"/>
              <a:t>v)	</a:t>
            </a:r>
            <a:r>
              <a:rPr lang="en-US" sz="1400" b="1" dirty="0" err="1"/>
              <a:t>Balloki</a:t>
            </a:r>
            <a:r>
              <a:rPr lang="en-US" sz="1400" b="1" dirty="0"/>
              <a:t> </a:t>
            </a:r>
            <a:r>
              <a:rPr lang="en-US" sz="1400" b="1" dirty="0" err="1"/>
              <a:t>Sulemanki</a:t>
            </a:r>
            <a:r>
              <a:rPr lang="en-US" sz="1400" b="1" dirty="0"/>
              <a:t> Link II			(B-S Link II)</a:t>
            </a:r>
          </a:p>
          <a:p>
            <a:pPr marL="371475" indent="-371475" eaLnBrk="1" hangingPunct="1">
              <a:lnSpc>
                <a:spcPct val="80000"/>
              </a:lnSpc>
            </a:pPr>
            <a:endParaRPr lang="en-US" sz="1400" b="1" dirty="0"/>
          </a:p>
          <a:p>
            <a:pPr marL="371475" indent="-371475" eaLnBrk="1" hangingPunct="1">
              <a:lnSpc>
                <a:spcPct val="80000"/>
              </a:lnSpc>
              <a:buFontTx/>
              <a:buNone/>
            </a:pPr>
            <a:r>
              <a:rPr lang="en-US" sz="1400" b="1" dirty="0"/>
              <a:t>vi)	</a:t>
            </a:r>
            <a:r>
              <a:rPr lang="en-US" sz="1400" b="1" dirty="0" err="1"/>
              <a:t>Trimmu</a:t>
            </a:r>
            <a:r>
              <a:rPr lang="en-US" sz="1400" b="1" dirty="0"/>
              <a:t> </a:t>
            </a:r>
            <a:r>
              <a:rPr lang="en-US" sz="1400" b="1" dirty="0" err="1"/>
              <a:t>Sidhnai</a:t>
            </a:r>
            <a:r>
              <a:rPr lang="en-US" sz="1400" b="1" dirty="0"/>
              <a:t> Link			(T-S Link)</a:t>
            </a:r>
          </a:p>
          <a:p>
            <a:pPr marL="371475" indent="-371475" eaLnBrk="1" hangingPunct="1">
              <a:lnSpc>
                <a:spcPct val="80000"/>
              </a:lnSpc>
            </a:pPr>
            <a:endParaRPr lang="en-US" sz="1400" b="1" dirty="0"/>
          </a:p>
          <a:p>
            <a:pPr marL="371475" indent="-371475" eaLnBrk="1" hangingPunct="1">
              <a:lnSpc>
                <a:spcPct val="80000"/>
              </a:lnSpc>
              <a:buFontTx/>
              <a:buNone/>
            </a:pPr>
            <a:r>
              <a:rPr lang="en-US" sz="1400" b="1" dirty="0"/>
              <a:t>vii)	 </a:t>
            </a:r>
            <a:r>
              <a:rPr lang="en-US" sz="1400" b="1" dirty="0" err="1"/>
              <a:t>Sidhnai</a:t>
            </a:r>
            <a:r>
              <a:rPr lang="en-US" sz="1400" b="1" dirty="0"/>
              <a:t> – </a:t>
            </a:r>
            <a:r>
              <a:rPr lang="en-US" sz="1400" b="1" dirty="0" err="1"/>
              <a:t>Mailsi</a:t>
            </a:r>
            <a:r>
              <a:rPr lang="en-US" sz="1400" b="1" dirty="0"/>
              <a:t> – </a:t>
            </a:r>
            <a:r>
              <a:rPr lang="en-US" sz="1400" b="1" dirty="0" err="1"/>
              <a:t>Bahawal</a:t>
            </a:r>
            <a:r>
              <a:rPr lang="en-US" sz="1400" b="1" dirty="0"/>
              <a:t> Link 		(S-M-B Link)</a:t>
            </a:r>
          </a:p>
          <a:p>
            <a:pPr marL="371475" indent="-371475" eaLnBrk="1" hangingPunct="1">
              <a:lnSpc>
                <a:spcPct val="80000"/>
              </a:lnSpc>
              <a:buFontTx/>
              <a:buNone/>
            </a:pPr>
            <a:endParaRPr lang="en-US" sz="1400" b="1" dirty="0"/>
          </a:p>
          <a:p>
            <a:pPr marL="371475" indent="-371475" eaLnBrk="1" hangingPunct="1">
              <a:lnSpc>
                <a:spcPct val="80000"/>
              </a:lnSpc>
              <a:buFontTx/>
              <a:buNone/>
            </a:pPr>
            <a:r>
              <a:rPr lang="en-US" sz="1400" b="1" u="sng" dirty="0"/>
              <a:t>OLD BARRAGES REMODELLED</a:t>
            </a:r>
          </a:p>
          <a:p>
            <a:pPr marL="371475" indent="-371475" eaLnBrk="1" hangingPunct="1">
              <a:lnSpc>
                <a:spcPct val="80000"/>
              </a:lnSpc>
              <a:buFontTx/>
              <a:buNone/>
            </a:pPr>
            <a:endParaRPr lang="en-US" sz="1400" b="1" u="sng" dirty="0"/>
          </a:p>
          <a:p>
            <a:pPr marL="371475" indent="-371475" eaLnBrk="1" hangingPunct="1">
              <a:lnSpc>
                <a:spcPct val="80000"/>
              </a:lnSpc>
              <a:buFontTx/>
              <a:buNone/>
            </a:pPr>
            <a:r>
              <a:rPr lang="en-US" sz="1400" b="1" dirty="0" err="1"/>
              <a:t>i</a:t>
            </a:r>
            <a:r>
              <a:rPr lang="en-US" sz="1400" b="1" dirty="0"/>
              <a:t>)	</a:t>
            </a:r>
            <a:r>
              <a:rPr lang="en-US" sz="1400" b="1" dirty="0" err="1"/>
              <a:t>Trimmu</a:t>
            </a:r>
            <a:r>
              <a:rPr lang="en-US" sz="1400" b="1" dirty="0"/>
              <a:t> Barrage</a:t>
            </a:r>
          </a:p>
          <a:p>
            <a:pPr marL="371475" indent="-371475" eaLnBrk="1" hangingPunct="1">
              <a:lnSpc>
                <a:spcPct val="80000"/>
              </a:lnSpc>
            </a:pPr>
            <a:endParaRPr lang="en-US" sz="1400" b="1" dirty="0"/>
          </a:p>
          <a:p>
            <a:pPr marL="371475" indent="-371475" eaLnBrk="1" hangingPunct="1">
              <a:lnSpc>
                <a:spcPct val="80000"/>
              </a:lnSpc>
              <a:buFontTx/>
              <a:buNone/>
            </a:pPr>
            <a:r>
              <a:rPr lang="en-US" sz="1400" b="1" dirty="0"/>
              <a:t>ii)	</a:t>
            </a:r>
            <a:r>
              <a:rPr lang="en-US" sz="1400" b="1" dirty="0" err="1"/>
              <a:t>Balloki</a:t>
            </a:r>
            <a:r>
              <a:rPr lang="en-US" sz="1400" b="1" dirty="0"/>
              <a:t> Barrage</a:t>
            </a:r>
          </a:p>
          <a:p>
            <a:pPr marL="371475" indent="-371475" eaLnBrk="1" hangingPunct="1">
              <a:lnSpc>
                <a:spcPct val="80000"/>
              </a:lnSpc>
              <a:buFontTx/>
              <a:buNone/>
            </a:pPr>
            <a:endParaRPr lang="en-US" sz="1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571500"/>
          </a:xfrm>
        </p:spPr>
        <p:txBody>
          <a:bodyPr/>
          <a:lstStyle/>
          <a:p>
            <a:pPr eaLnBrk="1" fontAlgn="auto" hangingPunct="1">
              <a:spcAft>
                <a:spcPts val="0"/>
              </a:spcAft>
              <a:defRPr/>
            </a:pPr>
            <a:r>
              <a:rPr lang="en-US" sz="3000" b="1" dirty="0"/>
              <a:t>WATER APPORTIONMENT ACCORD (1991)</a:t>
            </a:r>
            <a:r>
              <a:rPr lang="en-US" sz="3000" dirty="0"/>
              <a:t> </a:t>
            </a:r>
          </a:p>
        </p:txBody>
      </p:sp>
      <p:sp>
        <p:nvSpPr>
          <p:cNvPr id="49155" name="Rectangle 3"/>
          <p:cNvSpPr>
            <a:spLocks noGrp="1" noChangeArrowheads="1"/>
          </p:cNvSpPr>
          <p:nvPr>
            <p:ph type="body" idx="1"/>
          </p:nvPr>
        </p:nvSpPr>
        <p:spPr>
          <a:xfrm>
            <a:off x="457200" y="825500"/>
            <a:ext cx="8229600" cy="4191000"/>
          </a:xfrm>
        </p:spPr>
        <p:txBody>
          <a:bodyPr/>
          <a:lstStyle/>
          <a:p>
            <a:pPr algn="just" eaLnBrk="1" hangingPunct="1">
              <a:spcBef>
                <a:spcPct val="50000"/>
              </a:spcBef>
            </a:pPr>
            <a:r>
              <a:rPr lang="en-US" sz="2000"/>
              <a:t>An agreement to share waters of the Indus River was reached among the four provinces of Pakistan in the form of the Water Apportionment Accord (WAA).</a:t>
            </a:r>
          </a:p>
          <a:p>
            <a:pPr algn="just" eaLnBrk="1" hangingPunct="1">
              <a:spcBef>
                <a:spcPct val="50000"/>
              </a:spcBef>
            </a:pPr>
            <a:r>
              <a:rPr lang="en-US" sz="2000" dirty="0"/>
              <a:t>This accord is based on both, the existing and future water needs of the four provinces. </a:t>
            </a:r>
          </a:p>
          <a:p>
            <a:pPr algn="just" eaLnBrk="1" hangingPunct="1">
              <a:spcBef>
                <a:spcPct val="50000"/>
              </a:spcBef>
            </a:pPr>
            <a:r>
              <a:rPr lang="en-US" sz="2000" dirty="0"/>
              <a:t>It has the following Purposes:</a:t>
            </a:r>
          </a:p>
          <a:p>
            <a:pPr lvl="1" algn="just" eaLnBrk="1" hangingPunct="1">
              <a:spcBef>
                <a:spcPct val="50000"/>
              </a:spcBef>
              <a:buClr>
                <a:schemeClr val="hlink"/>
              </a:buClr>
              <a:buSzPct val="120000"/>
              <a:buFont typeface="Wingdings" pitchFamily="2" charset="2"/>
              <a:buChar char="Ø"/>
            </a:pPr>
            <a:r>
              <a:rPr lang="en-US" sz="2000" dirty="0"/>
              <a:t>It protected the existing uses of canal water in each province. </a:t>
            </a:r>
          </a:p>
          <a:p>
            <a:pPr lvl="1" algn="just" eaLnBrk="1" hangingPunct="1">
              <a:spcBef>
                <a:spcPct val="50000"/>
              </a:spcBef>
              <a:buClr>
                <a:schemeClr val="hlink"/>
              </a:buClr>
              <a:buSzPct val="120000"/>
              <a:buFont typeface="Wingdings" pitchFamily="2" charset="2"/>
              <a:buChar char="Ø"/>
            </a:pPr>
            <a:r>
              <a:rPr lang="en-US" sz="2000" dirty="0"/>
              <a:t>It apportions the balance of river supplies, including flood surpluses and future storages among the provinces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2" name="Group 4"/>
          <p:cNvGraphicFramePr>
            <a:graphicFrameLocks noGrp="1"/>
          </p:cNvGraphicFramePr>
          <p:nvPr>
            <p:ph idx="1"/>
          </p:nvPr>
        </p:nvGraphicFramePr>
        <p:xfrm>
          <a:off x="228600" y="1524000"/>
          <a:ext cx="8686800" cy="3810003"/>
        </p:xfrm>
        <a:graphic>
          <a:graphicData uri="http://schemas.openxmlformats.org/drawingml/2006/table">
            <a:tbl>
              <a:tblPr/>
              <a:tblGrid>
                <a:gridCol w="2822575">
                  <a:extLst>
                    <a:ext uri="{9D8B030D-6E8A-4147-A177-3AD203B41FA5}">
                      <a16:colId xmlns:a16="http://schemas.microsoft.com/office/drawing/2014/main" val="20000"/>
                    </a:ext>
                  </a:extLst>
                </a:gridCol>
                <a:gridCol w="1955800">
                  <a:extLst>
                    <a:ext uri="{9D8B030D-6E8A-4147-A177-3AD203B41FA5}">
                      <a16:colId xmlns:a16="http://schemas.microsoft.com/office/drawing/2014/main" val="20001"/>
                    </a:ext>
                  </a:extLst>
                </a:gridCol>
                <a:gridCol w="1736725">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381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Province</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E4E4E4"/>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Kharif (MAF)</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E4E4E4"/>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Rabi (MAF)</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E4E4E4"/>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Total (MAF)</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E4E4E4"/>
                    </a:solidFill>
                  </a:tcPr>
                </a:tc>
                <a:extLst>
                  <a:ext uri="{0D108BD9-81ED-4DB2-BD59-A6C34878D82A}">
                    <a16:rowId xmlns:a16="http://schemas.microsoft.com/office/drawing/2014/main" val="10000"/>
                  </a:ext>
                </a:extLst>
              </a:tr>
              <a:tr h="37967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Punjab</a:t>
                      </a:r>
                    </a:p>
                  </a:txBody>
                  <a:tcPr marL="86868" marR="86868" marT="38100" marB="38100" anchor="ctr" horzOverflow="overflow">
                    <a:lnL>
                      <a:noFill/>
                    </a:lnL>
                    <a:lnR>
                      <a:noFill/>
                    </a:lnR>
                    <a:lnT>
                      <a:noFill/>
                    </a:lnT>
                    <a:lnB>
                      <a:noFill/>
                    </a:lnB>
                    <a:lnTlToBr>
                      <a:noFill/>
                    </a:lnTlToBr>
                    <a:lnBlToTr>
                      <a:noFill/>
                    </a:lnBlToTr>
                    <a:solidFill>
                      <a:srgbClr val="F7F7F7"/>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37.07</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F7F7F7"/>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18.87</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F7F7F7"/>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55.94</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F7F7F7"/>
                    </a:solidFill>
                  </a:tcPr>
                </a:tc>
                <a:extLst>
                  <a:ext uri="{0D108BD9-81ED-4DB2-BD59-A6C34878D82A}">
                    <a16:rowId xmlns:a16="http://schemas.microsoft.com/office/drawing/2014/main" val="10001"/>
                  </a:ext>
                </a:extLst>
              </a:tr>
              <a:tr h="381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Sindh *</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F7F7F7"/>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33.94</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F7F7F7"/>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14.82</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F7F7F7"/>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48.76</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F7F7F7"/>
                    </a:solidFill>
                  </a:tcPr>
                </a:tc>
                <a:extLst>
                  <a:ext uri="{0D108BD9-81ED-4DB2-BD59-A6C34878D82A}">
                    <a16:rowId xmlns:a16="http://schemas.microsoft.com/office/drawing/2014/main" val="10002"/>
                  </a:ext>
                </a:extLst>
              </a:tr>
              <a:tr h="37967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NWFP   (a)</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F7F7F7"/>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  3.48</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F7F7F7"/>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  2.3</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F7F7F7"/>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  5.78</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F7F7F7"/>
                    </a:solidFill>
                  </a:tcPr>
                </a:tc>
                <a:extLst>
                  <a:ext uri="{0D108BD9-81ED-4DB2-BD59-A6C34878D82A}">
                    <a16:rowId xmlns:a16="http://schemas.microsoft.com/office/drawing/2014/main" val="10003"/>
                  </a:ext>
                </a:extLst>
              </a:tr>
              <a:tr h="3836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            (b) Civil Canals **     </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F7F7F7"/>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  1.80</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F7F7F7"/>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  1.2</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F7F7F7"/>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  3.00</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F7F7F7"/>
                    </a:solidFill>
                  </a:tcPr>
                </a:tc>
                <a:extLst>
                  <a:ext uri="{0D108BD9-81ED-4DB2-BD59-A6C34878D82A}">
                    <a16:rowId xmlns:a16="http://schemas.microsoft.com/office/drawing/2014/main" val="10004"/>
                  </a:ext>
                </a:extLst>
              </a:tr>
              <a:tr h="381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Balochistan      </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F7F7F7"/>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rgbClr val="000000"/>
                          </a:solidFill>
                          <a:effectLst/>
                          <a:latin typeface="Arial" charset="0"/>
                          <a:ea typeface="Arial Unicode MS" pitchFamily="34" charset="-128"/>
                          <a:cs typeface="Arial Unicode MS" pitchFamily="34" charset="-128"/>
                        </a:rPr>
                        <a:t>  2.85</a:t>
                      </a:r>
                      <a:endParaRPr kumimoji="0" lang="en-US" sz="13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F7F7F7"/>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    1.02</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F7F7F7"/>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  3.87</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F7F7F7"/>
                    </a:solidFill>
                  </a:tcPr>
                </a:tc>
                <a:extLst>
                  <a:ext uri="{0D108BD9-81ED-4DB2-BD59-A6C34878D82A}">
                    <a16:rowId xmlns:a16="http://schemas.microsoft.com/office/drawing/2014/main" val="10005"/>
                  </a:ext>
                </a:extLst>
              </a:tr>
              <a:tr h="37967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Total</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F7F7F7"/>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 77.34</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F7F7F7"/>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  37.01</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F7F7F7"/>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114.35</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F7F7F7"/>
                    </a:solidFill>
                  </a:tcPr>
                </a:tc>
                <a:extLst>
                  <a:ext uri="{0D108BD9-81ED-4DB2-BD59-A6C34878D82A}">
                    <a16:rowId xmlns:a16="http://schemas.microsoft.com/office/drawing/2014/main" val="10006"/>
                  </a:ext>
                </a:extLst>
              </a:tr>
              <a:tr h="381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E4E4E4"/>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 1.8</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E4E4E4"/>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  1.2</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E4E4E4"/>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3</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E4E4E4"/>
                    </a:solidFill>
                  </a:tcPr>
                </a:tc>
                <a:extLst>
                  <a:ext uri="{0D108BD9-81ED-4DB2-BD59-A6C34878D82A}">
                    <a16:rowId xmlns:a16="http://schemas.microsoft.com/office/drawing/2014/main" val="10007"/>
                  </a:ext>
                </a:extLst>
              </a:tr>
              <a:tr h="382323">
                <a:tc gridSpan="4">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 Including already sanctioned Urban and Industrial uses for Metropolitan Karachi.</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E4E4E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81000">
                <a:tc gridSpan="4">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rgbClr val="000000"/>
                          </a:solidFill>
                          <a:effectLst/>
                          <a:latin typeface="Arial" charset="0"/>
                          <a:ea typeface="Arial Unicode MS" pitchFamily="34" charset="-128"/>
                          <a:cs typeface="Arial Unicode MS" pitchFamily="34" charset="-128"/>
                        </a:rPr>
                        <a:t>** Ungauged Civil Canals above the rim stations</a:t>
                      </a:r>
                      <a:endParaRPr kumimoji="0" lang="en-US" sz="13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86868" marR="86868" marT="38100" marB="38100" anchor="ctr" horzOverflow="overflow">
                    <a:lnL>
                      <a:noFill/>
                    </a:lnL>
                    <a:lnR>
                      <a:noFill/>
                    </a:lnR>
                    <a:lnT>
                      <a:noFill/>
                    </a:lnT>
                    <a:lnB>
                      <a:noFill/>
                    </a:lnB>
                    <a:lnTlToBr>
                      <a:noFill/>
                    </a:lnTlToBr>
                    <a:lnBlToTr>
                      <a:noFill/>
                    </a:lnBlToTr>
                    <a:solidFill>
                      <a:srgbClr val="E4E4E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12290" name="Rectangle 2"/>
          <p:cNvSpPr>
            <a:spLocks noGrp="1" noChangeArrowheads="1"/>
          </p:cNvSpPr>
          <p:nvPr>
            <p:ph type="title"/>
          </p:nvPr>
        </p:nvSpPr>
        <p:spPr/>
        <p:txBody>
          <a:bodyPr>
            <a:normAutofit fontScale="90000"/>
          </a:bodyPr>
          <a:lstStyle/>
          <a:p>
            <a:pPr eaLnBrk="1" fontAlgn="auto" hangingPunct="1">
              <a:spcAft>
                <a:spcPts val="0"/>
              </a:spcAft>
              <a:defRPr/>
            </a:pPr>
            <a:r>
              <a:rPr lang="en-US" sz="3000" b="1" dirty="0"/>
              <a:t>WATER APPORTIONMENT ACCORD (1991)</a:t>
            </a:r>
          </a:p>
        </p:txBody>
      </p:sp>
      <p:sp>
        <p:nvSpPr>
          <p:cNvPr id="50214" name="Rectangle 3"/>
          <p:cNvSpPr>
            <a:spLocks noGrp="1" noChangeArrowheads="1"/>
          </p:cNvSpPr>
          <p:nvPr>
            <p:ph type="body" sz="half" idx="4294967295"/>
          </p:nvPr>
        </p:nvSpPr>
        <p:spPr>
          <a:xfrm>
            <a:off x="228600" y="889000"/>
            <a:ext cx="8915400" cy="4508500"/>
          </a:xfrm>
        </p:spPr>
        <p:txBody>
          <a:bodyPr/>
          <a:lstStyle/>
          <a:p>
            <a:pPr eaLnBrk="1" hangingPunct="1">
              <a:buFontTx/>
              <a:buNone/>
            </a:pPr>
            <a:r>
              <a:rPr lang="en-US" sz="2800" b="1"/>
              <a:t>Key features:</a:t>
            </a:r>
          </a:p>
          <a:p>
            <a:pPr eaLnBrk="1" hangingPunct="1">
              <a:buFontTx/>
              <a:buNone/>
            </a:pPr>
            <a:endParaRPr lang="en-US" sz="2800" b="1"/>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
            <a:ext cx="8229600" cy="582083"/>
          </a:xfrm>
        </p:spPr>
        <p:txBody>
          <a:bodyPr/>
          <a:lstStyle/>
          <a:p>
            <a:pPr eaLnBrk="1" fontAlgn="auto" hangingPunct="1">
              <a:spcAft>
                <a:spcPts val="0"/>
              </a:spcAft>
              <a:defRPr/>
            </a:pPr>
            <a:r>
              <a:rPr lang="en-US" sz="3000" b="1" dirty="0"/>
              <a:t>WATER APPORTIONMENT ACCORD (1991)</a:t>
            </a:r>
          </a:p>
        </p:txBody>
      </p:sp>
      <p:sp>
        <p:nvSpPr>
          <p:cNvPr id="51203" name="Rectangle 3"/>
          <p:cNvSpPr>
            <a:spLocks noGrp="1" noChangeArrowheads="1"/>
          </p:cNvSpPr>
          <p:nvPr>
            <p:ph type="body" sz="half" idx="1"/>
          </p:nvPr>
        </p:nvSpPr>
        <p:spPr>
          <a:xfrm>
            <a:off x="457200" y="1016000"/>
            <a:ext cx="8229600" cy="3594100"/>
          </a:xfrm>
        </p:spPr>
        <p:txBody>
          <a:bodyPr/>
          <a:lstStyle/>
          <a:p>
            <a:pPr algn="just" eaLnBrk="1" hangingPunct="1">
              <a:spcBef>
                <a:spcPct val="50000"/>
              </a:spcBef>
            </a:pPr>
            <a:r>
              <a:rPr lang="en-US" sz="2000" dirty="0"/>
              <a:t>The KPK (NWFP)/ </a:t>
            </a:r>
            <a:r>
              <a:rPr lang="en-US" sz="2000" dirty="0" err="1"/>
              <a:t>Balochistan</a:t>
            </a:r>
            <a:r>
              <a:rPr lang="en-US" sz="2000" dirty="0"/>
              <a:t> projects, under execution, were provided their authorized quota of water as existing uses. </a:t>
            </a:r>
          </a:p>
          <a:p>
            <a:pPr algn="just" eaLnBrk="1" hangingPunct="1">
              <a:spcBef>
                <a:spcPct val="50000"/>
              </a:spcBef>
            </a:pPr>
            <a:r>
              <a:rPr lang="en-US" sz="2000" dirty="0"/>
              <a:t>Balance river supplies (including flood supplies and future storages) was to be distributed as below: </a:t>
            </a:r>
          </a:p>
          <a:p>
            <a:pPr algn="just" eaLnBrk="1" hangingPunct="1">
              <a:spcBef>
                <a:spcPct val="50000"/>
              </a:spcBef>
            </a:pPr>
            <a:endParaRPr lang="en-US" sz="2000" dirty="0"/>
          </a:p>
          <a:p>
            <a:pPr algn="just" eaLnBrk="1" hangingPunct="1">
              <a:spcBef>
                <a:spcPct val="50000"/>
              </a:spcBef>
            </a:pPr>
            <a:endParaRPr lang="en-US" sz="2000" dirty="0"/>
          </a:p>
          <a:p>
            <a:pPr algn="just" eaLnBrk="1" hangingPunct="1">
              <a:spcBef>
                <a:spcPct val="50000"/>
              </a:spcBef>
              <a:buSzPct val="100000"/>
              <a:buFont typeface="Symbol" pitchFamily="18" charset="2"/>
              <a:buChar char=""/>
            </a:pPr>
            <a:r>
              <a:rPr lang="en-US" sz="2000" dirty="0"/>
              <a:t>The need for storages, wherever feasible on the Indus and other rivers was admitted and recognized by the participants for planned future agricultural development. </a:t>
            </a:r>
          </a:p>
          <a:p>
            <a:pPr algn="just" eaLnBrk="1" hangingPunct="1">
              <a:spcBef>
                <a:spcPct val="50000"/>
              </a:spcBef>
            </a:pPr>
            <a:endParaRPr lang="en-US" sz="2000" dirty="0"/>
          </a:p>
        </p:txBody>
      </p:sp>
      <p:graphicFrame>
        <p:nvGraphicFramePr>
          <p:cNvPr id="13336" name="Group 24"/>
          <p:cNvGraphicFramePr>
            <a:graphicFrameLocks noGrp="1"/>
          </p:cNvGraphicFramePr>
          <p:nvPr>
            <p:ph sz="half" idx="2"/>
          </p:nvPr>
        </p:nvGraphicFramePr>
        <p:xfrm>
          <a:off x="533400" y="2540000"/>
          <a:ext cx="8077200" cy="762000"/>
        </p:xfrm>
        <a:graphic>
          <a:graphicData uri="http://schemas.openxmlformats.org/drawingml/2006/table">
            <a:tbl>
              <a:tblPr/>
              <a:tblGrid>
                <a:gridCol w="1770063">
                  <a:extLst>
                    <a:ext uri="{9D8B030D-6E8A-4147-A177-3AD203B41FA5}">
                      <a16:colId xmlns:a16="http://schemas.microsoft.com/office/drawing/2014/main" val="20000"/>
                    </a:ext>
                  </a:extLst>
                </a:gridCol>
                <a:gridCol w="1571625">
                  <a:extLst>
                    <a:ext uri="{9D8B030D-6E8A-4147-A177-3AD203B41FA5}">
                      <a16:colId xmlns:a16="http://schemas.microsoft.com/office/drawing/2014/main" val="20001"/>
                    </a:ext>
                  </a:extLst>
                </a:gridCol>
                <a:gridCol w="1574800">
                  <a:extLst>
                    <a:ext uri="{9D8B030D-6E8A-4147-A177-3AD203B41FA5}">
                      <a16:colId xmlns:a16="http://schemas.microsoft.com/office/drawing/2014/main" val="20002"/>
                    </a:ext>
                  </a:extLst>
                </a:gridCol>
                <a:gridCol w="1439862">
                  <a:extLst>
                    <a:ext uri="{9D8B030D-6E8A-4147-A177-3AD203B41FA5}">
                      <a16:colId xmlns:a16="http://schemas.microsoft.com/office/drawing/2014/main" val="20003"/>
                    </a:ext>
                  </a:extLst>
                </a:gridCol>
                <a:gridCol w="1720850">
                  <a:extLst>
                    <a:ext uri="{9D8B030D-6E8A-4147-A177-3AD203B41FA5}">
                      <a16:colId xmlns:a16="http://schemas.microsoft.com/office/drawing/2014/main" val="20004"/>
                    </a:ext>
                  </a:extLst>
                </a:gridCol>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Punjab</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T="38100" marB="3810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Sindh</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T="38100" marB="3810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Balochistan</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T="38100" marB="3810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NWFP</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T="38100" marB="3810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Total</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T="38100" marB="3810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37</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T="38100" marB="3810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37</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T="38100" marB="3810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12</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T="38100" marB="3810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14</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T="38100" marB="3810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Arial Unicode MS" pitchFamily="34" charset="-128"/>
                          <a:cs typeface="Arial Unicode MS" pitchFamily="34" charset="-128"/>
                        </a:rPr>
                        <a:t>100 %</a:t>
                      </a:r>
                      <a:endParaRPr kumimoji="0" lang="en-US" sz="1300" b="1" i="0" u="none" strike="noStrike" cap="none" normalizeH="0" baseline="0">
                        <a:ln>
                          <a:noFill/>
                        </a:ln>
                        <a:solidFill>
                          <a:schemeClr val="tx1"/>
                        </a:solidFill>
                        <a:effectLst/>
                        <a:latin typeface="Arial" charset="0"/>
                        <a:ea typeface="Arial Unicode MS" pitchFamily="34" charset="-128"/>
                        <a:cs typeface="Arial Unicode MS" pitchFamily="34" charset="-128"/>
                      </a:endParaRPr>
                    </a:p>
                  </a:txBody>
                  <a:tcPr marT="38100" marB="3810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03" name="Rectangle 111"/>
          <p:cNvSpPr>
            <a:spLocks noGrp="1" noChangeArrowheads="1"/>
          </p:cNvSpPr>
          <p:nvPr>
            <p:ph type="title"/>
          </p:nvPr>
        </p:nvSpPr>
        <p:spPr>
          <a:xfrm>
            <a:off x="457200" y="0"/>
            <a:ext cx="8229600" cy="571500"/>
          </a:xfrm>
        </p:spPr>
        <p:txBody>
          <a:bodyPr>
            <a:normAutofit fontScale="90000"/>
          </a:bodyPr>
          <a:lstStyle/>
          <a:p>
            <a:pPr eaLnBrk="1" fontAlgn="auto" hangingPunct="1">
              <a:spcAft>
                <a:spcPts val="0"/>
              </a:spcAft>
              <a:defRPr/>
            </a:pPr>
            <a:r>
              <a:rPr lang="en-US" sz="4000" b="1" dirty="0"/>
              <a:t>Indus Basin Irrigation System</a:t>
            </a:r>
          </a:p>
        </p:txBody>
      </p:sp>
      <p:graphicFrame>
        <p:nvGraphicFramePr>
          <p:cNvPr id="33913" name="Group 121"/>
          <p:cNvGraphicFramePr>
            <a:graphicFrameLocks noGrp="1"/>
          </p:cNvGraphicFramePr>
          <p:nvPr>
            <p:ph type="tbl" idx="1"/>
            <p:extLst>
              <p:ext uri="{D42A27DB-BD31-4B8C-83A1-F6EECF244321}">
                <p14:modId xmlns:p14="http://schemas.microsoft.com/office/powerpoint/2010/main" val="2069751197"/>
              </p:ext>
            </p:extLst>
          </p:nvPr>
        </p:nvGraphicFramePr>
        <p:xfrm>
          <a:off x="609600" y="800100"/>
          <a:ext cx="8001000" cy="4358750"/>
        </p:xfrm>
        <a:graphic>
          <a:graphicData uri="http://schemas.openxmlformats.org/drawingml/2006/table">
            <a:tbl>
              <a:tblPr/>
              <a:tblGrid>
                <a:gridCol w="65246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919537">
                  <a:extLst>
                    <a:ext uri="{9D8B030D-6E8A-4147-A177-3AD203B41FA5}">
                      <a16:colId xmlns:a16="http://schemas.microsoft.com/office/drawing/2014/main" val="20002"/>
                    </a:ext>
                  </a:extLst>
                </a:gridCol>
              </a:tblGrid>
              <a:tr h="620412">
                <a:tc>
                  <a:txBody>
                    <a:bodyPr/>
                    <a:lstStyle/>
                    <a:p>
                      <a:pPr marL="342900" marR="0" lvl="0" indent="-342900" algn="ctr" defTabSz="914400" rtl="0" eaLnBrk="1" fontAlgn="base" latinLnBrk="0" hangingPunct="1">
                        <a:lnSpc>
                          <a:spcPct val="100000"/>
                        </a:lnSpc>
                        <a:spcBef>
                          <a:spcPct val="0"/>
                        </a:spcBef>
                        <a:spcAft>
                          <a:spcPct val="0"/>
                        </a:spcAft>
                        <a:buClrTx/>
                        <a:buSzPct val="100000"/>
                        <a:buFontTx/>
                        <a:buNone/>
                        <a:tabLst/>
                      </a:pPr>
                      <a:r>
                        <a:rPr kumimoji="0" lang="en-US" sz="1600" b="1" i="0" u="none" strike="noStrike" cap="none" normalizeH="0" baseline="0" dirty="0" err="1">
                          <a:ln>
                            <a:noFill/>
                          </a:ln>
                          <a:solidFill>
                            <a:schemeClr val="tx1"/>
                          </a:solidFill>
                          <a:effectLst/>
                          <a:latin typeface="Times New Roman" pitchFamily="18" charset="0"/>
                          <a:cs typeface="Times New Roman" pitchFamily="18" charset="0"/>
                        </a:rPr>
                        <a:t>S.No</a:t>
                      </a:r>
                      <a:endParaRPr kumimoji="0" lang="en-US" sz="2600" b="1" i="0" u="none" strike="noStrike" cap="none" normalizeH="0" baseline="0" dirty="0">
                        <a:ln>
                          <a:noFill/>
                        </a:ln>
                        <a:solidFill>
                          <a:schemeClr val="tx1"/>
                        </a:solidFill>
                        <a:effectLst/>
                        <a:latin typeface="Arial" charset="0"/>
                        <a:cs typeface="Arial" charset="0"/>
                      </a:endParaRPr>
                    </a:p>
                  </a:txBody>
                  <a:tcPr marT="38100" marB="38100" anchor="ctr"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00000"/>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Item</a:t>
                      </a:r>
                      <a:endParaRPr kumimoji="0" lang="en-US" sz="2600" b="1" i="0" u="none" strike="noStrike" cap="none" normalizeH="0" baseline="0">
                        <a:ln>
                          <a:noFill/>
                        </a:ln>
                        <a:solidFill>
                          <a:schemeClr val="tx1"/>
                        </a:solidFill>
                        <a:effectLst/>
                        <a:latin typeface="Arial" charset="0"/>
                        <a:cs typeface="Arial" charset="0"/>
                      </a:endParaRPr>
                    </a:p>
                  </a:txBody>
                  <a:tcPr marT="38100" marB="38100" anchor="ctr"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00000"/>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Quantity</a:t>
                      </a:r>
                      <a:endParaRPr kumimoji="0" lang="en-US" sz="2600" b="1" i="0" u="none" strike="noStrike" cap="none" normalizeH="0" baseline="0">
                        <a:ln>
                          <a:noFill/>
                        </a:ln>
                        <a:solidFill>
                          <a:schemeClr val="tx1"/>
                        </a:solidFill>
                        <a:effectLst/>
                        <a:latin typeface="Arial" charset="0"/>
                        <a:cs typeface="Arial" charset="0"/>
                      </a:endParaRPr>
                    </a:p>
                  </a:txBody>
                  <a:tcPr marT="38100" marB="38100" anchor="ctr"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7363">
                <a:tc>
                  <a:txBody>
                    <a:bodyPr/>
                    <a:lstStyle/>
                    <a:p>
                      <a:pPr marL="342900" marR="0" lvl="0" indent="-342900" algn="ctr" defTabSz="914400" rtl="0" eaLnBrk="1" fontAlgn="base" latinLnBrk="0" hangingPunct="1">
                        <a:lnSpc>
                          <a:spcPct val="100000"/>
                        </a:lnSpc>
                        <a:spcBef>
                          <a:spcPct val="0"/>
                        </a:spcBef>
                        <a:spcAft>
                          <a:spcPct val="0"/>
                        </a:spcAft>
                        <a:buClrTx/>
                        <a:buSzPct val="100000"/>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1.</a:t>
                      </a:r>
                      <a:endParaRPr kumimoji="0" lang="en-US" sz="2600" b="1" i="0" u="none" strike="noStrike" cap="none" normalizeH="0" baseline="0">
                        <a:ln>
                          <a:noFill/>
                        </a:ln>
                        <a:solidFill>
                          <a:schemeClr val="tx1"/>
                        </a:solidFill>
                        <a:effectLst/>
                        <a:latin typeface="Arial" charset="0"/>
                        <a:cs typeface="Arial" charset="0"/>
                      </a:endParaRPr>
                    </a:p>
                  </a:txBody>
                  <a:tcPr marT="38100" marB="38100" anchor="ctr"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100000"/>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Storage Reservoirs:</a:t>
                      </a:r>
                      <a:br>
                        <a:rPr kumimoji="0" lang="en-US" sz="1600" b="1" i="0" u="none" strike="noStrike" cap="none" normalizeH="0" baseline="0">
                          <a:ln>
                            <a:noFill/>
                          </a:ln>
                          <a:solidFill>
                            <a:schemeClr val="tx1"/>
                          </a:solidFill>
                          <a:effectLst/>
                          <a:latin typeface="Times New Roman" pitchFamily="18" charset="0"/>
                          <a:cs typeface="Times New Roman" pitchFamily="18" charset="0"/>
                        </a:rPr>
                      </a:br>
                      <a:r>
                        <a:rPr kumimoji="0" lang="en-US" sz="1600" b="1" i="0" u="none" strike="noStrike" cap="none" normalizeH="0" baseline="0">
                          <a:ln>
                            <a:noFill/>
                          </a:ln>
                          <a:solidFill>
                            <a:schemeClr val="tx1"/>
                          </a:solidFill>
                          <a:effectLst/>
                          <a:latin typeface="Times New Roman" pitchFamily="18" charset="0"/>
                          <a:cs typeface="Times New Roman" pitchFamily="18" charset="0"/>
                        </a:rPr>
                        <a:t>Number</a:t>
                      </a:r>
                      <a:br>
                        <a:rPr kumimoji="0" lang="en-US" sz="1600" b="1" i="0" u="none" strike="noStrike" cap="none" normalizeH="0" baseline="0">
                          <a:ln>
                            <a:noFill/>
                          </a:ln>
                          <a:solidFill>
                            <a:schemeClr val="tx1"/>
                          </a:solidFill>
                          <a:effectLst/>
                          <a:latin typeface="Times New Roman" pitchFamily="18" charset="0"/>
                          <a:cs typeface="Times New Roman" pitchFamily="18" charset="0"/>
                        </a:rPr>
                      </a:br>
                      <a:r>
                        <a:rPr kumimoji="0" lang="en-US" sz="1600" b="1" i="0" u="none" strike="noStrike" cap="none" normalizeH="0" baseline="0">
                          <a:ln>
                            <a:noFill/>
                          </a:ln>
                          <a:solidFill>
                            <a:schemeClr val="tx1"/>
                          </a:solidFill>
                          <a:effectLst/>
                          <a:latin typeface="Times New Roman" pitchFamily="18" charset="0"/>
                          <a:cs typeface="Times New Roman" pitchFamily="18" charset="0"/>
                        </a:rPr>
                        <a:t>Live Capacity (Designed)</a:t>
                      </a:r>
                      <a:endParaRPr kumimoji="0" lang="en-US" sz="2600" b="1" i="0" u="none" strike="noStrike" cap="none" normalizeH="0" baseline="0">
                        <a:ln>
                          <a:noFill/>
                        </a:ln>
                        <a:solidFill>
                          <a:schemeClr val="tx1"/>
                        </a:solidFill>
                        <a:effectLst/>
                        <a:latin typeface="Arial" charset="0"/>
                        <a:cs typeface="Arial" charset="0"/>
                      </a:endParaRPr>
                    </a:p>
                  </a:txBody>
                  <a:tcPr marT="38100" marB="38100" anchor="ctr"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100000"/>
                        <a:buFontTx/>
                        <a:buNone/>
                        <a:tabLst/>
                      </a:pPr>
                      <a:endParaRPr kumimoji="0" lang="en-US" sz="1600" b="1"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Pct val="100000"/>
                        <a:buFontTx/>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3</a:t>
                      </a:r>
                    </a:p>
                    <a:p>
                      <a:pPr marL="342900" marR="0" lvl="0" indent="-342900" algn="l" defTabSz="914400" rtl="0" eaLnBrk="1" fontAlgn="base" latinLnBrk="0" hangingPunct="1">
                        <a:lnSpc>
                          <a:spcPct val="100000"/>
                        </a:lnSpc>
                        <a:spcBef>
                          <a:spcPct val="0"/>
                        </a:spcBef>
                        <a:spcAft>
                          <a:spcPct val="0"/>
                        </a:spcAft>
                        <a:buClrTx/>
                        <a:buSzPct val="100000"/>
                        <a:buFontTx/>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19.3 BCM (15.7 MAF)</a:t>
                      </a:r>
                      <a:endParaRPr kumimoji="0" lang="en-US" sz="2600" b="1" i="0" u="none" strike="noStrike" cap="none" normalizeH="0" baseline="0" dirty="0">
                        <a:ln>
                          <a:noFill/>
                        </a:ln>
                        <a:solidFill>
                          <a:schemeClr val="tx1"/>
                        </a:solidFill>
                        <a:effectLst/>
                        <a:latin typeface="Arial" charset="0"/>
                        <a:cs typeface="Arial" charset="0"/>
                      </a:endParaRPr>
                    </a:p>
                  </a:txBody>
                  <a:tcPr marT="38100" marB="38100" anchor="ctr"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5384">
                <a:tc>
                  <a:txBody>
                    <a:bodyPr/>
                    <a:lstStyle/>
                    <a:p>
                      <a:pPr marL="342900" marR="0" lvl="0" indent="-342900" algn="ctr" defTabSz="914400" rtl="0" eaLnBrk="1" fontAlgn="base" latinLnBrk="0" hangingPunct="1">
                        <a:lnSpc>
                          <a:spcPct val="100000"/>
                        </a:lnSpc>
                        <a:spcBef>
                          <a:spcPct val="0"/>
                        </a:spcBef>
                        <a:spcAft>
                          <a:spcPct val="0"/>
                        </a:spcAft>
                        <a:buClrTx/>
                        <a:buSzPct val="100000"/>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2.</a:t>
                      </a:r>
                      <a:endParaRPr kumimoji="0" lang="en-US" sz="2600" b="1" i="0" u="none" strike="noStrike" cap="none" normalizeH="0" baseline="0">
                        <a:ln>
                          <a:noFill/>
                        </a:ln>
                        <a:solidFill>
                          <a:schemeClr val="tx1"/>
                        </a:solidFill>
                        <a:effectLst/>
                        <a:latin typeface="Arial" charset="0"/>
                        <a:cs typeface="Arial" charset="0"/>
                      </a:endParaRPr>
                    </a:p>
                  </a:txBody>
                  <a:tcPr marT="38100" marB="38100" anchor="ctr"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100000"/>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Barrages/Headworks/Syphons</a:t>
                      </a:r>
                      <a:endParaRPr kumimoji="0" lang="en-US" sz="2600" b="1" i="0" u="none" strike="noStrike" cap="none" normalizeH="0" baseline="0">
                        <a:ln>
                          <a:noFill/>
                        </a:ln>
                        <a:solidFill>
                          <a:schemeClr val="tx1"/>
                        </a:solidFill>
                        <a:effectLst/>
                        <a:latin typeface="Arial" charset="0"/>
                        <a:cs typeface="Arial" charset="0"/>
                      </a:endParaRPr>
                    </a:p>
                  </a:txBody>
                  <a:tcPr marT="38100" marB="38100" anchor="ctr"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100000"/>
                        <a:buFontTx/>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23</a:t>
                      </a:r>
                      <a:endParaRPr kumimoji="0" lang="en-US" sz="2600" b="1" i="0" u="none" strike="noStrike" cap="none" normalizeH="0" baseline="0" dirty="0">
                        <a:ln>
                          <a:noFill/>
                        </a:ln>
                        <a:solidFill>
                          <a:schemeClr val="tx1"/>
                        </a:solidFill>
                        <a:effectLst/>
                        <a:latin typeface="Arial" charset="0"/>
                        <a:cs typeface="Arial" charset="0"/>
                      </a:endParaRPr>
                    </a:p>
                  </a:txBody>
                  <a:tcPr marT="38100" marB="38100" anchor="ctr"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38228">
                <a:tc>
                  <a:txBody>
                    <a:bodyPr/>
                    <a:lstStyle/>
                    <a:p>
                      <a:pPr marL="342900" marR="0" lvl="0" indent="-342900" algn="ctr" defTabSz="914400" rtl="0" eaLnBrk="1" fontAlgn="base" latinLnBrk="0" hangingPunct="1">
                        <a:lnSpc>
                          <a:spcPct val="100000"/>
                        </a:lnSpc>
                        <a:spcBef>
                          <a:spcPct val="0"/>
                        </a:spcBef>
                        <a:spcAft>
                          <a:spcPct val="0"/>
                        </a:spcAft>
                        <a:buClrTx/>
                        <a:buSzPct val="100000"/>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3.</a:t>
                      </a:r>
                      <a:endParaRPr kumimoji="0" lang="en-US" sz="2600" b="1" i="0" u="none" strike="noStrike" cap="none" normalizeH="0" baseline="0">
                        <a:ln>
                          <a:noFill/>
                        </a:ln>
                        <a:solidFill>
                          <a:schemeClr val="tx1"/>
                        </a:solidFill>
                        <a:effectLst/>
                        <a:latin typeface="Arial" charset="0"/>
                        <a:cs typeface="Arial" charset="0"/>
                      </a:endParaRPr>
                    </a:p>
                  </a:txBody>
                  <a:tcPr marT="38100" marB="38100" anchor="ctr"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100000"/>
                        <a:buFontTx/>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Main Irrigation Canals:</a:t>
                      </a:r>
                      <a:br>
                        <a:rPr kumimoji="0" lang="en-US" sz="1600" b="1" i="0" u="none" strike="noStrike" cap="none" normalizeH="0" baseline="0" dirty="0">
                          <a:ln>
                            <a:noFill/>
                          </a:ln>
                          <a:solidFill>
                            <a:schemeClr val="tx1"/>
                          </a:solidFill>
                          <a:effectLst/>
                          <a:latin typeface="Times New Roman" pitchFamily="18" charset="0"/>
                          <a:cs typeface="Times New Roman" pitchFamily="18" charset="0"/>
                        </a:rPr>
                      </a:br>
                      <a:r>
                        <a:rPr kumimoji="0" lang="en-US" sz="1600" b="1" i="0" u="none" strike="noStrike" cap="none" normalizeH="0" baseline="0" dirty="0">
                          <a:ln>
                            <a:noFill/>
                          </a:ln>
                          <a:solidFill>
                            <a:schemeClr val="tx1"/>
                          </a:solidFill>
                          <a:effectLst/>
                          <a:latin typeface="Times New Roman" pitchFamily="18" charset="0"/>
                          <a:cs typeface="Times New Roman" pitchFamily="18" charset="0"/>
                        </a:rPr>
                        <a:t>Numbers</a:t>
                      </a:r>
                      <a:br>
                        <a:rPr kumimoji="0" lang="en-US" sz="1600" b="1" i="0" u="none" strike="noStrike" cap="none" normalizeH="0" baseline="0" dirty="0">
                          <a:ln>
                            <a:noFill/>
                          </a:ln>
                          <a:solidFill>
                            <a:schemeClr val="tx1"/>
                          </a:solidFill>
                          <a:effectLst/>
                          <a:latin typeface="Times New Roman" pitchFamily="18" charset="0"/>
                          <a:cs typeface="Times New Roman" pitchFamily="18" charset="0"/>
                        </a:rPr>
                      </a:br>
                      <a:r>
                        <a:rPr kumimoji="0" lang="en-US" sz="1600" b="1" i="0" u="none" strike="noStrike" cap="none" normalizeH="0" baseline="0" dirty="0">
                          <a:ln>
                            <a:noFill/>
                          </a:ln>
                          <a:solidFill>
                            <a:schemeClr val="tx1"/>
                          </a:solidFill>
                          <a:effectLst/>
                          <a:latin typeface="Times New Roman" pitchFamily="18" charset="0"/>
                          <a:cs typeface="Times New Roman" pitchFamily="18" charset="0"/>
                        </a:rPr>
                        <a:t>Commands Areas</a:t>
                      </a:r>
                      <a:br>
                        <a:rPr kumimoji="0" lang="en-US" sz="1600" b="1" i="0" u="none" strike="noStrike" cap="none" normalizeH="0" baseline="0" dirty="0">
                          <a:ln>
                            <a:noFill/>
                          </a:ln>
                          <a:solidFill>
                            <a:schemeClr val="tx1"/>
                          </a:solidFill>
                          <a:effectLst/>
                          <a:latin typeface="Times New Roman" pitchFamily="18" charset="0"/>
                          <a:cs typeface="Times New Roman" pitchFamily="18" charset="0"/>
                        </a:rPr>
                      </a:br>
                      <a:r>
                        <a:rPr kumimoji="0" lang="en-US" sz="1600" b="1" i="0" u="none" strike="noStrike" cap="none" normalizeH="0" baseline="0" dirty="0">
                          <a:ln>
                            <a:noFill/>
                          </a:ln>
                          <a:solidFill>
                            <a:schemeClr val="tx1"/>
                          </a:solidFill>
                          <a:effectLst/>
                          <a:latin typeface="Times New Roman" pitchFamily="18" charset="0"/>
                          <a:cs typeface="Times New Roman" pitchFamily="18" charset="0"/>
                        </a:rPr>
                        <a:t>Length Including Distribution system </a:t>
                      </a:r>
                      <a:endParaRPr kumimoji="0" lang="en-US" sz="2600" b="1" i="0" u="none" strike="noStrike" cap="none" normalizeH="0" baseline="0" dirty="0">
                        <a:ln>
                          <a:noFill/>
                        </a:ln>
                        <a:solidFill>
                          <a:schemeClr val="tx1"/>
                        </a:solidFill>
                        <a:effectLst/>
                        <a:latin typeface="Arial" charset="0"/>
                        <a:cs typeface="Arial" charset="0"/>
                      </a:endParaRPr>
                    </a:p>
                  </a:txBody>
                  <a:tcPr marT="38100" marB="38100" anchor="ctr"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100000"/>
                        <a:buFontTx/>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45</a:t>
                      </a:r>
                    </a:p>
                    <a:p>
                      <a:pPr marL="342900" marR="0" lvl="0" indent="-342900" algn="l" defTabSz="914400" rtl="0" eaLnBrk="1" fontAlgn="base" latinLnBrk="0" hangingPunct="1">
                        <a:lnSpc>
                          <a:spcPct val="100000"/>
                        </a:lnSpc>
                        <a:spcBef>
                          <a:spcPct val="0"/>
                        </a:spcBef>
                        <a:spcAft>
                          <a:spcPct val="0"/>
                        </a:spcAft>
                        <a:buClrTx/>
                        <a:buSzPct val="100000"/>
                        <a:buFontTx/>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14.2 Million </a:t>
                      </a:r>
                      <a:r>
                        <a:rPr kumimoji="0" lang="en-US" sz="1600" b="1" i="0" u="none" strike="noStrike" cap="none" normalizeH="0" baseline="0" dirty="0" err="1">
                          <a:ln>
                            <a:noFill/>
                          </a:ln>
                          <a:solidFill>
                            <a:schemeClr val="tx1"/>
                          </a:solidFill>
                          <a:effectLst/>
                          <a:latin typeface="Times New Roman" pitchFamily="18" charset="0"/>
                          <a:cs typeface="Times New Roman" pitchFamily="18" charset="0"/>
                        </a:rPr>
                        <a:t>hactre</a:t>
                      </a:r>
                      <a:r>
                        <a:rPr kumimoji="0" lang="en-US" sz="1600" b="1" i="0" u="none" strike="noStrike" cap="none" normalizeH="0" baseline="0" dirty="0">
                          <a:ln>
                            <a:noFill/>
                          </a:ln>
                          <a:solidFill>
                            <a:schemeClr val="tx1"/>
                          </a:solidFill>
                          <a:effectLst/>
                          <a:latin typeface="Times New Roman" pitchFamily="18" charset="0"/>
                          <a:cs typeface="Times New Roman" pitchFamily="18" charset="0"/>
                        </a:rPr>
                        <a:t> (35Million Acre)</a:t>
                      </a:r>
                    </a:p>
                    <a:p>
                      <a:pPr marL="342900" marR="0" lvl="0" indent="-342900" algn="l" defTabSz="914400" rtl="0" eaLnBrk="1" fontAlgn="base" latinLnBrk="0" hangingPunct="1">
                        <a:lnSpc>
                          <a:spcPct val="100000"/>
                        </a:lnSpc>
                        <a:spcBef>
                          <a:spcPct val="0"/>
                        </a:spcBef>
                        <a:spcAft>
                          <a:spcPct val="0"/>
                        </a:spcAft>
                        <a:buClrTx/>
                        <a:buSzPct val="100000"/>
                        <a:buFontTx/>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60,800 km (38,000 miles)</a:t>
                      </a:r>
                      <a:endParaRPr kumimoji="0" lang="en-US" sz="2600" b="1" i="0" u="none" strike="noStrike" cap="none" normalizeH="0" baseline="0" dirty="0">
                        <a:ln>
                          <a:noFill/>
                        </a:ln>
                        <a:solidFill>
                          <a:schemeClr val="tx1"/>
                        </a:solidFill>
                        <a:effectLst/>
                        <a:latin typeface="Arial" charset="0"/>
                        <a:cs typeface="Arial" charset="0"/>
                      </a:endParaRPr>
                    </a:p>
                  </a:txBody>
                  <a:tcPr marT="38100" marB="38100" anchor="ctr"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363">
                <a:tc>
                  <a:txBody>
                    <a:bodyPr/>
                    <a:lstStyle/>
                    <a:p>
                      <a:pPr marL="342900" marR="0" lvl="0" indent="-342900" algn="ctr" defTabSz="914400" rtl="0" eaLnBrk="1" fontAlgn="base" latinLnBrk="0" hangingPunct="1">
                        <a:lnSpc>
                          <a:spcPct val="100000"/>
                        </a:lnSpc>
                        <a:spcBef>
                          <a:spcPct val="0"/>
                        </a:spcBef>
                        <a:spcAft>
                          <a:spcPct val="0"/>
                        </a:spcAft>
                        <a:buClrTx/>
                        <a:buSzPct val="100000"/>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4.</a:t>
                      </a:r>
                      <a:endParaRPr kumimoji="0" lang="en-US" sz="2600" b="1" i="0" u="none" strike="noStrike" cap="none" normalizeH="0" baseline="0">
                        <a:ln>
                          <a:noFill/>
                        </a:ln>
                        <a:solidFill>
                          <a:schemeClr val="tx1"/>
                        </a:solidFill>
                        <a:effectLst/>
                        <a:latin typeface="Arial" charset="0"/>
                        <a:cs typeface="Arial" charset="0"/>
                      </a:endParaRPr>
                    </a:p>
                  </a:txBody>
                  <a:tcPr marT="38100" marB="38100" anchor="ctr"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100000"/>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Watercourses:</a:t>
                      </a:r>
                      <a:br>
                        <a:rPr kumimoji="0" lang="en-US" sz="1600" b="1" i="0" u="none" strike="noStrike" cap="none" normalizeH="0" baseline="0">
                          <a:ln>
                            <a:noFill/>
                          </a:ln>
                          <a:solidFill>
                            <a:schemeClr val="tx1"/>
                          </a:solidFill>
                          <a:effectLst/>
                          <a:latin typeface="Times New Roman" pitchFamily="18" charset="0"/>
                          <a:cs typeface="Times New Roman" pitchFamily="18" charset="0"/>
                        </a:rPr>
                      </a:br>
                      <a:r>
                        <a:rPr kumimoji="0" lang="en-US" sz="1600" b="1" i="0" u="none" strike="noStrike" cap="none" normalizeH="0" baseline="0">
                          <a:ln>
                            <a:noFill/>
                          </a:ln>
                          <a:solidFill>
                            <a:schemeClr val="tx1"/>
                          </a:solidFill>
                          <a:effectLst/>
                          <a:latin typeface="Times New Roman" pitchFamily="18" charset="0"/>
                          <a:cs typeface="Times New Roman" pitchFamily="18" charset="0"/>
                        </a:rPr>
                        <a:t>Number (Approximate)</a:t>
                      </a:r>
                      <a:br>
                        <a:rPr kumimoji="0" lang="en-US" sz="1600" b="1" i="0" u="none" strike="noStrike" cap="none" normalizeH="0" baseline="0">
                          <a:ln>
                            <a:noFill/>
                          </a:ln>
                          <a:solidFill>
                            <a:schemeClr val="tx1"/>
                          </a:solidFill>
                          <a:effectLst/>
                          <a:latin typeface="Times New Roman" pitchFamily="18" charset="0"/>
                          <a:cs typeface="Times New Roman" pitchFamily="18" charset="0"/>
                        </a:rPr>
                      </a:br>
                      <a:r>
                        <a:rPr kumimoji="0" lang="en-US" sz="1600" b="1" i="0" u="none" strike="noStrike" cap="none" normalizeH="0" baseline="0">
                          <a:ln>
                            <a:noFill/>
                          </a:ln>
                          <a:solidFill>
                            <a:schemeClr val="tx1"/>
                          </a:solidFill>
                          <a:effectLst/>
                          <a:latin typeface="Times New Roman" pitchFamily="18" charset="0"/>
                          <a:cs typeface="Times New Roman" pitchFamily="18" charset="0"/>
                        </a:rPr>
                        <a:t>Length   (Approximate)</a:t>
                      </a:r>
                      <a:endParaRPr kumimoji="0" lang="en-US" sz="2600" b="1" i="0" u="none" strike="noStrike" cap="none" normalizeH="0" baseline="0">
                        <a:ln>
                          <a:noFill/>
                        </a:ln>
                        <a:solidFill>
                          <a:schemeClr val="tx1"/>
                        </a:solidFill>
                        <a:effectLst/>
                        <a:latin typeface="Arial" charset="0"/>
                        <a:cs typeface="Arial" charset="0"/>
                      </a:endParaRPr>
                    </a:p>
                  </a:txBody>
                  <a:tcPr marT="38100" marB="38100" anchor="ctr"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100000"/>
                        <a:buFontTx/>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107,000</a:t>
                      </a:r>
                    </a:p>
                    <a:p>
                      <a:pPr marL="342900" marR="0" lvl="0" indent="-342900" algn="l" defTabSz="914400" rtl="0" eaLnBrk="1" fontAlgn="base" latinLnBrk="0" hangingPunct="1">
                        <a:lnSpc>
                          <a:spcPct val="100000"/>
                        </a:lnSpc>
                        <a:spcBef>
                          <a:spcPct val="0"/>
                        </a:spcBef>
                        <a:spcAft>
                          <a:spcPct val="0"/>
                        </a:spcAft>
                        <a:buClrTx/>
                        <a:buSzPct val="100000"/>
                        <a:buFontTx/>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1.6 million km (1 million miles)</a:t>
                      </a:r>
                      <a:endParaRPr kumimoji="0" lang="en-US" sz="2600" b="1" i="0" u="none" strike="noStrike" cap="none" normalizeH="0" baseline="0" dirty="0">
                        <a:ln>
                          <a:noFill/>
                        </a:ln>
                        <a:solidFill>
                          <a:schemeClr val="tx1"/>
                        </a:solidFill>
                        <a:effectLst/>
                        <a:latin typeface="Arial" charset="0"/>
                        <a:cs typeface="Arial" charset="0"/>
                      </a:endParaRPr>
                    </a:p>
                  </a:txBody>
                  <a:tcPr marT="38100" marB="38100" anchor="ctr"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RRIGATION SYSTEM">
            <a:hlinkClick r:id="" action="ppaction://noaction"/>
          </p:cNvPr>
          <p:cNvPicPr>
            <a:picLocks noChangeAspect="1" noChangeArrowheads="1"/>
          </p:cNvPicPr>
          <p:nvPr/>
        </p:nvPicPr>
        <p:blipFill>
          <a:blip r:embed="rId3" cstate="print">
            <a:lum bright="-2000"/>
          </a:blip>
          <a:srcRect/>
          <a:stretch>
            <a:fillRect/>
          </a:stretch>
        </p:blipFill>
        <p:spPr bwMode="auto">
          <a:xfrm>
            <a:off x="304800" y="0"/>
            <a:ext cx="8839200" cy="57150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RRIGATION SYSTEM">
            <a:hlinkClick r:id="" action="ppaction://noaction"/>
          </p:cNvPr>
          <p:cNvPicPr>
            <a:picLocks noChangeAspect="1" noChangeArrowheads="1"/>
          </p:cNvPicPr>
          <p:nvPr/>
        </p:nvPicPr>
        <p:blipFill>
          <a:blip r:embed="rId3" cstate="print">
            <a:lum bright="-2000"/>
          </a:blip>
          <a:srcRect l="43829" t="17778" r="5240" b="39999"/>
          <a:stretch>
            <a:fillRect/>
          </a:stretch>
        </p:blipFill>
        <p:spPr bwMode="auto">
          <a:xfrm>
            <a:off x="966788" y="0"/>
            <a:ext cx="6500812" cy="57150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2"/>
          <p:cNvSpPr txBox="1">
            <a:spLocks noGrp="1"/>
          </p:cNvSpPr>
          <p:nvPr/>
        </p:nvSpPr>
        <p:spPr bwMode="auto">
          <a:xfrm>
            <a:off x="2559050" y="5392208"/>
            <a:ext cx="1346200" cy="322792"/>
          </a:xfrm>
          <a:prstGeom prst="rect">
            <a:avLst/>
          </a:prstGeom>
          <a:noFill/>
          <a:ln w="9525">
            <a:noFill/>
            <a:miter lim="800000"/>
            <a:headEnd/>
            <a:tailEnd/>
          </a:ln>
        </p:spPr>
        <p:txBody>
          <a:bodyPr lIns="92075" tIns="46038" rIns="92075" bIns="46038" anchor="ctr"/>
          <a:lstStyle/>
          <a:p>
            <a:fld id="{718479A1-67A7-42F7-8704-47287B00361C}" type="datetime1">
              <a:rPr lang="en-US" sz="1400">
                <a:latin typeface="Times New Roman" pitchFamily="18" charset="0"/>
              </a:rPr>
              <a:pPr/>
              <a:t>04-Feb-18</a:t>
            </a:fld>
            <a:endParaRPr lang="en-US" sz="1400">
              <a:latin typeface="Times New Roman" pitchFamily="18" charset="0"/>
            </a:endParaRPr>
          </a:p>
        </p:txBody>
      </p:sp>
      <p:sp>
        <p:nvSpPr>
          <p:cNvPr id="43011" name="Slide Number Placeholder 4"/>
          <p:cNvSpPr txBox="1">
            <a:spLocks noGrp="1"/>
          </p:cNvSpPr>
          <p:nvPr/>
        </p:nvSpPr>
        <p:spPr bwMode="auto">
          <a:xfrm>
            <a:off x="7572375" y="5397500"/>
            <a:ext cx="1250950" cy="316178"/>
          </a:xfrm>
          <a:prstGeom prst="rect">
            <a:avLst/>
          </a:prstGeom>
          <a:noFill/>
          <a:ln w="9525">
            <a:noFill/>
            <a:miter lim="800000"/>
            <a:headEnd/>
            <a:tailEnd/>
          </a:ln>
        </p:spPr>
        <p:txBody>
          <a:bodyPr wrap="none" lIns="92075" tIns="46038" rIns="92075" bIns="46038" anchor="ctr"/>
          <a:lstStyle/>
          <a:p>
            <a:pPr algn="r"/>
            <a:fld id="{8637EBC1-EBF1-495C-866A-4A957F288121}" type="slidenum">
              <a:rPr lang="en-US" sz="1400">
                <a:latin typeface="Times New Roman" pitchFamily="18" charset="0"/>
              </a:rPr>
              <a:pPr algn="r"/>
              <a:t>49</a:t>
            </a:fld>
            <a:endParaRPr lang="en-US" sz="1400">
              <a:latin typeface="Times New Roman" pitchFamily="18" charset="0"/>
            </a:endParaRPr>
          </a:p>
        </p:txBody>
      </p:sp>
      <p:sp>
        <p:nvSpPr>
          <p:cNvPr id="43012" name="Rectangle 7"/>
          <p:cNvSpPr>
            <a:spLocks noChangeArrowheads="1"/>
          </p:cNvSpPr>
          <p:nvPr/>
        </p:nvSpPr>
        <p:spPr bwMode="auto">
          <a:xfrm>
            <a:off x="1833563" y="293689"/>
            <a:ext cx="9144000" cy="461665"/>
          </a:xfrm>
          <a:prstGeom prst="rect">
            <a:avLst/>
          </a:prstGeom>
          <a:noFill/>
          <a:ln w="9525">
            <a:noFill/>
            <a:miter lim="800000"/>
            <a:headEnd/>
            <a:tailEnd/>
          </a:ln>
        </p:spPr>
        <p:txBody>
          <a:bodyPr>
            <a:spAutoFit/>
          </a:bodyPr>
          <a:lstStyle/>
          <a:p>
            <a:endParaRPr lang="en-US" sz="2400">
              <a:latin typeface="Times New Roman" pitchFamily="18" charset="0"/>
            </a:endParaRPr>
          </a:p>
        </p:txBody>
      </p:sp>
      <p:pic>
        <p:nvPicPr>
          <p:cNvPr id="43013" name="Picture 5" descr="IBIS-Line diagam"/>
          <p:cNvPicPr>
            <a:picLocks noChangeAspect="1" noChangeArrowheads="1"/>
          </p:cNvPicPr>
          <p:nvPr/>
        </p:nvPicPr>
        <p:blipFill>
          <a:blip r:embed="rId3" cstate="print"/>
          <a:srcRect t="6667" b="12222"/>
          <a:stretch>
            <a:fillRect/>
          </a:stretch>
        </p:blipFill>
        <p:spPr bwMode="auto">
          <a:xfrm>
            <a:off x="1447800" y="508000"/>
            <a:ext cx="5521325" cy="5207000"/>
          </a:xfrm>
          <a:prstGeom prst="rect">
            <a:avLst/>
          </a:prstGeom>
          <a:noFill/>
          <a:ln w="9525">
            <a:noFill/>
            <a:miter lim="800000"/>
            <a:headEnd/>
            <a:tailEnd/>
          </a:ln>
        </p:spPr>
      </p:pic>
      <p:sp>
        <p:nvSpPr>
          <p:cNvPr id="43014" name="Rectangle 5"/>
          <p:cNvSpPr>
            <a:spLocks noChangeArrowheads="1"/>
          </p:cNvSpPr>
          <p:nvPr/>
        </p:nvSpPr>
        <p:spPr bwMode="auto">
          <a:xfrm>
            <a:off x="457200" y="0"/>
            <a:ext cx="8229600" cy="952500"/>
          </a:xfrm>
          <a:prstGeom prst="rect">
            <a:avLst/>
          </a:prstGeom>
          <a:noFill/>
          <a:ln w="9525">
            <a:noFill/>
            <a:miter lim="800000"/>
            <a:headEnd/>
            <a:tailEnd/>
          </a:ln>
        </p:spPr>
        <p:txBody>
          <a:bodyPr lIns="92075" tIns="46038" rIns="92075" bIns="46038" anchor="ctr"/>
          <a:lstStyle/>
          <a:p>
            <a:pPr algn="ctr"/>
            <a:r>
              <a:rPr lang="en-US" sz="2400">
                <a:solidFill>
                  <a:schemeClr val="tx2"/>
                </a:solidFill>
              </a:rPr>
              <a:t>Schematic Diagram of the Pakistani Indus Basin System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457200" y="-38100"/>
            <a:ext cx="8229600" cy="762000"/>
          </a:xfrm>
        </p:spPr>
        <p:txBody>
          <a:bodyPr/>
          <a:lstStyle/>
          <a:p>
            <a:pPr eaLnBrk="1" hangingPunct="1"/>
            <a:r>
              <a:rPr lang="en-US" altLang="en-US" sz="2800" b="1" dirty="0"/>
              <a:t>Lecture Delivery Plan</a:t>
            </a:r>
          </a:p>
        </p:txBody>
      </p:sp>
      <p:graphicFrame>
        <p:nvGraphicFramePr>
          <p:cNvPr id="59742" name="Group 350"/>
          <p:cNvGraphicFramePr>
            <a:graphicFrameLocks noGrp="1"/>
          </p:cNvGraphicFramePr>
          <p:nvPr>
            <p:ph type="tbl" idx="1"/>
          </p:nvPr>
        </p:nvGraphicFramePr>
        <p:xfrm>
          <a:off x="609600" y="647700"/>
          <a:ext cx="8153400" cy="4896898"/>
        </p:xfrm>
        <a:graphic>
          <a:graphicData uri="http://schemas.openxmlformats.org/drawingml/2006/table">
            <a:tbl>
              <a:tblPr/>
              <a:tblGrid>
                <a:gridCol w="1225550">
                  <a:extLst>
                    <a:ext uri="{9D8B030D-6E8A-4147-A177-3AD203B41FA5}">
                      <a16:colId xmlns:a16="http://schemas.microsoft.com/office/drawing/2014/main" val="20000"/>
                    </a:ext>
                  </a:extLst>
                </a:gridCol>
                <a:gridCol w="6927850">
                  <a:extLst>
                    <a:ext uri="{9D8B030D-6E8A-4147-A177-3AD203B41FA5}">
                      <a16:colId xmlns:a16="http://schemas.microsoft.com/office/drawing/2014/main" val="20001"/>
                    </a:ext>
                  </a:extLst>
                </a:gridCol>
              </a:tblGrid>
              <a:tr h="5051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Body)"/>
                          <a:ea typeface="Times New Roman" pitchFamily="18" charset="0"/>
                          <a:cs typeface="Tahoma" charset="0"/>
                        </a:rPr>
                        <a:t>Week 1</a:t>
                      </a:r>
                    </a:p>
                  </a:txBody>
                  <a:tcPr marT="38104" marB="381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8890" indent="0" algn="just" defTabSz="914400" rtl="0" eaLnBrk="1" fontAlgn="auto" latinLnBrk="0" hangingPunct="1">
                        <a:lnSpc>
                          <a:spcPts val="1440"/>
                        </a:lnSpc>
                        <a:spcBef>
                          <a:spcPts val="0"/>
                        </a:spcBef>
                        <a:spcAft>
                          <a:spcPts val="0"/>
                        </a:spcAft>
                        <a:buClrTx/>
                        <a:buSzTx/>
                        <a:buFontTx/>
                        <a:buNone/>
                        <a:tabLst/>
                        <a:defRPr/>
                      </a:pPr>
                      <a:endParaRPr lang="en-US" sz="1200" dirty="0">
                        <a:latin typeface="Arial (Body)"/>
                      </a:endParaRPr>
                    </a:p>
                    <a:p>
                      <a:pPr marL="0" marR="8890" indent="0" algn="just" defTabSz="914400" rtl="0" eaLnBrk="1" fontAlgn="auto" latinLnBrk="0" hangingPunct="1">
                        <a:lnSpc>
                          <a:spcPts val="1440"/>
                        </a:lnSpc>
                        <a:spcBef>
                          <a:spcPts val="0"/>
                        </a:spcBef>
                        <a:spcAft>
                          <a:spcPts val="0"/>
                        </a:spcAft>
                        <a:buClrTx/>
                        <a:buSzTx/>
                        <a:buFontTx/>
                        <a:buNone/>
                        <a:tabLst/>
                        <a:defRPr/>
                      </a:pPr>
                      <a:r>
                        <a:rPr lang="en-US" sz="1200" dirty="0">
                          <a:latin typeface="Arial (Body)"/>
                        </a:rPr>
                        <a:t>Definition and types of irrigation. Merits and demerits of irrigation, Indus basin irrigation system. Planning and development of water resources projects. Water resources in Pakistan.</a:t>
                      </a:r>
                    </a:p>
                  </a:txBody>
                  <a:tcPr marL="68580" marR="68580" marT="0" marB="0">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433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Body)"/>
                          <a:ea typeface="Times New Roman" pitchFamily="18" charset="0"/>
                          <a:cs typeface="Tahoma" charset="0"/>
                        </a:rPr>
                        <a:t>Week 2</a:t>
                      </a:r>
                    </a:p>
                  </a:txBody>
                  <a:tcPr marT="38104" marB="38104"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8890" algn="just">
                        <a:lnSpc>
                          <a:spcPts val="1440"/>
                        </a:lnSpc>
                        <a:spcBef>
                          <a:spcPts val="0"/>
                        </a:spcBef>
                        <a:spcAft>
                          <a:spcPts val="0"/>
                        </a:spcAft>
                      </a:pPr>
                      <a:endParaRPr lang="en-US" sz="1200" dirty="0">
                        <a:latin typeface="Arial (Body)"/>
                      </a:endParaRPr>
                    </a:p>
                    <a:p>
                      <a:pPr marL="0" marR="8890" algn="just">
                        <a:lnSpc>
                          <a:spcPts val="1440"/>
                        </a:lnSpc>
                        <a:spcBef>
                          <a:spcPts val="0"/>
                        </a:spcBef>
                        <a:spcAft>
                          <a:spcPts val="0"/>
                        </a:spcAft>
                      </a:pPr>
                      <a:r>
                        <a:rPr lang="en-US" sz="1200" dirty="0">
                          <a:latin typeface="Arial (Body)"/>
                        </a:rPr>
                        <a:t>Design of irrigation channels, Kennedy’s and Lacey’s theories. Rational methods for design of irrigation channels. Comparison of various methods.</a:t>
                      </a:r>
                      <a:endParaRPr lang="en-US" sz="1200" dirty="0">
                        <a:latin typeface="Arial (Body)"/>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1"/>
                  </a:ext>
                </a:extLst>
              </a:tr>
              <a:tr h="4433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Body)"/>
                          <a:ea typeface="Times New Roman" pitchFamily="18" charset="0"/>
                          <a:cs typeface="Tahoma" charset="0"/>
                        </a:rPr>
                        <a:t>Week 3 </a:t>
                      </a:r>
                    </a:p>
                  </a:txBody>
                  <a:tcPr marT="38104" marB="38104"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8890" algn="just">
                        <a:lnSpc>
                          <a:spcPts val="1440"/>
                        </a:lnSpc>
                        <a:spcBef>
                          <a:spcPts val="0"/>
                        </a:spcBef>
                        <a:spcAft>
                          <a:spcPts val="0"/>
                        </a:spcAft>
                      </a:pPr>
                      <a:endParaRPr lang="en-US" sz="1200" dirty="0">
                        <a:latin typeface="Arial (Body)"/>
                      </a:endParaRPr>
                    </a:p>
                    <a:p>
                      <a:pPr marL="0" marR="8890" algn="just">
                        <a:lnSpc>
                          <a:spcPts val="1440"/>
                        </a:lnSpc>
                        <a:spcBef>
                          <a:spcPts val="0"/>
                        </a:spcBef>
                        <a:spcAft>
                          <a:spcPts val="0"/>
                        </a:spcAft>
                      </a:pPr>
                      <a:r>
                        <a:rPr lang="en-US" sz="1200" dirty="0">
                          <a:latin typeface="Arial (Body)"/>
                        </a:rPr>
                        <a:t>Design of irrigation channels, Kennedy’s and Lacey’s theories. Rational methods for design of irrigation channels. Comparison of various methods.</a:t>
                      </a:r>
                      <a:endParaRPr lang="en-US" sz="1200" dirty="0">
                        <a:latin typeface="Arial (Body)"/>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2"/>
                  </a:ext>
                </a:extLst>
              </a:tr>
              <a:tr h="4433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Body)"/>
                          <a:ea typeface="Times New Roman" pitchFamily="18" charset="0"/>
                          <a:cs typeface="Tahoma" charset="0"/>
                        </a:rPr>
                        <a:t>Week 4</a:t>
                      </a:r>
                    </a:p>
                  </a:txBody>
                  <a:tcPr marT="38104" marB="38104"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8890" algn="just">
                        <a:lnSpc>
                          <a:spcPts val="1440"/>
                        </a:lnSpc>
                        <a:spcBef>
                          <a:spcPts val="0"/>
                        </a:spcBef>
                        <a:spcAft>
                          <a:spcPts val="0"/>
                        </a:spcAft>
                      </a:pPr>
                      <a:endParaRPr lang="en-US" sz="1200" dirty="0">
                        <a:latin typeface="Arial (Body)"/>
                      </a:endParaRPr>
                    </a:p>
                    <a:p>
                      <a:pPr marL="0" marR="8890" algn="just">
                        <a:lnSpc>
                          <a:spcPts val="1440"/>
                        </a:lnSpc>
                        <a:spcBef>
                          <a:spcPts val="0"/>
                        </a:spcBef>
                        <a:spcAft>
                          <a:spcPts val="0"/>
                        </a:spcAft>
                      </a:pPr>
                      <a:r>
                        <a:rPr lang="en-US" sz="1200" dirty="0">
                          <a:latin typeface="Arial (Body)"/>
                        </a:rPr>
                        <a:t>Design of irrigation channels, Kennedy’s and Lacey’s theories. Rational methods for design of irrigation channels. Comparison of various methods.</a:t>
                      </a:r>
                      <a:endParaRPr lang="en-US" sz="1200" dirty="0">
                        <a:latin typeface="Arial (Body)"/>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3"/>
                  </a:ext>
                </a:extLst>
              </a:tr>
              <a:tr h="5911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Body)"/>
                          <a:ea typeface="Times New Roman" pitchFamily="18" charset="0"/>
                          <a:cs typeface="Tahoma" charset="0"/>
                        </a:rPr>
                        <a:t>Week 5</a:t>
                      </a:r>
                    </a:p>
                  </a:txBody>
                  <a:tcPr marT="38104" marB="38104"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8890" algn="just">
                        <a:lnSpc>
                          <a:spcPts val="1440"/>
                        </a:lnSpc>
                        <a:spcBef>
                          <a:spcPts val="0"/>
                        </a:spcBef>
                        <a:spcAft>
                          <a:spcPts val="0"/>
                        </a:spcAft>
                      </a:pPr>
                      <a:endParaRPr lang="en-US" sz="1200" dirty="0">
                        <a:latin typeface="Arial (Body)"/>
                      </a:endParaRPr>
                    </a:p>
                    <a:p>
                      <a:pPr marL="0" marR="8890" algn="just">
                        <a:lnSpc>
                          <a:spcPts val="1440"/>
                        </a:lnSpc>
                        <a:spcBef>
                          <a:spcPts val="0"/>
                        </a:spcBef>
                        <a:spcAft>
                          <a:spcPts val="0"/>
                        </a:spcAft>
                      </a:pPr>
                      <a:r>
                        <a:rPr lang="en-US" sz="1200" dirty="0">
                          <a:latin typeface="Arial (Body)"/>
                        </a:rPr>
                        <a:t>Water requirements of crops, duty of irrigation water. Delta of crops, consumptive use, estimation of consumptive use, methods used for assessment of irrigation water field capacity, wilting point, hygroscopic moisture etc</a:t>
                      </a:r>
                      <a:endParaRPr lang="en-US" sz="1200" dirty="0">
                        <a:latin typeface="Arial (Body)"/>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4"/>
                  </a:ext>
                </a:extLst>
              </a:tr>
              <a:tr h="5911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Body)"/>
                          <a:ea typeface="Times New Roman" pitchFamily="18" charset="0"/>
                          <a:cs typeface="Tahoma" charset="0"/>
                        </a:rPr>
                        <a:t>Week 6</a:t>
                      </a:r>
                    </a:p>
                  </a:txBody>
                  <a:tcPr marT="38104" marB="38104"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8890" algn="just">
                        <a:lnSpc>
                          <a:spcPts val="1440"/>
                        </a:lnSpc>
                        <a:spcBef>
                          <a:spcPts val="0"/>
                        </a:spcBef>
                        <a:spcAft>
                          <a:spcPts val="0"/>
                        </a:spcAft>
                      </a:pPr>
                      <a:endParaRPr lang="en-US" sz="1200" dirty="0">
                        <a:latin typeface="Arial (Body)"/>
                      </a:endParaRPr>
                    </a:p>
                    <a:p>
                      <a:pPr marL="0" marR="8890" algn="just">
                        <a:lnSpc>
                          <a:spcPts val="1440"/>
                        </a:lnSpc>
                        <a:spcBef>
                          <a:spcPts val="0"/>
                        </a:spcBef>
                        <a:spcAft>
                          <a:spcPts val="0"/>
                        </a:spcAft>
                      </a:pPr>
                      <a:r>
                        <a:rPr lang="en-US" sz="1200" dirty="0">
                          <a:latin typeface="Arial (Body)"/>
                        </a:rPr>
                        <a:t>Water requirements of crops, duty of irrigation water. Delta of crops, consumptive use, estimation of consumptive use, methods used for assessment of irrigation water field capacity, wilting point, hygroscopic moisture etc</a:t>
                      </a:r>
                      <a:endParaRPr lang="en-US" sz="1200" dirty="0">
                        <a:latin typeface="Arial (Body)"/>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5"/>
                  </a:ext>
                </a:extLst>
              </a:tr>
              <a:tr h="4433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Body)"/>
                          <a:ea typeface="Times New Roman" pitchFamily="18" charset="0"/>
                          <a:cs typeface="Tahoma" charset="0"/>
                        </a:rPr>
                        <a:t>Week 7</a:t>
                      </a:r>
                    </a:p>
                  </a:txBody>
                  <a:tcPr marT="38104" marB="38104"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8890" algn="just">
                        <a:lnSpc>
                          <a:spcPts val="1440"/>
                        </a:lnSpc>
                        <a:spcBef>
                          <a:spcPts val="0"/>
                        </a:spcBef>
                        <a:spcAft>
                          <a:spcPts val="0"/>
                        </a:spcAft>
                      </a:pPr>
                      <a:endParaRPr lang="en-US" sz="1200" dirty="0">
                        <a:latin typeface="Arial (Body)"/>
                      </a:endParaRPr>
                    </a:p>
                    <a:p>
                      <a:pPr marL="0" marR="8890" algn="just">
                        <a:lnSpc>
                          <a:spcPts val="1440"/>
                        </a:lnSpc>
                        <a:spcBef>
                          <a:spcPts val="0"/>
                        </a:spcBef>
                        <a:spcAft>
                          <a:spcPts val="0"/>
                        </a:spcAft>
                      </a:pPr>
                      <a:r>
                        <a:rPr lang="en-US" sz="1200" dirty="0">
                          <a:latin typeface="Arial (Body)"/>
                        </a:rPr>
                        <a:t>weirs and barrages, various components and functions, Design of weirs on permeable foundations, sheet piles and well foundations, cut off walls</a:t>
                      </a:r>
                      <a:endParaRPr lang="en-US" sz="1200" dirty="0">
                        <a:latin typeface="Arial (Body)"/>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6"/>
                  </a:ext>
                </a:extLst>
              </a:tr>
              <a:tr h="4433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Body)"/>
                          <a:ea typeface="Times New Roman" pitchFamily="18" charset="0"/>
                          <a:cs typeface="Tahoma" charset="0"/>
                        </a:rPr>
                        <a:t>Week 8</a:t>
                      </a:r>
                    </a:p>
                  </a:txBody>
                  <a:tcPr marT="38104" marB="38104"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8890" algn="just">
                        <a:lnSpc>
                          <a:spcPts val="1440"/>
                        </a:lnSpc>
                        <a:spcBef>
                          <a:spcPts val="0"/>
                        </a:spcBef>
                        <a:spcAft>
                          <a:spcPts val="0"/>
                        </a:spcAft>
                      </a:pPr>
                      <a:endParaRPr lang="en-US" sz="1200" dirty="0">
                        <a:latin typeface="Arial (Body)"/>
                      </a:endParaRPr>
                    </a:p>
                    <a:p>
                      <a:pPr marL="0" marR="8890" algn="just">
                        <a:lnSpc>
                          <a:spcPts val="1440"/>
                        </a:lnSpc>
                        <a:spcBef>
                          <a:spcPts val="0"/>
                        </a:spcBef>
                        <a:spcAft>
                          <a:spcPts val="0"/>
                        </a:spcAft>
                      </a:pPr>
                      <a:r>
                        <a:rPr lang="en-US" sz="1200" dirty="0">
                          <a:latin typeface="Arial (Body)"/>
                        </a:rPr>
                        <a:t>weirs and barrages, various components and functions, Design of weirs on permeable foundations, sheet piles and well foundations, cut off walls</a:t>
                      </a:r>
                      <a:endParaRPr lang="en-US" sz="1200" dirty="0">
                        <a:latin typeface="Arial (Body)"/>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7"/>
                  </a:ext>
                </a:extLst>
              </a:tr>
              <a:tr h="2740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Body)"/>
                          <a:ea typeface="Times New Roman" pitchFamily="18" charset="0"/>
                          <a:cs typeface="Tahoma" charset="0"/>
                        </a:rPr>
                        <a:t>Week 9</a:t>
                      </a:r>
                    </a:p>
                  </a:txBody>
                  <a:tcPr marT="38104" marB="38104"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Body)"/>
                          <a:ea typeface="Times New Roman" pitchFamily="18" charset="0"/>
                          <a:cs typeface="Tahoma" charset="0"/>
                        </a:rPr>
                        <a:t>Quiz 1 + Mid Semester Exam</a:t>
                      </a:r>
                      <a:endParaRPr kumimoji="0" lang="en-US" sz="1200" b="1" i="0" u="none" strike="noStrike" cap="none" normalizeH="0" baseline="0" dirty="0">
                        <a:ln>
                          <a:noFill/>
                        </a:ln>
                        <a:solidFill>
                          <a:srgbClr val="FF0000"/>
                        </a:solidFill>
                        <a:effectLst/>
                        <a:latin typeface="Arial (Body)"/>
                        <a:ea typeface="Times New Roman" pitchFamily="18" charset="0"/>
                        <a:cs typeface="Tahoma" charset="0"/>
                      </a:endParaRPr>
                    </a:p>
                  </a:txBody>
                  <a:tcPr marT="38104" marB="38104"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BIS-Line diagam"/>
          <p:cNvPicPr>
            <a:picLocks noChangeAspect="1" noChangeArrowheads="1"/>
          </p:cNvPicPr>
          <p:nvPr/>
        </p:nvPicPr>
        <p:blipFill>
          <a:blip r:embed="rId2" cstate="print"/>
          <a:srcRect l="2487" t="7097" r="42255" b="56137"/>
          <a:stretch>
            <a:fillRect/>
          </a:stretch>
        </p:blipFill>
        <p:spPr bwMode="auto">
          <a:xfrm>
            <a:off x="914400" y="2"/>
            <a:ext cx="6156353" cy="5714998"/>
          </a:xfrm>
          <a:prstGeom prst="rect">
            <a:avLst/>
          </a:prstGeom>
          <a:noFill/>
          <a:ln w="9525">
            <a:noFill/>
            <a:miter lim="800000"/>
            <a:headEnd/>
            <a:tailEnd/>
          </a:ln>
        </p:spPr>
      </p:pic>
      <p:sp>
        <p:nvSpPr>
          <p:cNvPr id="2" name="TextBox 1"/>
          <p:cNvSpPr txBox="1"/>
          <p:nvPr/>
        </p:nvSpPr>
        <p:spPr>
          <a:xfrm>
            <a:off x="152400" y="190500"/>
            <a:ext cx="1104341" cy="369332"/>
          </a:xfrm>
          <a:prstGeom prst="rect">
            <a:avLst/>
          </a:prstGeom>
          <a:noFill/>
        </p:spPr>
        <p:txBody>
          <a:bodyPr wrap="none" rtlCol="0">
            <a:spAutoFit/>
          </a:bodyPr>
          <a:lstStyle/>
          <a:p>
            <a:r>
              <a:rPr lang="en-US" dirty="0"/>
              <a:t>ZOOMED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IBIS-Line diagam"/>
          <p:cNvPicPr>
            <a:picLocks noChangeAspect="1" noChangeArrowheads="1"/>
          </p:cNvPicPr>
          <p:nvPr/>
        </p:nvPicPr>
        <p:blipFill>
          <a:blip r:embed="rId3" cstate="print"/>
          <a:srcRect l="23357" t="21504" r="8126" b="41665"/>
          <a:stretch>
            <a:fillRect/>
          </a:stretch>
        </p:blipFill>
        <p:spPr bwMode="auto">
          <a:xfrm>
            <a:off x="457200" y="-10130"/>
            <a:ext cx="7633552" cy="5725130"/>
          </a:xfrm>
          <a:prstGeom prst="rect">
            <a:avLst/>
          </a:prstGeom>
          <a:noFill/>
          <a:ln w="9525">
            <a:noFill/>
            <a:miter lim="800000"/>
            <a:headEnd/>
            <a:tailEnd/>
          </a:ln>
        </p:spPr>
      </p:pic>
      <p:sp>
        <p:nvSpPr>
          <p:cNvPr id="3" name="TextBox 2"/>
          <p:cNvSpPr txBox="1"/>
          <p:nvPr/>
        </p:nvSpPr>
        <p:spPr>
          <a:xfrm>
            <a:off x="7848600" y="114300"/>
            <a:ext cx="1104341" cy="369332"/>
          </a:xfrm>
          <a:prstGeom prst="rect">
            <a:avLst/>
          </a:prstGeom>
          <a:noFill/>
        </p:spPr>
        <p:txBody>
          <a:bodyPr wrap="none" rtlCol="0">
            <a:spAutoFit/>
          </a:bodyPr>
          <a:lstStyle/>
          <a:p>
            <a:r>
              <a:rPr lang="en-US" dirty="0"/>
              <a:t>ZOOMED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Indus river basin"/>
          <p:cNvPicPr>
            <a:picLocks noChangeAspect="1" noChangeArrowheads="1"/>
          </p:cNvPicPr>
          <p:nvPr/>
        </p:nvPicPr>
        <p:blipFill>
          <a:blip r:embed="rId2" cstate="print"/>
          <a:srcRect l="11392" t="54000" r="25316" b="12667"/>
          <a:stretch>
            <a:fillRect/>
          </a:stretch>
        </p:blipFill>
        <p:spPr bwMode="auto">
          <a:xfrm>
            <a:off x="304810" y="266700"/>
            <a:ext cx="7440091" cy="5448300"/>
          </a:xfrm>
          <a:prstGeom prst="rect">
            <a:avLst/>
          </a:prstGeom>
          <a:noFill/>
          <a:ln w="9525">
            <a:noFill/>
            <a:miter lim="800000"/>
            <a:headEnd/>
            <a:tailEnd/>
          </a:ln>
        </p:spPr>
      </p:pic>
      <p:sp>
        <p:nvSpPr>
          <p:cNvPr id="3" name="TextBox 2"/>
          <p:cNvSpPr txBox="1"/>
          <p:nvPr/>
        </p:nvSpPr>
        <p:spPr>
          <a:xfrm>
            <a:off x="152400" y="190500"/>
            <a:ext cx="1104341" cy="369332"/>
          </a:xfrm>
          <a:prstGeom prst="rect">
            <a:avLst/>
          </a:prstGeom>
          <a:noFill/>
        </p:spPr>
        <p:txBody>
          <a:bodyPr wrap="none" rtlCol="0">
            <a:spAutoFit/>
          </a:bodyPr>
          <a:lstStyle/>
          <a:p>
            <a:r>
              <a:rPr lang="en-US" dirty="0"/>
              <a:t>ZOOMED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609600" y="202620"/>
            <a:ext cx="7620000" cy="784012"/>
          </a:xfrm>
        </p:spPr>
        <p:txBody>
          <a:bodyPr>
            <a:noAutofit/>
          </a:bodyPr>
          <a:lstStyle/>
          <a:p>
            <a:pPr marL="44977" eaLnBrk="1" hangingPunct="1"/>
            <a:r>
              <a:rPr lang="en-US" sz="1400" b="1" dirty="0">
                <a:solidFill>
                  <a:srgbClr val="0000FF"/>
                </a:solidFill>
                <a:latin typeface="Arial" pitchFamily="34" charset="0"/>
                <a:cs typeface="Arial" pitchFamily="34" charset="0"/>
                <a:sym typeface="Wingdings 2" pitchFamily="18" charset="2"/>
              </a:rPr>
              <a:t>Productivity Per Unit of Water</a:t>
            </a:r>
            <a:br>
              <a:rPr lang="en-US" sz="1400" b="1" dirty="0">
                <a:solidFill>
                  <a:srgbClr val="0000FF"/>
                </a:solidFill>
                <a:latin typeface="Arial" pitchFamily="34" charset="0"/>
                <a:cs typeface="Arial" pitchFamily="34" charset="0"/>
                <a:sym typeface="Wingdings 2" pitchFamily="18" charset="2"/>
              </a:rPr>
            </a:br>
            <a:r>
              <a:rPr lang="en-US" sz="1400" b="1" dirty="0">
                <a:effectLst/>
                <a:latin typeface="Times New Roman" panose="02020603050405020304" pitchFamily="18" charset="0"/>
                <a:cs typeface="Times New Roman" panose="02020603050405020304" pitchFamily="18" charset="0"/>
              </a:rPr>
              <a:t>Crop water productivity</a:t>
            </a:r>
            <a:r>
              <a:rPr lang="en-US" sz="1400" dirty="0">
                <a:effectLst/>
                <a:latin typeface="Times New Roman" panose="02020603050405020304" pitchFamily="18" charset="0"/>
                <a:cs typeface="Times New Roman" panose="02020603050405020304" pitchFamily="18" charset="0"/>
              </a:rPr>
              <a:t> (WP) or </a:t>
            </a:r>
            <a:r>
              <a:rPr lang="en-US" sz="1400" b="1" dirty="0">
                <a:effectLst/>
                <a:latin typeface="Times New Roman" panose="02020603050405020304" pitchFamily="18" charset="0"/>
                <a:cs typeface="Times New Roman" panose="02020603050405020304" pitchFamily="18" charset="0"/>
              </a:rPr>
              <a:t>water</a:t>
            </a:r>
            <a:r>
              <a:rPr lang="en-US" sz="1400" dirty="0">
                <a:effectLst/>
                <a:latin typeface="Times New Roman" panose="02020603050405020304" pitchFamily="18" charset="0"/>
                <a:cs typeface="Times New Roman" panose="02020603050405020304" pitchFamily="18" charset="0"/>
              </a:rPr>
              <a:t> use efficiency (WUE) expressed in kg/m³ is an efficiency term, expressing the amount of marketable product (e.g. kilograms of grain) in relation to the amount of input needed to produce that output (cubic meters of </a:t>
            </a:r>
            <a:r>
              <a:rPr lang="en-US" sz="1400" b="1" dirty="0">
                <a:effectLst/>
                <a:latin typeface="Times New Roman" panose="02020603050405020304" pitchFamily="18" charset="0"/>
                <a:cs typeface="Times New Roman" panose="02020603050405020304" pitchFamily="18" charset="0"/>
              </a:rPr>
              <a:t>water</a:t>
            </a:r>
            <a:r>
              <a:rPr lang="en-US" sz="1400" dirty="0">
                <a:effectLst/>
                <a:latin typeface="Times New Roman" panose="02020603050405020304" pitchFamily="18" charset="0"/>
                <a:cs typeface="Times New Roman" panose="02020603050405020304" pitchFamily="18" charset="0"/>
              </a:rPr>
              <a:t>).</a:t>
            </a:r>
            <a:endParaRPr lang="en-US" sz="1400" b="1" dirty="0">
              <a:solidFill>
                <a:srgbClr val="0000FF"/>
              </a:solidFill>
              <a:latin typeface="Times New Roman" panose="02020603050405020304" pitchFamily="18" charset="0"/>
              <a:cs typeface="Times New Roman" panose="02020603050405020304" pitchFamily="18" charset="0"/>
              <a:sym typeface="Wingdings 2" pitchFamily="18" charset="2"/>
            </a:endParaRPr>
          </a:p>
        </p:txBody>
      </p:sp>
      <p:sp>
        <p:nvSpPr>
          <p:cNvPr id="90115" name="Rectangle 3"/>
          <p:cNvSpPr>
            <a:spLocks noGrp="1" noChangeArrowheads="1"/>
          </p:cNvSpPr>
          <p:nvPr>
            <p:ph type="body" idx="4294967295"/>
          </p:nvPr>
        </p:nvSpPr>
        <p:spPr>
          <a:xfrm>
            <a:off x="2152650" y="1181100"/>
            <a:ext cx="4838700" cy="1511300"/>
          </a:xfrm>
        </p:spPr>
        <p:txBody>
          <a:bodyPr>
            <a:normAutofit fontScale="77500" lnSpcReduction="20000"/>
          </a:bodyPr>
          <a:lstStyle/>
          <a:p>
            <a:pPr eaLnBrk="1" hangingPunct="1">
              <a:lnSpc>
                <a:spcPct val="130000"/>
              </a:lnSpc>
              <a:spcBef>
                <a:spcPct val="0"/>
              </a:spcBef>
              <a:tabLst>
                <a:tab pos="3149739" algn="l"/>
              </a:tabLst>
            </a:pPr>
            <a:r>
              <a:rPr lang="en-US" sz="2000" b="1" dirty="0">
                <a:latin typeface="Arial (Body)"/>
              </a:rPr>
              <a:t>Canada	8.72 kg/ m</a:t>
            </a:r>
            <a:r>
              <a:rPr lang="en-US" sz="2000" b="1" baseline="30000" dirty="0">
                <a:latin typeface="Arial (Body)"/>
              </a:rPr>
              <a:t>3</a:t>
            </a:r>
          </a:p>
          <a:p>
            <a:pPr eaLnBrk="1" hangingPunct="1">
              <a:lnSpc>
                <a:spcPct val="130000"/>
              </a:lnSpc>
              <a:spcBef>
                <a:spcPct val="0"/>
              </a:spcBef>
              <a:tabLst>
                <a:tab pos="3149739" algn="l"/>
              </a:tabLst>
            </a:pPr>
            <a:r>
              <a:rPr lang="en-US" sz="2000" b="1" dirty="0">
                <a:latin typeface="Arial (Body)"/>
              </a:rPr>
              <a:t>USA	1.56 kg/ m</a:t>
            </a:r>
            <a:r>
              <a:rPr lang="en-US" sz="2000" b="1" baseline="30000" dirty="0">
                <a:latin typeface="Arial (Body)"/>
              </a:rPr>
              <a:t>3</a:t>
            </a:r>
          </a:p>
          <a:p>
            <a:pPr eaLnBrk="1" hangingPunct="1">
              <a:lnSpc>
                <a:spcPct val="130000"/>
              </a:lnSpc>
              <a:spcBef>
                <a:spcPct val="0"/>
              </a:spcBef>
              <a:tabLst>
                <a:tab pos="3149739" algn="l"/>
              </a:tabLst>
            </a:pPr>
            <a:r>
              <a:rPr lang="en-US" sz="2000" b="1" dirty="0">
                <a:latin typeface="Arial (Body)"/>
              </a:rPr>
              <a:t>China	0.82 kg/ m</a:t>
            </a:r>
            <a:r>
              <a:rPr lang="en-US" sz="2000" b="1" baseline="30000" dirty="0">
                <a:latin typeface="Arial (Body)"/>
              </a:rPr>
              <a:t>3</a:t>
            </a:r>
          </a:p>
          <a:p>
            <a:pPr eaLnBrk="1" hangingPunct="1">
              <a:lnSpc>
                <a:spcPct val="130000"/>
              </a:lnSpc>
              <a:spcBef>
                <a:spcPct val="0"/>
              </a:spcBef>
              <a:tabLst>
                <a:tab pos="3149739" algn="l"/>
              </a:tabLst>
            </a:pPr>
            <a:r>
              <a:rPr lang="en-US" sz="2000" b="1" dirty="0">
                <a:latin typeface="Arial (Body)"/>
              </a:rPr>
              <a:t>India	0.39 kg/ m</a:t>
            </a:r>
            <a:r>
              <a:rPr lang="en-US" sz="2000" b="1" baseline="30000" dirty="0">
                <a:latin typeface="Arial (Body)"/>
              </a:rPr>
              <a:t>3</a:t>
            </a:r>
          </a:p>
          <a:p>
            <a:pPr eaLnBrk="1" hangingPunct="1">
              <a:lnSpc>
                <a:spcPct val="130000"/>
              </a:lnSpc>
              <a:spcBef>
                <a:spcPct val="0"/>
              </a:spcBef>
              <a:tabLst>
                <a:tab pos="3149739" algn="l"/>
              </a:tabLst>
            </a:pPr>
            <a:r>
              <a:rPr lang="en-US" sz="2000" b="1" dirty="0">
                <a:solidFill>
                  <a:srgbClr val="FF0000"/>
                </a:solidFill>
                <a:latin typeface="Arial (Body)"/>
              </a:rPr>
              <a:t>Pakistan	0.13 kg/ m</a:t>
            </a:r>
            <a:r>
              <a:rPr lang="en-US" sz="2000" b="1" baseline="30000" dirty="0">
                <a:solidFill>
                  <a:srgbClr val="FF0000"/>
                </a:solidFill>
                <a:latin typeface="Arial (Body)"/>
              </a:rPr>
              <a:t>3</a:t>
            </a:r>
          </a:p>
        </p:txBody>
      </p:sp>
      <p:sp>
        <p:nvSpPr>
          <p:cNvPr id="4" name="Rectangle 2"/>
          <p:cNvSpPr txBox="1">
            <a:spLocks noChangeArrowheads="1"/>
          </p:cNvSpPr>
          <p:nvPr/>
        </p:nvSpPr>
        <p:spPr bwMode="auto">
          <a:xfrm>
            <a:off x="-696661" y="2570733"/>
            <a:ext cx="7620000" cy="632354"/>
          </a:xfrm>
          <a:prstGeom prst="rect">
            <a:avLst/>
          </a:prstGeom>
          <a:noFill/>
          <a:ln w="9525">
            <a:noFill/>
            <a:miter lim="800000"/>
            <a:headEnd/>
            <a:tailEnd/>
          </a:ln>
        </p:spPr>
        <p:txBody>
          <a:bodyPr anchor="ctr"/>
          <a:lstStyle/>
          <a:p>
            <a:pPr marL="45718" algn="ctr" fontAlgn="auto">
              <a:spcAft>
                <a:spcPts val="0"/>
              </a:spcAft>
              <a:defRPr/>
            </a:pPr>
            <a:r>
              <a:rPr lang="en-US" sz="2667" b="1" kern="0" dirty="0">
                <a:solidFill>
                  <a:srgbClr val="0000FF"/>
                </a:solidFill>
                <a:latin typeface="Arial" pitchFamily="34" charset="0"/>
                <a:ea typeface="+mj-ea"/>
                <a:cs typeface="Arial" pitchFamily="34" charset="0"/>
                <a:sym typeface="Wingdings 2" pitchFamily="18" charset="2"/>
              </a:rPr>
              <a:t>Productivity Per Unit of Land</a:t>
            </a:r>
          </a:p>
        </p:txBody>
      </p:sp>
      <p:sp>
        <p:nvSpPr>
          <p:cNvPr id="5" name="Rectangle 3"/>
          <p:cNvSpPr txBox="1">
            <a:spLocks noChangeArrowheads="1"/>
          </p:cNvSpPr>
          <p:nvPr/>
        </p:nvSpPr>
        <p:spPr bwMode="auto">
          <a:xfrm>
            <a:off x="2220661" y="3055939"/>
            <a:ext cx="6115843" cy="2349500"/>
          </a:xfrm>
          <a:prstGeom prst="rect">
            <a:avLst/>
          </a:prstGeom>
          <a:noFill/>
          <a:ln w="9525">
            <a:noFill/>
            <a:miter lim="800000"/>
            <a:headEnd/>
            <a:tailEnd/>
          </a:ln>
        </p:spPr>
        <p:txBody>
          <a:bodyPr/>
          <a:lstStyle/>
          <a:p>
            <a:pPr marL="285739" indent="-285739">
              <a:spcBef>
                <a:spcPts val="500"/>
              </a:spcBef>
              <a:tabLst>
                <a:tab pos="3193393" algn="l"/>
              </a:tabLst>
              <a:defRPr/>
            </a:pPr>
            <a:r>
              <a:rPr lang="en-US" sz="2000" b="1" kern="0" dirty="0">
                <a:latin typeface="+mn-lt"/>
                <a:cs typeface="+mn-cs"/>
              </a:rPr>
              <a:t>France	7.60 T/ha</a:t>
            </a:r>
          </a:p>
          <a:p>
            <a:pPr marL="285739" indent="-285739">
              <a:spcBef>
                <a:spcPts val="500"/>
              </a:spcBef>
              <a:tabLst>
                <a:tab pos="3193393" algn="l"/>
              </a:tabLst>
              <a:defRPr/>
            </a:pPr>
            <a:r>
              <a:rPr lang="en-US" sz="2000" b="1" kern="0" dirty="0">
                <a:latin typeface="+mn-lt"/>
                <a:cs typeface="+mn-cs"/>
              </a:rPr>
              <a:t>Egypt	5.99 T/ha</a:t>
            </a:r>
          </a:p>
          <a:p>
            <a:pPr marL="285739" indent="-285739">
              <a:spcBef>
                <a:spcPts val="500"/>
              </a:spcBef>
              <a:tabLst>
                <a:tab pos="3193393" algn="l"/>
              </a:tabLst>
              <a:defRPr/>
            </a:pPr>
            <a:r>
              <a:rPr lang="en-US" sz="2000" b="1" kern="0" dirty="0">
                <a:latin typeface="+mn-lt"/>
                <a:cs typeface="+mn-cs"/>
              </a:rPr>
              <a:t>Saudi Arabia	5.36 T/ha</a:t>
            </a:r>
          </a:p>
          <a:p>
            <a:pPr marL="285739" indent="-285739">
              <a:spcBef>
                <a:spcPts val="500"/>
              </a:spcBef>
              <a:tabLst>
                <a:tab pos="3193393" algn="l"/>
              </a:tabLst>
              <a:defRPr/>
            </a:pPr>
            <a:r>
              <a:rPr lang="en-US" sz="2000" b="1" kern="0" dirty="0">
                <a:latin typeface="+mn-lt"/>
                <a:cs typeface="+mn-cs"/>
              </a:rPr>
              <a:t>Punjab (India)	4.80 T/ha</a:t>
            </a:r>
          </a:p>
          <a:p>
            <a:pPr marL="285739" indent="-285739">
              <a:spcBef>
                <a:spcPts val="500"/>
              </a:spcBef>
              <a:tabLst>
                <a:tab pos="3193393" algn="l"/>
              </a:tabLst>
              <a:defRPr/>
            </a:pPr>
            <a:r>
              <a:rPr lang="en-US" sz="2000" b="1" kern="0" dirty="0">
                <a:latin typeface="+mn-lt"/>
                <a:cs typeface="+mn-cs"/>
              </a:rPr>
              <a:t>Punjab (Pak)	2.30 T/ha</a:t>
            </a:r>
          </a:p>
          <a:p>
            <a:pPr marL="285739" indent="-285739">
              <a:spcBef>
                <a:spcPts val="500"/>
              </a:spcBef>
              <a:tabLst>
                <a:tab pos="3193393" algn="l"/>
              </a:tabLst>
              <a:defRPr/>
            </a:pPr>
            <a:r>
              <a:rPr lang="en-US" sz="2000" b="1" kern="0" dirty="0">
                <a:solidFill>
                  <a:srgbClr val="FF0000"/>
                </a:solidFill>
                <a:latin typeface="+mn-lt"/>
                <a:cs typeface="+mn-cs"/>
              </a:rPr>
              <a:t>Pakistan (Average)	2.24 T/ha</a:t>
            </a:r>
          </a:p>
        </p:txBody>
      </p:sp>
      <p:sp>
        <p:nvSpPr>
          <p:cNvPr id="6" name="Slide Number Placeholder 1"/>
          <p:cNvSpPr>
            <a:spLocks noGrp="1"/>
          </p:cNvSpPr>
          <p:nvPr>
            <p:ph type="sldNum" sz="quarter" idx="12"/>
          </p:nvPr>
        </p:nvSpPr>
        <p:spPr>
          <a:xfrm>
            <a:off x="6667500" y="5397500"/>
            <a:ext cx="1778000" cy="396875"/>
          </a:xfrm>
        </p:spPr>
        <p:txBody>
          <a:bodyPr/>
          <a:lstStyle/>
          <a:p>
            <a:pPr>
              <a:defRPr/>
            </a:pPr>
            <a:fld id="{5D792BF0-A23F-46E2-BEB9-4E0A784263C4}" type="slidenum">
              <a:rPr lang="ar-SA" smtClean="0"/>
              <a:pPr>
                <a:defRPr/>
              </a:pPr>
              <a:t>53</a:t>
            </a:fld>
            <a:endParaRPr lang="en-US" dirty="0"/>
          </a:p>
        </p:txBody>
      </p:sp>
    </p:spTree>
    <p:extLst>
      <p:ext uri="{BB962C8B-B14F-4D97-AF65-F5344CB8AC3E}">
        <p14:creationId xmlns:p14="http://schemas.microsoft.com/office/powerpoint/2010/main" val="1161941498"/>
      </p:ext>
    </p:extLst>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REVIEW OF INDUS BASIN IN CONTEXT OF:</a:t>
            </a:r>
          </a:p>
          <a:p>
            <a:r>
              <a:rPr lang="en-US" dirty="0"/>
              <a:t>	IRRIGATION SYSTEM &amp; its Structures</a:t>
            </a:r>
          </a:p>
          <a:p>
            <a:r>
              <a:rPr lang="en-US" dirty="0"/>
              <a:t>	Strengths, Weaknesses, Opportunities, threats</a:t>
            </a:r>
          </a:p>
          <a:p>
            <a:pPr lvl="2">
              <a:buNone/>
            </a:pPr>
            <a:endParaRPr lang="en-US" dirty="0"/>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a:t>Assignment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457200" y="190500"/>
            <a:ext cx="8229600" cy="698500"/>
          </a:xfrm>
        </p:spPr>
        <p:txBody>
          <a:bodyPr/>
          <a:lstStyle/>
          <a:p>
            <a:pPr eaLnBrk="1" hangingPunct="1"/>
            <a:r>
              <a:rPr lang="en-US" altLang="en-US" sz="2800" b="1"/>
              <a:t>Lecture Delivery Plan</a:t>
            </a:r>
          </a:p>
        </p:txBody>
      </p:sp>
      <p:graphicFrame>
        <p:nvGraphicFramePr>
          <p:cNvPr id="59742" name="Group 350"/>
          <p:cNvGraphicFramePr>
            <a:graphicFrameLocks noGrp="1"/>
          </p:cNvGraphicFramePr>
          <p:nvPr>
            <p:ph type="tbl" idx="1"/>
          </p:nvPr>
        </p:nvGraphicFramePr>
        <p:xfrm>
          <a:off x="609600" y="952500"/>
          <a:ext cx="8153400" cy="4506284"/>
        </p:xfrm>
        <a:graphic>
          <a:graphicData uri="http://schemas.openxmlformats.org/drawingml/2006/table">
            <a:tbl>
              <a:tblPr/>
              <a:tblGrid>
                <a:gridCol w="1225550">
                  <a:extLst>
                    <a:ext uri="{9D8B030D-6E8A-4147-A177-3AD203B41FA5}">
                      <a16:colId xmlns:a16="http://schemas.microsoft.com/office/drawing/2014/main" val="20000"/>
                    </a:ext>
                  </a:extLst>
                </a:gridCol>
                <a:gridCol w="6927850">
                  <a:extLst>
                    <a:ext uri="{9D8B030D-6E8A-4147-A177-3AD203B41FA5}">
                      <a16:colId xmlns:a16="http://schemas.microsoft.com/office/drawing/2014/main" val="20001"/>
                    </a:ext>
                  </a:extLst>
                </a:gridCol>
              </a:tblGrid>
              <a:tr h="5473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Tahoma" charset="0"/>
                          <a:ea typeface="Times New Roman" pitchFamily="18" charset="0"/>
                          <a:cs typeface="Tahoma" charset="0"/>
                        </a:rPr>
                        <a:t>Week 10</a:t>
                      </a:r>
                      <a:endParaRPr kumimoji="0" lang="en-US" sz="1300" b="0" i="0" u="none" strike="noStrike" cap="none" normalizeH="0" baseline="0" dirty="0">
                        <a:ln>
                          <a:noFill/>
                        </a:ln>
                        <a:solidFill>
                          <a:schemeClr val="tx1"/>
                        </a:solidFill>
                        <a:effectLst/>
                        <a:latin typeface="Arial" charset="0"/>
                        <a:ea typeface="Times New Roman" pitchFamily="18" charset="0"/>
                        <a:cs typeface="Tahoma" charset="0"/>
                      </a:endParaRPr>
                    </a:p>
                  </a:txBody>
                  <a:tcPr marT="38104" marB="38104"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sz="1300" dirty="0"/>
                        <a:t>Canal lining: advantages and types. Maintenance of irrigation canals. Irrigation methods and practices</a:t>
                      </a:r>
                      <a:endParaRPr lang="en-US" sz="1300" dirty="0">
                        <a:latin typeface="Times New Roman"/>
                        <a:ea typeface="Times New Roman"/>
                        <a:cs typeface="Times New Roman"/>
                      </a:endParaRPr>
                    </a:p>
                  </a:txBody>
                  <a:tcPr marT="38104" marB="38104"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826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Tahoma" charset="0"/>
                          <a:ea typeface="Times New Roman" pitchFamily="18" charset="0"/>
                          <a:cs typeface="Tahoma" charset="0"/>
                        </a:rPr>
                        <a:t>Week 11</a:t>
                      </a:r>
                      <a:endParaRPr kumimoji="0" lang="en-US" sz="1300" b="0" i="0" u="none" strike="noStrike" cap="none" normalizeH="0" baseline="0" dirty="0">
                        <a:ln>
                          <a:noFill/>
                        </a:ln>
                        <a:solidFill>
                          <a:schemeClr val="tx1"/>
                        </a:solidFill>
                        <a:effectLst/>
                        <a:latin typeface="Arial" charset="0"/>
                        <a:ea typeface="Times New Roman" pitchFamily="18" charset="0"/>
                        <a:cs typeface="Tahoma" charset="0"/>
                      </a:endParaRPr>
                    </a:p>
                  </a:txBody>
                  <a:tcPr marT="38104" marB="38104"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1300" dirty="0"/>
                        <a:t>Measures adopted to control silt entry into canals, silt ejectors and silt excluders</a:t>
                      </a:r>
                    </a:p>
                  </a:txBody>
                  <a:tcPr marT="38104" marB="38104"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1"/>
                  </a:ext>
                </a:extLst>
              </a:tr>
              <a:tr h="4826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ahoma" charset="0"/>
                          <a:ea typeface="Times New Roman" pitchFamily="18" charset="0"/>
                          <a:cs typeface="Tahoma" charset="0"/>
                        </a:rPr>
                        <a:t>Week 12</a:t>
                      </a:r>
                      <a:endParaRPr kumimoji="0" lang="en-US" sz="1300" b="0" i="0" u="none" strike="noStrike" cap="none" normalizeH="0" baseline="0">
                        <a:ln>
                          <a:noFill/>
                        </a:ln>
                        <a:solidFill>
                          <a:schemeClr val="tx1"/>
                        </a:solidFill>
                        <a:effectLst/>
                        <a:latin typeface="Arial" charset="0"/>
                        <a:ea typeface="Times New Roman" pitchFamily="18" charset="0"/>
                        <a:cs typeface="Tahoma" charset="0"/>
                      </a:endParaRPr>
                    </a:p>
                  </a:txBody>
                  <a:tcPr marT="38104" marB="38104"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sz="1300" dirty="0"/>
                        <a:t>Canal head regulators, falls, meter flumes, canal outlets. Cross drainage works: types and functions</a:t>
                      </a:r>
                      <a:endParaRPr kumimoji="0" lang="en-US" altLang="en-US" sz="1300" b="0" i="0" u="none" strike="noStrike" kern="1200" cap="none" normalizeH="0" baseline="0" dirty="0">
                        <a:ln>
                          <a:noFill/>
                        </a:ln>
                        <a:solidFill>
                          <a:srgbClr val="000000"/>
                        </a:solidFill>
                        <a:effectLst/>
                        <a:latin typeface="Times New Roman" pitchFamily="18" charset="0"/>
                        <a:ea typeface="+mn-ea"/>
                        <a:cs typeface="Times New Roman" pitchFamily="18" charset="0"/>
                      </a:endParaRPr>
                    </a:p>
                  </a:txBody>
                  <a:tcPr marT="38104" marB="38104"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2"/>
                  </a:ext>
                </a:extLst>
              </a:tr>
              <a:tr h="4893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Tahoma" charset="0"/>
                          <a:ea typeface="Times New Roman" pitchFamily="18" charset="0"/>
                          <a:cs typeface="Tahoma" charset="0"/>
                        </a:rPr>
                        <a:t>Week 13</a:t>
                      </a:r>
                      <a:endParaRPr kumimoji="0" lang="en-US" sz="1300" b="0" i="0" u="none" strike="noStrike" cap="none" normalizeH="0" baseline="0" dirty="0">
                        <a:ln>
                          <a:noFill/>
                        </a:ln>
                        <a:solidFill>
                          <a:schemeClr val="tx1"/>
                        </a:solidFill>
                        <a:effectLst/>
                        <a:latin typeface="Arial" charset="0"/>
                        <a:ea typeface="Times New Roman" pitchFamily="18" charset="0"/>
                        <a:cs typeface="Tahoma" charset="0"/>
                      </a:endParaRPr>
                    </a:p>
                  </a:txBody>
                  <a:tcPr marT="38104" marB="38104"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r>
                        <a:rPr lang="en-US" sz="1300" dirty="0"/>
                        <a:t>Canal head regulators, falls, meter flumes, canal outlets. Cross drainage works: types and functions</a:t>
                      </a:r>
                    </a:p>
                  </a:txBody>
                  <a:tcPr marT="38104" marB="38104"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3"/>
                  </a:ext>
                </a:extLst>
              </a:tr>
              <a:tr h="4893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Tahoma" charset="0"/>
                          <a:ea typeface="Times New Roman" pitchFamily="18" charset="0"/>
                          <a:cs typeface="Tahoma" charset="0"/>
                        </a:rPr>
                        <a:t>Week 14</a:t>
                      </a:r>
                      <a:endParaRPr kumimoji="0" lang="en-US" sz="1300" b="0" i="0" u="none" strike="noStrike" cap="none" normalizeH="0" baseline="0" dirty="0">
                        <a:ln>
                          <a:noFill/>
                        </a:ln>
                        <a:solidFill>
                          <a:schemeClr val="tx1"/>
                        </a:solidFill>
                        <a:effectLst/>
                        <a:latin typeface="Arial" charset="0"/>
                        <a:ea typeface="Times New Roman" pitchFamily="18" charset="0"/>
                        <a:cs typeface="Tahoma" charset="0"/>
                      </a:endParaRPr>
                    </a:p>
                  </a:txBody>
                  <a:tcPr marT="38104" marB="38104"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sz="1300" dirty="0"/>
                        <a:t>Canal head regulators, falls, meter flumes, canal outlets. Cross drainage works: types and functions</a:t>
                      </a:r>
                      <a:endParaRPr kumimoji="0" lang="en-US" sz="1300" b="0" i="0" u="none" strike="noStrike" cap="none" normalizeH="0" baseline="0" dirty="0">
                        <a:ln>
                          <a:noFill/>
                        </a:ln>
                        <a:solidFill>
                          <a:schemeClr val="tx1"/>
                        </a:solidFill>
                        <a:effectLst/>
                        <a:latin typeface="Times New Roman" pitchFamily="18" charset="0"/>
                        <a:cs typeface="Times New Roman" pitchFamily="18" charset="0"/>
                      </a:endParaRPr>
                    </a:p>
                  </a:txBody>
                  <a:tcPr marT="38104" marB="38104"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4"/>
                  </a:ext>
                </a:extLst>
              </a:tr>
              <a:tr h="4826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Tahoma" charset="0"/>
                          <a:ea typeface="Times New Roman" pitchFamily="18" charset="0"/>
                          <a:cs typeface="Tahoma" charset="0"/>
                        </a:rPr>
                        <a:t>Week 15</a:t>
                      </a:r>
                      <a:endParaRPr kumimoji="0" lang="en-US" sz="1300" b="0" i="0" u="none" strike="noStrike" cap="none" normalizeH="0" baseline="0" dirty="0">
                        <a:ln>
                          <a:noFill/>
                        </a:ln>
                        <a:solidFill>
                          <a:schemeClr val="tx1"/>
                        </a:solidFill>
                        <a:effectLst/>
                        <a:latin typeface="Arial" charset="0"/>
                        <a:ea typeface="Times New Roman" pitchFamily="18" charset="0"/>
                        <a:cs typeface="Tahoma" charset="0"/>
                      </a:endParaRPr>
                    </a:p>
                  </a:txBody>
                  <a:tcPr marT="38104" marB="38104"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sz="1300" dirty="0"/>
                        <a:t>Causes and effects of water logging, reclamation of water logged soils. Drains and tube wells. </a:t>
                      </a:r>
                      <a:endParaRPr kumimoji="0" lang="en-US" sz="1300" b="0" i="0" u="none" strike="noStrike" kern="1200" cap="none" normalizeH="0" baseline="0" dirty="0">
                        <a:ln>
                          <a:noFill/>
                        </a:ln>
                        <a:solidFill>
                          <a:srgbClr val="000000"/>
                        </a:solidFill>
                        <a:effectLst/>
                        <a:latin typeface="Times New Roman" pitchFamily="18" charset="0"/>
                        <a:ea typeface="+mn-ea"/>
                        <a:cs typeface="Times New Roman" pitchFamily="18" charset="0"/>
                      </a:endParaRPr>
                    </a:p>
                  </a:txBody>
                  <a:tcPr marT="38104" marB="38104"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5"/>
                  </a:ext>
                </a:extLst>
              </a:tr>
              <a:tr h="5108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Tahoma" charset="0"/>
                          <a:ea typeface="Times New Roman" pitchFamily="18" charset="0"/>
                          <a:cs typeface="Tahoma" charset="0"/>
                        </a:rPr>
                        <a:t>Week 16</a:t>
                      </a:r>
                      <a:endParaRPr kumimoji="0" lang="en-US" sz="1300" b="0" i="0" u="none" strike="noStrike" cap="none" normalizeH="0" baseline="0" dirty="0">
                        <a:ln>
                          <a:noFill/>
                        </a:ln>
                        <a:solidFill>
                          <a:schemeClr val="tx1"/>
                        </a:solidFill>
                        <a:effectLst/>
                        <a:latin typeface="Arial" charset="0"/>
                        <a:ea typeface="Times New Roman" pitchFamily="18" charset="0"/>
                        <a:cs typeface="Tahoma" charset="0"/>
                      </a:endParaRPr>
                    </a:p>
                  </a:txBody>
                  <a:tcPr marT="38104" marB="38104"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sz="1300" kern="1200" dirty="0">
                          <a:solidFill>
                            <a:schemeClr val="tx1"/>
                          </a:solidFill>
                          <a:latin typeface="+mn-lt"/>
                          <a:ea typeface="+mn-ea"/>
                          <a:cs typeface="+mn-cs"/>
                        </a:rPr>
                        <a:t>Causes and effects of salinity and alkalinity of lands in Pakistan. Reclamation methods. Drainage network in irrigated areas.</a:t>
                      </a:r>
                      <a:endParaRPr lang="en-US" altLang="en-US" sz="1300" kern="1200" dirty="0">
                        <a:solidFill>
                          <a:schemeClr val="tx1"/>
                        </a:solidFill>
                        <a:latin typeface="+mn-lt"/>
                        <a:ea typeface="+mn-ea"/>
                        <a:cs typeface="+mn-cs"/>
                      </a:endParaRPr>
                    </a:p>
                  </a:txBody>
                  <a:tcPr marT="38104" marB="38104"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6"/>
                  </a:ext>
                </a:extLst>
              </a:tr>
              <a:tr h="51082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0" i="0" u="none" strike="noStrike" cap="none" normalizeH="0" baseline="0" dirty="0">
                          <a:ln>
                            <a:noFill/>
                          </a:ln>
                          <a:solidFill>
                            <a:schemeClr val="tx1"/>
                          </a:solidFill>
                          <a:effectLst/>
                          <a:latin typeface="Tahoma" charset="0"/>
                          <a:ea typeface="Times New Roman" pitchFamily="18" charset="0"/>
                          <a:cs typeface="Tahoma" charset="0"/>
                        </a:rPr>
                        <a:t>Week 17</a:t>
                      </a:r>
                      <a:endParaRPr kumimoji="0" lang="en-US" sz="1300" b="0" i="0" u="none" strike="noStrike" cap="none" normalizeH="0" baseline="0" dirty="0">
                        <a:ln>
                          <a:noFill/>
                        </a:ln>
                        <a:solidFill>
                          <a:schemeClr val="tx1"/>
                        </a:solidFill>
                        <a:effectLst/>
                        <a:latin typeface="Arial" charset="0"/>
                        <a:ea typeface="Times New Roman" pitchFamily="18" charset="0"/>
                        <a:cs typeface="Tahoma"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chemeClr val="tx1"/>
                        </a:solidFill>
                        <a:effectLst/>
                        <a:latin typeface="Arial" charset="0"/>
                        <a:ea typeface="Times New Roman" pitchFamily="18" charset="0"/>
                        <a:cs typeface="Tahoma" charset="0"/>
                      </a:endParaRPr>
                    </a:p>
                  </a:txBody>
                  <a:tcPr marT="38104" marB="38104"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sz="1300" kern="1200" dirty="0">
                          <a:solidFill>
                            <a:schemeClr val="tx1"/>
                          </a:solidFill>
                          <a:latin typeface="+mn-lt"/>
                          <a:ea typeface="+mn-ea"/>
                          <a:cs typeface="+mn-cs"/>
                        </a:rPr>
                        <a:t>Drains and tube wells. participatory irrigation management</a:t>
                      </a:r>
                      <a:endParaRPr lang="en-US" altLang="en-US" sz="1300" kern="1200" dirty="0">
                        <a:solidFill>
                          <a:schemeClr val="tx1"/>
                        </a:solidFill>
                        <a:latin typeface="+mn-lt"/>
                        <a:ea typeface="+mn-ea"/>
                        <a:cs typeface="+mn-cs"/>
                      </a:endParaRPr>
                    </a:p>
                  </a:txBody>
                  <a:tcPr marT="38104" marB="38104"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7"/>
                  </a:ext>
                </a:extLst>
              </a:tr>
              <a:tr h="5108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300" kern="1200" dirty="0">
                          <a:solidFill>
                            <a:schemeClr val="tx1"/>
                          </a:solidFill>
                          <a:latin typeface="+mn-lt"/>
                          <a:ea typeface="+mn-ea"/>
                          <a:cs typeface="+mn-cs"/>
                        </a:rPr>
                        <a:t>Week 18</a:t>
                      </a:r>
                    </a:p>
                  </a:txBody>
                  <a:tcPr marT="38104" marB="38104"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sz="1300" b="1" kern="1200" dirty="0">
                          <a:solidFill>
                            <a:schemeClr val="tx1"/>
                          </a:solidFill>
                          <a:latin typeface="+mn-lt"/>
                          <a:ea typeface="+mn-ea"/>
                          <a:cs typeface="+mn-cs"/>
                        </a:rPr>
                        <a:t>Quiz 2 + End Semester Exam</a:t>
                      </a:r>
                    </a:p>
                    <a:p>
                      <a:pPr marL="0" marR="0" lvl="0" indent="0" algn="just" defTabSz="914400" rtl="0" eaLnBrk="1" fontAlgn="base" latinLnBrk="0" hangingPunct="1">
                        <a:lnSpc>
                          <a:spcPct val="100000"/>
                        </a:lnSpc>
                        <a:spcBef>
                          <a:spcPct val="0"/>
                        </a:spcBef>
                        <a:spcAft>
                          <a:spcPct val="0"/>
                        </a:spcAft>
                        <a:buClrTx/>
                        <a:buSzTx/>
                        <a:buFontTx/>
                        <a:buNone/>
                        <a:tabLst/>
                      </a:pPr>
                      <a:endParaRPr lang="en-US" altLang="en-US" sz="1300" kern="1200" dirty="0">
                        <a:solidFill>
                          <a:schemeClr val="tx1"/>
                        </a:solidFill>
                        <a:latin typeface="+mn-lt"/>
                        <a:ea typeface="+mn-ea"/>
                        <a:cs typeface="+mn-cs"/>
                      </a:endParaRPr>
                    </a:p>
                  </a:txBody>
                  <a:tcPr marT="38104" marB="38104"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381000"/>
            <a:ext cx="8229600" cy="825500"/>
          </a:xfrm>
        </p:spPr>
        <p:txBody>
          <a:bodyPr/>
          <a:lstStyle/>
          <a:p>
            <a:r>
              <a:rPr lang="en-US" sz="3200" b="1"/>
              <a:t>Course Learning Outcomes (CLOs)</a:t>
            </a:r>
          </a:p>
        </p:txBody>
      </p:sp>
      <p:graphicFrame>
        <p:nvGraphicFramePr>
          <p:cNvPr id="4" name="Table Placeholder 3"/>
          <p:cNvGraphicFramePr>
            <a:graphicFrameLocks noGrp="1"/>
          </p:cNvGraphicFramePr>
          <p:nvPr>
            <p:ph type="tbl" idx="1"/>
          </p:nvPr>
        </p:nvGraphicFramePr>
        <p:xfrm>
          <a:off x="457200" y="1651000"/>
          <a:ext cx="8382000" cy="3497489"/>
        </p:xfrm>
        <a:graphic>
          <a:graphicData uri="http://schemas.openxmlformats.org/drawingml/2006/table">
            <a:tbl>
              <a:tblPr/>
              <a:tblGrid>
                <a:gridCol w="685800">
                  <a:extLst>
                    <a:ext uri="{9D8B030D-6E8A-4147-A177-3AD203B41FA5}">
                      <a16:colId xmlns:a16="http://schemas.microsoft.com/office/drawing/2014/main" val="20000"/>
                    </a:ext>
                  </a:extLst>
                </a:gridCol>
                <a:gridCol w="6324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381000">
                <a:tc>
                  <a:txBody>
                    <a:bodyPr/>
                    <a:lstStyle/>
                    <a:p>
                      <a:pPr marL="342900" marR="0" lvl="0" indent="-342900" algn="ctr">
                        <a:spcBef>
                          <a:spcPts val="0"/>
                        </a:spcBef>
                        <a:spcAft>
                          <a:spcPts val="0"/>
                        </a:spcAft>
                        <a:buFont typeface="+mj-lt"/>
                        <a:buNone/>
                      </a:pPr>
                      <a:r>
                        <a:rPr lang="en-US" sz="1300" b="1" dirty="0">
                          <a:latin typeface="Times New Roman"/>
                          <a:ea typeface="Times New Roman"/>
                        </a:rPr>
                        <a:t>CLO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dirty="0">
                          <a:latin typeface="Times New Roman"/>
                          <a:ea typeface="Times New Roman"/>
                        </a:rPr>
                        <a:t>Description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dirty="0">
                          <a:latin typeface="Times New Roman"/>
                          <a:ea typeface="Times New Roman"/>
                        </a:rPr>
                        <a:t>PLO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77938">
                <a:tc>
                  <a:txBody>
                    <a:bodyPr/>
                    <a:lstStyle/>
                    <a:p>
                      <a:pPr marL="342900" marR="0" lvl="0" indent="-342900" algn="ctr">
                        <a:spcBef>
                          <a:spcPts val="0"/>
                        </a:spcBef>
                        <a:spcAft>
                          <a:spcPts val="0"/>
                        </a:spcAft>
                        <a:buFont typeface="+mj-lt"/>
                        <a:buNone/>
                      </a:pPr>
                      <a:r>
                        <a:rPr lang="en-US" sz="1300" b="1" dirty="0">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n-US" sz="1700" b="1" i="0" u="none" strike="noStrike" dirty="0">
                          <a:solidFill>
                            <a:srgbClr val="000000"/>
                          </a:solidFill>
                          <a:latin typeface="Times New Roman"/>
                        </a:rPr>
                        <a:t>Describe current and historical development of Pakistan’s Water Resources, major treaties, and accords related to water resources. Problems and the possible solutions faced by agricultural sector of Pakistan (water logging, silt control in canal, canal maintenance etc.).</a:t>
                      </a:r>
                    </a:p>
                  </a:txBody>
                  <a:tcPr marL="9525" marR="9525" marT="79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dirty="0">
                          <a:latin typeface="Times New Roman"/>
                          <a:ea typeface="Times New Roman"/>
                        </a:rPr>
                        <a:t>Knowledge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23938">
                <a:tc>
                  <a:txBody>
                    <a:bodyPr/>
                    <a:lstStyle/>
                    <a:p>
                      <a:pPr marL="342900" marR="0" lvl="0" indent="-342900" algn="ctr">
                        <a:spcBef>
                          <a:spcPts val="0"/>
                        </a:spcBef>
                        <a:spcAft>
                          <a:spcPts val="0"/>
                        </a:spcAft>
                        <a:buFont typeface="+mj-lt"/>
                        <a:buNone/>
                      </a:pPr>
                      <a:r>
                        <a:rPr lang="en-US" sz="1300" b="1" dirty="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n-US" sz="1700" b="1" i="0" u="none" strike="noStrike" dirty="0">
                          <a:solidFill>
                            <a:srgbClr val="000000"/>
                          </a:solidFill>
                          <a:latin typeface="Times New Roman"/>
                        </a:rPr>
                        <a:t>Plan and design gravity irrigation system, Lined/unlined canals and allied small structures (falls, outlets) considering water availability and </a:t>
                      </a:r>
                      <a:r>
                        <a:rPr lang="en-US" sz="1700" b="1" i="0" u="none" strike="noStrike" dirty="0" err="1">
                          <a:solidFill>
                            <a:srgbClr val="000000"/>
                          </a:solidFill>
                          <a:latin typeface="Times New Roman"/>
                        </a:rPr>
                        <a:t>cropwater</a:t>
                      </a:r>
                      <a:r>
                        <a:rPr lang="en-US" sz="1700" b="1" i="0" u="none" strike="noStrike" dirty="0">
                          <a:solidFill>
                            <a:srgbClr val="000000"/>
                          </a:solidFill>
                          <a:latin typeface="Times New Roman"/>
                        </a:rPr>
                        <a:t> requirements.</a:t>
                      </a:r>
                    </a:p>
                  </a:txBody>
                  <a:tcPr marL="9525" marR="9525" marT="79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dirty="0">
                          <a:latin typeface="Times New Roman"/>
                          <a:ea typeface="Times New Roman"/>
                        </a:rPr>
                        <a:t>Design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89213">
                <a:tc>
                  <a:txBody>
                    <a:bodyPr/>
                    <a:lstStyle/>
                    <a:p>
                      <a:pPr marL="342900" marR="0" lvl="0" indent="-342900" algn="ctr">
                        <a:spcBef>
                          <a:spcPts val="0"/>
                        </a:spcBef>
                        <a:spcAft>
                          <a:spcPts val="0"/>
                        </a:spcAft>
                        <a:buFont typeface="+mj-lt"/>
                        <a:buNone/>
                      </a:pPr>
                      <a:r>
                        <a:rPr lang="en-US" sz="1300" b="1" dirty="0">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n-US" sz="1700" b="1" i="0" u="none" strike="noStrike" dirty="0">
                          <a:solidFill>
                            <a:srgbClr val="000000"/>
                          </a:solidFill>
                          <a:latin typeface="Times New Roman"/>
                        </a:rPr>
                        <a:t>Analyze and Design irrigation structures including Barrage/Head works, Head regulators, and Cross-Drainage works (Aqueduct, etc.).</a:t>
                      </a:r>
                    </a:p>
                  </a:txBody>
                  <a:tcPr marL="9525" marR="9525" marT="79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dirty="0">
                          <a:latin typeface="Times New Roman"/>
                          <a:ea typeface="Times New Roman"/>
                        </a:rPr>
                        <a:t>Analysis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Title 1"/>
          <p:cNvSpPr txBox="1">
            <a:spLocks/>
          </p:cNvSpPr>
          <p:nvPr/>
        </p:nvSpPr>
        <p:spPr bwMode="auto">
          <a:xfrm>
            <a:off x="457200" y="1206500"/>
            <a:ext cx="8229600" cy="381000"/>
          </a:xfrm>
          <a:prstGeom prst="rect">
            <a:avLst/>
          </a:prstGeom>
          <a:noFill/>
          <a:ln w="9525">
            <a:noFill/>
            <a:miter lim="800000"/>
            <a:headEnd/>
            <a:tailEnd/>
          </a:ln>
        </p:spPr>
        <p:txBody>
          <a:bodyPr anchor="ctr"/>
          <a:lstStyle/>
          <a:p>
            <a:pPr>
              <a:defRPr/>
            </a:pPr>
            <a:r>
              <a:rPr lang="en-US" sz="2000" dirty="0">
                <a:latin typeface="Arial" charset="0"/>
              </a:rPr>
              <a:t>After completion of this course, the students will be able to:</a:t>
            </a:r>
            <a:endParaRPr lang="en-US" sz="2000" b="0" kern="0" dirty="0">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normAutofit/>
          </a:bodyPr>
          <a:lstStyle/>
          <a:p>
            <a:pPr eaLnBrk="1" hangingPunct="1"/>
            <a:r>
              <a:rPr lang="en-US"/>
              <a:t>Introduction</a:t>
            </a:r>
          </a:p>
        </p:txBody>
      </p:sp>
      <p:sp>
        <p:nvSpPr>
          <p:cNvPr id="12291" name="Rectangle 3"/>
          <p:cNvSpPr>
            <a:spLocks noGrp="1" noChangeArrowheads="1"/>
          </p:cNvSpPr>
          <p:nvPr>
            <p:ph type="body" idx="4294967295"/>
          </p:nvPr>
        </p:nvSpPr>
        <p:spPr>
          <a:xfrm>
            <a:off x="304800" y="952500"/>
            <a:ext cx="8686800" cy="4762500"/>
          </a:xfrm>
        </p:spPr>
        <p:txBody>
          <a:bodyPr/>
          <a:lstStyle/>
          <a:p>
            <a:pPr eaLnBrk="1" hangingPunct="1">
              <a:lnSpc>
                <a:spcPct val="80000"/>
              </a:lnSpc>
            </a:pPr>
            <a:r>
              <a:rPr lang="en-US" sz="2000" dirty="0"/>
              <a:t>Definition of Irrigation:</a:t>
            </a:r>
          </a:p>
          <a:p>
            <a:pPr eaLnBrk="1" hangingPunct="1">
              <a:lnSpc>
                <a:spcPct val="80000"/>
              </a:lnSpc>
              <a:buFontTx/>
              <a:buNone/>
            </a:pPr>
            <a:endParaRPr lang="en-US" sz="2000" dirty="0"/>
          </a:p>
          <a:p>
            <a:pPr eaLnBrk="1" hangingPunct="1">
              <a:lnSpc>
                <a:spcPct val="80000"/>
              </a:lnSpc>
              <a:buFontTx/>
              <a:buNone/>
            </a:pPr>
            <a:r>
              <a:rPr lang="en-US" sz="2000" dirty="0"/>
              <a:t>	“Artificial application of water on an agricultural land for the assured growth of plant life” (</a:t>
            </a:r>
            <a:r>
              <a:rPr lang="en-US" sz="2000" dirty="0" err="1"/>
              <a:t>Priyani</a:t>
            </a:r>
            <a:r>
              <a:rPr lang="en-US" sz="2000" dirty="0"/>
              <a:t> 1979). </a:t>
            </a:r>
          </a:p>
          <a:p>
            <a:pPr eaLnBrk="1" hangingPunct="1">
              <a:lnSpc>
                <a:spcPct val="80000"/>
              </a:lnSpc>
              <a:buFontTx/>
              <a:buNone/>
            </a:pPr>
            <a:r>
              <a:rPr lang="en-US" sz="2000" dirty="0"/>
              <a:t>	</a:t>
            </a:r>
          </a:p>
          <a:p>
            <a:pPr eaLnBrk="1" hangingPunct="1">
              <a:lnSpc>
                <a:spcPct val="80000"/>
              </a:lnSpc>
              <a:buFontTx/>
              <a:buNone/>
            </a:pPr>
            <a:r>
              <a:rPr lang="en-US" sz="2000" dirty="0"/>
              <a:t>	“Science of Artificial Application of Water to the land, in accordance to the ‘crop requirements’, through out the ‘crop period’ for full fledge nourishment of crop” (SK GARG, 1999)</a:t>
            </a:r>
          </a:p>
          <a:p>
            <a:pPr eaLnBrk="1" hangingPunct="1">
              <a:lnSpc>
                <a:spcPct val="80000"/>
              </a:lnSpc>
              <a:buFontTx/>
              <a:buNone/>
            </a:pPr>
            <a:endParaRPr lang="en-US" sz="2000" dirty="0"/>
          </a:p>
          <a:p>
            <a:pPr eaLnBrk="1" hangingPunct="1">
              <a:lnSpc>
                <a:spcPct val="80000"/>
              </a:lnSpc>
              <a:buNone/>
            </a:pPr>
            <a:r>
              <a:rPr lang="en-US" sz="2000" dirty="0">
                <a:solidFill>
                  <a:srgbClr val="FF0000"/>
                </a:solidFill>
              </a:rPr>
              <a:t>	“Irrigation</a:t>
            </a:r>
            <a:r>
              <a:rPr lang="en-US" sz="2000" dirty="0"/>
              <a:t> is the art of applying water to the land by artificial means to fulfill the water requirement of crops in the areas where rainfall is insufficient.” (</a:t>
            </a:r>
            <a:r>
              <a:rPr lang="en-US" sz="2000" dirty="0" err="1"/>
              <a:t>Iqbal</a:t>
            </a:r>
            <a:r>
              <a:rPr lang="en-US" sz="2000" dirty="0"/>
              <a:t> Ali, 2010)</a:t>
            </a:r>
          </a:p>
          <a:p>
            <a:pPr eaLnBrk="1" hangingPunct="1">
              <a:lnSpc>
                <a:spcPct val="80000"/>
              </a:lnSpc>
              <a:buFontTx/>
              <a:buNone/>
            </a:pPr>
            <a:endParaRPr lang="en-US" sz="2000" dirty="0"/>
          </a:p>
          <a:p>
            <a:pPr eaLnBrk="1" hangingPunct="1">
              <a:lnSpc>
                <a:spcPct val="80000"/>
              </a:lnSpc>
            </a:pPr>
            <a:r>
              <a:rPr lang="en-US" sz="2000" dirty="0" err="1"/>
              <a:t>Rainfed</a:t>
            </a:r>
            <a:r>
              <a:rPr lang="en-US" sz="2000" dirty="0"/>
              <a:t> Agriculture vs. Irrigated Agriculture?</a:t>
            </a:r>
          </a:p>
          <a:p>
            <a:pPr eaLnBrk="1" hangingPunct="1">
              <a:lnSpc>
                <a:spcPct val="80000"/>
              </a:lnSpc>
              <a:buFontTx/>
              <a:buNone/>
            </a:pP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74675" y="0"/>
            <a:ext cx="8001000" cy="444500"/>
          </a:xfrm>
        </p:spPr>
        <p:txBody>
          <a:bodyPr>
            <a:noAutofit/>
          </a:bodyPr>
          <a:lstStyle/>
          <a:p>
            <a:pPr eaLnBrk="1" fontAlgn="auto" hangingPunct="1">
              <a:spcAft>
                <a:spcPts val="0"/>
              </a:spcAft>
              <a:defRPr/>
            </a:pPr>
            <a:r>
              <a:rPr lang="en-US" sz="2800" b="1" dirty="0"/>
              <a:t>Why Irrigation is Required/ advantages</a:t>
            </a:r>
          </a:p>
        </p:txBody>
      </p:sp>
      <p:sp>
        <p:nvSpPr>
          <p:cNvPr id="23555" name="Rectangle 3"/>
          <p:cNvSpPr>
            <a:spLocks noGrp="1" noChangeArrowheads="1"/>
          </p:cNvSpPr>
          <p:nvPr>
            <p:ph type="body" idx="1"/>
          </p:nvPr>
        </p:nvSpPr>
        <p:spPr/>
        <p:txBody>
          <a:bodyPr/>
          <a:lstStyle/>
          <a:p>
            <a:pPr algn="just" eaLnBrk="1" hangingPunct="1">
              <a:buSzPct val="50000"/>
            </a:pPr>
            <a:r>
              <a:rPr lang="en-US" sz="1800" b="1" dirty="0"/>
              <a:t>Non-Uniform Rainfall</a:t>
            </a:r>
          </a:p>
          <a:p>
            <a:pPr lvl="1" algn="just" eaLnBrk="1" hangingPunct="1">
              <a:buSzPct val="50000"/>
            </a:pPr>
            <a:r>
              <a:rPr lang="en-US" sz="1600" dirty="0"/>
              <a:t>Sometimes rainfall is sufficient but non-uniform with time and place. Like Monsoon season etc.</a:t>
            </a:r>
          </a:p>
          <a:p>
            <a:pPr algn="just" eaLnBrk="1" hangingPunct="1">
              <a:buSzPct val="50000"/>
            </a:pPr>
            <a:r>
              <a:rPr lang="en-US" sz="1800" b="1" dirty="0"/>
              <a:t>Augmentation of crop yield</a:t>
            </a:r>
          </a:p>
          <a:p>
            <a:pPr lvl="1" algn="just" eaLnBrk="1" hangingPunct="1">
              <a:buSzPct val="50000"/>
            </a:pPr>
            <a:r>
              <a:rPr lang="en-US" sz="1600" dirty="0"/>
              <a:t>New high yielding varieties have higher water requirement. </a:t>
            </a:r>
            <a:r>
              <a:rPr lang="en-US" sz="1600" dirty="0" err="1"/>
              <a:t>e.g</a:t>
            </a:r>
            <a:r>
              <a:rPr lang="en-US" sz="1600" dirty="0"/>
              <a:t> sugarcane and rice need more water.</a:t>
            </a:r>
          </a:p>
          <a:p>
            <a:pPr algn="just" eaLnBrk="1" hangingPunct="1">
              <a:buSzPct val="50000"/>
            </a:pPr>
            <a:r>
              <a:rPr lang="en-US" sz="1800" b="1" dirty="0"/>
              <a:t>Exacting water requirement</a:t>
            </a:r>
          </a:p>
          <a:p>
            <a:pPr lvl="1" algn="just" eaLnBrk="1" hangingPunct="1">
              <a:buSzPct val="50000"/>
            </a:pPr>
            <a:r>
              <a:rPr lang="en-US" sz="1600" dirty="0"/>
              <a:t>High yielding varieties need exact amount of water. Excessive water lead to lesser yield</a:t>
            </a:r>
          </a:p>
          <a:p>
            <a:pPr eaLnBrk="1" hangingPunct="1">
              <a:buSzPct val="50000"/>
            </a:pPr>
            <a:r>
              <a:rPr lang="en-US" sz="1800" b="1" dirty="0"/>
              <a:t>Cash Crop Cultivation</a:t>
            </a:r>
          </a:p>
          <a:p>
            <a:pPr lvl="1" eaLnBrk="1" hangingPunct="1">
              <a:buSzPct val="50000"/>
            </a:pPr>
            <a:r>
              <a:rPr lang="en-US" sz="1600" dirty="0"/>
              <a:t>Cash crops require higher and assured supply of water with frequent water for maturity</a:t>
            </a:r>
            <a:endParaRPr lang="en-US" sz="1800" dirty="0"/>
          </a:p>
          <a:p>
            <a:pPr eaLnBrk="1" hangingPunct="1">
              <a:buSzPct val="50000"/>
            </a:pPr>
            <a:r>
              <a:rPr lang="en-US" sz="1800" b="1" dirty="0"/>
              <a:t>Assured Water Supply</a:t>
            </a:r>
          </a:p>
          <a:p>
            <a:pPr lvl="1" eaLnBrk="1" hangingPunct="1">
              <a:buSzPct val="50000"/>
            </a:pPr>
            <a:r>
              <a:rPr lang="en-US" sz="1600" dirty="0"/>
              <a:t>Right amount of water at right time is a key to For successful farming.</a:t>
            </a:r>
          </a:p>
          <a:p>
            <a:pPr eaLnBrk="1" hangingPunct="1">
              <a:buSzPct val="50000"/>
            </a:pPr>
            <a:r>
              <a:rPr lang="en-US" sz="1800" b="1" dirty="0"/>
              <a:t>Orchards and Gardens</a:t>
            </a:r>
          </a:p>
          <a:p>
            <a:pPr lvl="1" eaLnBrk="1" hangingPunct="1">
              <a:buSzPct val="50000"/>
            </a:pPr>
            <a:r>
              <a:rPr lang="en-US" sz="1600" dirty="0"/>
              <a:t>Fruit trees in orchards and gardens have higher requirement of water.</a:t>
            </a:r>
          </a:p>
          <a:p>
            <a:pPr algn="just" eaLnBrk="1" hangingPunct="1">
              <a:buSzPct val="50000"/>
            </a:pPr>
            <a:endParaRPr lang="en-US" sz="1800" b="1"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3212</TotalTime>
  <Words>2748</Words>
  <Application>Microsoft Office PowerPoint</Application>
  <PresentationFormat>On-screen Show (16:10)</PresentationFormat>
  <Paragraphs>449</Paragraphs>
  <Slides>54</Slides>
  <Notes>14</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9" baseType="lpstr">
      <vt:lpstr>Arial Unicode MS</vt:lpstr>
      <vt:lpstr>MS Mincho</vt:lpstr>
      <vt:lpstr>Arial</vt:lpstr>
      <vt:lpstr>Arial (Body)</vt:lpstr>
      <vt:lpstr>Calibri</vt:lpstr>
      <vt:lpstr>Franklin Gothic Book</vt:lpstr>
      <vt:lpstr>Franklin Gothic Medium</vt:lpstr>
      <vt:lpstr>Symbol</vt:lpstr>
      <vt:lpstr>Tahoma</vt:lpstr>
      <vt:lpstr>Times New Roman</vt:lpstr>
      <vt:lpstr>Verdana</vt:lpstr>
      <vt:lpstr>Wingdings</vt:lpstr>
      <vt:lpstr>Wingdings 2</vt:lpstr>
      <vt:lpstr>Trek</vt:lpstr>
      <vt:lpstr>Slide</vt:lpstr>
      <vt:lpstr>CE-431 Irrigation Engineering  Lecture #1: Introduction</vt:lpstr>
      <vt:lpstr>Course Outline</vt:lpstr>
      <vt:lpstr>Reference Books</vt:lpstr>
      <vt:lpstr>Evaluation Methodology</vt:lpstr>
      <vt:lpstr>Lecture Delivery Plan</vt:lpstr>
      <vt:lpstr>Lecture Delivery Plan</vt:lpstr>
      <vt:lpstr>Course Learning Outcomes (CLOs)</vt:lpstr>
      <vt:lpstr>Introduction</vt:lpstr>
      <vt:lpstr>Why Irrigation is Required/ advantages</vt:lpstr>
      <vt:lpstr>Disadvantages</vt:lpstr>
      <vt:lpstr>HISTORY</vt:lpstr>
      <vt:lpstr>History of irrigation</vt:lpstr>
      <vt:lpstr>History of irrigation</vt:lpstr>
      <vt:lpstr>History of irrigation</vt:lpstr>
      <vt:lpstr>Components of Irrigation System</vt:lpstr>
      <vt:lpstr>Components of Irrigation system</vt:lpstr>
      <vt:lpstr>Components of Irrigation system</vt:lpstr>
      <vt:lpstr>Components of Irrigation system</vt:lpstr>
      <vt:lpstr>Components of Irrigation system</vt:lpstr>
      <vt:lpstr>Components of Irrigation system</vt:lpstr>
      <vt:lpstr>Components of Irrigation system</vt:lpstr>
      <vt:lpstr>Components of Irrigation system</vt:lpstr>
      <vt:lpstr>Kotri Barrage</vt:lpstr>
      <vt:lpstr>Components of Irrigation system</vt:lpstr>
      <vt:lpstr>Components of Irrigation system</vt:lpstr>
      <vt:lpstr>Components of Irrigation system</vt:lpstr>
      <vt:lpstr>Components of Irrigation system</vt:lpstr>
      <vt:lpstr>Components of Irrigation system</vt:lpstr>
      <vt:lpstr>IRRIGATION METHODS</vt:lpstr>
      <vt:lpstr>Components of Irrigation system</vt:lpstr>
      <vt:lpstr>Components of Irrigation system</vt:lpstr>
      <vt:lpstr>Components of Irrigation system</vt:lpstr>
      <vt:lpstr>Irrigation Water Quality</vt:lpstr>
      <vt:lpstr>Constituents of irrigation water</vt:lpstr>
      <vt:lpstr>IBIS</vt:lpstr>
      <vt:lpstr>Indus Basin Irrigation System</vt:lpstr>
      <vt:lpstr>History of Irrigation in Pakistan</vt:lpstr>
      <vt:lpstr>History of Irrigation in Pakistan</vt:lpstr>
      <vt:lpstr>History of Irrigation in Pakistan</vt:lpstr>
      <vt:lpstr>Indus Basin Treaty (1960)</vt:lpstr>
      <vt:lpstr>INDUS BASIN PROJECTS</vt:lpstr>
      <vt:lpstr>INDUS BASIN PROJECTS</vt:lpstr>
      <vt:lpstr>WATER APPORTIONMENT ACCORD (1991) </vt:lpstr>
      <vt:lpstr>WATER APPORTIONMENT ACCORD (1991)</vt:lpstr>
      <vt:lpstr>WATER APPORTIONMENT ACCORD (1991)</vt:lpstr>
      <vt:lpstr>Indus Basin Irrigation System</vt:lpstr>
      <vt:lpstr>PowerPoint Presentation</vt:lpstr>
      <vt:lpstr>PowerPoint Presentation</vt:lpstr>
      <vt:lpstr>PowerPoint Presentation</vt:lpstr>
      <vt:lpstr>PowerPoint Presentation</vt:lpstr>
      <vt:lpstr>PowerPoint Presentation</vt:lpstr>
      <vt:lpstr>PowerPoint Presentation</vt:lpstr>
      <vt:lpstr>Productivity Per Unit of Water Crop water productivity (WP) or water use efficiency (WUE) expressed in kg/m³ is an efficiency term, expressing the amount of marketable product (e.g. kilograms of grain) in relation to the amount of input needed to produce that output (cubic meters of water).</vt:lpstr>
      <vt:lpstr>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Irrigation Engineering</dc:title>
  <dc:creator>UET</dc:creator>
  <cp:lastModifiedBy>Usman Iftikhar</cp:lastModifiedBy>
  <cp:revision>252</cp:revision>
  <dcterms:created xsi:type="dcterms:W3CDTF">2008-07-17T18:17:07Z</dcterms:created>
  <dcterms:modified xsi:type="dcterms:W3CDTF">2018-02-04T07:49:00Z</dcterms:modified>
</cp:coreProperties>
</file>