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87" r:id="rId4"/>
    <p:sldId id="28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57" r:id="rId13"/>
    <p:sldId id="266" r:id="rId14"/>
    <p:sldId id="267" r:id="rId15"/>
    <p:sldId id="289" r:id="rId16"/>
    <p:sldId id="271" r:id="rId17"/>
    <p:sldId id="268" r:id="rId18"/>
    <p:sldId id="269" r:id="rId19"/>
    <p:sldId id="272" r:id="rId20"/>
    <p:sldId id="273" r:id="rId21"/>
    <p:sldId id="274" r:id="rId22"/>
    <p:sldId id="290" r:id="rId23"/>
    <p:sldId id="291" r:id="rId24"/>
    <p:sldId id="275" r:id="rId25"/>
    <p:sldId id="278" r:id="rId26"/>
    <p:sldId id="279" r:id="rId27"/>
    <p:sldId id="280" r:id="rId28"/>
    <p:sldId id="276" r:id="rId29"/>
    <p:sldId id="277" r:id="rId30"/>
    <p:sldId id="281" r:id="rId31"/>
    <p:sldId id="285" r:id="rId32"/>
    <p:sldId id="282" r:id="rId33"/>
    <p:sldId id="283" r:id="rId34"/>
    <p:sldId id="284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A063-B227-4EA9-BEE2-96846322C16E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1218-E5B4-4971-9B75-3C4CDD39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1218-E5B4-4971-9B75-3C4CDD397D5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rnwallwildlifetrust.org.uk/images/jpgs/photsynthesis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9200" y="1447800"/>
            <a:ext cx="6613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Water Logging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Salinity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5715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fontAlgn="base" hangingPunct="0">
              <a:spcAft>
                <a:spcPts val="12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Courtesy </a:t>
            </a:r>
          </a:p>
          <a:p>
            <a:pPr marL="342900" lvl="0" indent="-342900" algn="ctr" eaLnBrk="0" fontAlgn="base" hangingPunct="0">
              <a:spcAft>
                <a:spcPts val="12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Prof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. Dr.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Habib-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</a:rPr>
              <a:t>ur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-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</a:rPr>
              <a:t>Rehman</a:t>
            </a:r>
            <a:endParaRPr lang="en-US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609600"/>
            <a:ext cx="8382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0" fontAlgn="base" latinLnBrk="0" hangingPunct="0">
              <a:buClrTx/>
              <a:buSzTx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Lining of canals and water courses</a:t>
            </a:r>
          </a:p>
          <a:p>
            <a:pPr marL="514350" indent="-514350" algn="just" eaLnBrk="0" fontAlgn="base" hangingPunct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Lining of canal system reduces seepages of water.</a:t>
            </a:r>
          </a:p>
          <a:p>
            <a:pPr marL="514350" indent="-514350" algn="just" eaLnBrk="0" fontAlgn="base" hangingPunct="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 Reducing the intensity of irrigation </a:t>
            </a:r>
          </a:p>
          <a:p>
            <a:pPr marL="342900" indent="-342900" algn="just" eaLnBrk="0" fontAlgn="base" hangingPunct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area where there is possibility of water logging, intensity of irrigation should be reduced.</a:t>
            </a:r>
          </a:p>
          <a:p>
            <a:pPr marL="342900" indent="-342900" algn="just" eaLnBrk="0" fontAlgn="base" hangingPunct="0"/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3. By introducing crop rotation</a:t>
            </a:r>
          </a:p>
          <a:p>
            <a:pPr marL="342900" indent="-342900" algn="just" eaLnBrk="0" fontAlgn="base" hangingPunct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Certain crops require more water and others requires less water so by rotation of crops avoid high water table. </a:t>
            </a:r>
          </a:p>
          <a:p>
            <a:pPr marL="342900" indent="-342900" algn="just" eaLnBrk="0" fontAlgn="base" hangingPunct="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Optimum use of water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Certain fixed amount of irrigation gives best results.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Less than and more than that reduces yield.</a:t>
            </a:r>
          </a:p>
          <a:p>
            <a:pPr algn="just">
              <a:spcAft>
                <a:spcPts val="240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spcAft>
                <a:spcPts val="240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buClrTx/>
              <a:buSzTx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Providing intercepting drains</a:t>
            </a:r>
          </a:p>
          <a:p>
            <a:pPr marL="342900" indent="-342900" algn="just" eaLnBrk="0" fontAlgn="base" hangingPunct="0"/>
            <a:r>
              <a:rPr lang="en-US" sz="2400" b="1" dirty="0" smtClean="0"/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Intercepting drains along canals should be provided which prevent seeping canal water from reaching the water logged area. </a:t>
            </a:r>
          </a:p>
          <a:p>
            <a:pPr marL="342900" indent="-342900" algn="just" eaLnBrk="0" fontAlgn="base" hangingPunct="0"/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Provision of efficient drainage system</a:t>
            </a:r>
          </a:p>
          <a:p>
            <a:pPr algn="just"/>
            <a:r>
              <a:rPr lang="en-US" sz="2400" b="1" dirty="0" smtClean="0"/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good horizontal drainage system provided for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rainstorm water (surface and sub-surface).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Improving natural drainage of area</a:t>
            </a:r>
          </a:p>
          <a:p>
            <a:pPr algn="just"/>
            <a:r>
              <a:rPr lang="en-US" sz="2400" b="1" dirty="0" smtClean="0"/>
              <a:t>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reduce percolation of water the water should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not stand for longer period.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Introducing to lift irrigation</a:t>
            </a:r>
          </a:p>
          <a:p>
            <a:pPr algn="just"/>
            <a:r>
              <a:rPr lang="en-US" sz="2400" b="1" dirty="0" smtClean="0"/>
              <a:t>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helps in lowering the water table through tube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wells (vertical drainage).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spcAft>
                <a:spcPts val="2400"/>
              </a:spcAft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543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101025"/>
            <a:ext cx="8561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</a:rPr>
              <a:t>Dutch Wind Mills pumping water from WLS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7000" y="152400"/>
            <a:ext cx="351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Land Drainage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57200" y="884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In irrigated area two types of drainage can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be provided: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(1) Surface drainage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</a:rPr>
              <a:t>(2) Sub-surface Drainage / Tile Drainage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Surface drainage</a:t>
            </a:r>
          </a:p>
          <a:p>
            <a:pPr marL="609600" marR="0" lvl="0" indent="-609600" algn="just" defTabSz="914400" rtl="0" eaLnBrk="1" fontAlgn="base" latinLnBrk="0" hangingPunct="1">
              <a:spcAft>
                <a:spcPts val="1800"/>
              </a:spcAft>
              <a:buClrTx/>
              <a:buSzTx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Surface drainage is the removal of excess water by using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and construction open ditches, field drains, land grading,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and relative structures.</a:t>
            </a:r>
          </a:p>
          <a:p>
            <a:pPr marL="609600" marR="0" lvl="0" indent="-609600" algn="just" defTabSz="914400" rtl="0" eaLnBrk="1" fontAlgn="base" latinLnBrk="0" hangingPunct="1">
              <a:spcAft>
                <a:spcPts val="1800"/>
              </a:spcAft>
              <a:buClrTx/>
              <a:buSzTx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Open drains which are used to remove water from excess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irrigated area and storm water are broad and shallow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called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shallow surface drains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 carry runoff to outlet drains which are large enough to carry 	flood water, these drains called deep surface drains.</a:t>
            </a:r>
          </a:p>
          <a:p>
            <a:pPr algn="just">
              <a:spcAft>
                <a:spcPts val="1800"/>
              </a:spcAft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Land grading includes continuous land slope towards field 	drains. </a:t>
            </a:r>
          </a:p>
          <a:p>
            <a:pPr algn="just">
              <a:spcAft>
                <a:spcPts val="1800"/>
              </a:spcAft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Shallow surface drains are trapezoidal in cross section 	and constructed to carry normal storm water. </a:t>
            </a:r>
          </a:p>
          <a:p>
            <a:pPr algn="just">
              <a:spcAft>
                <a:spcPts val="1800"/>
              </a:spcAft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Deep surface drains are constructed to carry storm water 	plus excess irrigated water from shallow / tile drains. </a:t>
            </a: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07781" y="-618917"/>
            <a:ext cx="5564336" cy="84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228600"/>
            <a:ext cx="5434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Difference between Canal and Drain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76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2) Sub-Surface drainage /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Tile Drainage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Subsurface drains are required for soils with poor internal drainage and high water table.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Tile drains are pipe drains and made up of porous material circular in cross section.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Diameter may vary from 10 to 30 cm.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These drains laid below ground level and connected with each other by open joints.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Construction of subsurface drainage is given below: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(I) Envelope filter: 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trenches are back filled with sand and excavated material.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tile drains should not be placed below less permeable strata.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When it is situated below less permeable strata then they are surrounded by graded gravels called ‘Envelope Filters’.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prevent inflow of soil into drain and increases effective tile diameter.</a:t>
            </a:r>
          </a:p>
          <a:p>
            <a:pPr algn="just">
              <a:spcAft>
                <a:spcPts val="1200"/>
              </a:spcAf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066800" y="11430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914400" y="13716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524000" y="76200"/>
            <a:ext cx="5867400" cy="3319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r="1282"/>
          <a:stretch>
            <a:fillRect/>
          </a:stretch>
        </p:blipFill>
        <p:spPr bwMode="auto">
          <a:xfrm>
            <a:off x="1524000" y="3579802"/>
            <a:ext cx="5867400" cy="3201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28600" y="6096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Rise of water table is called water-logging.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An agricultural land is said to be water-logged when its productivity gets affected by high water table.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Nutrients like nitrates are required by the plants which are produced by bacteria, and they require oxygen for survival. Water logging kills these bacteria.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Productivity gets affected when root zone of plants  gets flooded with water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for long time.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43200" y="7620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Water Logging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Photosynthesis and transpiration (made easy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7789"/>
          <a:stretch>
            <a:fillRect/>
          </a:stretch>
        </p:blipFill>
        <p:spPr bwMode="auto">
          <a:xfrm>
            <a:off x="5943600" y="762000"/>
            <a:ext cx="2733675" cy="3284538"/>
          </a:xfrm>
          <a:prstGeom prst="rect">
            <a:avLst/>
          </a:prstGeom>
          <a:noFill/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082925" y="4649788"/>
            <a:ext cx="5483225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703763" y="5934075"/>
            <a:ext cx="386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071813" y="6584950"/>
            <a:ext cx="550068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578475" y="5102225"/>
            <a:ext cx="297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5597525" y="5535613"/>
            <a:ext cx="297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721225" y="6165850"/>
            <a:ext cx="386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721225" y="6367463"/>
            <a:ext cx="386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779963" y="4665663"/>
            <a:ext cx="0" cy="127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173413" y="4667250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Rectangle 14" descr="Dark upward diagonal"/>
          <p:cNvSpPr>
            <a:spLocks noChangeArrowheads="1"/>
          </p:cNvSpPr>
          <p:nvPr/>
        </p:nvSpPr>
        <p:spPr bwMode="auto">
          <a:xfrm>
            <a:off x="3338513" y="4678363"/>
            <a:ext cx="1216025" cy="87312"/>
          </a:xfrm>
          <a:prstGeom prst="rect">
            <a:avLst/>
          </a:prstGeom>
          <a:pattFill prst="dkUpDiag">
            <a:fgClr>
              <a:srgbClr val="CC99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Rectangle 15" descr="Dark upward diagonal"/>
          <p:cNvSpPr>
            <a:spLocks noChangeArrowheads="1"/>
          </p:cNvSpPr>
          <p:nvPr/>
        </p:nvSpPr>
        <p:spPr bwMode="auto">
          <a:xfrm>
            <a:off x="7346950" y="4665663"/>
            <a:ext cx="1214438" cy="87312"/>
          </a:xfrm>
          <a:prstGeom prst="rect">
            <a:avLst/>
          </a:prstGeom>
          <a:pattFill prst="dkUpDiag">
            <a:fgClr>
              <a:srgbClr val="CC99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Rectangle 16" descr="Dark upward diagonal"/>
          <p:cNvSpPr>
            <a:spLocks noChangeArrowheads="1"/>
          </p:cNvSpPr>
          <p:nvPr/>
        </p:nvSpPr>
        <p:spPr bwMode="auto">
          <a:xfrm>
            <a:off x="4748213" y="6173788"/>
            <a:ext cx="3862387" cy="185737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flipV="1">
            <a:off x="5037138" y="5797550"/>
            <a:ext cx="157162" cy="130175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5297488" y="3886200"/>
            <a:ext cx="569912" cy="776288"/>
          </a:xfrm>
          <a:custGeom>
            <a:avLst/>
            <a:gdLst/>
            <a:ahLst/>
            <a:cxnLst>
              <a:cxn ang="0">
                <a:pos x="164" y="283"/>
              </a:cxn>
              <a:cxn ang="0">
                <a:pos x="0" y="248"/>
              </a:cxn>
              <a:cxn ang="0">
                <a:pos x="12" y="189"/>
              </a:cxn>
              <a:cxn ang="0">
                <a:pos x="47" y="177"/>
              </a:cxn>
              <a:cxn ang="0">
                <a:pos x="59" y="83"/>
              </a:cxn>
              <a:cxn ang="0">
                <a:pos x="212" y="95"/>
              </a:cxn>
              <a:cxn ang="0">
                <a:pos x="188" y="60"/>
              </a:cxn>
              <a:cxn ang="0">
                <a:pos x="200" y="13"/>
              </a:cxn>
              <a:cxn ang="0">
                <a:pos x="353" y="25"/>
              </a:cxn>
              <a:cxn ang="0">
                <a:pos x="364" y="107"/>
              </a:cxn>
              <a:cxn ang="0">
                <a:pos x="423" y="119"/>
              </a:cxn>
              <a:cxn ang="0">
                <a:pos x="317" y="260"/>
              </a:cxn>
              <a:cxn ang="0">
                <a:pos x="317" y="365"/>
              </a:cxn>
              <a:cxn ang="0">
                <a:pos x="223" y="354"/>
              </a:cxn>
              <a:cxn ang="0">
                <a:pos x="212" y="318"/>
              </a:cxn>
              <a:cxn ang="0">
                <a:pos x="188" y="330"/>
              </a:cxn>
              <a:cxn ang="0">
                <a:pos x="212" y="601"/>
              </a:cxn>
              <a:cxn ang="0">
                <a:pos x="235" y="636"/>
              </a:cxn>
            </a:cxnLst>
            <a:rect l="0" t="0" r="r" b="b"/>
            <a:pathLst>
              <a:path w="430" h="636">
                <a:moveTo>
                  <a:pt x="164" y="283"/>
                </a:moveTo>
                <a:cubicBezTo>
                  <a:pt x="94" y="307"/>
                  <a:pt x="43" y="314"/>
                  <a:pt x="0" y="248"/>
                </a:cubicBezTo>
                <a:cubicBezTo>
                  <a:pt x="4" y="228"/>
                  <a:pt x="1" y="206"/>
                  <a:pt x="12" y="189"/>
                </a:cubicBezTo>
                <a:cubicBezTo>
                  <a:pt x="19" y="179"/>
                  <a:pt x="42" y="188"/>
                  <a:pt x="47" y="177"/>
                </a:cubicBezTo>
                <a:cubicBezTo>
                  <a:pt x="60" y="148"/>
                  <a:pt x="55" y="114"/>
                  <a:pt x="59" y="83"/>
                </a:cubicBezTo>
                <a:cubicBezTo>
                  <a:pt x="110" y="87"/>
                  <a:pt x="162" y="104"/>
                  <a:pt x="212" y="95"/>
                </a:cubicBezTo>
                <a:cubicBezTo>
                  <a:pt x="226" y="93"/>
                  <a:pt x="190" y="74"/>
                  <a:pt x="188" y="60"/>
                </a:cubicBezTo>
                <a:cubicBezTo>
                  <a:pt x="186" y="44"/>
                  <a:pt x="196" y="29"/>
                  <a:pt x="200" y="13"/>
                </a:cubicBezTo>
                <a:cubicBezTo>
                  <a:pt x="251" y="17"/>
                  <a:pt x="309" y="0"/>
                  <a:pt x="353" y="25"/>
                </a:cubicBezTo>
                <a:cubicBezTo>
                  <a:pt x="377" y="39"/>
                  <a:pt x="348" y="85"/>
                  <a:pt x="364" y="107"/>
                </a:cubicBezTo>
                <a:cubicBezTo>
                  <a:pt x="376" y="123"/>
                  <a:pt x="403" y="115"/>
                  <a:pt x="423" y="119"/>
                </a:cubicBezTo>
                <a:cubicBezTo>
                  <a:pt x="409" y="244"/>
                  <a:pt x="430" y="237"/>
                  <a:pt x="317" y="260"/>
                </a:cubicBezTo>
                <a:cubicBezTo>
                  <a:pt x="326" y="285"/>
                  <a:pt x="352" y="345"/>
                  <a:pt x="317" y="365"/>
                </a:cubicBezTo>
                <a:cubicBezTo>
                  <a:pt x="289" y="380"/>
                  <a:pt x="254" y="358"/>
                  <a:pt x="223" y="354"/>
                </a:cubicBezTo>
                <a:cubicBezTo>
                  <a:pt x="219" y="342"/>
                  <a:pt x="220" y="328"/>
                  <a:pt x="212" y="318"/>
                </a:cubicBezTo>
                <a:cubicBezTo>
                  <a:pt x="148" y="238"/>
                  <a:pt x="186" y="325"/>
                  <a:pt x="188" y="330"/>
                </a:cubicBezTo>
                <a:cubicBezTo>
                  <a:pt x="198" y="420"/>
                  <a:pt x="196" y="512"/>
                  <a:pt x="212" y="601"/>
                </a:cubicBezTo>
                <a:cubicBezTo>
                  <a:pt x="214" y="615"/>
                  <a:pt x="235" y="636"/>
                  <a:pt x="235" y="636"/>
                </a:cubicBezTo>
              </a:path>
            </a:pathLst>
          </a:custGeom>
          <a:solidFill>
            <a:srgbClr val="04B419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5419725" y="4586288"/>
            <a:ext cx="204788" cy="40005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141" y="212"/>
              </a:cxn>
              <a:cxn ang="0">
                <a:pos x="105" y="235"/>
              </a:cxn>
              <a:cxn ang="0">
                <a:pos x="70" y="306"/>
              </a:cxn>
              <a:cxn ang="0">
                <a:pos x="0" y="329"/>
              </a:cxn>
            </a:cxnLst>
            <a:rect l="0" t="0" r="r" b="b"/>
            <a:pathLst>
              <a:path w="155" h="329">
                <a:moveTo>
                  <a:pt x="152" y="0"/>
                </a:moveTo>
                <a:cubicBezTo>
                  <a:pt x="148" y="71"/>
                  <a:pt x="155" y="143"/>
                  <a:pt x="141" y="212"/>
                </a:cubicBezTo>
                <a:cubicBezTo>
                  <a:pt x="138" y="226"/>
                  <a:pt x="115" y="225"/>
                  <a:pt x="105" y="235"/>
                </a:cubicBezTo>
                <a:cubicBezTo>
                  <a:pt x="86" y="254"/>
                  <a:pt x="92" y="291"/>
                  <a:pt x="70" y="306"/>
                </a:cubicBezTo>
                <a:cubicBezTo>
                  <a:pt x="50" y="320"/>
                  <a:pt x="0" y="329"/>
                  <a:pt x="0" y="32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5621338" y="4743450"/>
            <a:ext cx="514350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" y="164"/>
              </a:cxn>
              <a:cxn ang="0">
                <a:pos x="388" y="235"/>
              </a:cxn>
            </a:cxnLst>
            <a:rect l="0" t="0" r="r" b="b"/>
            <a:pathLst>
              <a:path w="388" h="235">
                <a:moveTo>
                  <a:pt x="0" y="0"/>
                </a:moveTo>
                <a:cubicBezTo>
                  <a:pt x="50" y="62"/>
                  <a:pt x="100" y="125"/>
                  <a:pt x="165" y="164"/>
                </a:cubicBezTo>
                <a:cubicBezTo>
                  <a:pt x="230" y="203"/>
                  <a:pt x="349" y="223"/>
                  <a:pt x="388" y="23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637213" y="4743450"/>
            <a:ext cx="158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76"/>
              </a:cxn>
            </a:cxnLst>
            <a:rect l="0" t="0" r="r" b="b"/>
            <a:pathLst>
              <a:path w="12" h="176">
                <a:moveTo>
                  <a:pt x="0" y="0"/>
                </a:moveTo>
                <a:cubicBezTo>
                  <a:pt x="5" y="72"/>
                  <a:pt x="10" y="145"/>
                  <a:pt x="12" y="1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5575300" y="4227513"/>
            <a:ext cx="46038" cy="515937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411913" y="4770438"/>
            <a:ext cx="235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Soil water / root zone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477000" y="5202238"/>
            <a:ext cx="185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Intermediate zone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556375" y="5605463"/>
            <a:ext cx="185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Capillary zone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452813" y="5200650"/>
            <a:ext cx="1230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Aeration zone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981200" y="5410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Lithosphere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04800" y="5334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rPr>
              <a:t>(II) Outlets for tile drains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Water from tile drain is discharged into some bigger drains called surface drains.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water from tile drains may be discharged by gravity or pumping.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FontTx/>
              <a:buChar char="•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(A) Gravity outlets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(B) Pump outlets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828800" y="3604418"/>
            <a:ext cx="5045991" cy="3101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828800" y="228600"/>
            <a:ext cx="503315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2155" y="76200"/>
            <a:ext cx="4051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Spacing of Tile Drains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91488" cy="4871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758196"/>
            <a:ext cx="4020065" cy="9474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5867400" cy="59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85659"/>
            <a:ext cx="4038600" cy="6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28600" y="8382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Tile drains are aligned in different ways depending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upon topography of the area.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Various types of layout of tile drains: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r>
              <a:rPr lang="en-US" sz="2400" b="1" dirty="0" smtClean="0">
                <a:latin typeface="Arial" pitchFamily="34" charset="0"/>
              </a:rPr>
              <a:t> Natural System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r>
              <a:rPr lang="en-US" sz="2400" b="1" dirty="0" smtClean="0">
                <a:latin typeface="Arial" pitchFamily="34" charset="0"/>
              </a:rPr>
              <a:t> Grid Iron System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Herring Bone System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r>
              <a:rPr lang="en-US" sz="2400" b="1" dirty="0" smtClean="0">
                <a:latin typeface="Arial" pitchFamily="34" charset="0"/>
              </a:rPr>
              <a:t> Double Main System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</a:rPr>
              <a:t>Intercepting Tile  Drains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6668" y="76200"/>
            <a:ext cx="5408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Layout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of Tile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Drainage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450773" y="990600"/>
            <a:ext cx="4540827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81000" y="914400"/>
            <a:ext cx="411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lang="en-US" sz="2800" b="1" dirty="0" smtClean="0">
                <a:latin typeface="Arial" pitchFamily="34" charset="0"/>
              </a:rPr>
              <a:t>(1) 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ATURAL SYSTEM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This system is adopted in rolling topography where drainage of isolated areas is required.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724400" y="990600"/>
            <a:ext cx="4114800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81000" y="6858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(2) GRID IRON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this system laterals are provided only on one side of the main.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It is adopted when land is practically level.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0" y="685800"/>
            <a:ext cx="41148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27050" y="846138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(3) HERRING BONE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</a:rPr>
              <a:t>	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 this system laterals join the main from each side alternatively.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2800" b="1" dirty="0" smtClean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It is adopted when main is laid in depression.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0" y="635000"/>
            <a:ext cx="4267200" cy="568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57200" y="8001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lang="en-US" sz="2800" b="1" dirty="0" smtClean="0">
                <a:latin typeface="Arial" pitchFamily="34" charset="0"/>
              </a:rPr>
              <a:t>(4) 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OUBLE MAIN SYSTEM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AutoNum type="arabicParenBoth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Arial" pitchFamily="34" charset="0"/>
              </a:rPr>
              <a:t>    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 has two mains with separate laterals for each main.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 is adopted when bottom of depression is wide.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0" y="381000"/>
            <a:ext cx="4267200" cy="6107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57200" y="6858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(5)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INTERCEPTING TILE DRAINS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this system there is no laterals drains.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A main is provided at toe of slope.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It is adopted when main source of drainage is from hilly land.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0" y="685800"/>
            <a:ext cx="41148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33600" y="76200"/>
            <a:ext cx="5220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Water Logging (contd.)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4419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	As per WAPDA’s criterion,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the land having depth to water table is less than 3 m is classified as water logged area.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baseline="0" dirty="0" smtClean="0">
                <a:solidFill>
                  <a:srgbClr val="000099"/>
                </a:solidFill>
                <a:latin typeface="Arial" pitchFamily="34" charset="0"/>
              </a:rPr>
              <a:t>	Further Categories:</a:t>
            </a:r>
          </a:p>
          <a:p>
            <a:pPr marL="914400" lvl="1" indent="-457200" algn="just" eaLnBrk="0" fontAlgn="base" hangingPunct="0">
              <a:spcBef>
                <a:spcPct val="20000"/>
              </a:spcBef>
              <a:spcAft>
                <a:spcPct val="0"/>
              </a:spcAft>
              <a:buAutoNum type="arabicParenBoth"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Severely Water Logged Area  		(D = 0 -1.5 m)</a:t>
            </a:r>
          </a:p>
          <a:p>
            <a:pPr marL="971550" lvl="1" indent="-514350" algn="just" eaLnBrk="0" fontAlgn="base" hangingPunct="0">
              <a:spcBef>
                <a:spcPct val="20000"/>
              </a:spcBef>
              <a:spcAft>
                <a:spcPct val="0"/>
              </a:spcAft>
              <a:buAutoNum type="arabicParenBoth"/>
            </a:pPr>
            <a:r>
              <a:rPr lang="en-US" sz="2000" b="1" baseline="0" dirty="0" smtClean="0">
                <a:solidFill>
                  <a:srgbClr val="000099"/>
                </a:solidFill>
                <a:latin typeface="Arial" pitchFamily="34" charset="0"/>
              </a:rPr>
              <a:t>Less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</a:rPr>
              <a:t>S</a:t>
            </a:r>
            <a:r>
              <a:rPr lang="en-US" sz="2000" b="1" baseline="0" dirty="0" smtClean="0">
                <a:solidFill>
                  <a:srgbClr val="000099"/>
                </a:solidFill>
                <a:latin typeface="Arial" pitchFamily="34" charset="0"/>
              </a:rPr>
              <a:t>everely Water Logged Area	(D = 1.5 – 3 m)</a:t>
            </a:r>
          </a:p>
          <a:p>
            <a:pPr marL="971550" lvl="1" indent="-514350" algn="just" eaLnBrk="0" fontAlgn="base" hangingPunct="0">
              <a:spcBef>
                <a:spcPct val="20000"/>
              </a:spcBef>
              <a:spcAft>
                <a:spcPct val="0"/>
              </a:spcAft>
              <a:buAutoNum type="arabicParenBoth"/>
            </a:pPr>
            <a:endParaRPr lang="en-US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971550" lvl="1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52" t="2142" r="1852" b="1472"/>
          <a:stretch>
            <a:fillRect/>
          </a:stretch>
        </p:blipFill>
        <p:spPr bwMode="auto">
          <a:xfrm>
            <a:off x="762000" y="762000"/>
            <a:ext cx="7696200" cy="333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/>
          </p:cNvSpPr>
          <p:nvPr/>
        </p:nvSpPr>
        <p:spPr bwMode="auto">
          <a:xfrm>
            <a:off x="381000" y="685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Salinity is the concentration of dissolved salts found in water.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 is measured as the total amount of dissolved salts in parts per thousand (sometimes called PSU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Practical Salinity Units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by scientists). Ten parts per thousand is equal to one percent.</a:t>
            </a:r>
          </a:p>
          <a:p>
            <a:pPr marL="342900" lvl="0" indent="-342900" algn="just" eaLnBrk="0" fontAlgn="base" hangingPunct="0">
              <a:spcAft>
                <a:spcPts val="1800"/>
              </a:spcAft>
              <a:buClr>
                <a:schemeClr val="tx1"/>
              </a:buClr>
              <a:buSzPts val="3200"/>
            </a:pPr>
            <a:r>
              <a:rPr lang="en-US" sz="2000" b="1" dirty="0" smtClean="0">
                <a:latin typeface="Arial" pitchFamily="34" charset="0"/>
              </a:rPr>
              <a:t>Injurious salts are Alkali Salts like </a:t>
            </a:r>
            <a:r>
              <a:rPr lang="en-US" sz="2000" b="1" dirty="0" err="1" smtClean="0">
                <a:latin typeface="Arial" pitchFamily="34" charset="0"/>
              </a:rPr>
              <a:t>NaCl</a:t>
            </a:r>
            <a:r>
              <a:rPr lang="en-US" sz="2000" b="1" dirty="0" smtClean="0">
                <a:latin typeface="Arial" pitchFamily="34" charset="0"/>
              </a:rPr>
              <a:t>, Na</a:t>
            </a:r>
            <a:r>
              <a:rPr lang="en-US" sz="2000" b="1" baseline="-25000" dirty="0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SO</a:t>
            </a:r>
            <a:r>
              <a:rPr lang="en-US" sz="2000" b="1" baseline="-25000" dirty="0" smtClean="0">
                <a:latin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</a:rPr>
              <a:t> and Na</a:t>
            </a:r>
            <a:r>
              <a:rPr lang="en-US" sz="2000" b="1" baseline="-25000" dirty="0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CO</a:t>
            </a:r>
            <a:r>
              <a:rPr lang="en-US" sz="2000" b="1" baseline="-25000" dirty="0" smtClean="0">
                <a:latin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</a:rPr>
              <a:t>. Na</a:t>
            </a:r>
            <a:r>
              <a:rPr lang="en-US" sz="2000" b="1" baseline="-25000" dirty="0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CO</a:t>
            </a:r>
            <a:r>
              <a:rPr lang="en-US" sz="2000" b="1" baseline="-25000" dirty="0" smtClean="0">
                <a:latin typeface="Arial" pitchFamily="34" charset="0"/>
              </a:rPr>
              <a:t>3 </a:t>
            </a:r>
            <a:r>
              <a:rPr lang="en-US" sz="2000" b="1" dirty="0" smtClean="0">
                <a:latin typeface="Arial" pitchFamily="34" charset="0"/>
              </a:rPr>
              <a:t>is most harmful and </a:t>
            </a:r>
            <a:r>
              <a:rPr lang="en-US" sz="2000" b="1" dirty="0" err="1" smtClean="0">
                <a:latin typeface="Arial" pitchFamily="34" charset="0"/>
              </a:rPr>
              <a:t>NaCl</a:t>
            </a:r>
            <a:r>
              <a:rPr lang="en-US" sz="2000" b="1" dirty="0" smtClean="0">
                <a:latin typeface="Arial" pitchFamily="34" charset="0"/>
              </a:rPr>
              <a:t> is least harmful. These salts are soluble in water.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soils, salt moves with water.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r>
              <a:rPr lang="en-US" sz="2000" b="1" dirty="0" smtClean="0">
                <a:latin typeface="Arial" pitchFamily="34" charset="0"/>
              </a:rPr>
              <a:t>In water logged soils, salt appears on the surface with water due to capillary action, water gets evaporated leaving layer (5-7.5 cm) of salts on the surface (Efflorescence).</a:t>
            </a:r>
          </a:p>
          <a:p>
            <a:pPr algn="just">
              <a:spcAft>
                <a:spcPts val="18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primary man-made cause of Salinity is irrigation. </a:t>
            </a:r>
          </a:p>
          <a:p>
            <a:pPr algn="just">
              <a:spcAft>
                <a:spcPts val="18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River water or groundwater used in irrigation contains salts,   which remain in the soil after the water has evaporated.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endParaRPr lang="en-US" sz="2400" b="1" dirty="0" smtClean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chemeClr val="tx1"/>
              </a:buClr>
              <a:buSzPts val="3200"/>
              <a:tabLst/>
            </a:pP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ts val="1800"/>
              </a:spcAft>
              <a:buClr>
                <a:schemeClr val="tx1"/>
              </a:buClr>
              <a:buSzPts val="3200"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0" y="76200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Salinity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172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8600"/>
            <a:ext cx="63145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</a:rPr>
              <a:t>Ground affected by Salinity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0772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/>
          </p:cNvSpPr>
          <p:nvPr/>
        </p:nvSpPr>
        <p:spPr bwMode="auto">
          <a:xfrm>
            <a:off x="304800" y="685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spcAft>
                <a:spcPts val="12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aim of soil Salinity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ontrol is to prevent soil degradation by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salination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Reclaim salty (saline) soils. 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12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Soil reclamation is also called soil improvement, rehabilitation,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remediation, or recuperation. It requires:</a:t>
            </a:r>
          </a:p>
          <a:p>
            <a:pPr marL="457200" marR="0" lvl="0" indent="-457200" algn="just" defTabSz="914400" rtl="0" eaLnBrk="0" fontAlgn="base" latinLnBrk="0" hangingPunct="0">
              <a:spcAft>
                <a:spcPts val="1200"/>
              </a:spcAft>
              <a:buClr>
                <a:schemeClr val="tx1"/>
              </a:buClr>
              <a:buSzPts val="3200"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(1) Efficient Drainage</a:t>
            </a:r>
          </a:p>
          <a:p>
            <a:pPr marL="457200" marR="0" lvl="0" indent="-457200" algn="just" defTabSz="914400" rtl="0" eaLnBrk="0" fontAlgn="base" latinLnBrk="0" hangingPunct="0">
              <a:spcAft>
                <a:spcPts val="1200"/>
              </a:spcAft>
              <a:buClr>
                <a:schemeClr val="tx1"/>
              </a:buClr>
              <a:buSzPts val="3200"/>
              <a:tabLst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en-US" sz="2000" b="1" baseline="0" dirty="0" smtClean="0">
                <a:latin typeface="Arial" pitchFamily="34" charset="0"/>
                <a:cs typeface="Arial" pitchFamily="34" charset="0"/>
              </a:rPr>
              <a:t>Leaching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Aft>
                <a:spcPts val="1200"/>
              </a:spcAft>
              <a:buClr>
                <a:schemeClr val="tx1"/>
              </a:buClr>
              <a:buSzPts val="3200"/>
              <a:tabLst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LEACHING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primary method of controlling soil salinity is to permit 10-20% of the irrigation water to leach the soil, be drained and discharged through an appropriate drainage system. </a:t>
            </a:r>
          </a:p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salt concentration of the drainage water is normally 5 to 10 times higher than that of the irrigation water, thus salt export not matches salt import and thus it is removed.</a:t>
            </a:r>
          </a:p>
          <a:p>
            <a:pPr algn="just">
              <a:spcAft>
                <a:spcPts val="12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Sodium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arbonate is present in saline soil, Gypsum (CaSO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is generally added to the soil before leaching by mixing with water. </a:t>
            </a:r>
            <a:r>
              <a:rPr lang="en-US" sz="2000" b="1" dirty="0" smtClean="0">
                <a:latin typeface="Arial" pitchFamily="34" charset="0"/>
              </a:rPr>
              <a:t>Na</a:t>
            </a:r>
            <a:r>
              <a:rPr lang="en-US" sz="2000" b="1" baseline="-25000" dirty="0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CO</a:t>
            </a:r>
            <a:r>
              <a:rPr lang="en-US" sz="2000" b="1" baseline="-25000" dirty="0" smtClean="0">
                <a:latin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</a:rPr>
              <a:t> reacts with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forms Na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which can be leached out.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38400" y="39469"/>
            <a:ext cx="372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Salinity Control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95463"/>
            <a:ext cx="74914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228600"/>
            <a:ext cx="48354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Saline Seepage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Area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9200" y="2468940"/>
            <a:ext cx="67026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</a:t>
            </a:r>
            <a:r>
              <a:rPr lang="en-US" sz="9600" b="1" dirty="0" smtClean="0">
                <a:solidFill>
                  <a:srgbClr val="008000"/>
                </a:solidFill>
                <a:latin typeface="Arial" pitchFamily="34" charset="0"/>
              </a:rPr>
              <a:t>Thank You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486" r="1729" b="3363"/>
          <a:stretch>
            <a:fillRect/>
          </a:stretch>
        </p:blipFill>
        <p:spPr bwMode="auto">
          <a:xfrm>
            <a:off x="254658" y="1066800"/>
            <a:ext cx="86607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76200"/>
            <a:ext cx="5220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Water Logging (contd.)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228600"/>
            <a:ext cx="569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Causes of Water Logging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3400" y="11430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(1) Over and intensive irrigation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(2) Seepage of water from adjoining high lands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(3) Seepage of water through canals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(4) Impervious obstruction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(5) Inadequate natural drainage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(6) Inadequate surface drainage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(7) Excessive rain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(8) Irregular or flat topography </a:t>
            </a:r>
          </a:p>
          <a:p>
            <a:pPr marL="342900" indent="-342900" eaLnBrk="0" fontAlgn="base" hangingPunct="0">
              <a:spcAft>
                <a:spcPts val="180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Aft>
                <a:spcPts val="180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Aft>
                <a:spcPts val="180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Aft>
                <a:spcPts val="180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0" y="76200"/>
            <a:ext cx="569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Causes of Water Logging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57200" y="762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(1) Over and intensive irrigation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Policy of intensive irrigation increases water table.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To avoid this policy of extensive irrigation should be used.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Seepage of water from adjoining high lands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Water from adjoining high lands may seep into subsoil of affected land and may raise water table.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 Seepage of water through canals</a:t>
            </a:r>
          </a:p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Water may seep through beds and sides of canal network, reservoirs  etc. which increase water table (In Pakistan 69,200 km canals).</a:t>
            </a:r>
          </a:p>
          <a:p>
            <a:pPr algn="just">
              <a:spcAft>
                <a:spcPts val="600"/>
              </a:spcAft>
            </a:pPr>
            <a:endParaRPr lang="en-US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 Impervious obstruction</a:t>
            </a:r>
          </a:p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Due to impervious strata water table rises from upstream side.</a:t>
            </a:r>
          </a:p>
          <a:p>
            <a:pPr marL="342900" marR="0" lvl="0" indent="-342900" algn="just" defTabSz="914400" rtl="0" eaLnBrk="0" fontAlgn="base" latinLnBrk="0" hangingPunct="0">
              <a:spcAft>
                <a:spcPts val="600"/>
              </a:spcAft>
              <a:buClr>
                <a:srgbClr val="000099"/>
              </a:buClr>
              <a:buSzPts val="2400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622447"/>
            <a:ext cx="8610600" cy="60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5) Inadequate natural drainage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Soil having less permeable substratum below pervious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soil will not able to drain water deep into ground causes high water table.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 Inadequate surface drainage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If proper drainage is not available then the storm water constantly percolates and rise level of water table.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(7) Excessive rain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Excessive rainfall may create temporary water logging (less intensity for longer durations).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(8) Irregular or flat topography 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steep terrain water is drained quickly but in flat terrain drainage</a:t>
            </a: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is poor which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raises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water table.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152400"/>
            <a:ext cx="537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</a:rPr>
              <a:t>Effect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of Water Logging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909221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Normal cultivation operations cannot be carried out easily in wet soil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(makes cultivation operation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difficult due to standing water).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Certain water loving plants like grasses, weeds etc grow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fastly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in water logged land and affects the growth of the crops.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Kills the bacteria which produces nutrients.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Causes the loss in crop yield.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Spread of mosquitoes and malaria.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Destruction of roads due to reduced bearing capacity.</a:t>
            </a:r>
          </a:p>
          <a:p>
            <a:pPr marL="342900" indent="-342900" algn="just" fontAlgn="base">
              <a:spcAft>
                <a:spcPts val="18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Water logging leads salinity.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Causes dampness in buildings, appearance of salts on surface,  weakens the plaster and produces ugly spots.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If salty soil is used to make bricks, salts appear on the wall surface.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76200"/>
            <a:ext cx="8528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Remedial Measures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of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Water Logging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3400" y="762000"/>
            <a:ext cx="82296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1. Lining of canals and water courses</a:t>
            </a:r>
          </a:p>
          <a:p>
            <a:pPr marL="342900" marR="0" lvl="0" indent="-342900" algn="l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2. Reducing the intensity of irrigation </a:t>
            </a:r>
          </a:p>
          <a:p>
            <a:pPr marL="342900" marR="0" lvl="0" indent="-342900" algn="l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3. By introducing crop rotation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 Optimum use of water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 Providing intercepting drains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 Provision of efficient drainage system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7. Improving natural drainage of area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8. Introducing to lift irrigation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spcAft>
                <a:spcPts val="2400"/>
              </a:spcAft>
            </a:pPr>
            <a:endParaRPr lang="en-U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marR="0" lvl="0" indent="-342900" algn="l" defTabSz="914400" rtl="0" eaLnBrk="0" fontAlgn="base" latinLnBrk="0" hangingPunct="0">
              <a:spcAft>
                <a:spcPts val="240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1359</Words>
  <Application>Microsoft Office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Lab</cp:lastModifiedBy>
  <cp:revision>78</cp:revision>
  <dcterms:created xsi:type="dcterms:W3CDTF">2006-08-16T00:00:00Z</dcterms:created>
  <dcterms:modified xsi:type="dcterms:W3CDTF">2016-05-10T08:00:59Z</dcterms:modified>
</cp:coreProperties>
</file>