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58" r:id="rId6"/>
    <p:sldId id="260" r:id="rId7"/>
    <p:sldId id="259" r:id="rId8"/>
    <p:sldId id="261" r:id="rId9"/>
    <p:sldId id="262" r:id="rId10"/>
    <p:sldId id="263" r:id="rId11"/>
    <p:sldId id="264" r:id="rId12"/>
    <p:sldId id="265" r:id="rId13"/>
    <p:sldId id="266" r:id="rId14"/>
    <p:sldId id="267" r:id="rId15"/>
    <p:sldId id="268" r:id="rId16"/>
    <p:sldId id="272"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9" d="100"/>
          <a:sy n="69" d="100"/>
        </p:scale>
        <p:origin x="4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5CF4EF-A587-4898-8F1F-4D7EC00C2A2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116789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CF4EF-A587-4898-8F1F-4D7EC00C2A2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67790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CF4EF-A587-4898-8F1F-4D7EC00C2A2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83989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CF4EF-A587-4898-8F1F-4D7EC00C2A2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30291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5CF4EF-A587-4898-8F1F-4D7EC00C2A2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19513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5CF4EF-A587-4898-8F1F-4D7EC00C2A2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108052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5CF4EF-A587-4898-8F1F-4D7EC00C2A24}"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21377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5CF4EF-A587-4898-8F1F-4D7EC00C2A24}"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86654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CF4EF-A587-4898-8F1F-4D7EC00C2A24}"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345614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CF4EF-A587-4898-8F1F-4D7EC00C2A2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420607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5CF4EF-A587-4898-8F1F-4D7EC00C2A2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7C633-AF5F-4DA8-B839-E45E9872BC87}" type="slidenum">
              <a:rPr lang="en-US" smtClean="0"/>
              <a:t>‹#›</a:t>
            </a:fld>
            <a:endParaRPr lang="en-US"/>
          </a:p>
        </p:txBody>
      </p:sp>
    </p:spTree>
    <p:extLst>
      <p:ext uri="{BB962C8B-B14F-4D97-AF65-F5344CB8AC3E}">
        <p14:creationId xmlns:p14="http://schemas.microsoft.com/office/powerpoint/2010/main" val="238572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F4EF-A587-4898-8F1F-4D7EC00C2A24}" type="datetimeFigureOut">
              <a:rPr lang="en-US" smtClean="0"/>
              <a:t>4/5/2017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7C633-AF5F-4DA8-B839-E45E9872BC87}" type="slidenum">
              <a:rPr lang="en-US" smtClean="0"/>
              <a:t>‹#›</a:t>
            </a:fld>
            <a:endParaRPr lang="en-US"/>
          </a:p>
        </p:txBody>
      </p:sp>
    </p:spTree>
    <p:extLst>
      <p:ext uri="{BB962C8B-B14F-4D97-AF65-F5344CB8AC3E}">
        <p14:creationId xmlns:p14="http://schemas.microsoft.com/office/powerpoint/2010/main" val="91147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743" y="5394960"/>
            <a:ext cx="7772400" cy="1056640"/>
          </a:xfrm>
        </p:spPr>
        <p:txBody>
          <a:bodyPr/>
          <a:lstStyle/>
          <a:p>
            <a:r>
              <a:rPr lang="en-US" dirty="0"/>
              <a:t>Canal Regulation</a:t>
            </a:r>
          </a:p>
        </p:txBody>
      </p:sp>
      <p:sp>
        <p:nvSpPr>
          <p:cNvPr id="3" name="Subtitle 2"/>
          <p:cNvSpPr>
            <a:spLocks noGrp="1"/>
          </p:cNvSpPr>
          <p:nvPr>
            <p:ph type="subTitle" idx="1"/>
          </p:nvPr>
        </p:nvSpPr>
        <p:spPr>
          <a:xfrm>
            <a:off x="1156063" y="6322421"/>
            <a:ext cx="6858000" cy="633549"/>
          </a:xfrm>
        </p:spPr>
        <p:txBody>
          <a:bodyPr/>
          <a:lstStyle/>
          <a:p>
            <a:pPr algn="l"/>
            <a:r>
              <a:rPr lang="en-US" dirty="0"/>
              <a:t>Ref: Chapter 13 of Garg</a:t>
            </a:r>
          </a:p>
        </p:txBody>
      </p:sp>
      <p:grpSp>
        <p:nvGrpSpPr>
          <p:cNvPr id="6" name="Group 5"/>
          <p:cNvGrpSpPr/>
          <p:nvPr/>
        </p:nvGrpSpPr>
        <p:grpSpPr>
          <a:xfrm>
            <a:off x="0" y="783771"/>
            <a:ext cx="9144000" cy="2939143"/>
            <a:chOff x="0" y="783771"/>
            <a:chExt cx="9144000" cy="2939143"/>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7094" b="30683"/>
            <a:stretch/>
          </p:blipFill>
          <p:spPr>
            <a:xfrm>
              <a:off x="0" y="783771"/>
              <a:ext cx="9144000" cy="2939143"/>
            </a:xfrm>
            <a:prstGeom prst="rect">
              <a:avLst/>
            </a:prstGeom>
          </p:spPr>
        </p:pic>
        <p:sp>
          <p:nvSpPr>
            <p:cNvPr id="5" name="Rectangle 4"/>
            <p:cNvSpPr/>
            <p:nvPr/>
          </p:nvSpPr>
          <p:spPr>
            <a:xfrm>
              <a:off x="6294268" y="1485530"/>
              <a:ext cx="349188" cy="1213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735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Main functions of a cross-regulator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t>
            </a:r>
            <a:r>
              <a:rPr lang="en-US" dirty="0" err="1"/>
              <a:t>i</a:t>
            </a:r>
            <a:r>
              <a:rPr lang="en-US" dirty="0"/>
              <a:t>) To effectively control the entire Canal irrigation System.</a:t>
            </a:r>
          </a:p>
          <a:p>
            <a:pPr marL="0" indent="0">
              <a:buNone/>
            </a:pPr>
            <a:r>
              <a:rPr lang="en-US" i="1" dirty="0"/>
              <a:t>(ii) </a:t>
            </a:r>
            <a:r>
              <a:rPr lang="en-US" dirty="0"/>
              <a:t>When the water level in the main channel is low, it helps in heading up water on the u/s and to feed the off-take channels to their full demand in rotation.</a:t>
            </a:r>
          </a:p>
          <a:p>
            <a:pPr marL="0" indent="0">
              <a:buNone/>
            </a:pPr>
            <a:r>
              <a:rPr lang="en-US" i="1" dirty="0"/>
              <a:t>(iii) </a:t>
            </a:r>
            <a:r>
              <a:rPr lang="en-US" dirty="0"/>
              <a:t>They help in absorbing fluctuations in various sections of the canal system, and in preventing the possibilities of breaches in the tail reaches.</a:t>
            </a:r>
          </a:p>
          <a:p>
            <a:pPr marL="0" indent="0">
              <a:buNone/>
            </a:pPr>
            <a:r>
              <a:rPr lang="en-US" i="1" dirty="0"/>
              <a:t>(iv) </a:t>
            </a:r>
            <a:r>
              <a:rPr lang="en-US" dirty="0"/>
              <a:t>Cross regulator is often combined with a road </a:t>
            </a:r>
            <a:r>
              <a:rPr lang="en-US" b="1" dirty="0"/>
              <a:t>bridge</a:t>
            </a:r>
            <a:r>
              <a:rPr lang="en-US" dirty="0"/>
              <a:t>, so as to carry the road which may cross the irrigation channel near the site of the cross regulator. It is also usually combined with a fall (if required at the site of cross regulator); when it is called a </a:t>
            </a:r>
            <a:r>
              <a:rPr lang="en-US" b="1" dirty="0"/>
              <a:t>fall-regulator</a:t>
            </a:r>
            <a:r>
              <a:rPr lang="en-US" dirty="0"/>
              <a:t>.</a:t>
            </a:r>
          </a:p>
        </p:txBody>
      </p:sp>
    </p:spTree>
    <p:extLst>
      <p:ext uri="{BB962C8B-B14F-4D97-AF65-F5344CB8AC3E}">
        <p14:creationId xmlns:p14="http://schemas.microsoft.com/office/powerpoint/2010/main" val="250913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Regulator</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Piers, Gates, Bridge</a:t>
            </a:r>
          </a:p>
          <a:p>
            <a:r>
              <a:rPr lang="en-US" dirty="0"/>
              <a:t>A regulator essentially consists of piers placed across the canal at regular intervals with openings  in which either planks or gates can be used to control the supplies. </a:t>
            </a:r>
          </a:p>
          <a:p>
            <a:r>
              <a:rPr lang="en-US" dirty="0"/>
              <a:t>Planks called </a:t>
            </a:r>
            <a:r>
              <a:rPr lang="en-US" dirty="0" err="1"/>
              <a:t>Karries</a:t>
            </a:r>
            <a:r>
              <a:rPr lang="en-US" dirty="0"/>
              <a:t> can be </a:t>
            </a:r>
            <a:r>
              <a:rPr lang="en-US" dirty="0" err="1"/>
              <a:t>used_for</a:t>
            </a:r>
            <a:r>
              <a:rPr lang="en-US" dirty="0"/>
              <a:t> small channels only, as the  maximum height of the plank that be handled manually is about 2 </a:t>
            </a:r>
            <a:r>
              <a:rPr lang="en-US" dirty="0" err="1"/>
              <a:t>metres</a:t>
            </a:r>
            <a:r>
              <a:rPr lang="en-US" dirty="0"/>
              <a:t>. </a:t>
            </a:r>
          </a:p>
          <a:p>
            <a:r>
              <a:rPr lang="en-US" dirty="0"/>
              <a:t>For large channels, either hand operated or mechanically operated gates can be used.</a:t>
            </a:r>
          </a:p>
          <a:p>
            <a:r>
              <a:rPr lang="en-US" dirty="0"/>
              <a:t>The hand operated gates can have spans of 6 to 8 m, while mechanically operated gates. can be as wide as 20 </a:t>
            </a:r>
            <a:r>
              <a:rPr lang="en-US" dirty="0" err="1"/>
              <a:t>metres</a:t>
            </a:r>
            <a:r>
              <a:rPr lang="en-US" dirty="0"/>
              <a:t> or so. </a:t>
            </a:r>
          </a:p>
          <a:p>
            <a:r>
              <a:rPr lang="en-US" dirty="0"/>
              <a:t>A light bridge platform has to be laid on the piers for operation of planks or gates. It is often economical to combine a regulator with a bridge and also to flume the channel at the site of the regulator, so as to reduce its floor width for affecting economy.</a:t>
            </a:r>
          </a:p>
        </p:txBody>
      </p:sp>
    </p:spTree>
    <p:extLst>
      <p:ext uri="{BB962C8B-B14F-4D97-AF65-F5344CB8AC3E}">
        <p14:creationId xmlns:p14="http://schemas.microsoft.com/office/powerpoint/2010/main" val="137172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CANAL ESCAPES</a:t>
            </a:r>
          </a:p>
        </p:txBody>
      </p:sp>
      <p:sp>
        <p:nvSpPr>
          <p:cNvPr id="3" name="Content Placeholder 2"/>
          <p:cNvSpPr>
            <a:spLocks noGrp="1"/>
          </p:cNvSpPr>
          <p:nvPr>
            <p:ph idx="1"/>
          </p:nvPr>
        </p:nvSpPr>
        <p:spPr>
          <a:xfrm>
            <a:off x="628650" y="1436914"/>
            <a:ext cx="7886700" cy="4740049"/>
          </a:xfrm>
        </p:spPr>
        <p:txBody>
          <a:bodyPr>
            <a:noAutofit/>
          </a:bodyPr>
          <a:lstStyle/>
          <a:p>
            <a:r>
              <a:rPr lang="en-US" sz="1800" dirty="0"/>
              <a:t>Escape (or escape regulator) is a side channel constructed to remove surplus water from an irrigation channel (main canal, branch canal, or distributary, etc.) into a natural drain. </a:t>
            </a:r>
          </a:p>
          <a:p>
            <a:r>
              <a:rPr lang="en-US" sz="1800" dirty="0"/>
              <a:t>The water in the irrigation channel may become surplus due to some mistake; or-difficulty in regulation at the head; or due to-excessive rainfall in upper reaches</a:t>
            </a:r>
          </a:p>
          <a:p>
            <a:r>
              <a:rPr lang="en-US" sz="1800" dirty="0"/>
              <a:t>Sometimes, the cultivators may find that the demand of water is over and may close their outlets suddenly, in such circumstances, the canal supplies shall become surplus, and this excess may overflow the banks unless escaped.</a:t>
            </a:r>
          </a:p>
          <a:p>
            <a:r>
              <a:rPr lang="en-US" sz="1800" dirty="0"/>
              <a:t>No doubt, in all such circumstances, the supplies shall be reduced or stopped from the </a:t>
            </a:r>
            <a:r>
              <a:rPr lang="en-US" sz="1800" i="1" dirty="0"/>
              <a:t>head works, </a:t>
            </a:r>
            <a:r>
              <a:rPr lang="en-US" sz="1800" dirty="0"/>
              <a:t>but the effect of this reduction is felt only after a certain time. Therefore, in order to avoid damage, some immediate action is required, and this is achieved by means of an 'Escape', generally called a 'surplus water escape'.</a:t>
            </a:r>
          </a:p>
          <a:p>
            <a:r>
              <a:rPr lang="en-US" sz="1800" dirty="0"/>
              <a:t>Escape can considered as Safety Valve for canal</a:t>
            </a:r>
          </a:p>
          <a:p>
            <a:r>
              <a:rPr lang="en-US" sz="1800" dirty="0"/>
              <a:t>Two Types: </a:t>
            </a:r>
          </a:p>
          <a:p>
            <a:pPr lvl="1"/>
            <a:r>
              <a:rPr lang="en-US" sz="1600" dirty="0"/>
              <a:t>Weir Type Escape (Crest level of weir is kept at FSL of canal. No gates)</a:t>
            </a:r>
          </a:p>
          <a:p>
            <a:pPr lvl="1"/>
            <a:r>
              <a:rPr lang="en-US" sz="1600" dirty="0"/>
              <a:t>Regulator Type (Crest level of escape is kept at Bed of canal, and gates are used to regulate)</a:t>
            </a:r>
          </a:p>
        </p:txBody>
      </p:sp>
    </p:spTree>
    <p:extLst>
      <p:ext uri="{BB962C8B-B14F-4D97-AF65-F5344CB8AC3E}">
        <p14:creationId xmlns:p14="http://schemas.microsoft.com/office/powerpoint/2010/main" val="179492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0482" y="682155"/>
            <a:ext cx="5511150" cy="6175845"/>
          </a:xfrm>
          <a:prstGeom prst="rect">
            <a:avLst/>
          </a:prstGeom>
        </p:spPr>
      </p:pic>
    </p:spTree>
    <p:extLst>
      <p:ext uri="{BB962C8B-B14F-4D97-AF65-F5344CB8AC3E}">
        <p14:creationId xmlns:p14="http://schemas.microsoft.com/office/powerpoint/2010/main" val="166001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METERING FLUMES</a:t>
            </a:r>
          </a:p>
        </p:txBody>
      </p:sp>
      <p:sp>
        <p:nvSpPr>
          <p:cNvPr id="3" name="Content Placeholder 2"/>
          <p:cNvSpPr>
            <a:spLocks noGrp="1"/>
          </p:cNvSpPr>
          <p:nvPr>
            <p:ph idx="1"/>
          </p:nvPr>
        </p:nvSpPr>
        <p:spPr/>
        <p:txBody>
          <a:bodyPr>
            <a:normAutofit fontScale="92500" lnSpcReduction="10000"/>
          </a:bodyPr>
          <a:lstStyle/>
          <a:p>
            <a:r>
              <a:rPr lang="en-US" dirty="0"/>
              <a:t>A meter is a structure constructed in a canal for measuring its discharge accurately.</a:t>
            </a:r>
          </a:p>
          <a:p>
            <a:r>
              <a:rPr lang="en-US" dirty="0"/>
              <a:t>A metering flume is an artificially flumed (narrowed) section of the channel, which can be utilized for calculating the discharge in the channel.</a:t>
            </a:r>
          </a:p>
          <a:p>
            <a:r>
              <a:rPr lang="en-US" dirty="0"/>
              <a:t>Normal section of channel is narrowed by </a:t>
            </a:r>
            <a:r>
              <a:rPr lang="en-US" dirty="0" err="1"/>
              <a:t>masonary</a:t>
            </a:r>
            <a:r>
              <a:rPr lang="en-US" dirty="0"/>
              <a:t> walls by splay of 1 : 1 to 2 : 1 to a rectangular section called </a:t>
            </a:r>
            <a:r>
              <a:rPr lang="en-US" i="1" dirty="0"/>
              <a:t>Throat. </a:t>
            </a:r>
            <a:r>
              <a:rPr lang="en-US" dirty="0"/>
              <a:t>From where, the channel is slowly diverged so as to attain its normal section by means of masonry wings with a splay of 2 : 1 to 10 : 1. </a:t>
            </a:r>
          </a:p>
          <a:p>
            <a:r>
              <a:rPr lang="en-US" dirty="0"/>
              <a:t>More gradual the convergence and divergence, less will be the loss of head in the flume.</a:t>
            </a:r>
          </a:p>
        </p:txBody>
      </p:sp>
    </p:spTree>
    <p:extLst>
      <p:ext uri="{BB962C8B-B14F-4D97-AF65-F5344CB8AC3E}">
        <p14:creationId xmlns:p14="http://schemas.microsoft.com/office/powerpoint/2010/main" val="265702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Meter Flumes</a:t>
            </a:r>
          </a:p>
        </p:txBody>
      </p:sp>
      <p:sp>
        <p:nvSpPr>
          <p:cNvPr id="3" name="Content Placeholder 2"/>
          <p:cNvSpPr>
            <a:spLocks noGrp="1"/>
          </p:cNvSpPr>
          <p:nvPr>
            <p:ph idx="1"/>
          </p:nvPr>
        </p:nvSpPr>
        <p:spPr>
          <a:xfrm>
            <a:off x="628650" y="1825625"/>
            <a:ext cx="3695156" cy="4351338"/>
          </a:xfrm>
        </p:spPr>
        <p:txBody>
          <a:bodyPr>
            <a:normAutofit fontScale="85000" lnSpcReduction="20000"/>
          </a:bodyPr>
          <a:lstStyle/>
          <a:p>
            <a:pPr marL="0" indent="0">
              <a:buNone/>
            </a:pPr>
            <a:r>
              <a:rPr lang="en-US" b="1" dirty="0" err="1"/>
              <a:t>Venturi</a:t>
            </a:r>
            <a:r>
              <a:rPr lang="en-US" b="1" dirty="0"/>
              <a:t> Flume</a:t>
            </a:r>
          </a:p>
          <a:p>
            <a:r>
              <a:rPr lang="en-US" dirty="0"/>
              <a:t>It consists of a gradually contracting channel leading to 'throat', and a gradually expanding channel leading away from it.</a:t>
            </a:r>
          </a:p>
          <a:p>
            <a:r>
              <a:rPr lang="en-US" dirty="0"/>
              <a:t>Stilling wells are provided for measuring head at the entrance and at the throat, as shown in Fig. 13.11.</a:t>
            </a:r>
          </a:p>
          <a:p>
            <a:r>
              <a:rPr lang="en-US" dirty="0"/>
              <a:t>If h is head difference in two wells, Q can be calculated as:</a:t>
            </a:r>
          </a:p>
        </p:txBody>
      </p:sp>
      <p:pic>
        <p:nvPicPr>
          <p:cNvPr id="4" name="Picture 3"/>
          <p:cNvPicPr>
            <a:picLocks noChangeAspect="1"/>
          </p:cNvPicPr>
          <p:nvPr/>
        </p:nvPicPr>
        <p:blipFill>
          <a:blip r:embed="rId2"/>
          <a:stretch>
            <a:fillRect/>
          </a:stretch>
        </p:blipFill>
        <p:spPr>
          <a:xfrm>
            <a:off x="4323806" y="1499557"/>
            <a:ext cx="4431263" cy="3493125"/>
          </a:xfrm>
          <a:prstGeom prst="rect">
            <a:avLst/>
          </a:prstGeom>
        </p:spPr>
      </p:pic>
      <p:pic>
        <p:nvPicPr>
          <p:cNvPr id="5" name="Picture 4"/>
          <p:cNvPicPr>
            <a:picLocks noChangeAspect="1"/>
          </p:cNvPicPr>
          <p:nvPr/>
        </p:nvPicPr>
        <p:blipFill>
          <a:blip r:embed="rId3"/>
          <a:stretch>
            <a:fillRect/>
          </a:stretch>
        </p:blipFill>
        <p:spPr>
          <a:xfrm>
            <a:off x="4312212" y="5127618"/>
            <a:ext cx="4831788" cy="1429984"/>
          </a:xfrm>
          <a:prstGeom prst="rect">
            <a:avLst/>
          </a:prstGeom>
          <a:solidFill>
            <a:schemeClr val="accent1"/>
          </a:solidFill>
        </p:spPr>
      </p:pic>
    </p:spTree>
    <p:extLst>
      <p:ext uri="{BB962C8B-B14F-4D97-AF65-F5344CB8AC3E}">
        <p14:creationId xmlns:p14="http://schemas.microsoft.com/office/powerpoint/2010/main" val="322977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Meter Flumes</a:t>
            </a:r>
          </a:p>
        </p:txBody>
      </p:sp>
      <p:sp>
        <p:nvSpPr>
          <p:cNvPr id="3" name="Content Placeholder 2"/>
          <p:cNvSpPr>
            <a:spLocks noGrp="1"/>
          </p:cNvSpPr>
          <p:nvPr>
            <p:ph idx="1"/>
          </p:nvPr>
        </p:nvSpPr>
        <p:spPr>
          <a:xfrm>
            <a:off x="628650" y="1825625"/>
            <a:ext cx="3695156" cy="4351338"/>
          </a:xfrm>
        </p:spPr>
        <p:txBody>
          <a:bodyPr>
            <a:normAutofit/>
          </a:bodyPr>
          <a:lstStyle/>
          <a:p>
            <a:pPr marL="0" indent="0">
              <a:buNone/>
            </a:pPr>
            <a:r>
              <a:rPr lang="en-US" b="1" dirty="0"/>
              <a:t>Standing Wave Flume</a:t>
            </a:r>
          </a:p>
          <a:p>
            <a:r>
              <a:rPr lang="en-US" dirty="0"/>
              <a:t>If a hydraulic jump is formed on d/s </a:t>
            </a:r>
            <a:r>
              <a:rPr lang="en-US" dirty="0" err="1"/>
              <a:t>glacies</a:t>
            </a:r>
            <a:r>
              <a:rPr lang="en-US" dirty="0"/>
              <a:t>, it is called as Standing Wave Flume</a:t>
            </a:r>
          </a:p>
          <a:p>
            <a:r>
              <a:rPr lang="en-US" dirty="0"/>
              <a:t>If H is head above crest, Q can be found as:</a:t>
            </a:r>
          </a:p>
        </p:txBody>
      </p:sp>
      <p:pic>
        <p:nvPicPr>
          <p:cNvPr id="6" name="Picture 5"/>
          <p:cNvPicPr>
            <a:picLocks noChangeAspect="1"/>
          </p:cNvPicPr>
          <p:nvPr/>
        </p:nvPicPr>
        <p:blipFill>
          <a:blip r:embed="rId2"/>
          <a:stretch>
            <a:fillRect/>
          </a:stretch>
        </p:blipFill>
        <p:spPr>
          <a:xfrm>
            <a:off x="4972103" y="1690689"/>
            <a:ext cx="4171897" cy="3278787"/>
          </a:xfrm>
          <a:prstGeom prst="rect">
            <a:avLst/>
          </a:prstGeom>
        </p:spPr>
      </p:pic>
      <p:pic>
        <p:nvPicPr>
          <p:cNvPr id="7" name="Picture 6"/>
          <p:cNvPicPr>
            <a:picLocks noChangeAspect="1"/>
          </p:cNvPicPr>
          <p:nvPr/>
        </p:nvPicPr>
        <p:blipFill>
          <a:blip r:embed="rId3"/>
          <a:stretch>
            <a:fillRect/>
          </a:stretch>
        </p:blipFill>
        <p:spPr>
          <a:xfrm>
            <a:off x="3266402" y="5478338"/>
            <a:ext cx="5511150" cy="698625"/>
          </a:xfrm>
          <a:prstGeom prst="rect">
            <a:avLst/>
          </a:prstGeom>
        </p:spPr>
      </p:pic>
    </p:spTree>
    <p:extLst>
      <p:ext uri="{BB962C8B-B14F-4D97-AF65-F5344CB8AC3E}">
        <p14:creationId xmlns:p14="http://schemas.microsoft.com/office/powerpoint/2010/main" val="135757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r>
              <a:rPr lang="en-US" dirty="0"/>
              <a:t>Ref: Hydraulic Structures, by SK Garg, Chapter 13</a:t>
            </a:r>
          </a:p>
        </p:txBody>
      </p:sp>
    </p:spTree>
    <p:extLst>
      <p:ext uri="{BB962C8B-B14F-4D97-AF65-F5344CB8AC3E}">
        <p14:creationId xmlns:p14="http://schemas.microsoft.com/office/powerpoint/2010/main" val="20093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Canal Regulation</a:t>
            </a:r>
          </a:p>
        </p:txBody>
      </p:sp>
      <p:sp>
        <p:nvSpPr>
          <p:cNvPr id="3" name="Content Placeholder 2"/>
          <p:cNvSpPr>
            <a:spLocks noGrp="1"/>
          </p:cNvSpPr>
          <p:nvPr>
            <p:ph idx="1"/>
          </p:nvPr>
        </p:nvSpPr>
        <p:spPr/>
        <p:txBody>
          <a:bodyPr>
            <a:normAutofit/>
          </a:bodyPr>
          <a:lstStyle/>
          <a:p>
            <a:pPr marL="0" indent="0">
              <a:buNone/>
            </a:pPr>
            <a:r>
              <a:rPr lang="en-US" b="1" dirty="0">
                <a:latin typeface="Times New Roman" panose="02020603050405020304" pitchFamily="18" charset="0"/>
              </a:rPr>
              <a:t>Regulation </a:t>
            </a:r>
          </a:p>
          <a:p>
            <a:r>
              <a:rPr lang="en-US" dirty="0">
                <a:latin typeface="Times New Roman" panose="02020603050405020304" pitchFamily="18" charset="0"/>
              </a:rPr>
              <a:t>Water that enters into· the main canal from the river has to be divided into different Branches and Distributaries, in accordance with the relative urgency of demand on different channels. </a:t>
            </a:r>
          </a:p>
          <a:p>
            <a:r>
              <a:rPr lang="en-US" dirty="0">
                <a:latin typeface="Times New Roman" panose="02020603050405020304" pitchFamily="18" charset="0"/>
              </a:rPr>
              <a:t>This process of distribution is called 'Regulation'. </a:t>
            </a:r>
          </a:p>
          <a:p>
            <a:r>
              <a:rPr lang="en-US" dirty="0">
                <a:latin typeface="Times New Roman" panose="02020603050405020304" pitchFamily="18" charset="0"/>
              </a:rPr>
              <a:t>To distribute water effectively, the discharge has to be adjusted to any desired value. </a:t>
            </a:r>
          </a:p>
          <a:p>
            <a:r>
              <a:rPr lang="en-US" dirty="0">
                <a:latin typeface="Times New Roman" panose="02020603050405020304" pitchFamily="18" charset="0"/>
              </a:rPr>
              <a:t>This aim is achieved by means of </a:t>
            </a:r>
            <a:r>
              <a:rPr lang="en-US" b="1" dirty="0">
                <a:latin typeface="Times New Roman" panose="02020603050405020304" pitchFamily="18" charset="0"/>
              </a:rPr>
              <a:t>regulators</a:t>
            </a:r>
          </a:p>
        </p:txBody>
      </p:sp>
    </p:spTree>
    <p:extLst>
      <p:ext uri="{BB962C8B-B14F-4D97-AF65-F5344CB8AC3E}">
        <p14:creationId xmlns:p14="http://schemas.microsoft.com/office/powerpoint/2010/main" val="18589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Canal Regulation Works</a:t>
            </a:r>
            <a:endParaRPr lang="en-US"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rPr>
              <a:t>The works which are constructed in order to control and regulate discharges, depths, velocities etc. in canals, are known as canal regulation works. </a:t>
            </a:r>
          </a:p>
          <a:p>
            <a:r>
              <a:rPr lang="en-US" dirty="0">
                <a:latin typeface="Times New Roman" panose="02020603050405020304" pitchFamily="18" charset="0"/>
              </a:rPr>
              <a:t>These structures ensure the efficient functioning of a canal irrigation system, by giving full control upon the canals. </a:t>
            </a:r>
          </a:p>
          <a:p>
            <a:r>
              <a:rPr lang="en-US" dirty="0">
                <a:latin typeface="Times New Roman" panose="02020603050405020304" pitchFamily="18" charset="0"/>
              </a:rPr>
              <a:t>The important of these structures are :</a:t>
            </a:r>
          </a:p>
          <a:p>
            <a:pPr lvl="1"/>
            <a:r>
              <a:rPr lang="en-US" dirty="0">
                <a:latin typeface="Times New Roman" panose="02020603050405020304" pitchFamily="18" charset="0"/>
              </a:rPr>
              <a:t>Canal Falls.</a:t>
            </a:r>
          </a:p>
          <a:p>
            <a:pPr lvl="1"/>
            <a:r>
              <a:rPr lang="en-US" dirty="0">
                <a:latin typeface="Times New Roman" panose="02020603050405020304" pitchFamily="18" charset="0"/>
              </a:rPr>
              <a:t>Canal Regulators (Head Regulator and Cross Regulator).</a:t>
            </a:r>
          </a:p>
          <a:p>
            <a:pPr lvl="1"/>
            <a:r>
              <a:rPr lang="en-US" dirty="0">
                <a:latin typeface="Times New Roman" panose="02020603050405020304" pitchFamily="18" charset="0"/>
              </a:rPr>
              <a:t>Canal Escapes.</a:t>
            </a:r>
          </a:p>
          <a:p>
            <a:pPr lvl="1"/>
            <a:r>
              <a:rPr lang="en-US" dirty="0">
                <a:latin typeface="Times New Roman" panose="02020603050405020304" pitchFamily="18" charset="0"/>
              </a:rPr>
              <a:t>Metering Flumes, etc.</a:t>
            </a:r>
          </a:p>
          <a:p>
            <a:endParaRPr lang="en-US" dirty="0"/>
          </a:p>
        </p:txBody>
      </p:sp>
    </p:spTree>
    <p:extLst>
      <p:ext uri="{BB962C8B-B14F-4D97-AF65-F5344CB8AC3E}">
        <p14:creationId xmlns:p14="http://schemas.microsoft.com/office/powerpoint/2010/main" val="276740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14" b="13314"/>
          <a:stretch/>
        </p:blipFill>
        <p:spPr>
          <a:xfrm>
            <a:off x="0" y="875210"/>
            <a:ext cx="9144000" cy="4650379"/>
          </a:xfrm>
          <a:prstGeom prst="rect">
            <a:avLst/>
          </a:prstGeom>
        </p:spPr>
      </p:pic>
      <p:sp>
        <p:nvSpPr>
          <p:cNvPr id="7" name="Rectangle 6"/>
          <p:cNvSpPr/>
          <p:nvPr/>
        </p:nvSpPr>
        <p:spPr>
          <a:xfrm>
            <a:off x="0" y="6211669"/>
            <a:ext cx="8869679" cy="369332"/>
          </a:xfrm>
          <a:prstGeom prst="rect">
            <a:avLst/>
          </a:prstGeom>
        </p:spPr>
        <p:txBody>
          <a:bodyPr wrap="square">
            <a:spAutoFit/>
          </a:bodyPr>
          <a:lstStyle/>
          <a:p>
            <a:r>
              <a:rPr lang="en-US" dirty="0"/>
              <a:t>Ref: https://www.slideshare.net/muthukumaratvit/design-of-canal-regulator-using-html/2</a:t>
            </a:r>
          </a:p>
        </p:txBody>
      </p:sp>
    </p:spTree>
    <p:extLst>
      <p:ext uri="{BB962C8B-B14F-4D97-AF65-F5344CB8AC3E}">
        <p14:creationId xmlns:p14="http://schemas.microsoft.com/office/powerpoint/2010/main" val="137237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2874"/>
            <a:ext cx="7886700" cy="1325563"/>
          </a:xfrm>
        </p:spPr>
        <p:txBody>
          <a:bodyPr/>
          <a:lstStyle/>
          <a:p>
            <a:r>
              <a:rPr lang="en-US" dirty="0">
                <a:latin typeface="Times New Roman" panose="02020603050405020304" pitchFamily="18" charset="0"/>
              </a:rPr>
              <a:t>CANAL REGULATORS</a:t>
            </a:r>
            <a:endParaRPr lang="en-US" dirty="0"/>
          </a:p>
        </p:txBody>
      </p:sp>
      <p:pic>
        <p:nvPicPr>
          <p:cNvPr id="4" name="Picture 3"/>
          <p:cNvPicPr>
            <a:picLocks noChangeAspect="1"/>
          </p:cNvPicPr>
          <p:nvPr/>
        </p:nvPicPr>
        <p:blipFill rotWithShape="1">
          <a:blip r:embed="rId2"/>
          <a:srcRect r="48488"/>
          <a:stretch/>
        </p:blipFill>
        <p:spPr>
          <a:xfrm>
            <a:off x="282235" y="2614019"/>
            <a:ext cx="3797573" cy="3073617"/>
          </a:xfrm>
          <a:prstGeom prst="rect">
            <a:avLst/>
          </a:prstGeom>
        </p:spPr>
      </p:pic>
      <p:sp>
        <p:nvSpPr>
          <p:cNvPr id="5" name="Rectangle 4"/>
          <p:cNvSpPr/>
          <p:nvPr/>
        </p:nvSpPr>
        <p:spPr>
          <a:xfrm>
            <a:off x="382780" y="1690689"/>
            <a:ext cx="8277893" cy="923330"/>
          </a:xfrm>
          <a:prstGeom prst="rect">
            <a:avLst/>
          </a:prstGeom>
        </p:spPr>
        <p:txBody>
          <a:bodyPr wrap="square">
            <a:spAutoFit/>
          </a:bodyPr>
          <a:lstStyle/>
          <a:p>
            <a:r>
              <a:rPr lang="en-US" b="1" dirty="0">
                <a:latin typeface="Times New Roman" panose="02020603050405020304" pitchFamily="18" charset="0"/>
              </a:rPr>
              <a:t>Alignment of the off-taking channel:</a:t>
            </a:r>
          </a:p>
          <a:p>
            <a:r>
              <a:rPr lang="en-US" dirty="0">
                <a:latin typeface="Times New Roman" panose="02020603050405020304" pitchFamily="18" charset="0"/>
              </a:rPr>
              <a:t>When a branch channel takes off from the main channel (called Parent Channel),</a:t>
            </a:r>
          </a:p>
          <a:p>
            <a:r>
              <a:rPr lang="en-US" dirty="0">
                <a:latin typeface="Times New Roman" panose="02020603050405020304" pitchFamily="18" charset="0"/>
              </a:rPr>
              <a:t>the off-take alignment must be carefully designed.</a:t>
            </a:r>
            <a:endParaRPr lang="en-US" dirty="0"/>
          </a:p>
        </p:txBody>
      </p:sp>
      <p:sp>
        <p:nvSpPr>
          <p:cNvPr id="6" name="Rectangle 5"/>
          <p:cNvSpPr/>
          <p:nvPr/>
        </p:nvSpPr>
        <p:spPr>
          <a:xfrm>
            <a:off x="282235" y="5490199"/>
            <a:ext cx="8378438" cy="1508105"/>
          </a:xfrm>
          <a:prstGeom prst="rect">
            <a:avLst/>
          </a:prstGeom>
        </p:spPr>
        <p:txBody>
          <a:bodyPr wrap="square">
            <a:spAutoFit/>
          </a:bodyPr>
          <a:lstStyle/>
          <a:p>
            <a:r>
              <a:rPr lang="en-US" dirty="0"/>
              <a:t>The best ideal alignment is:</a:t>
            </a:r>
            <a:endParaRPr lang="en-US" i="1" dirty="0"/>
          </a:p>
          <a:p>
            <a:r>
              <a:rPr lang="en-US" dirty="0"/>
              <a:t>When the off-taking channel </a:t>
            </a:r>
            <a:r>
              <a:rPr lang="en-US" sz="2000" b="1" dirty="0"/>
              <a:t>makes zero angle </a:t>
            </a:r>
            <a:r>
              <a:rPr lang="en-US" dirty="0"/>
              <a:t>with the parent channel initially and then separates out in a transition, as shown in Fig. 13.1.</a:t>
            </a:r>
          </a:p>
          <a:p>
            <a:r>
              <a:rPr lang="en-US" dirty="0"/>
              <a:t>The transitions will have to be properly designed, so as to avoid accumulation of silt jetty. </a:t>
            </a:r>
          </a:p>
        </p:txBody>
      </p:sp>
      <p:grpSp>
        <p:nvGrpSpPr>
          <p:cNvPr id="9" name="Group 8"/>
          <p:cNvGrpSpPr/>
          <p:nvPr/>
        </p:nvGrpSpPr>
        <p:grpSpPr>
          <a:xfrm>
            <a:off x="6054709" y="2614019"/>
            <a:ext cx="2460641" cy="3073617"/>
            <a:chOff x="6054709" y="2614019"/>
            <a:chExt cx="2460641" cy="3073617"/>
          </a:xfrm>
        </p:grpSpPr>
        <p:pic>
          <p:nvPicPr>
            <p:cNvPr id="7" name="Picture 6"/>
            <p:cNvPicPr>
              <a:picLocks noChangeAspect="1"/>
            </p:cNvPicPr>
            <p:nvPr/>
          </p:nvPicPr>
          <p:blipFill rotWithShape="1">
            <a:blip r:embed="rId3"/>
            <a:srcRect l="11571" t="9429" r="59143" b="32514"/>
            <a:stretch/>
          </p:blipFill>
          <p:spPr>
            <a:xfrm>
              <a:off x="6054709" y="2614019"/>
              <a:ext cx="2305282" cy="2856302"/>
            </a:xfrm>
            <a:prstGeom prst="rect">
              <a:avLst/>
            </a:prstGeom>
          </p:spPr>
        </p:pic>
        <p:sp>
          <p:nvSpPr>
            <p:cNvPr id="3" name="Rectangle 2"/>
            <p:cNvSpPr/>
            <p:nvPr/>
          </p:nvSpPr>
          <p:spPr>
            <a:xfrm>
              <a:off x="7916091" y="3762103"/>
              <a:ext cx="599259" cy="61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54709" y="5073682"/>
              <a:ext cx="960045" cy="61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056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As an alternative to the transitions:</a:t>
            </a:r>
          </a:p>
          <a:p>
            <a:r>
              <a:rPr lang="en-US"/>
              <a:t>Both the channels should make an angle with the parent channel upstream of the off-take, as shown in Fig. 13.2.</a:t>
            </a:r>
            <a:endParaRPr lang="en-US" dirty="0"/>
          </a:p>
        </p:txBody>
      </p:sp>
      <p:pic>
        <p:nvPicPr>
          <p:cNvPr id="4" name="Picture 3"/>
          <p:cNvPicPr>
            <a:picLocks noChangeAspect="1"/>
          </p:cNvPicPr>
          <p:nvPr/>
        </p:nvPicPr>
        <p:blipFill rotWithShape="1">
          <a:blip r:embed="rId2"/>
          <a:srcRect l="51403"/>
          <a:stretch/>
        </p:blipFill>
        <p:spPr>
          <a:xfrm>
            <a:off x="2707793" y="3448594"/>
            <a:ext cx="3821805" cy="3278777"/>
          </a:xfrm>
          <a:prstGeom prst="rect">
            <a:avLst/>
          </a:prstGeom>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rPr>
              <a:t>CANAL REGULATORS</a:t>
            </a:r>
            <a:endParaRPr lang="en-US" dirty="0"/>
          </a:p>
        </p:txBody>
      </p:sp>
    </p:spTree>
    <p:extLst>
      <p:ext uri="{BB962C8B-B14F-4D97-AF65-F5344CB8AC3E}">
        <p14:creationId xmlns:p14="http://schemas.microsoft.com/office/powerpoint/2010/main" val="154172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When the parent channel has to be carried straight, the edge of the canal rather than the </a:t>
            </a:r>
            <a:r>
              <a:rPr lang="en-US" dirty="0" err="1"/>
              <a:t>centre</a:t>
            </a:r>
            <a:r>
              <a:rPr lang="en-US" dirty="0"/>
              <a:t> line should be considered in deciding the angle of the off-take (Fig. 13.3).</a:t>
            </a:r>
          </a:p>
        </p:txBody>
      </p:sp>
      <p:sp>
        <p:nvSpPr>
          <p:cNvPr id="4"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rPr>
              <a:t>CANAL REGULATORS</a:t>
            </a:r>
            <a:endParaRPr lang="en-US" dirty="0"/>
          </a:p>
        </p:txBody>
      </p:sp>
      <p:pic>
        <p:nvPicPr>
          <p:cNvPr id="5" name="Picture 4"/>
          <p:cNvPicPr>
            <a:picLocks noChangeAspect="1"/>
          </p:cNvPicPr>
          <p:nvPr/>
        </p:nvPicPr>
        <p:blipFill>
          <a:blip r:embed="rId2"/>
          <a:stretch>
            <a:fillRect/>
          </a:stretch>
        </p:blipFill>
        <p:spPr>
          <a:xfrm>
            <a:off x="2840456" y="3764378"/>
            <a:ext cx="3463088" cy="2412585"/>
          </a:xfrm>
          <a:prstGeom prst="rect">
            <a:avLst/>
          </a:prstGeom>
        </p:spPr>
      </p:pic>
    </p:spTree>
    <p:extLst>
      <p:ext uri="{BB962C8B-B14F-4D97-AF65-F5344CB8AC3E}">
        <p14:creationId xmlns:p14="http://schemas.microsoft.com/office/powerpoint/2010/main" val="27329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Distributary Head Regulator and Cross Regulator</a:t>
            </a:r>
          </a:p>
        </p:txBody>
      </p:sp>
      <p:sp>
        <p:nvSpPr>
          <p:cNvPr id="3" name="Content Placeholder 2"/>
          <p:cNvSpPr>
            <a:spLocks noGrp="1"/>
          </p:cNvSpPr>
          <p:nvPr>
            <p:ph idx="1"/>
          </p:nvPr>
        </p:nvSpPr>
        <p:spPr/>
        <p:txBody>
          <a:bodyPr>
            <a:normAutofit lnSpcReduction="10000"/>
          </a:bodyPr>
          <a:lstStyle/>
          <a:p>
            <a:r>
              <a:rPr lang="en-US" dirty="0"/>
              <a:t>A distributary head regulator controls the supply of the off-taking channel ; while a cross-regulator controls the supply of the parent channel.</a:t>
            </a:r>
          </a:p>
          <a:p>
            <a:r>
              <a:rPr lang="en-US" dirty="0"/>
              <a:t>A head regulator provided at the head of the off-taking channel, controls the flow of water entering this new channel. While a cross-regulator may be required in the main parent channel down-stream of the off-taking channel, and is operated when necessary so as to head up water on its upstream side, thus to ensure the required supply in the off-taking channel even during the periods of low flow in the main channel.</a:t>
            </a:r>
          </a:p>
        </p:txBody>
      </p:sp>
    </p:spTree>
    <p:extLst>
      <p:ext uri="{BB962C8B-B14F-4D97-AF65-F5344CB8AC3E}">
        <p14:creationId xmlns:p14="http://schemas.microsoft.com/office/powerpoint/2010/main" val="13984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The main functions of a head regulator</a:t>
            </a:r>
            <a:endParaRPr lang="en-US" dirty="0"/>
          </a:p>
        </p:txBody>
      </p:sp>
      <p:sp>
        <p:nvSpPr>
          <p:cNvPr id="3" name="Content Placeholder 2"/>
          <p:cNvSpPr>
            <a:spLocks noGrp="1"/>
          </p:cNvSpPr>
          <p:nvPr>
            <p:ph idx="1"/>
          </p:nvPr>
        </p:nvSpPr>
        <p:spPr/>
        <p:txBody>
          <a:bodyPr/>
          <a:lstStyle/>
          <a:p>
            <a:pPr marL="0" indent="0">
              <a:buNone/>
            </a:pPr>
            <a:r>
              <a:rPr lang="en-US" i="1" dirty="0"/>
              <a:t>(</a:t>
            </a:r>
            <a:r>
              <a:rPr lang="en-US" i="1" dirty="0" err="1"/>
              <a:t>i</a:t>
            </a:r>
            <a:r>
              <a:rPr lang="en-US" i="1" dirty="0"/>
              <a:t>) </a:t>
            </a:r>
            <a:r>
              <a:rPr lang="en-US" dirty="0"/>
              <a:t>To regulate or control the supplies entering the off-take channel.</a:t>
            </a:r>
          </a:p>
          <a:p>
            <a:pPr marL="0" indent="0">
              <a:buNone/>
            </a:pPr>
            <a:r>
              <a:rPr lang="en-US" i="1" dirty="0"/>
              <a:t>(ii) </a:t>
            </a:r>
            <a:r>
              <a:rPr lang="en-US" dirty="0"/>
              <a:t>To control silt entry into the off-take channel.</a:t>
            </a:r>
          </a:p>
          <a:p>
            <a:pPr marL="0" indent="0">
              <a:buNone/>
            </a:pPr>
            <a:r>
              <a:rPr lang="en-US" i="1" dirty="0"/>
              <a:t>(iii) </a:t>
            </a:r>
            <a:r>
              <a:rPr lang="en-US" dirty="0"/>
              <a:t>To serve as a meter for measuring discharge.</a:t>
            </a:r>
          </a:p>
          <a:p>
            <a:endParaRPr lang="en-US" dirty="0"/>
          </a:p>
        </p:txBody>
      </p:sp>
    </p:spTree>
    <p:extLst>
      <p:ext uri="{BB962C8B-B14F-4D97-AF65-F5344CB8AC3E}">
        <p14:creationId xmlns:p14="http://schemas.microsoft.com/office/powerpoint/2010/main" val="1874072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1214</Words>
  <Application>Microsoft Office PowerPoint</Application>
  <PresentationFormat>On-screen Show (4:3)</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Canal Regulation</vt:lpstr>
      <vt:lpstr>Canal Regulation</vt:lpstr>
      <vt:lpstr>Canal Regulation Works</vt:lpstr>
      <vt:lpstr>PowerPoint Presentation</vt:lpstr>
      <vt:lpstr>CANAL REGULATORS</vt:lpstr>
      <vt:lpstr>PowerPoint Presentation</vt:lpstr>
      <vt:lpstr>PowerPoint Presentation</vt:lpstr>
      <vt:lpstr>Distributary Head Regulator and Cross Regulator</vt:lpstr>
      <vt:lpstr>The main functions of a head regulator</vt:lpstr>
      <vt:lpstr>Main functions of a cross-regulator</vt:lpstr>
      <vt:lpstr>Components of Regulator</vt:lpstr>
      <vt:lpstr>CANAL ESCAPES</vt:lpstr>
      <vt:lpstr>PowerPoint Presentation</vt:lpstr>
      <vt:lpstr>METERING FLUMES</vt:lpstr>
      <vt:lpstr>Types of Meter Flumes</vt:lpstr>
      <vt:lpstr>Types of Meter Flumes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dc:creator>
  <cp:lastModifiedBy>Noor</cp:lastModifiedBy>
  <cp:revision>22</cp:revision>
  <dcterms:created xsi:type="dcterms:W3CDTF">2017-05-03T07:27:57Z</dcterms:created>
  <dcterms:modified xsi:type="dcterms:W3CDTF">2017-05-04T04:02:15Z</dcterms:modified>
</cp:coreProperties>
</file>