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99" r:id="rId3"/>
    <p:sldId id="257" r:id="rId4"/>
    <p:sldId id="258" r:id="rId5"/>
    <p:sldId id="300" r:id="rId6"/>
    <p:sldId id="259" r:id="rId7"/>
    <p:sldId id="284" r:id="rId8"/>
    <p:sldId id="283" r:id="rId9"/>
    <p:sldId id="264" r:id="rId10"/>
    <p:sldId id="301" r:id="rId11"/>
    <p:sldId id="282" r:id="rId12"/>
    <p:sldId id="302" r:id="rId13"/>
    <p:sldId id="260" r:id="rId14"/>
    <p:sldId id="280" r:id="rId15"/>
    <p:sldId id="273" r:id="rId16"/>
    <p:sldId id="298" r:id="rId17"/>
    <p:sldId id="303" r:id="rId18"/>
    <p:sldId id="289" r:id="rId19"/>
    <p:sldId id="290" r:id="rId20"/>
    <p:sldId id="291" r:id="rId21"/>
    <p:sldId id="295" r:id="rId22"/>
    <p:sldId id="261" r:id="rId23"/>
    <p:sldId id="292" r:id="rId24"/>
    <p:sldId id="293" r:id="rId25"/>
    <p:sldId id="294" r:id="rId26"/>
    <p:sldId id="296" r:id="rId27"/>
    <p:sldId id="287" r:id="rId28"/>
    <p:sldId id="288" r:id="rId29"/>
    <p:sldId id="281" r:id="rId30"/>
    <p:sldId id="285" r:id="rId31"/>
    <p:sldId id="286"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3" autoAdjust="0"/>
    <p:restoredTop sz="94660"/>
  </p:normalViewPr>
  <p:slideViewPr>
    <p:cSldViewPr snapToGrid="0">
      <p:cViewPr varScale="1">
        <p:scale>
          <a:sx n="69" d="100"/>
          <a:sy n="69" d="100"/>
        </p:scale>
        <p:origin x="131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3850C-BB70-4B0A-A528-273747587AF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9B1BFA6-7DF6-48E6-A6BC-B99ED38CFC7D}">
      <dgm:prSet phldrT="[Text]" custT="1"/>
      <dgm:spPr/>
      <dgm:t>
        <a:bodyPr/>
        <a:lstStyle/>
        <a:p>
          <a:r>
            <a:rPr lang="en-US" sz="1600" dirty="0"/>
            <a:t>Methods of silt control</a:t>
          </a:r>
        </a:p>
      </dgm:t>
    </dgm:pt>
    <dgm:pt modelId="{53207CC3-D190-4983-BDC1-EE974E4C4A7A}" type="parTrans" cxnId="{89D81CC0-AD52-4E95-9848-42CCC3D7ACEB}">
      <dgm:prSet/>
      <dgm:spPr/>
      <dgm:t>
        <a:bodyPr/>
        <a:lstStyle/>
        <a:p>
          <a:endParaRPr lang="en-US" sz="2400"/>
        </a:p>
      </dgm:t>
    </dgm:pt>
    <dgm:pt modelId="{C1559941-F88B-4259-83C5-CEEB8124C7F3}" type="sibTrans" cxnId="{89D81CC0-AD52-4E95-9848-42CCC3D7ACEB}">
      <dgm:prSet/>
      <dgm:spPr/>
      <dgm:t>
        <a:bodyPr/>
        <a:lstStyle/>
        <a:p>
          <a:endParaRPr lang="en-US" sz="2400"/>
        </a:p>
      </dgm:t>
    </dgm:pt>
    <dgm:pt modelId="{8EF8053F-77F4-48E2-8563-CEBD857D237D}">
      <dgm:prSet phldrT="[Text]" custT="1"/>
      <dgm:spPr/>
      <dgm:t>
        <a:bodyPr/>
        <a:lstStyle/>
        <a:p>
          <a:r>
            <a:rPr lang="en-US" sz="1600" dirty="0"/>
            <a:t>By exclusion of silt at the entrance</a:t>
          </a:r>
        </a:p>
      </dgm:t>
    </dgm:pt>
    <dgm:pt modelId="{605F1861-9687-4239-ACA6-18AFE05F42F6}" type="parTrans" cxnId="{CDD9C66B-2601-4206-8486-B30DE2B7501B}">
      <dgm:prSet/>
      <dgm:spPr/>
      <dgm:t>
        <a:bodyPr/>
        <a:lstStyle/>
        <a:p>
          <a:endParaRPr lang="en-US" sz="2400"/>
        </a:p>
      </dgm:t>
    </dgm:pt>
    <dgm:pt modelId="{0912D5B2-99A6-4844-B642-AFE4BD0A0C57}" type="sibTrans" cxnId="{CDD9C66B-2601-4206-8486-B30DE2B7501B}">
      <dgm:prSet/>
      <dgm:spPr/>
      <dgm:t>
        <a:bodyPr/>
        <a:lstStyle/>
        <a:p>
          <a:endParaRPr lang="en-US" sz="2400"/>
        </a:p>
      </dgm:t>
    </dgm:pt>
    <dgm:pt modelId="{2DE5DCD3-9A48-4563-A9C7-D9340243F90A}">
      <dgm:prSet phldrT="[Text]" custT="1"/>
      <dgm:spPr/>
      <dgm:t>
        <a:bodyPr/>
        <a:lstStyle/>
        <a:p>
          <a:r>
            <a:rPr lang="en-US" sz="1600" dirty="0"/>
            <a:t>Divide wall and pocket</a:t>
          </a:r>
        </a:p>
      </dgm:t>
    </dgm:pt>
    <dgm:pt modelId="{2376B164-CAE1-4DB1-B4F8-9833B3C4EBD6}" type="parTrans" cxnId="{ECA82638-FC23-4BA0-BABE-E2B0D5C1C555}">
      <dgm:prSet/>
      <dgm:spPr/>
      <dgm:t>
        <a:bodyPr/>
        <a:lstStyle/>
        <a:p>
          <a:endParaRPr lang="en-US" sz="2400"/>
        </a:p>
      </dgm:t>
    </dgm:pt>
    <dgm:pt modelId="{AB5A91E6-C5D2-42AE-8F67-12BD0459780B}" type="sibTrans" cxnId="{ECA82638-FC23-4BA0-BABE-E2B0D5C1C555}">
      <dgm:prSet/>
      <dgm:spPr/>
      <dgm:t>
        <a:bodyPr/>
        <a:lstStyle/>
        <a:p>
          <a:endParaRPr lang="en-US" sz="2400"/>
        </a:p>
      </dgm:t>
    </dgm:pt>
    <dgm:pt modelId="{1A5FA2F5-1E93-49C8-A5E8-85A5ED5A289F}">
      <dgm:prSet phldrT="[Text]" custT="1"/>
      <dgm:spPr/>
      <dgm:t>
        <a:bodyPr/>
        <a:lstStyle/>
        <a:p>
          <a:r>
            <a:rPr lang="en-US" sz="1600" dirty="0"/>
            <a:t>Training wall and river bend</a:t>
          </a:r>
        </a:p>
      </dgm:t>
    </dgm:pt>
    <dgm:pt modelId="{9EAB9ACB-E37D-474F-91D7-32B0DCD8F8A8}" type="parTrans" cxnId="{1EB0627A-CFFA-4D7D-89E1-236D80CF1C7B}">
      <dgm:prSet/>
      <dgm:spPr/>
      <dgm:t>
        <a:bodyPr/>
        <a:lstStyle/>
        <a:p>
          <a:endParaRPr lang="en-US" sz="2400"/>
        </a:p>
      </dgm:t>
    </dgm:pt>
    <dgm:pt modelId="{AD22EB8A-CBBD-44AB-8A24-7A2A3FEF55E7}" type="sibTrans" cxnId="{1EB0627A-CFFA-4D7D-89E1-236D80CF1C7B}">
      <dgm:prSet/>
      <dgm:spPr/>
      <dgm:t>
        <a:bodyPr/>
        <a:lstStyle/>
        <a:p>
          <a:endParaRPr lang="en-US" sz="2400"/>
        </a:p>
      </dgm:t>
    </dgm:pt>
    <dgm:pt modelId="{938F2016-8D8A-4B4D-8A9E-962B66F3DC44}">
      <dgm:prSet phldrT="[Text]" custT="1"/>
      <dgm:spPr/>
      <dgm:t>
        <a:bodyPr/>
        <a:lstStyle/>
        <a:p>
          <a:r>
            <a:rPr lang="en-US" sz="1600" dirty="0"/>
            <a:t>By ejection of silt from the canal</a:t>
          </a:r>
        </a:p>
      </dgm:t>
    </dgm:pt>
    <dgm:pt modelId="{B05B67AD-7F00-4E4E-8889-591D090CEB10}" type="parTrans" cxnId="{4148B47F-944B-431A-ADF1-289EA069F8BC}">
      <dgm:prSet/>
      <dgm:spPr/>
      <dgm:t>
        <a:bodyPr/>
        <a:lstStyle/>
        <a:p>
          <a:endParaRPr lang="en-US" sz="2400"/>
        </a:p>
      </dgm:t>
    </dgm:pt>
    <dgm:pt modelId="{86750B10-F72C-428E-BA60-AD9D6B700104}" type="sibTrans" cxnId="{4148B47F-944B-431A-ADF1-289EA069F8BC}">
      <dgm:prSet/>
      <dgm:spPr/>
      <dgm:t>
        <a:bodyPr/>
        <a:lstStyle/>
        <a:p>
          <a:endParaRPr lang="en-US" sz="2400"/>
        </a:p>
      </dgm:t>
    </dgm:pt>
    <dgm:pt modelId="{77CAC411-498A-4183-A4DB-4D612A98D23B}">
      <dgm:prSet custT="1"/>
      <dgm:spPr/>
      <dgm:t>
        <a:bodyPr/>
        <a:lstStyle/>
        <a:p>
          <a:r>
            <a:rPr lang="en-US" sz="1600" dirty="0"/>
            <a:t>Silt excluder</a:t>
          </a:r>
        </a:p>
      </dgm:t>
    </dgm:pt>
    <dgm:pt modelId="{23397CBA-A139-4CFA-93AC-C5AA94BDBC45}" type="parTrans" cxnId="{DA9F1A24-7B3B-4CC1-B148-4A92C07B0C4D}">
      <dgm:prSet/>
      <dgm:spPr/>
      <dgm:t>
        <a:bodyPr/>
        <a:lstStyle/>
        <a:p>
          <a:endParaRPr lang="en-US" sz="2400"/>
        </a:p>
      </dgm:t>
    </dgm:pt>
    <dgm:pt modelId="{1E4AA4E3-C1CE-4B83-9713-F833CCF58E28}" type="sibTrans" cxnId="{DA9F1A24-7B3B-4CC1-B148-4A92C07B0C4D}">
      <dgm:prSet/>
      <dgm:spPr/>
      <dgm:t>
        <a:bodyPr/>
        <a:lstStyle/>
        <a:p>
          <a:endParaRPr lang="en-US" sz="2400"/>
        </a:p>
      </dgm:t>
    </dgm:pt>
    <dgm:pt modelId="{75592A93-0BCB-4189-BD14-90A225111CEC}">
      <dgm:prSet custT="1"/>
      <dgm:spPr/>
      <dgm:t>
        <a:bodyPr/>
        <a:lstStyle/>
        <a:p>
          <a:r>
            <a:rPr lang="en-US" sz="1600" dirty="0"/>
            <a:t>By proper channel design</a:t>
          </a:r>
        </a:p>
      </dgm:t>
    </dgm:pt>
    <dgm:pt modelId="{1596CE9A-9397-44DD-AA36-B8D88AAB00D7}" type="parTrans" cxnId="{950ED1D9-56E8-44FF-BB0A-770B11689F4A}">
      <dgm:prSet/>
      <dgm:spPr/>
      <dgm:t>
        <a:bodyPr/>
        <a:lstStyle/>
        <a:p>
          <a:endParaRPr lang="en-US" sz="2400"/>
        </a:p>
      </dgm:t>
    </dgm:pt>
    <dgm:pt modelId="{D97EB194-ED0B-4EE2-8AA2-9B1B3B09CB4E}" type="sibTrans" cxnId="{950ED1D9-56E8-44FF-BB0A-770B11689F4A}">
      <dgm:prSet/>
      <dgm:spPr/>
      <dgm:t>
        <a:bodyPr/>
        <a:lstStyle/>
        <a:p>
          <a:endParaRPr lang="en-US" sz="2400"/>
        </a:p>
      </dgm:t>
    </dgm:pt>
    <dgm:pt modelId="{59ACBDC6-14BD-40F2-BCDB-7B987E6E8030}">
      <dgm:prSet custT="1"/>
      <dgm:spPr/>
      <dgm:t>
        <a:bodyPr/>
        <a:lstStyle/>
        <a:p>
          <a:r>
            <a:rPr lang="en-US" sz="1600" dirty="0"/>
            <a:t>By Proper design and setting of outlets</a:t>
          </a:r>
        </a:p>
      </dgm:t>
    </dgm:pt>
    <dgm:pt modelId="{62108B92-6516-4C7C-88AD-7498513225F3}" type="parTrans" cxnId="{24F74DB8-54FB-4E8D-8BA8-DF5B18816DC5}">
      <dgm:prSet/>
      <dgm:spPr/>
      <dgm:t>
        <a:bodyPr/>
        <a:lstStyle/>
        <a:p>
          <a:endParaRPr lang="en-US" sz="2400"/>
        </a:p>
      </dgm:t>
    </dgm:pt>
    <dgm:pt modelId="{BAE51F58-9E06-4FD6-94B3-55B3F053E90B}" type="sibTrans" cxnId="{24F74DB8-54FB-4E8D-8BA8-DF5B18816DC5}">
      <dgm:prSet/>
      <dgm:spPr/>
      <dgm:t>
        <a:bodyPr/>
        <a:lstStyle/>
        <a:p>
          <a:endParaRPr lang="en-US" sz="2400"/>
        </a:p>
      </dgm:t>
    </dgm:pt>
    <dgm:pt modelId="{5D3F63CB-C696-4F41-9124-4931166325FB}" type="pres">
      <dgm:prSet presAssocID="{1433850C-BB70-4B0A-A528-273747587AF4}" presName="hierChild1" presStyleCnt="0">
        <dgm:presLayoutVars>
          <dgm:chPref val="1"/>
          <dgm:dir/>
          <dgm:animOne val="branch"/>
          <dgm:animLvl val="lvl"/>
          <dgm:resizeHandles/>
        </dgm:presLayoutVars>
      </dgm:prSet>
      <dgm:spPr/>
    </dgm:pt>
    <dgm:pt modelId="{0A0ECDBE-8CBC-4CA1-83F3-146847E57CE8}" type="pres">
      <dgm:prSet presAssocID="{99B1BFA6-7DF6-48E6-A6BC-B99ED38CFC7D}" presName="hierRoot1" presStyleCnt="0"/>
      <dgm:spPr/>
    </dgm:pt>
    <dgm:pt modelId="{4EC1CCE8-330A-41D5-A0B3-C747329C356C}" type="pres">
      <dgm:prSet presAssocID="{99B1BFA6-7DF6-48E6-A6BC-B99ED38CFC7D}" presName="composite" presStyleCnt="0"/>
      <dgm:spPr/>
    </dgm:pt>
    <dgm:pt modelId="{F15371FA-7425-4AC7-A624-FBF74B779047}" type="pres">
      <dgm:prSet presAssocID="{99B1BFA6-7DF6-48E6-A6BC-B99ED38CFC7D}" presName="background" presStyleLbl="node0" presStyleIdx="0" presStyleCnt="1"/>
      <dgm:spPr/>
    </dgm:pt>
    <dgm:pt modelId="{EC2B95E6-EF58-400B-819B-31648ABF4BB2}" type="pres">
      <dgm:prSet presAssocID="{99B1BFA6-7DF6-48E6-A6BC-B99ED38CFC7D}" presName="text" presStyleLbl="fgAcc0" presStyleIdx="0" presStyleCnt="1">
        <dgm:presLayoutVars>
          <dgm:chPref val="3"/>
        </dgm:presLayoutVars>
      </dgm:prSet>
      <dgm:spPr/>
    </dgm:pt>
    <dgm:pt modelId="{533E3477-3B30-4C42-9593-AC2E0FA53770}" type="pres">
      <dgm:prSet presAssocID="{99B1BFA6-7DF6-48E6-A6BC-B99ED38CFC7D}" presName="hierChild2" presStyleCnt="0"/>
      <dgm:spPr/>
    </dgm:pt>
    <dgm:pt modelId="{D6A52297-CA49-4672-AA7C-CB4EC5D50BE6}" type="pres">
      <dgm:prSet presAssocID="{605F1861-9687-4239-ACA6-18AFE05F42F6}" presName="Name10" presStyleLbl="parChTrans1D2" presStyleIdx="0" presStyleCnt="4"/>
      <dgm:spPr/>
    </dgm:pt>
    <dgm:pt modelId="{C5B3673A-6787-4DA7-B28B-BCAEE31296D1}" type="pres">
      <dgm:prSet presAssocID="{8EF8053F-77F4-48E2-8563-CEBD857D237D}" presName="hierRoot2" presStyleCnt="0"/>
      <dgm:spPr/>
    </dgm:pt>
    <dgm:pt modelId="{AE74212B-111C-4DB2-9525-2EAAB81F2157}" type="pres">
      <dgm:prSet presAssocID="{8EF8053F-77F4-48E2-8563-CEBD857D237D}" presName="composite2" presStyleCnt="0"/>
      <dgm:spPr/>
    </dgm:pt>
    <dgm:pt modelId="{00FD1AAA-DF62-4254-BBCC-8BFAD924D67A}" type="pres">
      <dgm:prSet presAssocID="{8EF8053F-77F4-48E2-8563-CEBD857D237D}" presName="background2" presStyleLbl="node2" presStyleIdx="0" presStyleCnt="4"/>
      <dgm:spPr/>
    </dgm:pt>
    <dgm:pt modelId="{FEE5736E-7272-44A4-A8FA-9F534F4C7A6D}" type="pres">
      <dgm:prSet presAssocID="{8EF8053F-77F4-48E2-8563-CEBD857D237D}" presName="text2" presStyleLbl="fgAcc2" presStyleIdx="0" presStyleCnt="4">
        <dgm:presLayoutVars>
          <dgm:chPref val="3"/>
        </dgm:presLayoutVars>
      </dgm:prSet>
      <dgm:spPr/>
    </dgm:pt>
    <dgm:pt modelId="{819902E6-89D4-4D60-88B8-12224309A640}" type="pres">
      <dgm:prSet presAssocID="{8EF8053F-77F4-48E2-8563-CEBD857D237D}" presName="hierChild3" presStyleCnt="0"/>
      <dgm:spPr/>
    </dgm:pt>
    <dgm:pt modelId="{2FCA58AB-6626-4BF4-A2E3-48B8F3699021}" type="pres">
      <dgm:prSet presAssocID="{2376B164-CAE1-4DB1-B4F8-9833B3C4EBD6}" presName="Name17" presStyleLbl="parChTrans1D3" presStyleIdx="0" presStyleCnt="3"/>
      <dgm:spPr/>
    </dgm:pt>
    <dgm:pt modelId="{95775E3E-A91D-407E-B2D4-E0618AD08D78}" type="pres">
      <dgm:prSet presAssocID="{2DE5DCD3-9A48-4563-A9C7-D9340243F90A}" presName="hierRoot3" presStyleCnt="0"/>
      <dgm:spPr/>
    </dgm:pt>
    <dgm:pt modelId="{6F6230A3-DA65-4DA0-AD9B-AEB075CF31F4}" type="pres">
      <dgm:prSet presAssocID="{2DE5DCD3-9A48-4563-A9C7-D9340243F90A}" presName="composite3" presStyleCnt="0"/>
      <dgm:spPr/>
    </dgm:pt>
    <dgm:pt modelId="{0DCC109C-ED15-4DC0-ACEA-99CC57C6DB11}" type="pres">
      <dgm:prSet presAssocID="{2DE5DCD3-9A48-4563-A9C7-D9340243F90A}" presName="background3" presStyleLbl="node3" presStyleIdx="0" presStyleCnt="3"/>
      <dgm:spPr/>
    </dgm:pt>
    <dgm:pt modelId="{C4E3DD23-A421-4B9D-A99F-C408764D0445}" type="pres">
      <dgm:prSet presAssocID="{2DE5DCD3-9A48-4563-A9C7-D9340243F90A}" presName="text3" presStyleLbl="fgAcc3" presStyleIdx="0" presStyleCnt="3">
        <dgm:presLayoutVars>
          <dgm:chPref val="3"/>
        </dgm:presLayoutVars>
      </dgm:prSet>
      <dgm:spPr/>
    </dgm:pt>
    <dgm:pt modelId="{94B05FCB-D122-4CC4-843D-4D086AF2B81A}" type="pres">
      <dgm:prSet presAssocID="{2DE5DCD3-9A48-4563-A9C7-D9340243F90A}" presName="hierChild4" presStyleCnt="0"/>
      <dgm:spPr/>
    </dgm:pt>
    <dgm:pt modelId="{53258DE0-2E44-4424-B1B7-0DCA13F09C7B}" type="pres">
      <dgm:prSet presAssocID="{9EAB9ACB-E37D-474F-91D7-32B0DCD8F8A8}" presName="Name17" presStyleLbl="parChTrans1D3" presStyleIdx="1" presStyleCnt="3"/>
      <dgm:spPr/>
    </dgm:pt>
    <dgm:pt modelId="{850C0831-14F4-4D48-AB6C-0D6EEE2C1DD9}" type="pres">
      <dgm:prSet presAssocID="{1A5FA2F5-1E93-49C8-A5E8-85A5ED5A289F}" presName="hierRoot3" presStyleCnt="0"/>
      <dgm:spPr/>
    </dgm:pt>
    <dgm:pt modelId="{BA31D92F-D004-4077-995D-C01914F30C70}" type="pres">
      <dgm:prSet presAssocID="{1A5FA2F5-1E93-49C8-A5E8-85A5ED5A289F}" presName="composite3" presStyleCnt="0"/>
      <dgm:spPr/>
    </dgm:pt>
    <dgm:pt modelId="{6DBE9FAB-656B-48C6-B157-6263663D5122}" type="pres">
      <dgm:prSet presAssocID="{1A5FA2F5-1E93-49C8-A5E8-85A5ED5A289F}" presName="background3" presStyleLbl="node3" presStyleIdx="1" presStyleCnt="3"/>
      <dgm:spPr/>
    </dgm:pt>
    <dgm:pt modelId="{663909A8-FF0C-49FA-B292-F5396C86C48A}" type="pres">
      <dgm:prSet presAssocID="{1A5FA2F5-1E93-49C8-A5E8-85A5ED5A289F}" presName="text3" presStyleLbl="fgAcc3" presStyleIdx="1" presStyleCnt="3">
        <dgm:presLayoutVars>
          <dgm:chPref val="3"/>
        </dgm:presLayoutVars>
      </dgm:prSet>
      <dgm:spPr/>
    </dgm:pt>
    <dgm:pt modelId="{168AB999-362F-4182-BA29-BC3EB57AD53B}" type="pres">
      <dgm:prSet presAssocID="{1A5FA2F5-1E93-49C8-A5E8-85A5ED5A289F}" presName="hierChild4" presStyleCnt="0"/>
      <dgm:spPr/>
    </dgm:pt>
    <dgm:pt modelId="{90F2A3D1-71DB-4EC1-ADDB-04687ABEDA77}" type="pres">
      <dgm:prSet presAssocID="{23397CBA-A139-4CFA-93AC-C5AA94BDBC45}" presName="Name17" presStyleLbl="parChTrans1D3" presStyleIdx="2" presStyleCnt="3"/>
      <dgm:spPr/>
    </dgm:pt>
    <dgm:pt modelId="{B215D60C-D46D-401D-9592-D9E91D0389A0}" type="pres">
      <dgm:prSet presAssocID="{77CAC411-498A-4183-A4DB-4D612A98D23B}" presName="hierRoot3" presStyleCnt="0"/>
      <dgm:spPr/>
    </dgm:pt>
    <dgm:pt modelId="{9067B0DF-FEBC-4FB3-8BD0-84CD16D22AFD}" type="pres">
      <dgm:prSet presAssocID="{77CAC411-498A-4183-A4DB-4D612A98D23B}" presName="composite3" presStyleCnt="0"/>
      <dgm:spPr/>
    </dgm:pt>
    <dgm:pt modelId="{77AB0FB1-3DBE-46CD-87AC-52BC84DD7F79}" type="pres">
      <dgm:prSet presAssocID="{77CAC411-498A-4183-A4DB-4D612A98D23B}" presName="background3" presStyleLbl="node3" presStyleIdx="2" presStyleCnt="3"/>
      <dgm:spPr/>
    </dgm:pt>
    <dgm:pt modelId="{E129DB5E-84F7-489D-8BFB-FDD9B61FDDA5}" type="pres">
      <dgm:prSet presAssocID="{77CAC411-498A-4183-A4DB-4D612A98D23B}" presName="text3" presStyleLbl="fgAcc3" presStyleIdx="2" presStyleCnt="3">
        <dgm:presLayoutVars>
          <dgm:chPref val="3"/>
        </dgm:presLayoutVars>
      </dgm:prSet>
      <dgm:spPr/>
    </dgm:pt>
    <dgm:pt modelId="{87CBD6EA-F598-42A2-89F2-2F4132812EE6}" type="pres">
      <dgm:prSet presAssocID="{77CAC411-498A-4183-A4DB-4D612A98D23B}" presName="hierChild4" presStyleCnt="0"/>
      <dgm:spPr/>
    </dgm:pt>
    <dgm:pt modelId="{6F44CC60-2670-4375-B692-7EC24384BAE1}" type="pres">
      <dgm:prSet presAssocID="{B05B67AD-7F00-4E4E-8889-591D090CEB10}" presName="Name10" presStyleLbl="parChTrans1D2" presStyleIdx="1" presStyleCnt="4"/>
      <dgm:spPr/>
    </dgm:pt>
    <dgm:pt modelId="{2325CCB8-15C7-4496-ABE8-65A5260CE4AE}" type="pres">
      <dgm:prSet presAssocID="{938F2016-8D8A-4B4D-8A9E-962B66F3DC44}" presName="hierRoot2" presStyleCnt="0"/>
      <dgm:spPr/>
    </dgm:pt>
    <dgm:pt modelId="{BFDB1222-30BA-48D2-82BD-4FFBB08ED325}" type="pres">
      <dgm:prSet presAssocID="{938F2016-8D8A-4B4D-8A9E-962B66F3DC44}" presName="composite2" presStyleCnt="0"/>
      <dgm:spPr/>
    </dgm:pt>
    <dgm:pt modelId="{7FE8EBDA-F631-4580-B9C5-9B0F9577BA6D}" type="pres">
      <dgm:prSet presAssocID="{938F2016-8D8A-4B4D-8A9E-962B66F3DC44}" presName="background2" presStyleLbl="node2" presStyleIdx="1" presStyleCnt="4"/>
      <dgm:spPr/>
    </dgm:pt>
    <dgm:pt modelId="{214E3BE6-A354-4145-ACB2-4A5AEBA85B4E}" type="pres">
      <dgm:prSet presAssocID="{938F2016-8D8A-4B4D-8A9E-962B66F3DC44}" presName="text2" presStyleLbl="fgAcc2" presStyleIdx="1" presStyleCnt="4">
        <dgm:presLayoutVars>
          <dgm:chPref val="3"/>
        </dgm:presLayoutVars>
      </dgm:prSet>
      <dgm:spPr/>
    </dgm:pt>
    <dgm:pt modelId="{56BE44F3-6387-4616-8F4C-A5C970E6DACC}" type="pres">
      <dgm:prSet presAssocID="{938F2016-8D8A-4B4D-8A9E-962B66F3DC44}" presName="hierChild3" presStyleCnt="0"/>
      <dgm:spPr/>
    </dgm:pt>
    <dgm:pt modelId="{C171012E-B33D-42D5-A5ED-EE0665CFCE1B}" type="pres">
      <dgm:prSet presAssocID="{1596CE9A-9397-44DD-AA36-B8D88AAB00D7}" presName="Name10" presStyleLbl="parChTrans1D2" presStyleIdx="2" presStyleCnt="4"/>
      <dgm:spPr/>
    </dgm:pt>
    <dgm:pt modelId="{71635CE4-18F7-4CB9-9D7E-F6A4AE836414}" type="pres">
      <dgm:prSet presAssocID="{75592A93-0BCB-4189-BD14-90A225111CEC}" presName="hierRoot2" presStyleCnt="0"/>
      <dgm:spPr/>
    </dgm:pt>
    <dgm:pt modelId="{BCEED814-3250-4FA2-A6E7-E324E80E4C06}" type="pres">
      <dgm:prSet presAssocID="{75592A93-0BCB-4189-BD14-90A225111CEC}" presName="composite2" presStyleCnt="0"/>
      <dgm:spPr/>
    </dgm:pt>
    <dgm:pt modelId="{ADE29683-B6B7-4A76-BC76-F49D134901F1}" type="pres">
      <dgm:prSet presAssocID="{75592A93-0BCB-4189-BD14-90A225111CEC}" presName="background2" presStyleLbl="node2" presStyleIdx="2" presStyleCnt="4"/>
      <dgm:spPr/>
    </dgm:pt>
    <dgm:pt modelId="{9E5EEC29-BDB7-4319-8D36-A9D7543EE2E5}" type="pres">
      <dgm:prSet presAssocID="{75592A93-0BCB-4189-BD14-90A225111CEC}" presName="text2" presStyleLbl="fgAcc2" presStyleIdx="2" presStyleCnt="4">
        <dgm:presLayoutVars>
          <dgm:chPref val="3"/>
        </dgm:presLayoutVars>
      </dgm:prSet>
      <dgm:spPr/>
    </dgm:pt>
    <dgm:pt modelId="{5035BD59-D8DF-4DD9-A601-DF2455D6AF84}" type="pres">
      <dgm:prSet presAssocID="{75592A93-0BCB-4189-BD14-90A225111CEC}" presName="hierChild3" presStyleCnt="0"/>
      <dgm:spPr/>
    </dgm:pt>
    <dgm:pt modelId="{43BF280B-B23A-451C-B952-E1B86F95600E}" type="pres">
      <dgm:prSet presAssocID="{62108B92-6516-4C7C-88AD-7498513225F3}" presName="Name10" presStyleLbl="parChTrans1D2" presStyleIdx="3" presStyleCnt="4"/>
      <dgm:spPr/>
    </dgm:pt>
    <dgm:pt modelId="{89D9CCAE-9CA1-4DEC-866E-3704F745C2C8}" type="pres">
      <dgm:prSet presAssocID="{59ACBDC6-14BD-40F2-BCDB-7B987E6E8030}" presName="hierRoot2" presStyleCnt="0"/>
      <dgm:spPr/>
    </dgm:pt>
    <dgm:pt modelId="{2E10F932-FE8A-47A9-B2BC-9F777E7019C7}" type="pres">
      <dgm:prSet presAssocID="{59ACBDC6-14BD-40F2-BCDB-7B987E6E8030}" presName="composite2" presStyleCnt="0"/>
      <dgm:spPr/>
    </dgm:pt>
    <dgm:pt modelId="{695905F0-087F-46D2-82E9-74FB89D7008B}" type="pres">
      <dgm:prSet presAssocID="{59ACBDC6-14BD-40F2-BCDB-7B987E6E8030}" presName="background2" presStyleLbl="node2" presStyleIdx="3" presStyleCnt="4"/>
      <dgm:spPr/>
    </dgm:pt>
    <dgm:pt modelId="{C26B4866-7B9E-4765-B83D-7685CE7684E1}" type="pres">
      <dgm:prSet presAssocID="{59ACBDC6-14BD-40F2-BCDB-7B987E6E8030}" presName="text2" presStyleLbl="fgAcc2" presStyleIdx="3" presStyleCnt="4">
        <dgm:presLayoutVars>
          <dgm:chPref val="3"/>
        </dgm:presLayoutVars>
      </dgm:prSet>
      <dgm:spPr/>
    </dgm:pt>
    <dgm:pt modelId="{99677C70-9C26-49EE-852C-9251B7D61F15}" type="pres">
      <dgm:prSet presAssocID="{59ACBDC6-14BD-40F2-BCDB-7B987E6E8030}" presName="hierChild3" presStyleCnt="0"/>
      <dgm:spPr/>
    </dgm:pt>
  </dgm:ptLst>
  <dgm:cxnLst>
    <dgm:cxn modelId="{2A8D8F02-C532-4077-96DE-72ADB79B7122}" type="presOf" srcId="{8EF8053F-77F4-48E2-8563-CEBD857D237D}" destId="{FEE5736E-7272-44A4-A8FA-9F534F4C7A6D}" srcOrd="0" destOrd="0" presId="urn:microsoft.com/office/officeart/2005/8/layout/hierarchy1"/>
    <dgm:cxn modelId="{A65CDE05-DD5E-420B-B625-9F9BE7DA4B85}" type="presOf" srcId="{75592A93-0BCB-4189-BD14-90A225111CEC}" destId="{9E5EEC29-BDB7-4319-8D36-A9D7543EE2E5}" srcOrd="0" destOrd="0" presId="urn:microsoft.com/office/officeart/2005/8/layout/hierarchy1"/>
    <dgm:cxn modelId="{D39EE90A-772F-43BE-A860-440C91EDF71D}" type="presOf" srcId="{62108B92-6516-4C7C-88AD-7498513225F3}" destId="{43BF280B-B23A-451C-B952-E1B86F95600E}" srcOrd="0" destOrd="0" presId="urn:microsoft.com/office/officeart/2005/8/layout/hierarchy1"/>
    <dgm:cxn modelId="{C77EC21B-760E-42A8-A277-0447552B6E5D}" type="presOf" srcId="{99B1BFA6-7DF6-48E6-A6BC-B99ED38CFC7D}" destId="{EC2B95E6-EF58-400B-819B-31648ABF4BB2}" srcOrd="0" destOrd="0" presId="urn:microsoft.com/office/officeart/2005/8/layout/hierarchy1"/>
    <dgm:cxn modelId="{DA9F1A24-7B3B-4CC1-B148-4A92C07B0C4D}" srcId="{8EF8053F-77F4-48E2-8563-CEBD857D237D}" destId="{77CAC411-498A-4183-A4DB-4D612A98D23B}" srcOrd="2" destOrd="0" parTransId="{23397CBA-A139-4CFA-93AC-C5AA94BDBC45}" sibTransId="{1E4AA4E3-C1CE-4B83-9713-F833CCF58E28}"/>
    <dgm:cxn modelId="{591EDE2F-7BC0-4203-AA04-BE4057C45626}" type="presOf" srcId="{2376B164-CAE1-4DB1-B4F8-9833B3C4EBD6}" destId="{2FCA58AB-6626-4BF4-A2E3-48B8F3699021}" srcOrd="0" destOrd="0" presId="urn:microsoft.com/office/officeart/2005/8/layout/hierarchy1"/>
    <dgm:cxn modelId="{ECA82638-FC23-4BA0-BABE-E2B0D5C1C555}" srcId="{8EF8053F-77F4-48E2-8563-CEBD857D237D}" destId="{2DE5DCD3-9A48-4563-A9C7-D9340243F90A}" srcOrd="0" destOrd="0" parTransId="{2376B164-CAE1-4DB1-B4F8-9833B3C4EBD6}" sibTransId="{AB5A91E6-C5D2-42AE-8F67-12BD0459780B}"/>
    <dgm:cxn modelId="{6B640460-43A4-497F-8128-F38B972EB931}" type="presOf" srcId="{2DE5DCD3-9A48-4563-A9C7-D9340243F90A}" destId="{C4E3DD23-A421-4B9D-A99F-C408764D0445}" srcOrd="0" destOrd="0" presId="urn:microsoft.com/office/officeart/2005/8/layout/hierarchy1"/>
    <dgm:cxn modelId="{C0B37660-2B75-4B17-9E08-D6BC160E2929}" type="presOf" srcId="{59ACBDC6-14BD-40F2-BCDB-7B987E6E8030}" destId="{C26B4866-7B9E-4765-B83D-7685CE7684E1}" srcOrd="0" destOrd="0" presId="urn:microsoft.com/office/officeart/2005/8/layout/hierarchy1"/>
    <dgm:cxn modelId="{CDD9C66B-2601-4206-8486-B30DE2B7501B}" srcId="{99B1BFA6-7DF6-48E6-A6BC-B99ED38CFC7D}" destId="{8EF8053F-77F4-48E2-8563-CEBD857D237D}" srcOrd="0" destOrd="0" parTransId="{605F1861-9687-4239-ACA6-18AFE05F42F6}" sibTransId="{0912D5B2-99A6-4844-B642-AFE4BD0A0C57}"/>
    <dgm:cxn modelId="{F8853777-5040-496D-9A03-F30F4CE3A697}" type="presOf" srcId="{77CAC411-498A-4183-A4DB-4D612A98D23B}" destId="{E129DB5E-84F7-489D-8BFB-FDD9B61FDDA5}" srcOrd="0" destOrd="0" presId="urn:microsoft.com/office/officeart/2005/8/layout/hierarchy1"/>
    <dgm:cxn modelId="{C8817757-ADD9-4E78-906C-9EB0BCC5D5D2}" type="presOf" srcId="{B05B67AD-7F00-4E4E-8889-591D090CEB10}" destId="{6F44CC60-2670-4375-B692-7EC24384BAE1}" srcOrd="0" destOrd="0" presId="urn:microsoft.com/office/officeart/2005/8/layout/hierarchy1"/>
    <dgm:cxn modelId="{1EB0627A-CFFA-4D7D-89E1-236D80CF1C7B}" srcId="{8EF8053F-77F4-48E2-8563-CEBD857D237D}" destId="{1A5FA2F5-1E93-49C8-A5E8-85A5ED5A289F}" srcOrd="1" destOrd="0" parTransId="{9EAB9ACB-E37D-474F-91D7-32B0DCD8F8A8}" sibTransId="{AD22EB8A-CBBD-44AB-8A24-7A2A3FEF55E7}"/>
    <dgm:cxn modelId="{5101AD7D-51AE-4B33-81EC-6BEC639912BC}" type="presOf" srcId="{605F1861-9687-4239-ACA6-18AFE05F42F6}" destId="{D6A52297-CA49-4672-AA7C-CB4EC5D50BE6}" srcOrd="0" destOrd="0" presId="urn:microsoft.com/office/officeart/2005/8/layout/hierarchy1"/>
    <dgm:cxn modelId="{4148B47F-944B-431A-ADF1-289EA069F8BC}" srcId="{99B1BFA6-7DF6-48E6-A6BC-B99ED38CFC7D}" destId="{938F2016-8D8A-4B4D-8A9E-962B66F3DC44}" srcOrd="1" destOrd="0" parTransId="{B05B67AD-7F00-4E4E-8889-591D090CEB10}" sibTransId="{86750B10-F72C-428E-BA60-AD9D6B700104}"/>
    <dgm:cxn modelId="{9F7C5C86-DB34-4565-8952-9CBA7E3BBCA0}" type="presOf" srcId="{938F2016-8D8A-4B4D-8A9E-962B66F3DC44}" destId="{214E3BE6-A354-4145-ACB2-4A5AEBA85B4E}" srcOrd="0" destOrd="0" presId="urn:microsoft.com/office/officeart/2005/8/layout/hierarchy1"/>
    <dgm:cxn modelId="{67AF2C93-178A-4DCD-85EA-6BAEED0278D0}" type="presOf" srcId="{9EAB9ACB-E37D-474F-91D7-32B0DCD8F8A8}" destId="{53258DE0-2E44-4424-B1B7-0DCA13F09C7B}" srcOrd="0" destOrd="0" presId="urn:microsoft.com/office/officeart/2005/8/layout/hierarchy1"/>
    <dgm:cxn modelId="{82D4BEB7-EB99-4037-8C5C-E76CFD62BA20}" type="presOf" srcId="{23397CBA-A139-4CFA-93AC-C5AA94BDBC45}" destId="{90F2A3D1-71DB-4EC1-ADDB-04687ABEDA77}" srcOrd="0" destOrd="0" presId="urn:microsoft.com/office/officeart/2005/8/layout/hierarchy1"/>
    <dgm:cxn modelId="{24F74DB8-54FB-4E8D-8BA8-DF5B18816DC5}" srcId="{99B1BFA6-7DF6-48E6-A6BC-B99ED38CFC7D}" destId="{59ACBDC6-14BD-40F2-BCDB-7B987E6E8030}" srcOrd="3" destOrd="0" parTransId="{62108B92-6516-4C7C-88AD-7498513225F3}" sibTransId="{BAE51F58-9E06-4FD6-94B3-55B3F053E90B}"/>
    <dgm:cxn modelId="{89D81CC0-AD52-4E95-9848-42CCC3D7ACEB}" srcId="{1433850C-BB70-4B0A-A528-273747587AF4}" destId="{99B1BFA6-7DF6-48E6-A6BC-B99ED38CFC7D}" srcOrd="0" destOrd="0" parTransId="{53207CC3-D190-4983-BDC1-EE974E4C4A7A}" sibTransId="{C1559941-F88B-4259-83C5-CEEB8124C7F3}"/>
    <dgm:cxn modelId="{2F16CBC4-6664-4AFF-93B7-AC642A725ACB}" type="presOf" srcId="{1433850C-BB70-4B0A-A528-273747587AF4}" destId="{5D3F63CB-C696-4F41-9124-4931166325FB}" srcOrd="0" destOrd="0" presId="urn:microsoft.com/office/officeart/2005/8/layout/hierarchy1"/>
    <dgm:cxn modelId="{950ED1D9-56E8-44FF-BB0A-770B11689F4A}" srcId="{99B1BFA6-7DF6-48E6-A6BC-B99ED38CFC7D}" destId="{75592A93-0BCB-4189-BD14-90A225111CEC}" srcOrd="2" destOrd="0" parTransId="{1596CE9A-9397-44DD-AA36-B8D88AAB00D7}" sibTransId="{D97EB194-ED0B-4EE2-8AA2-9B1B3B09CB4E}"/>
    <dgm:cxn modelId="{FA8ECEF1-460A-4442-82F7-B37EEDCD4FB0}" type="presOf" srcId="{1596CE9A-9397-44DD-AA36-B8D88AAB00D7}" destId="{C171012E-B33D-42D5-A5ED-EE0665CFCE1B}" srcOrd="0" destOrd="0" presId="urn:microsoft.com/office/officeart/2005/8/layout/hierarchy1"/>
    <dgm:cxn modelId="{5A8D07F9-BD10-43CB-9019-44A882D900DD}" type="presOf" srcId="{1A5FA2F5-1E93-49C8-A5E8-85A5ED5A289F}" destId="{663909A8-FF0C-49FA-B292-F5396C86C48A}" srcOrd="0" destOrd="0" presId="urn:microsoft.com/office/officeart/2005/8/layout/hierarchy1"/>
    <dgm:cxn modelId="{C54BD590-B76C-4BF1-BD6F-EF6888904154}" type="presParOf" srcId="{5D3F63CB-C696-4F41-9124-4931166325FB}" destId="{0A0ECDBE-8CBC-4CA1-83F3-146847E57CE8}" srcOrd="0" destOrd="0" presId="urn:microsoft.com/office/officeart/2005/8/layout/hierarchy1"/>
    <dgm:cxn modelId="{B3DB0B71-C37A-4AF5-A37D-7F9C67C68DE0}" type="presParOf" srcId="{0A0ECDBE-8CBC-4CA1-83F3-146847E57CE8}" destId="{4EC1CCE8-330A-41D5-A0B3-C747329C356C}" srcOrd="0" destOrd="0" presId="urn:microsoft.com/office/officeart/2005/8/layout/hierarchy1"/>
    <dgm:cxn modelId="{C531D0A2-656B-4A3C-9C02-129DE47C39F1}" type="presParOf" srcId="{4EC1CCE8-330A-41D5-A0B3-C747329C356C}" destId="{F15371FA-7425-4AC7-A624-FBF74B779047}" srcOrd="0" destOrd="0" presId="urn:microsoft.com/office/officeart/2005/8/layout/hierarchy1"/>
    <dgm:cxn modelId="{EF13C7FB-5086-4B36-97ED-67AABED8EC17}" type="presParOf" srcId="{4EC1CCE8-330A-41D5-A0B3-C747329C356C}" destId="{EC2B95E6-EF58-400B-819B-31648ABF4BB2}" srcOrd="1" destOrd="0" presId="urn:microsoft.com/office/officeart/2005/8/layout/hierarchy1"/>
    <dgm:cxn modelId="{15EBAA81-D032-44A8-92B5-C17548C32FEB}" type="presParOf" srcId="{0A0ECDBE-8CBC-4CA1-83F3-146847E57CE8}" destId="{533E3477-3B30-4C42-9593-AC2E0FA53770}" srcOrd="1" destOrd="0" presId="urn:microsoft.com/office/officeart/2005/8/layout/hierarchy1"/>
    <dgm:cxn modelId="{BAF7FC12-F806-43C1-B6B6-1BDD0F811F73}" type="presParOf" srcId="{533E3477-3B30-4C42-9593-AC2E0FA53770}" destId="{D6A52297-CA49-4672-AA7C-CB4EC5D50BE6}" srcOrd="0" destOrd="0" presId="urn:microsoft.com/office/officeart/2005/8/layout/hierarchy1"/>
    <dgm:cxn modelId="{E30EC054-DF59-4032-BAF6-CE32F6E0EA54}" type="presParOf" srcId="{533E3477-3B30-4C42-9593-AC2E0FA53770}" destId="{C5B3673A-6787-4DA7-B28B-BCAEE31296D1}" srcOrd="1" destOrd="0" presId="urn:microsoft.com/office/officeart/2005/8/layout/hierarchy1"/>
    <dgm:cxn modelId="{D16CA437-F1D7-4993-B8FC-689FD0DF5FD9}" type="presParOf" srcId="{C5B3673A-6787-4DA7-B28B-BCAEE31296D1}" destId="{AE74212B-111C-4DB2-9525-2EAAB81F2157}" srcOrd="0" destOrd="0" presId="urn:microsoft.com/office/officeart/2005/8/layout/hierarchy1"/>
    <dgm:cxn modelId="{174C5DC2-7716-43F5-8086-807CB7A1F040}" type="presParOf" srcId="{AE74212B-111C-4DB2-9525-2EAAB81F2157}" destId="{00FD1AAA-DF62-4254-BBCC-8BFAD924D67A}" srcOrd="0" destOrd="0" presId="urn:microsoft.com/office/officeart/2005/8/layout/hierarchy1"/>
    <dgm:cxn modelId="{E5705B69-7913-44FA-A04A-414EEA40C4AF}" type="presParOf" srcId="{AE74212B-111C-4DB2-9525-2EAAB81F2157}" destId="{FEE5736E-7272-44A4-A8FA-9F534F4C7A6D}" srcOrd="1" destOrd="0" presId="urn:microsoft.com/office/officeart/2005/8/layout/hierarchy1"/>
    <dgm:cxn modelId="{5A179E36-0D23-4F47-A74F-6774B60D3194}" type="presParOf" srcId="{C5B3673A-6787-4DA7-B28B-BCAEE31296D1}" destId="{819902E6-89D4-4D60-88B8-12224309A640}" srcOrd="1" destOrd="0" presId="urn:microsoft.com/office/officeart/2005/8/layout/hierarchy1"/>
    <dgm:cxn modelId="{B52DBE7E-B762-4832-AFAA-E16DD7E53896}" type="presParOf" srcId="{819902E6-89D4-4D60-88B8-12224309A640}" destId="{2FCA58AB-6626-4BF4-A2E3-48B8F3699021}" srcOrd="0" destOrd="0" presId="urn:microsoft.com/office/officeart/2005/8/layout/hierarchy1"/>
    <dgm:cxn modelId="{8F17AD03-4448-4A18-863B-621B03E43FD8}" type="presParOf" srcId="{819902E6-89D4-4D60-88B8-12224309A640}" destId="{95775E3E-A91D-407E-B2D4-E0618AD08D78}" srcOrd="1" destOrd="0" presId="urn:microsoft.com/office/officeart/2005/8/layout/hierarchy1"/>
    <dgm:cxn modelId="{FC9BF40E-5DF4-41C8-93B5-8D28B9E0621E}" type="presParOf" srcId="{95775E3E-A91D-407E-B2D4-E0618AD08D78}" destId="{6F6230A3-DA65-4DA0-AD9B-AEB075CF31F4}" srcOrd="0" destOrd="0" presId="urn:microsoft.com/office/officeart/2005/8/layout/hierarchy1"/>
    <dgm:cxn modelId="{95E23E30-3188-431A-B200-CB58CCFE8DDA}" type="presParOf" srcId="{6F6230A3-DA65-4DA0-AD9B-AEB075CF31F4}" destId="{0DCC109C-ED15-4DC0-ACEA-99CC57C6DB11}" srcOrd="0" destOrd="0" presId="urn:microsoft.com/office/officeart/2005/8/layout/hierarchy1"/>
    <dgm:cxn modelId="{8288705F-6EDF-46F0-BA61-CA762216A5C8}" type="presParOf" srcId="{6F6230A3-DA65-4DA0-AD9B-AEB075CF31F4}" destId="{C4E3DD23-A421-4B9D-A99F-C408764D0445}" srcOrd="1" destOrd="0" presId="urn:microsoft.com/office/officeart/2005/8/layout/hierarchy1"/>
    <dgm:cxn modelId="{99D0E38F-794F-4B43-ABA9-C1568753E91E}" type="presParOf" srcId="{95775E3E-A91D-407E-B2D4-E0618AD08D78}" destId="{94B05FCB-D122-4CC4-843D-4D086AF2B81A}" srcOrd="1" destOrd="0" presId="urn:microsoft.com/office/officeart/2005/8/layout/hierarchy1"/>
    <dgm:cxn modelId="{ECEC4BB7-EAE9-45CA-915F-EDFDD96CBCE5}" type="presParOf" srcId="{819902E6-89D4-4D60-88B8-12224309A640}" destId="{53258DE0-2E44-4424-B1B7-0DCA13F09C7B}" srcOrd="2" destOrd="0" presId="urn:microsoft.com/office/officeart/2005/8/layout/hierarchy1"/>
    <dgm:cxn modelId="{1977A11A-0F84-4728-8E84-1E2F1526250A}" type="presParOf" srcId="{819902E6-89D4-4D60-88B8-12224309A640}" destId="{850C0831-14F4-4D48-AB6C-0D6EEE2C1DD9}" srcOrd="3" destOrd="0" presId="urn:microsoft.com/office/officeart/2005/8/layout/hierarchy1"/>
    <dgm:cxn modelId="{4AC6DA39-CCC7-4BE9-A8D5-8E12B9312D5A}" type="presParOf" srcId="{850C0831-14F4-4D48-AB6C-0D6EEE2C1DD9}" destId="{BA31D92F-D004-4077-995D-C01914F30C70}" srcOrd="0" destOrd="0" presId="urn:microsoft.com/office/officeart/2005/8/layout/hierarchy1"/>
    <dgm:cxn modelId="{C17DB4DE-D8F6-4153-BED8-4A3234424A24}" type="presParOf" srcId="{BA31D92F-D004-4077-995D-C01914F30C70}" destId="{6DBE9FAB-656B-48C6-B157-6263663D5122}" srcOrd="0" destOrd="0" presId="urn:microsoft.com/office/officeart/2005/8/layout/hierarchy1"/>
    <dgm:cxn modelId="{E5B7D10B-B8DC-46A5-8A54-D625BCF977B1}" type="presParOf" srcId="{BA31D92F-D004-4077-995D-C01914F30C70}" destId="{663909A8-FF0C-49FA-B292-F5396C86C48A}" srcOrd="1" destOrd="0" presId="urn:microsoft.com/office/officeart/2005/8/layout/hierarchy1"/>
    <dgm:cxn modelId="{A91CCCFF-9A80-42A0-AE42-C07106830E41}" type="presParOf" srcId="{850C0831-14F4-4D48-AB6C-0D6EEE2C1DD9}" destId="{168AB999-362F-4182-BA29-BC3EB57AD53B}" srcOrd="1" destOrd="0" presId="urn:microsoft.com/office/officeart/2005/8/layout/hierarchy1"/>
    <dgm:cxn modelId="{84DE07E0-E0E3-4D9A-9CA1-60ED25FFB4CD}" type="presParOf" srcId="{819902E6-89D4-4D60-88B8-12224309A640}" destId="{90F2A3D1-71DB-4EC1-ADDB-04687ABEDA77}" srcOrd="4" destOrd="0" presId="urn:microsoft.com/office/officeart/2005/8/layout/hierarchy1"/>
    <dgm:cxn modelId="{24F433F4-9BAE-4164-9B96-EB8F01A66E1A}" type="presParOf" srcId="{819902E6-89D4-4D60-88B8-12224309A640}" destId="{B215D60C-D46D-401D-9592-D9E91D0389A0}" srcOrd="5" destOrd="0" presId="urn:microsoft.com/office/officeart/2005/8/layout/hierarchy1"/>
    <dgm:cxn modelId="{154BD825-7943-458D-A76E-4E0ABB80FA9E}" type="presParOf" srcId="{B215D60C-D46D-401D-9592-D9E91D0389A0}" destId="{9067B0DF-FEBC-4FB3-8BD0-84CD16D22AFD}" srcOrd="0" destOrd="0" presId="urn:microsoft.com/office/officeart/2005/8/layout/hierarchy1"/>
    <dgm:cxn modelId="{BB7B4098-ECEE-4DF4-821A-174EF7F764D3}" type="presParOf" srcId="{9067B0DF-FEBC-4FB3-8BD0-84CD16D22AFD}" destId="{77AB0FB1-3DBE-46CD-87AC-52BC84DD7F79}" srcOrd="0" destOrd="0" presId="urn:microsoft.com/office/officeart/2005/8/layout/hierarchy1"/>
    <dgm:cxn modelId="{2406AA84-CE97-4F3C-8310-967C18A601B4}" type="presParOf" srcId="{9067B0DF-FEBC-4FB3-8BD0-84CD16D22AFD}" destId="{E129DB5E-84F7-489D-8BFB-FDD9B61FDDA5}" srcOrd="1" destOrd="0" presId="urn:microsoft.com/office/officeart/2005/8/layout/hierarchy1"/>
    <dgm:cxn modelId="{D0894C0E-69C7-4C24-8003-DC6194DF6B9D}" type="presParOf" srcId="{B215D60C-D46D-401D-9592-D9E91D0389A0}" destId="{87CBD6EA-F598-42A2-89F2-2F4132812EE6}" srcOrd="1" destOrd="0" presId="urn:microsoft.com/office/officeart/2005/8/layout/hierarchy1"/>
    <dgm:cxn modelId="{F257E8CA-76B5-46FB-AC1D-CC44208BA483}" type="presParOf" srcId="{533E3477-3B30-4C42-9593-AC2E0FA53770}" destId="{6F44CC60-2670-4375-B692-7EC24384BAE1}" srcOrd="2" destOrd="0" presId="urn:microsoft.com/office/officeart/2005/8/layout/hierarchy1"/>
    <dgm:cxn modelId="{875E4EFB-1F44-4A6A-A3C2-778957E01B2B}" type="presParOf" srcId="{533E3477-3B30-4C42-9593-AC2E0FA53770}" destId="{2325CCB8-15C7-4496-ABE8-65A5260CE4AE}" srcOrd="3" destOrd="0" presId="urn:microsoft.com/office/officeart/2005/8/layout/hierarchy1"/>
    <dgm:cxn modelId="{B2CECFC4-5D24-482E-9BE1-F0FA6BAA95EB}" type="presParOf" srcId="{2325CCB8-15C7-4496-ABE8-65A5260CE4AE}" destId="{BFDB1222-30BA-48D2-82BD-4FFBB08ED325}" srcOrd="0" destOrd="0" presId="urn:microsoft.com/office/officeart/2005/8/layout/hierarchy1"/>
    <dgm:cxn modelId="{3E54081E-9D31-471D-B791-871E2ACFD230}" type="presParOf" srcId="{BFDB1222-30BA-48D2-82BD-4FFBB08ED325}" destId="{7FE8EBDA-F631-4580-B9C5-9B0F9577BA6D}" srcOrd="0" destOrd="0" presId="urn:microsoft.com/office/officeart/2005/8/layout/hierarchy1"/>
    <dgm:cxn modelId="{3192FEF6-992C-40FD-A5CB-FCB8BEA3C8BA}" type="presParOf" srcId="{BFDB1222-30BA-48D2-82BD-4FFBB08ED325}" destId="{214E3BE6-A354-4145-ACB2-4A5AEBA85B4E}" srcOrd="1" destOrd="0" presId="urn:microsoft.com/office/officeart/2005/8/layout/hierarchy1"/>
    <dgm:cxn modelId="{E7A7409A-F2EA-4F53-A213-5FCA17E7D1FB}" type="presParOf" srcId="{2325CCB8-15C7-4496-ABE8-65A5260CE4AE}" destId="{56BE44F3-6387-4616-8F4C-A5C970E6DACC}" srcOrd="1" destOrd="0" presId="urn:microsoft.com/office/officeart/2005/8/layout/hierarchy1"/>
    <dgm:cxn modelId="{8F76A816-AF86-46DB-BACB-5F91B62E1D89}" type="presParOf" srcId="{533E3477-3B30-4C42-9593-AC2E0FA53770}" destId="{C171012E-B33D-42D5-A5ED-EE0665CFCE1B}" srcOrd="4" destOrd="0" presId="urn:microsoft.com/office/officeart/2005/8/layout/hierarchy1"/>
    <dgm:cxn modelId="{9DB201D0-AAA1-439E-BC61-807A048902C9}" type="presParOf" srcId="{533E3477-3B30-4C42-9593-AC2E0FA53770}" destId="{71635CE4-18F7-4CB9-9D7E-F6A4AE836414}" srcOrd="5" destOrd="0" presId="urn:microsoft.com/office/officeart/2005/8/layout/hierarchy1"/>
    <dgm:cxn modelId="{9460A76E-61A8-46B1-ACC0-84B5B33342F7}" type="presParOf" srcId="{71635CE4-18F7-4CB9-9D7E-F6A4AE836414}" destId="{BCEED814-3250-4FA2-A6E7-E324E80E4C06}" srcOrd="0" destOrd="0" presId="urn:microsoft.com/office/officeart/2005/8/layout/hierarchy1"/>
    <dgm:cxn modelId="{BFCD5623-938F-4BC1-998D-65925024858E}" type="presParOf" srcId="{BCEED814-3250-4FA2-A6E7-E324E80E4C06}" destId="{ADE29683-B6B7-4A76-BC76-F49D134901F1}" srcOrd="0" destOrd="0" presId="urn:microsoft.com/office/officeart/2005/8/layout/hierarchy1"/>
    <dgm:cxn modelId="{68BE6609-8014-479C-BEF9-4A089C1DF13B}" type="presParOf" srcId="{BCEED814-3250-4FA2-A6E7-E324E80E4C06}" destId="{9E5EEC29-BDB7-4319-8D36-A9D7543EE2E5}" srcOrd="1" destOrd="0" presId="urn:microsoft.com/office/officeart/2005/8/layout/hierarchy1"/>
    <dgm:cxn modelId="{5C8D406C-E9A4-454B-B06D-565AC3410A64}" type="presParOf" srcId="{71635CE4-18F7-4CB9-9D7E-F6A4AE836414}" destId="{5035BD59-D8DF-4DD9-A601-DF2455D6AF84}" srcOrd="1" destOrd="0" presId="urn:microsoft.com/office/officeart/2005/8/layout/hierarchy1"/>
    <dgm:cxn modelId="{908DD3C2-31ED-4E18-9C70-767499AC38E1}" type="presParOf" srcId="{533E3477-3B30-4C42-9593-AC2E0FA53770}" destId="{43BF280B-B23A-451C-B952-E1B86F95600E}" srcOrd="6" destOrd="0" presId="urn:microsoft.com/office/officeart/2005/8/layout/hierarchy1"/>
    <dgm:cxn modelId="{4FB44FC8-185E-4118-8DC5-925A26585D63}" type="presParOf" srcId="{533E3477-3B30-4C42-9593-AC2E0FA53770}" destId="{89D9CCAE-9CA1-4DEC-866E-3704F745C2C8}" srcOrd="7" destOrd="0" presId="urn:microsoft.com/office/officeart/2005/8/layout/hierarchy1"/>
    <dgm:cxn modelId="{CA62B3CE-B74E-4DC6-AF51-D1F5B5E50FE0}" type="presParOf" srcId="{89D9CCAE-9CA1-4DEC-866E-3704F745C2C8}" destId="{2E10F932-FE8A-47A9-B2BC-9F777E7019C7}" srcOrd="0" destOrd="0" presId="urn:microsoft.com/office/officeart/2005/8/layout/hierarchy1"/>
    <dgm:cxn modelId="{0BA2BDC6-76CC-4E75-892F-9775EF79859F}" type="presParOf" srcId="{2E10F932-FE8A-47A9-B2BC-9F777E7019C7}" destId="{695905F0-087F-46D2-82E9-74FB89D7008B}" srcOrd="0" destOrd="0" presId="urn:microsoft.com/office/officeart/2005/8/layout/hierarchy1"/>
    <dgm:cxn modelId="{6183139C-2B60-486C-A3A7-3FF3FA495788}" type="presParOf" srcId="{2E10F932-FE8A-47A9-B2BC-9F777E7019C7}" destId="{C26B4866-7B9E-4765-B83D-7685CE7684E1}" srcOrd="1" destOrd="0" presId="urn:microsoft.com/office/officeart/2005/8/layout/hierarchy1"/>
    <dgm:cxn modelId="{FBA4A687-4926-48E5-8B0C-F463B48EC8C5}" type="presParOf" srcId="{89D9CCAE-9CA1-4DEC-866E-3704F745C2C8}" destId="{99677C70-9C26-49EE-852C-9251B7D61F1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F280B-B23A-451C-B952-E1B86F95600E}">
      <dsp:nvSpPr>
        <dsp:cNvPr id="0" name=""/>
        <dsp:cNvSpPr/>
      </dsp:nvSpPr>
      <dsp:spPr>
        <a:xfrm>
          <a:off x="4627627" y="1691582"/>
          <a:ext cx="2384743" cy="378307"/>
        </a:xfrm>
        <a:custGeom>
          <a:avLst/>
          <a:gdLst/>
          <a:ahLst/>
          <a:cxnLst/>
          <a:rect l="0" t="0" r="0" b="0"/>
          <a:pathLst>
            <a:path>
              <a:moveTo>
                <a:pt x="0" y="0"/>
              </a:moveTo>
              <a:lnTo>
                <a:pt x="0" y="257805"/>
              </a:lnTo>
              <a:lnTo>
                <a:pt x="2384743" y="257805"/>
              </a:lnTo>
              <a:lnTo>
                <a:pt x="2384743" y="378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71012E-B33D-42D5-A5ED-EE0665CFCE1B}">
      <dsp:nvSpPr>
        <dsp:cNvPr id="0" name=""/>
        <dsp:cNvSpPr/>
      </dsp:nvSpPr>
      <dsp:spPr>
        <a:xfrm>
          <a:off x="4627627" y="1691582"/>
          <a:ext cx="794914" cy="378307"/>
        </a:xfrm>
        <a:custGeom>
          <a:avLst/>
          <a:gdLst/>
          <a:ahLst/>
          <a:cxnLst/>
          <a:rect l="0" t="0" r="0" b="0"/>
          <a:pathLst>
            <a:path>
              <a:moveTo>
                <a:pt x="0" y="0"/>
              </a:moveTo>
              <a:lnTo>
                <a:pt x="0" y="257805"/>
              </a:lnTo>
              <a:lnTo>
                <a:pt x="794914" y="257805"/>
              </a:lnTo>
              <a:lnTo>
                <a:pt x="794914" y="378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44CC60-2670-4375-B692-7EC24384BAE1}">
      <dsp:nvSpPr>
        <dsp:cNvPr id="0" name=""/>
        <dsp:cNvSpPr/>
      </dsp:nvSpPr>
      <dsp:spPr>
        <a:xfrm>
          <a:off x="3832712" y="1691582"/>
          <a:ext cx="794914" cy="378307"/>
        </a:xfrm>
        <a:custGeom>
          <a:avLst/>
          <a:gdLst/>
          <a:ahLst/>
          <a:cxnLst/>
          <a:rect l="0" t="0" r="0" b="0"/>
          <a:pathLst>
            <a:path>
              <a:moveTo>
                <a:pt x="794914" y="0"/>
              </a:moveTo>
              <a:lnTo>
                <a:pt x="794914" y="257805"/>
              </a:lnTo>
              <a:lnTo>
                <a:pt x="0" y="257805"/>
              </a:lnTo>
              <a:lnTo>
                <a:pt x="0" y="378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F2A3D1-71DB-4EC1-ADDB-04687ABEDA77}">
      <dsp:nvSpPr>
        <dsp:cNvPr id="0" name=""/>
        <dsp:cNvSpPr/>
      </dsp:nvSpPr>
      <dsp:spPr>
        <a:xfrm>
          <a:off x="2242883" y="2895878"/>
          <a:ext cx="1589829" cy="378307"/>
        </a:xfrm>
        <a:custGeom>
          <a:avLst/>
          <a:gdLst/>
          <a:ahLst/>
          <a:cxnLst/>
          <a:rect l="0" t="0" r="0" b="0"/>
          <a:pathLst>
            <a:path>
              <a:moveTo>
                <a:pt x="0" y="0"/>
              </a:moveTo>
              <a:lnTo>
                <a:pt x="0" y="257805"/>
              </a:lnTo>
              <a:lnTo>
                <a:pt x="1589829" y="257805"/>
              </a:lnTo>
              <a:lnTo>
                <a:pt x="1589829" y="378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58DE0-2E44-4424-B1B7-0DCA13F09C7B}">
      <dsp:nvSpPr>
        <dsp:cNvPr id="0" name=""/>
        <dsp:cNvSpPr/>
      </dsp:nvSpPr>
      <dsp:spPr>
        <a:xfrm>
          <a:off x="2197163" y="2895878"/>
          <a:ext cx="91440" cy="378307"/>
        </a:xfrm>
        <a:custGeom>
          <a:avLst/>
          <a:gdLst/>
          <a:ahLst/>
          <a:cxnLst/>
          <a:rect l="0" t="0" r="0" b="0"/>
          <a:pathLst>
            <a:path>
              <a:moveTo>
                <a:pt x="45720" y="0"/>
              </a:moveTo>
              <a:lnTo>
                <a:pt x="45720" y="378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A58AB-6626-4BF4-A2E3-48B8F3699021}">
      <dsp:nvSpPr>
        <dsp:cNvPr id="0" name=""/>
        <dsp:cNvSpPr/>
      </dsp:nvSpPr>
      <dsp:spPr>
        <a:xfrm>
          <a:off x="653054" y="2895878"/>
          <a:ext cx="1589829" cy="378307"/>
        </a:xfrm>
        <a:custGeom>
          <a:avLst/>
          <a:gdLst/>
          <a:ahLst/>
          <a:cxnLst/>
          <a:rect l="0" t="0" r="0" b="0"/>
          <a:pathLst>
            <a:path>
              <a:moveTo>
                <a:pt x="1589829" y="0"/>
              </a:moveTo>
              <a:lnTo>
                <a:pt x="1589829" y="257805"/>
              </a:lnTo>
              <a:lnTo>
                <a:pt x="0" y="257805"/>
              </a:lnTo>
              <a:lnTo>
                <a:pt x="0" y="37830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A52297-CA49-4672-AA7C-CB4EC5D50BE6}">
      <dsp:nvSpPr>
        <dsp:cNvPr id="0" name=""/>
        <dsp:cNvSpPr/>
      </dsp:nvSpPr>
      <dsp:spPr>
        <a:xfrm>
          <a:off x="2242883" y="1691582"/>
          <a:ext cx="2384743" cy="378307"/>
        </a:xfrm>
        <a:custGeom>
          <a:avLst/>
          <a:gdLst/>
          <a:ahLst/>
          <a:cxnLst/>
          <a:rect l="0" t="0" r="0" b="0"/>
          <a:pathLst>
            <a:path>
              <a:moveTo>
                <a:pt x="2384743" y="0"/>
              </a:moveTo>
              <a:lnTo>
                <a:pt x="2384743" y="257805"/>
              </a:lnTo>
              <a:lnTo>
                <a:pt x="0" y="257805"/>
              </a:lnTo>
              <a:lnTo>
                <a:pt x="0" y="3783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371FA-7425-4AC7-A624-FBF74B779047}">
      <dsp:nvSpPr>
        <dsp:cNvPr id="0" name=""/>
        <dsp:cNvSpPr/>
      </dsp:nvSpPr>
      <dsp:spPr>
        <a:xfrm>
          <a:off x="3977242" y="865594"/>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2B95E6-EF58-400B-819B-31648ABF4BB2}">
      <dsp:nvSpPr>
        <dsp:cNvPr id="0" name=""/>
        <dsp:cNvSpPr/>
      </dsp:nvSpPr>
      <dsp:spPr>
        <a:xfrm>
          <a:off x="4121772" y="1002897"/>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Methods of silt control</a:t>
          </a:r>
        </a:p>
      </dsp:txBody>
      <dsp:txXfrm>
        <a:off x="4145964" y="1027089"/>
        <a:ext cx="1252385" cy="777604"/>
      </dsp:txXfrm>
    </dsp:sp>
    <dsp:sp modelId="{00FD1AAA-DF62-4254-BBCC-8BFAD924D67A}">
      <dsp:nvSpPr>
        <dsp:cNvPr id="0" name=""/>
        <dsp:cNvSpPr/>
      </dsp:nvSpPr>
      <dsp:spPr>
        <a:xfrm>
          <a:off x="1592498" y="2069890"/>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5736E-7272-44A4-A8FA-9F534F4C7A6D}">
      <dsp:nvSpPr>
        <dsp:cNvPr id="0" name=""/>
        <dsp:cNvSpPr/>
      </dsp:nvSpPr>
      <dsp:spPr>
        <a:xfrm>
          <a:off x="1737028" y="2207193"/>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By exclusion of silt at the entrance</a:t>
          </a:r>
        </a:p>
      </dsp:txBody>
      <dsp:txXfrm>
        <a:off x="1761220" y="2231385"/>
        <a:ext cx="1252385" cy="777604"/>
      </dsp:txXfrm>
    </dsp:sp>
    <dsp:sp modelId="{0DCC109C-ED15-4DC0-ACEA-99CC57C6DB11}">
      <dsp:nvSpPr>
        <dsp:cNvPr id="0" name=""/>
        <dsp:cNvSpPr/>
      </dsp:nvSpPr>
      <dsp:spPr>
        <a:xfrm>
          <a:off x="2669" y="3274185"/>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E3DD23-A421-4B9D-A99F-C408764D0445}">
      <dsp:nvSpPr>
        <dsp:cNvPr id="0" name=""/>
        <dsp:cNvSpPr/>
      </dsp:nvSpPr>
      <dsp:spPr>
        <a:xfrm>
          <a:off x="147199" y="3411489"/>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Divide wall and pocket</a:t>
          </a:r>
        </a:p>
      </dsp:txBody>
      <dsp:txXfrm>
        <a:off x="171391" y="3435681"/>
        <a:ext cx="1252385" cy="777604"/>
      </dsp:txXfrm>
    </dsp:sp>
    <dsp:sp modelId="{6DBE9FAB-656B-48C6-B157-6263663D5122}">
      <dsp:nvSpPr>
        <dsp:cNvPr id="0" name=""/>
        <dsp:cNvSpPr/>
      </dsp:nvSpPr>
      <dsp:spPr>
        <a:xfrm>
          <a:off x="1592498" y="3274185"/>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909A8-FF0C-49FA-B292-F5396C86C48A}">
      <dsp:nvSpPr>
        <dsp:cNvPr id="0" name=""/>
        <dsp:cNvSpPr/>
      </dsp:nvSpPr>
      <dsp:spPr>
        <a:xfrm>
          <a:off x="1737028" y="3411489"/>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Training wall and river bend</a:t>
          </a:r>
        </a:p>
      </dsp:txBody>
      <dsp:txXfrm>
        <a:off x="1761220" y="3435681"/>
        <a:ext cx="1252385" cy="777604"/>
      </dsp:txXfrm>
    </dsp:sp>
    <dsp:sp modelId="{77AB0FB1-3DBE-46CD-87AC-52BC84DD7F79}">
      <dsp:nvSpPr>
        <dsp:cNvPr id="0" name=""/>
        <dsp:cNvSpPr/>
      </dsp:nvSpPr>
      <dsp:spPr>
        <a:xfrm>
          <a:off x="3182327" y="3274185"/>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29DB5E-84F7-489D-8BFB-FDD9B61FDDA5}">
      <dsp:nvSpPr>
        <dsp:cNvPr id="0" name=""/>
        <dsp:cNvSpPr/>
      </dsp:nvSpPr>
      <dsp:spPr>
        <a:xfrm>
          <a:off x="3326857" y="3411489"/>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Silt excluder</a:t>
          </a:r>
        </a:p>
      </dsp:txBody>
      <dsp:txXfrm>
        <a:off x="3351049" y="3435681"/>
        <a:ext cx="1252385" cy="777604"/>
      </dsp:txXfrm>
    </dsp:sp>
    <dsp:sp modelId="{7FE8EBDA-F631-4580-B9C5-9B0F9577BA6D}">
      <dsp:nvSpPr>
        <dsp:cNvPr id="0" name=""/>
        <dsp:cNvSpPr/>
      </dsp:nvSpPr>
      <dsp:spPr>
        <a:xfrm>
          <a:off x="3182327" y="2069890"/>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E3BE6-A354-4145-ACB2-4A5AEBA85B4E}">
      <dsp:nvSpPr>
        <dsp:cNvPr id="0" name=""/>
        <dsp:cNvSpPr/>
      </dsp:nvSpPr>
      <dsp:spPr>
        <a:xfrm>
          <a:off x="3326857" y="2207193"/>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By ejection of silt from the canal</a:t>
          </a:r>
        </a:p>
      </dsp:txBody>
      <dsp:txXfrm>
        <a:off x="3351049" y="2231385"/>
        <a:ext cx="1252385" cy="777604"/>
      </dsp:txXfrm>
    </dsp:sp>
    <dsp:sp modelId="{ADE29683-B6B7-4A76-BC76-F49D134901F1}">
      <dsp:nvSpPr>
        <dsp:cNvPr id="0" name=""/>
        <dsp:cNvSpPr/>
      </dsp:nvSpPr>
      <dsp:spPr>
        <a:xfrm>
          <a:off x="4772157" y="2069890"/>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EEC29-BDB7-4319-8D36-A9D7543EE2E5}">
      <dsp:nvSpPr>
        <dsp:cNvPr id="0" name=""/>
        <dsp:cNvSpPr/>
      </dsp:nvSpPr>
      <dsp:spPr>
        <a:xfrm>
          <a:off x="4916687" y="2207193"/>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By proper channel design</a:t>
          </a:r>
        </a:p>
      </dsp:txBody>
      <dsp:txXfrm>
        <a:off x="4940879" y="2231385"/>
        <a:ext cx="1252385" cy="777604"/>
      </dsp:txXfrm>
    </dsp:sp>
    <dsp:sp modelId="{695905F0-087F-46D2-82E9-74FB89D7008B}">
      <dsp:nvSpPr>
        <dsp:cNvPr id="0" name=""/>
        <dsp:cNvSpPr/>
      </dsp:nvSpPr>
      <dsp:spPr>
        <a:xfrm>
          <a:off x="6361986" y="2069890"/>
          <a:ext cx="1300769" cy="8259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6B4866-7B9E-4765-B83D-7685CE7684E1}">
      <dsp:nvSpPr>
        <dsp:cNvPr id="0" name=""/>
        <dsp:cNvSpPr/>
      </dsp:nvSpPr>
      <dsp:spPr>
        <a:xfrm>
          <a:off x="6506516" y="2207193"/>
          <a:ext cx="1300769" cy="82598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By Proper design and setting of outlets</a:t>
          </a:r>
        </a:p>
      </dsp:txBody>
      <dsp:txXfrm>
        <a:off x="6530708" y="2231385"/>
        <a:ext cx="1252385" cy="7776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50753D-57B8-49D4-9000-2912D1D5958E}" type="datetimeFigureOut">
              <a:rPr lang="en-US" smtClean="0"/>
              <a:t>23-May-18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E661F-891F-45A8-9D68-821F22399DB1}" type="slidenum">
              <a:rPr lang="en-US" smtClean="0"/>
              <a:t>‹#›</a:t>
            </a:fld>
            <a:endParaRPr lang="en-US"/>
          </a:p>
        </p:txBody>
      </p:sp>
    </p:spTree>
    <p:extLst>
      <p:ext uri="{BB962C8B-B14F-4D97-AF65-F5344CB8AC3E}">
        <p14:creationId xmlns:p14="http://schemas.microsoft.com/office/powerpoint/2010/main" val="161810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E661F-891F-45A8-9D68-821F22399DB1}" type="slidenum">
              <a:rPr lang="en-US" smtClean="0"/>
              <a:t>27</a:t>
            </a:fld>
            <a:endParaRPr lang="en-US"/>
          </a:p>
        </p:txBody>
      </p:sp>
    </p:spTree>
    <p:extLst>
      <p:ext uri="{BB962C8B-B14F-4D97-AF65-F5344CB8AC3E}">
        <p14:creationId xmlns:p14="http://schemas.microsoft.com/office/powerpoint/2010/main" val="8516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7037975-D50C-4923-9977-7155D3A8696C}" type="datetime1">
              <a:rPr lang="en-US" smtClean="0"/>
              <a:t>23-May-18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425215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99EC5D-235D-4944-853E-0F09702AEF68}" type="datetime1">
              <a:rPr lang="en-US" smtClean="0"/>
              <a:t>23-May-18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255108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5A9487-3260-4A16-BA18-596073083A44}" type="datetime1">
              <a:rPr lang="en-US" smtClean="0"/>
              <a:t>23-May-18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2035508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D36E0D-D319-4342-95B7-A8AEE88D9563}" type="datetime1">
              <a:rPr lang="en-US" smtClean="0"/>
              <a:t>23-May-18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3727030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9C8A90-F83D-41D8-A23D-6DD653603EB8}" type="datetime1">
              <a:rPr lang="en-US" smtClean="0"/>
              <a:t>23-May-18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3321085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60BB77-3771-460F-B82E-1736F5D9E378}" type="datetime1">
              <a:rPr lang="en-US" smtClean="0"/>
              <a:t>23-May-18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1204933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B12477-6EB3-475F-A28C-92BBF1B0BB84}" type="datetime1">
              <a:rPr lang="en-US" smtClean="0"/>
              <a:t>23-May-18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2782723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7D277D-4D83-487E-AB8F-91BA8725BCDB}" type="datetime1">
              <a:rPr lang="en-US" smtClean="0"/>
              <a:t>23-May-18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418332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1DA29-AA36-4FDB-8421-CE0C00207DFD}" type="datetime1">
              <a:rPr lang="en-US" smtClean="0"/>
              <a:t>23-May-18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329240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2DDDCB-8C0B-4A0B-9F04-7BFDD874AEA4}" type="datetime1">
              <a:rPr lang="en-US" smtClean="0"/>
              <a:t>23-May-18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70933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88FC8F-8269-40EE-B9F2-207D457A60C6}" type="datetime1">
              <a:rPr lang="en-US" smtClean="0"/>
              <a:t>23-May-18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B98F33-5EEA-439C-9624-C44B91E01642}" type="slidenum">
              <a:rPr lang="en-US" smtClean="0"/>
              <a:t>‹#›</a:t>
            </a:fld>
            <a:endParaRPr lang="en-US"/>
          </a:p>
        </p:txBody>
      </p:sp>
    </p:spTree>
    <p:extLst>
      <p:ext uri="{BB962C8B-B14F-4D97-AF65-F5344CB8AC3E}">
        <p14:creationId xmlns:p14="http://schemas.microsoft.com/office/powerpoint/2010/main" val="3304959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54FD2-FEFA-4AB9-8BFA-E58E36CE72EC}" type="datetime1">
              <a:rPr lang="en-US" smtClean="0"/>
              <a:t>23-May-18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98F33-5EEA-439C-9624-C44B91E01642}" type="slidenum">
              <a:rPr lang="en-US" smtClean="0"/>
              <a:t>‹#›</a:t>
            </a:fld>
            <a:endParaRPr lang="en-US"/>
          </a:p>
        </p:txBody>
      </p:sp>
    </p:spTree>
    <p:extLst>
      <p:ext uri="{BB962C8B-B14F-4D97-AF65-F5344CB8AC3E}">
        <p14:creationId xmlns:p14="http://schemas.microsoft.com/office/powerpoint/2010/main" val="271931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Silt Control in Irrigation Channels</a:t>
            </a:r>
          </a:p>
        </p:txBody>
      </p:sp>
      <p:sp>
        <p:nvSpPr>
          <p:cNvPr id="3" name="Slide Number Placeholder 2"/>
          <p:cNvSpPr>
            <a:spLocks noGrp="1"/>
          </p:cNvSpPr>
          <p:nvPr>
            <p:ph type="sldNum" sz="quarter" idx="12"/>
          </p:nvPr>
        </p:nvSpPr>
        <p:spPr/>
        <p:txBody>
          <a:bodyPr/>
          <a:lstStyle/>
          <a:p>
            <a:fld id="{0EB98F33-5EEA-439C-9624-C44B91E01642}" type="slidenum">
              <a:rPr lang="en-US" smtClean="0"/>
              <a:t>1</a:t>
            </a:fld>
            <a:endParaRPr lang="en-US"/>
          </a:p>
        </p:txBody>
      </p:sp>
    </p:spTree>
    <p:extLst>
      <p:ext uri="{BB962C8B-B14F-4D97-AF65-F5344CB8AC3E}">
        <p14:creationId xmlns:p14="http://schemas.microsoft.com/office/powerpoint/2010/main" val="1616826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EB98F33-5EEA-439C-9624-C44B91E01642}" type="slidenum">
              <a:rPr lang="en-US" smtClean="0"/>
              <a:t>10</a:t>
            </a:fld>
            <a:endParaRPr lang="en-US"/>
          </a:p>
        </p:txBody>
      </p:sp>
      <p:pic>
        <p:nvPicPr>
          <p:cNvPr id="5" name="Picture 4"/>
          <p:cNvPicPr>
            <a:picLocks noChangeAspect="1"/>
          </p:cNvPicPr>
          <p:nvPr/>
        </p:nvPicPr>
        <p:blipFill rotWithShape="1">
          <a:blip r:embed="rId2"/>
          <a:srcRect t="14457" b="8057"/>
          <a:stretch/>
        </p:blipFill>
        <p:spPr>
          <a:xfrm>
            <a:off x="0" y="1397726"/>
            <a:ext cx="9144000" cy="4428308"/>
          </a:xfrm>
          <a:prstGeom prst="rect">
            <a:avLst/>
          </a:prstGeom>
        </p:spPr>
      </p:pic>
      <p:sp>
        <p:nvSpPr>
          <p:cNvPr id="9" name="Title 1"/>
          <p:cNvSpPr txBox="1">
            <a:spLocks/>
          </p:cNvSpPr>
          <p:nvPr/>
        </p:nvSpPr>
        <p:spPr>
          <a:xfrm>
            <a:off x="781050" y="38689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River Bent at Sukkur Barrage</a:t>
            </a:r>
          </a:p>
        </p:txBody>
      </p:sp>
    </p:spTree>
    <p:extLst>
      <p:ext uri="{BB962C8B-B14F-4D97-AF65-F5344CB8AC3E}">
        <p14:creationId xmlns:p14="http://schemas.microsoft.com/office/powerpoint/2010/main" val="3043840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Sukkur Barrage (current status)</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l="17507" t="18868" b="2438"/>
          <a:stretch/>
        </p:blipFill>
        <p:spPr>
          <a:xfrm>
            <a:off x="112776" y="1690689"/>
            <a:ext cx="8674608" cy="4913377"/>
          </a:xfrm>
          <a:prstGeom prst="rect">
            <a:avLst/>
          </a:prstGeom>
        </p:spPr>
      </p:pic>
      <p:sp>
        <p:nvSpPr>
          <p:cNvPr id="9" name="Freeform 8"/>
          <p:cNvSpPr/>
          <p:nvPr/>
        </p:nvSpPr>
        <p:spPr>
          <a:xfrm>
            <a:off x="2865120" y="2279904"/>
            <a:ext cx="1584960" cy="268224"/>
          </a:xfrm>
          <a:custGeom>
            <a:avLst/>
            <a:gdLst>
              <a:gd name="connsiteX0" fmla="*/ 0 w 1584960"/>
              <a:gd name="connsiteY0" fmla="*/ 182880 h 341376"/>
              <a:gd name="connsiteX1" fmla="*/ 60960 w 1584960"/>
              <a:gd name="connsiteY1" fmla="*/ 170688 h 341376"/>
              <a:gd name="connsiteX2" fmla="*/ 97536 w 1584960"/>
              <a:gd name="connsiteY2" fmla="*/ 146304 h 341376"/>
              <a:gd name="connsiteX3" fmla="*/ 207264 w 1584960"/>
              <a:gd name="connsiteY3" fmla="*/ 109728 h 341376"/>
              <a:gd name="connsiteX4" fmla="*/ 243840 w 1584960"/>
              <a:gd name="connsiteY4" fmla="*/ 97536 h 341376"/>
              <a:gd name="connsiteX5" fmla="*/ 426720 w 1584960"/>
              <a:gd name="connsiteY5" fmla="*/ 73152 h 341376"/>
              <a:gd name="connsiteX6" fmla="*/ 475488 w 1584960"/>
              <a:gd name="connsiteY6" fmla="*/ 60960 h 341376"/>
              <a:gd name="connsiteX7" fmla="*/ 512064 w 1584960"/>
              <a:gd name="connsiteY7" fmla="*/ 36576 h 341376"/>
              <a:gd name="connsiteX8" fmla="*/ 560832 w 1584960"/>
              <a:gd name="connsiteY8" fmla="*/ 24384 h 341376"/>
              <a:gd name="connsiteX9" fmla="*/ 646176 w 1584960"/>
              <a:gd name="connsiteY9" fmla="*/ 0 h 341376"/>
              <a:gd name="connsiteX10" fmla="*/ 768096 w 1584960"/>
              <a:gd name="connsiteY10" fmla="*/ 12192 h 341376"/>
              <a:gd name="connsiteX11" fmla="*/ 804672 w 1584960"/>
              <a:gd name="connsiteY11" fmla="*/ 36576 h 341376"/>
              <a:gd name="connsiteX12" fmla="*/ 877824 w 1584960"/>
              <a:gd name="connsiteY12" fmla="*/ 60960 h 341376"/>
              <a:gd name="connsiteX13" fmla="*/ 963168 w 1584960"/>
              <a:gd name="connsiteY13" fmla="*/ 85344 h 341376"/>
              <a:gd name="connsiteX14" fmla="*/ 1048512 w 1584960"/>
              <a:gd name="connsiteY14" fmla="*/ 134112 h 341376"/>
              <a:gd name="connsiteX15" fmla="*/ 1085088 w 1584960"/>
              <a:gd name="connsiteY15" fmla="*/ 146304 h 341376"/>
              <a:gd name="connsiteX16" fmla="*/ 1194816 w 1584960"/>
              <a:gd name="connsiteY16" fmla="*/ 195072 h 341376"/>
              <a:gd name="connsiteX17" fmla="*/ 1267968 w 1584960"/>
              <a:gd name="connsiteY17" fmla="*/ 207264 h 341376"/>
              <a:gd name="connsiteX18" fmla="*/ 1341120 w 1584960"/>
              <a:gd name="connsiteY18" fmla="*/ 231648 h 341376"/>
              <a:gd name="connsiteX19" fmla="*/ 1414272 w 1584960"/>
              <a:gd name="connsiteY19" fmla="*/ 256032 h 341376"/>
              <a:gd name="connsiteX20" fmla="*/ 1487424 w 1584960"/>
              <a:gd name="connsiteY20" fmla="*/ 280416 h 341376"/>
              <a:gd name="connsiteX21" fmla="*/ 1524000 w 1584960"/>
              <a:gd name="connsiteY21" fmla="*/ 292608 h 341376"/>
              <a:gd name="connsiteX22" fmla="*/ 1584960 w 1584960"/>
              <a:gd name="connsiteY22" fmla="*/ 341376 h 34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84960" h="341376">
                <a:moveTo>
                  <a:pt x="0" y="182880"/>
                </a:moveTo>
                <a:cubicBezTo>
                  <a:pt x="20320" y="178816"/>
                  <a:pt x="41557" y="177964"/>
                  <a:pt x="60960" y="170688"/>
                </a:cubicBezTo>
                <a:cubicBezTo>
                  <a:pt x="74680" y="165543"/>
                  <a:pt x="84146" y="152255"/>
                  <a:pt x="97536" y="146304"/>
                </a:cubicBezTo>
                <a:lnTo>
                  <a:pt x="207264" y="109728"/>
                </a:lnTo>
                <a:cubicBezTo>
                  <a:pt x="219456" y="105664"/>
                  <a:pt x="231088" y="99130"/>
                  <a:pt x="243840" y="97536"/>
                </a:cubicBezTo>
                <a:cubicBezTo>
                  <a:pt x="277807" y="93290"/>
                  <a:pt x="389704" y="79882"/>
                  <a:pt x="426720" y="73152"/>
                </a:cubicBezTo>
                <a:cubicBezTo>
                  <a:pt x="443206" y="70155"/>
                  <a:pt x="459232" y="65024"/>
                  <a:pt x="475488" y="60960"/>
                </a:cubicBezTo>
                <a:cubicBezTo>
                  <a:pt x="487680" y="52832"/>
                  <a:pt x="498596" y="42348"/>
                  <a:pt x="512064" y="36576"/>
                </a:cubicBezTo>
                <a:cubicBezTo>
                  <a:pt x="527465" y="29975"/>
                  <a:pt x="544720" y="28987"/>
                  <a:pt x="560832" y="24384"/>
                </a:cubicBezTo>
                <a:cubicBezTo>
                  <a:pt x="683268" y="-10598"/>
                  <a:pt x="493719" y="38114"/>
                  <a:pt x="646176" y="0"/>
                </a:cubicBezTo>
                <a:cubicBezTo>
                  <a:pt x="686816" y="4064"/>
                  <a:pt x="728299" y="3008"/>
                  <a:pt x="768096" y="12192"/>
                </a:cubicBezTo>
                <a:cubicBezTo>
                  <a:pt x="782374" y="15487"/>
                  <a:pt x="791282" y="30625"/>
                  <a:pt x="804672" y="36576"/>
                </a:cubicBezTo>
                <a:cubicBezTo>
                  <a:pt x="828160" y="47015"/>
                  <a:pt x="852888" y="54726"/>
                  <a:pt x="877824" y="60960"/>
                </a:cubicBezTo>
                <a:cubicBezTo>
                  <a:pt x="902571" y="67147"/>
                  <a:pt x="938681" y="74850"/>
                  <a:pt x="963168" y="85344"/>
                </a:cubicBezTo>
                <a:cubicBezTo>
                  <a:pt x="1112790" y="149468"/>
                  <a:pt x="926069" y="72890"/>
                  <a:pt x="1048512" y="134112"/>
                </a:cubicBezTo>
                <a:cubicBezTo>
                  <a:pt x="1060007" y="139859"/>
                  <a:pt x="1073593" y="140557"/>
                  <a:pt x="1085088" y="146304"/>
                </a:cubicBezTo>
                <a:cubicBezTo>
                  <a:pt x="1147217" y="177369"/>
                  <a:pt x="1100453" y="179345"/>
                  <a:pt x="1194816" y="195072"/>
                </a:cubicBezTo>
                <a:cubicBezTo>
                  <a:pt x="1219200" y="199136"/>
                  <a:pt x="1243986" y="201268"/>
                  <a:pt x="1267968" y="207264"/>
                </a:cubicBezTo>
                <a:cubicBezTo>
                  <a:pt x="1292904" y="213498"/>
                  <a:pt x="1316736" y="223520"/>
                  <a:pt x="1341120" y="231648"/>
                </a:cubicBezTo>
                <a:lnTo>
                  <a:pt x="1414272" y="256032"/>
                </a:lnTo>
                <a:lnTo>
                  <a:pt x="1487424" y="280416"/>
                </a:lnTo>
                <a:lnTo>
                  <a:pt x="1524000" y="292608"/>
                </a:lnTo>
                <a:cubicBezTo>
                  <a:pt x="1567002" y="335610"/>
                  <a:pt x="1545154" y="321473"/>
                  <a:pt x="1584960" y="34137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523487" y="4340352"/>
            <a:ext cx="1243585" cy="780288"/>
          </a:xfrm>
          <a:custGeom>
            <a:avLst/>
            <a:gdLst>
              <a:gd name="connsiteX0" fmla="*/ 1389888 w 1410675"/>
              <a:gd name="connsiteY0" fmla="*/ 0 h 877824"/>
              <a:gd name="connsiteX1" fmla="*/ 1219200 w 1410675"/>
              <a:gd name="connsiteY1" fmla="*/ 560832 h 877824"/>
              <a:gd name="connsiteX2" fmla="*/ 0 w 1410675"/>
              <a:gd name="connsiteY2" fmla="*/ 877824 h 877824"/>
            </a:gdLst>
            <a:ahLst/>
            <a:cxnLst>
              <a:cxn ang="0">
                <a:pos x="connsiteX0" y="connsiteY0"/>
              </a:cxn>
              <a:cxn ang="0">
                <a:pos x="connsiteX1" y="connsiteY1"/>
              </a:cxn>
              <a:cxn ang="0">
                <a:pos x="connsiteX2" y="connsiteY2"/>
              </a:cxn>
            </a:cxnLst>
            <a:rect l="l" t="t" r="r" b="b"/>
            <a:pathLst>
              <a:path w="1410675" h="877824">
                <a:moveTo>
                  <a:pt x="1389888" y="0"/>
                </a:moveTo>
                <a:cubicBezTo>
                  <a:pt x="1420368" y="207264"/>
                  <a:pt x="1450848" y="414528"/>
                  <a:pt x="1219200" y="560832"/>
                </a:cubicBezTo>
                <a:cubicBezTo>
                  <a:pt x="987552" y="707136"/>
                  <a:pt x="493776" y="792480"/>
                  <a:pt x="0" y="87782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EB98F33-5EEA-439C-9624-C44B91E01642}" type="slidenum">
              <a:rPr lang="en-US" smtClean="0"/>
              <a:t>11</a:t>
            </a:fld>
            <a:endParaRPr lang="en-US"/>
          </a:p>
        </p:txBody>
      </p:sp>
    </p:spTree>
    <p:extLst>
      <p:ext uri="{BB962C8B-B14F-4D97-AF65-F5344CB8AC3E}">
        <p14:creationId xmlns:p14="http://schemas.microsoft.com/office/powerpoint/2010/main" val="3015296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Kotri</a:t>
            </a:r>
            <a:r>
              <a:rPr lang="en-US" dirty="0"/>
              <a:t> Barrage:</a:t>
            </a:r>
            <a:br>
              <a:rPr lang="en-US" dirty="0"/>
            </a:br>
            <a:r>
              <a:rPr lang="en-US" sz="2800" dirty="0"/>
              <a:t>Problem of silt with right bank canals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EB98F33-5EEA-439C-9624-C44B91E01642}" type="slidenum">
              <a:rPr lang="en-US" smtClean="0"/>
              <a:t>12</a:t>
            </a:fld>
            <a:endParaRPr lang="en-US"/>
          </a:p>
        </p:txBody>
      </p:sp>
      <p:pic>
        <p:nvPicPr>
          <p:cNvPr id="5" name="Picture 4"/>
          <p:cNvPicPr>
            <a:picLocks noChangeAspect="1"/>
          </p:cNvPicPr>
          <p:nvPr/>
        </p:nvPicPr>
        <p:blipFill rotWithShape="1">
          <a:blip r:embed="rId2"/>
          <a:srcRect l="24714" t="13315" b="9429"/>
          <a:stretch/>
        </p:blipFill>
        <p:spPr>
          <a:xfrm>
            <a:off x="796834" y="1761716"/>
            <a:ext cx="6884126" cy="4415247"/>
          </a:xfrm>
          <a:prstGeom prst="rect">
            <a:avLst/>
          </a:prstGeom>
        </p:spPr>
      </p:pic>
    </p:spTree>
    <p:extLst>
      <p:ext uri="{BB962C8B-B14F-4D97-AF65-F5344CB8AC3E}">
        <p14:creationId xmlns:p14="http://schemas.microsoft.com/office/powerpoint/2010/main" val="914342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9013"/>
            <a:ext cx="7886700" cy="648428"/>
          </a:xfrm>
        </p:spPr>
        <p:txBody>
          <a:bodyPr>
            <a:normAutofit fontScale="90000"/>
          </a:bodyPr>
          <a:lstStyle/>
          <a:p>
            <a:r>
              <a:rPr lang="en-US" b="1" dirty="0"/>
              <a:t>c. </a:t>
            </a:r>
            <a:r>
              <a:rPr lang="en-US" b="1" u="sng" dirty="0"/>
              <a:t>Silt Excluder</a:t>
            </a:r>
          </a:p>
        </p:txBody>
      </p:sp>
      <p:pic>
        <p:nvPicPr>
          <p:cNvPr id="4" name="Picture 3"/>
          <p:cNvPicPr>
            <a:picLocks noChangeAspect="1"/>
          </p:cNvPicPr>
          <p:nvPr/>
        </p:nvPicPr>
        <p:blipFill rotWithShape="1">
          <a:blip r:embed="rId2"/>
          <a:srcRect r="37127"/>
          <a:stretch/>
        </p:blipFill>
        <p:spPr>
          <a:xfrm rot="5400000">
            <a:off x="4464129" y="-989015"/>
            <a:ext cx="2593174" cy="6717783"/>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5354151" y="4563093"/>
            <a:ext cx="3789849" cy="2111532"/>
          </a:xfrm>
          <a:prstGeom prst="rect">
            <a:avLst/>
          </a:prstGeom>
          <a:ln>
            <a:solidFill>
              <a:schemeClr val="tx1"/>
            </a:solidFill>
          </a:ln>
        </p:spPr>
      </p:pic>
      <p:pic>
        <p:nvPicPr>
          <p:cNvPr id="6" name="Picture 5"/>
          <p:cNvPicPr>
            <a:picLocks noChangeAspect="1"/>
          </p:cNvPicPr>
          <p:nvPr/>
        </p:nvPicPr>
        <p:blipFill rotWithShape="1">
          <a:blip r:embed="rId2"/>
          <a:srcRect l="54548" b="32169"/>
          <a:stretch/>
        </p:blipFill>
        <p:spPr>
          <a:xfrm rot="5400000">
            <a:off x="1563551" y="2985386"/>
            <a:ext cx="2166843" cy="5266944"/>
          </a:xfrm>
          <a:prstGeom prst="rect">
            <a:avLst/>
          </a:prstGeom>
          <a:ln>
            <a:solidFill>
              <a:schemeClr val="tx1"/>
            </a:solidFill>
          </a:ln>
        </p:spPr>
      </p:pic>
      <p:sp>
        <p:nvSpPr>
          <p:cNvPr id="7" name="Right Bracket 6"/>
          <p:cNvSpPr/>
          <p:nvPr/>
        </p:nvSpPr>
        <p:spPr>
          <a:xfrm>
            <a:off x="7357838" y="1849856"/>
            <a:ext cx="257624" cy="1816608"/>
          </a:xfrm>
          <a:prstGeom prst="rightBracket">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A</a:t>
            </a:r>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a:t>
            </a:r>
          </a:p>
        </p:txBody>
      </p:sp>
      <p:sp>
        <p:nvSpPr>
          <p:cNvPr id="8" name="TextBox 7"/>
          <p:cNvSpPr txBox="1"/>
          <p:nvPr/>
        </p:nvSpPr>
        <p:spPr>
          <a:xfrm>
            <a:off x="457962" y="6481618"/>
            <a:ext cx="840295" cy="369332"/>
          </a:xfrm>
          <a:prstGeom prst="rect">
            <a:avLst/>
          </a:prstGeom>
          <a:solidFill>
            <a:schemeClr val="accent2"/>
          </a:solidFill>
        </p:spPr>
        <p:txBody>
          <a:bodyPr wrap="none" rtlCol="0">
            <a:spAutoFit/>
          </a:bodyPr>
          <a:lstStyle/>
          <a:p>
            <a:r>
              <a:rPr lang="en-US" dirty="0">
                <a:solidFill>
                  <a:schemeClr val="tx2"/>
                </a:solidFill>
              </a:rPr>
              <a:t>Sec-AA</a:t>
            </a:r>
          </a:p>
        </p:txBody>
      </p:sp>
      <p:sp>
        <p:nvSpPr>
          <p:cNvPr id="9" name="TextBox 8"/>
          <p:cNvSpPr txBox="1"/>
          <p:nvPr/>
        </p:nvSpPr>
        <p:spPr>
          <a:xfrm>
            <a:off x="5612557" y="5890615"/>
            <a:ext cx="824265" cy="369332"/>
          </a:xfrm>
          <a:prstGeom prst="rect">
            <a:avLst/>
          </a:prstGeom>
          <a:solidFill>
            <a:schemeClr val="accent2"/>
          </a:solidFill>
        </p:spPr>
        <p:txBody>
          <a:bodyPr wrap="none" rtlCol="0">
            <a:spAutoFit/>
          </a:bodyPr>
          <a:lstStyle/>
          <a:p>
            <a:r>
              <a:rPr lang="en-US" dirty="0">
                <a:solidFill>
                  <a:schemeClr val="tx2"/>
                </a:solidFill>
              </a:rPr>
              <a:t>Sec-BB</a:t>
            </a:r>
          </a:p>
        </p:txBody>
      </p:sp>
      <p:sp>
        <p:nvSpPr>
          <p:cNvPr id="11" name="Right Bracket 10"/>
          <p:cNvSpPr/>
          <p:nvPr/>
        </p:nvSpPr>
        <p:spPr>
          <a:xfrm rot="5400000">
            <a:off x="5736905" y="-513215"/>
            <a:ext cx="284579" cy="5993164"/>
          </a:xfrm>
          <a:prstGeom prst="rightBracket">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B</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B</a:t>
            </a:r>
          </a:p>
        </p:txBody>
      </p:sp>
      <p:sp>
        <p:nvSpPr>
          <p:cNvPr id="3" name="Slide Number Placeholder 2"/>
          <p:cNvSpPr>
            <a:spLocks noGrp="1"/>
          </p:cNvSpPr>
          <p:nvPr>
            <p:ph type="sldNum" sz="quarter" idx="12"/>
          </p:nvPr>
        </p:nvSpPr>
        <p:spPr/>
        <p:txBody>
          <a:bodyPr/>
          <a:lstStyle/>
          <a:p>
            <a:fld id="{0EB98F33-5EEA-439C-9624-C44B91E01642}" type="slidenum">
              <a:rPr lang="en-US" smtClean="0"/>
              <a:t>13</a:t>
            </a:fld>
            <a:endParaRPr lang="en-US"/>
          </a:p>
        </p:txBody>
      </p:sp>
      <p:sp>
        <p:nvSpPr>
          <p:cNvPr id="10" name="TextBox 9"/>
          <p:cNvSpPr txBox="1"/>
          <p:nvPr/>
        </p:nvSpPr>
        <p:spPr>
          <a:xfrm>
            <a:off x="28930" y="777441"/>
            <a:ext cx="2388324"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To separate the silt laden water in lower level flows of river, tunnels are laid parallel to canal head regulator. The tunnels release water downstream of barrage through </a:t>
            </a:r>
            <a:r>
              <a:rPr lang="en-US" sz="1600" dirty="0" err="1"/>
              <a:t>undersluice</a:t>
            </a:r>
            <a:r>
              <a:rPr lang="en-US" sz="1600" dirty="0"/>
              <a:t>.</a:t>
            </a:r>
          </a:p>
          <a:p>
            <a:pPr marL="285750" indent="-285750" algn="just">
              <a:buFont typeface="Arial" panose="020B0604020202020204" pitchFamily="34" charset="0"/>
              <a:buChar char="•"/>
            </a:pPr>
            <a:r>
              <a:rPr lang="en-US" sz="1600" dirty="0"/>
              <a:t>The top layers of water of river, having relatively silt free water, is allowed to go to Canal. </a:t>
            </a:r>
          </a:p>
        </p:txBody>
      </p:sp>
    </p:spTree>
    <p:extLst>
      <p:ext uri="{BB962C8B-B14F-4D97-AF65-F5344CB8AC3E}">
        <p14:creationId xmlns:p14="http://schemas.microsoft.com/office/powerpoint/2010/main" val="1238625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94944"/>
            <a:ext cx="7886700" cy="1239585"/>
          </a:xfrm>
        </p:spPr>
        <p:txBody>
          <a:bodyPr>
            <a:noAutofit/>
          </a:bodyPr>
          <a:lstStyle/>
          <a:p>
            <a:r>
              <a:rPr lang="en-US" sz="3600" dirty="0"/>
              <a:t>Silt Excluder Tunnels and Head Regulator at </a:t>
            </a:r>
            <a:r>
              <a:rPr lang="en-US" sz="3600" dirty="0" err="1"/>
              <a:t>Taunsa</a:t>
            </a:r>
            <a:r>
              <a:rPr lang="en-US" sz="3600" dirty="0"/>
              <a:t> Barrage (right bank)</a:t>
            </a:r>
            <a:br>
              <a:rPr lang="en-US" sz="3600" dirty="0"/>
            </a:br>
            <a:endParaRPr lang="en-US" sz="3600" dirty="0"/>
          </a:p>
        </p:txBody>
      </p:sp>
      <p:pic>
        <p:nvPicPr>
          <p:cNvPr id="4" name="Picture 3"/>
          <p:cNvPicPr>
            <a:picLocks noChangeAspect="1"/>
          </p:cNvPicPr>
          <p:nvPr/>
        </p:nvPicPr>
        <p:blipFill rotWithShape="1">
          <a:blip r:embed="rId2"/>
          <a:srcRect l="4405" t="4266" r="8764" b="63462"/>
          <a:stretch/>
        </p:blipFill>
        <p:spPr>
          <a:xfrm>
            <a:off x="0" y="2657857"/>
            <a:ext cx="8902833" cy="2389632"/>
          </a:xfrm>
          <a:prstGeom prst="rect">
            <a:avLst/>
          </a:prstGeom>
        </p:spPr>
      </p:pic>
      <p:sp>
        <p:nvSpPr>
          <p:cNvPr id="3" name="Slide Number Placeholder 2"/>
          <p:cNvSpPr>
            <a:spLocks noGrp="1"/>
          </p:cNvSpPr>
          <p:nvPr>
            <p:ph type="sldNum" sz="quarter" idx="12"/>
          </p:nvPr>
        </p:nvSpPr>
        <p:spPr/>
        <p:txBody>
          <a:bodyPr/>
          <a:lstStyle/>
          <a:p>
            <a:fld id="{0EB98F33-5EEA-439C-9624-C44B91E01642}" type="slidenum">
              <a:rPr lang="en-US" smtClean="0"/>
              <a:t>14</a:t>
            </a:fld>
            <a:endParaRPr lang="en-US"/>
          </a:p>
        </p:txBody>
      </p:sp>
    </p:spTree>
    <p:extLst>
      <p:ext uri="{BB962C8B-B14F-4D97-AF65-F5344CB8AC3E}">
        <p14:creationId xmlns:p14="http://schemas.microsoft.com/office/powerpoint/2010/main" val="3434006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Figures from </a:t>
            </a:r>
            <a:r>
              <a:rPr lang="en-US" dirty="0" err="1"/>
              <a:t>Taunsa</a:t>
            </a:r>
            <a:r>
              <a:rPr lang="en-US" dirty="0"/>
              <a:t> Barrage</a:t>
            </a:r>
          </a:p>
        </p:txBody>
      </p:sp>
      <p:pic>
        <p:nvPicPr>
          <p:cNvPr id="4" name="Picture 3"/>
          <p:cNvPicPr>
            <a:picLocks noChangeAspect="1"/>
          </p:cNvPicPr>
          <p:nvPr/>
        </p:nvPicPr>
        <p:blipFill>
          <a:blip r:embed="rId2"/>
          <a:stretch>
            <a:fillRect/>
          </a:stretch>
        </p:blipFill>
        <p:spPr>
          <a:xfrm>
            <a:off x="233831" y="1547370"/>
            <a:ext cx="8676338" cy="3763260"/>
          </a:xfrm>
          <a:prstGeom prst="rect">
            <a:avLst/>
          </a:prstGeom>
        </p:spPr>
      </p:pic>
      <p:sp>
        <p:nvSpPr>
          <p:cNvPr id="5" name="Content Placeholder 2"/>
          <p:cNvSpPr txBox="1">
            <a:spLocks/>
          </p:cNvSpPr>
          <p:nvPr/>
        </p:nvSpPr>
        <p:spPr>
          <a:xfrm>
            <a:off x="720090" y="5667596"/>
            <a:ext cx="7886700" cy="1018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t>Ref of Photographs:</a:t>
            </a:r>
          </a:p>
          <a:p>
            <a:r>
              <a:rPr lang="en-US" sz="1200"/>
              <a:t>Mansoob Ali Zaidi, M Akhtar Ch., Malik Ahmad Khan,  Paper no 685 “Construction of Taunsa Barrage Rehablitation works” in 71</a:t>
            </a:r>
            <a:r>
              <a:rPr lang="en-US" sz="1200" baseline="30000"/>
              <a:t>st</a:t>
            </a:r>
            <a:r>
              <a:rPr lang="en-US" sz="1200"/>
              <a:t> annual session proceddings of Paistan Engineering Congress</a:t>
            </a:r>
            <a:endParaRPr lang="en-US" sz="1200" dirty="0"/>
          </a:p>
        </p:txBody>
      </p:sp>
      <p:sp>
        <p:nvSpPr>
          <p:cNvPr id="3" name="Slide Number Placeholder 2"/>
          <p:cNvSpPr>
            <a:spLocks noGrp="1"/>
          </p:cNvSpPr>
          <p:nvPr>
            <p:ph type="sldNum" sz="quarter" idx="12"/>
          </p:nvPr>
        </p:nvSpPr>
        <p:spPr/>
        <p:txBody>
          <a:bodyPr/>
          <a:lstStyle/>
          <a:p>
            <a:fld id="{0EB98F33-5EEA-439C-9624-C44B91E01642}" type="slidenum">
              <a:rPr lang="en-US" smtClean="0"/>
              <a:t>15</a:t>
            </a:fld>
            <a:endParaRPr lang="en-US"/>
          </a:p>
        </p:txBody>
      </p:sp>
    </p:spTree>
    <p:extLst>
      <p:ext uri="{BB962C8B-B14F-4D97-AF65-F5344CB8AC3E}">
        <p14:creationId xmlns:p14="http://schemas.microsoft.com/office/powerpoint/2010/main" val="5917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08-04-2006 to\29.JPG"/>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509391" y="662929"/>
            <a:ext cx="8246301" cy="4943605"/>
          </a:xfrm>
          <a:prstGeom prst="rect">
            <a:avLst/>
          </a:prstGeom>
          <a:noFill/>
          <a:ln>
            <a:noFill/>
          </a:ln>
        </p:spPr>
      </p:pic>
      <p:sp>
        <p:nvSpPr>
          <p:cNvPr id="10" name="Rectangle 9"/>
          <p:cNvSpPr/>
          <p:nvPr/>
        </p:nvSpPr>
        <p:spPr>
          <a:xfrm>
            <a:off x="709809" y="5606534"/>
            <a:ext cx="7010400" cy="369332"/>
          </a:xfrm>
          <a:prstGeom prst="rect">
            <a:avLst/>
          </a:prstGeom>
        </p:spPr>
        <p:txBody>
          <a:bodyPr wrap="square">
            <a:spAutoFit/>
          </a:bodyPr>
          <a:lstStyle/>
          <a:p>
            <a:pPr algn="ctr"/>
            <a:r>
              <a:rPr lang="en-US" b="1" dirty="0">
                <a:latin typeface="Times New Roman" pitchFamily="18" charset="0"/>
                <a:cs typeface="Times New Roman" pitchFamily="18" charset="0"/>
              </a:rPr>
              <a:t>Silt excluder at </a:t>
            </a:r>
            <a:r>
              <a:rPr lang="en-US" b="1" dirty="0" err="1">
                <a:latin typeface="Times New Roman" pitchFamily="18" charset="0"/>
                <a:cs typeface="Times New Roman" pitchFamily="18" charset="0"/>
              </a:rPr>
              <a:t>Taunsa</a:t>
            </a:r>
            <a:r>
              <a:rPr lang="en-US" b="1" dirty="0">
                <a:latin typeface="Times New Roman" pitchFamily="18" charset="0"/>
                <a:cs typeface="Times New Roman" pitchFamily="18" charset="0"/>
              </a:rPr>
              <a:t> Barrage</a:t>
            </a:r>
            <a:endParaRPr lang="en-GB" dirty="0">
              <a:latin typeface="Times New Roman" pitchFamily="18" charset="0"/>
              <a:cs typeface="Times New Roman" pitchFamily="18" charset="0"/>
            </a:endParaRPr>
          </a:p>
        </p:txBody>
      </p:sp>
    </p:spTree>
    <p:extLst>
      <p:ext uri="{BB962C8B-B14F-4D97-AF65-F5344CB8AC3E}">
        <p14:creationId xmlns:p14="http://schemas.microsoft.com/office/powerpoint/2010/main" val="3588993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283C-29C4-418F-8CA4-1AF38163E62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EE191B-7469-4D21-80FA-D162CEAFB2D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685E7A8A-46C9-4D52-8EE5-AC2CCF3F8C0F}"/>
              </a:ext>
            </a:extLst>
          </p:cNvPr>
          <p:cNvSpPr>
            <a:spLocks noGrp="1"/>
          </p:cNvSpPr>
          <p:nvPr>
            <p:ph type="sldNum" sz="quarter" idx="12"/>
          </p:nvPr>
        </p:nvSpPr>
        <p:spPr/>
        <p:txBody>
          <a:bodyPr/>
          <a:lstStyle/>
          <a:p>
            <a:fld id="{0EB98F33-5EEA-439C-9624-C44B91E01642}" type="slidenum">
              <a:rPr lang="en-US" smtClean="0"/>
              <a:t>17</a:t>
            </a:fld>
            <a:endParaRPr lang="en-US"/>
          </a:p>
        </p:txBody>
      </p:sp>
      <p:pic>
        <p:nvPicPr>
          <p:cNvPr id="6" name="Picture 5">
            <a:extLst>
              <a:ext uri="{FF2B5EF4-FFF2-40B4-BE49-F238E27FC236}">
                <a16:creationId xmlns:a16="http://schemas.microsoft.com/office/drawing/2014/main" id="{EF22E3B9-C72D-476B-9E44-55E8D188C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25" y="821635"/>
            <a:ext cx="8958875" cy="4914002"/>
          </a:xfrm>
          <a:prstGeom prst="rect">
            <a:avLst/>
          </a:prstGeom>
        </p:spPr>
      </p:pic>
    </p:spTree>
    <p:extLst>
      <p:ext uri="{BB962C8B-B14F-4D97-AF65-F5344CB8AC3E}">
        <p14:creationId xmlns:p14="http://schemas.microsoft.com/office/powerpoint/2010/main" val="3303796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Silt Excluder Guidelines</a:t>
            </a:r>
          </a:p>
        </p:txBody>
      </p:sp>
      <p:sp>
        <p:nvSpPr>
          <p:cNvPr id="3" name="Content Placeholder 2"/>
          <p:cNvSpPr>
            <a:spLocks noGrp="1"/>
          </p:cNvSpPr>
          <p:nvPr>
            <p:ph idx="1"/>
          </p:nvPr>
        </p:nvSpPr>
        <p:spPr/>
        <p:txBody>
          <a:bodyPr>
            <a:normAutofit fontScale="92500" lnSpcReduction="10000"/>
          </a:bodyPr>
          <a:lstStyle/>
          <a:p>
            <a:pPr marL="571500" indent="-571500">
              <a:buFont typeface="+mj-lt"/>
              <a:buAutoNum type="romanLcPeriod"/>
            </a:pPr>
            <a:r>
              <a:rPr lang="en-US" dirty="0"/>
              <a:t>Tunnels area should be such to accommodate discharge equal to </a:t>
            </a:r>
            <a:r>
              <a:rPr lang="en-US" b="1" dirty="0"/>
              <a:t>20% </a:t>
            </a:r>
            <a:r>
              <a:rPr lang="en-US" dirty="0"/>
              <a:t>of canal discharges.</a:t>
            </a:r>
          </a:p>
          <a:p>
            <a:pPr marL="571500" indent="-571500">
              <a:buFont typeface="+mj-lt"/>
              <a:buAutoNum type="romanLcPeriod"/>
            </a:pPr>
            <a:r>
              <a:rPr lang="en-US" dirty="0"/>
              <a:t>Velocity in the tunnels should be </a:t>
            </a:r>
            <a:r>
              <a:rPr lang="en-US" b="1" dirty="0"/>
              <a:t>6-10 </a:t>
            </a:r>
            <a:r>
              <a:rPr lang="en-US" b="1" dirty="0" err="1"/>
              <a:t>ft</a:t>
            </a:r>
            <a:r>
              <a:rPr lang="en-US" b="1" dirty="0"/>
              <a:t>/s</a:t>
            </a:r>
          </a:p>
          <a:p>
            <a:pPr marL="571500" indent="-571500">
              <a:buFont typeface="+mj-lt"/>
              <a:buAutoNum type="romanLcPeriod"/>
            </a:pPr>
            <a:r>
              <a:rPr lang="en-US" dirty="0"/>
              <a:t>Tunnels should cover only </a:t>
            </a:r>
            <a:r>
              <a:rPr lang="en-US" b="1" dirty="0"/>
              <a:t>two bays </a:t>
            </a:r>
            <a:r>
              <a:rPr lang="en-US" dirty="0"/>
              <a:t>of barrage</a:t>
            </a:r>
          </a:p>
          <a:p>
            <a:pPr marL="571500" indent="-571500">
              <a:buFont typeface="+mj-lt"/>
              <a:buAutoNum type="romanLcPeriod"/>
            </a:pPr>
            <a:r>
              <a:rPr lang="en-US" dirty="0"/>
              <a:t>Length of tunnel in front of regulator should be covering </a:t>
            </a:r>
            <a:r>
              <a:rPr lang="en-US" b="1" dirty="0"/>
              <a:t>whole regulator</a:t>
            </a:r>
            <a:r>
              <a:rPr lang="en-US" dirty="0"/>
              <a:t>. Other tunnels length may be reduced.</a:t>
            </a:r>
          </a:p>
          <a:p>
            <a:pPr marL="571500" indent="-571500">
              <a:buFont typeface="+mj-lt"/>
              <a:buAutoNum type="romanLcPeriod"/>
            </a:pPr>
            <a:r>
              <a:rPr lang="en-US" dirty="0"/>
              <a:t>Divide wall length should be </a:t>
            </a:r>
            <a:r>
              <a:rPr lang="en-US" b="1" dirty="0"/>
              <a:t>1.2 – 1.4 </a:t>
            </a:r>
            <a:r>
              <a:rPr lang="en-US" dirty="0"/>
              <a:t>times head regulator length</a:t>
            </a:r>
          </a:p>
          <a:p>
            <a:pPr marL="571500" indent="-571500">
              <a:buFont typeface="+mj-lt"/>
              <a:buAutoNum type="romanLcPeriod"/>
            </a:pPr>
            <a:r>
              <a:rPr lang="en-US" dirty="0"/>
              <a:t>Clear height of tunnel should be </a:t>
            </a:r>
            <a:r>
              <a:rPr lang="en-US" b="1" dirty="0"/>
              <a:t>1/3 of the water depth minus slab thickness.</a:t>
            </a:r>
          </a:p>
          <a:p>
            <a:endParaRPr lang="en-US" dirty="0"/>
          </a:p>
        </p:txBody>
      </p:sp>
      <p:sp>
        <p:nvSpPr>
          <p:cNvPr id="4" name="Slide Number Placeholder 3"/>
          <p:cNvSpPr>
            <a:spLocks noGrp="1"/>
          </p:cNvSpPr>
          <p:nvPr>
            <p:ph type="sldNum" sz="quarter" idx="12"/>
          </p:nvPr>
        </p:nvSpPr>
        <p:spPr/>
        <p:txBody>
          <a:bodyPr/>
          <a:lstStyle/>
          <a:p>
            <a:fld id="{0EB98F33-5EEA-439C-9624-C44B91E01642}" type="slidenum">
              <a:rPr lang="en-US" smtClean="0"/>
              <a:t>18</a:t>
            </a:fld>
            <a:endParaRPr lang="en-US" dirty="0"/>
          </a:p>
        </p:txBody>
      </p:sp>
    </p:spTree>
    <p:extLst>
      <p:ext uri="{BB962C8B-B14F-4D97-AF65-F5344CB8AC3E}">
        <p14:creationId xmlns:p14="http://schemas.microsoft.com/office/powerpoint/2010/main" val="3609943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122" y="1124648"/>
            <a:ext cx="7886700" cy="4351338"/>
          </a:xfrm>
        </p:spPr>
        <p:txBody>
          <a:bodyPr/>
          <a:lstStyle/>
          <a:p>
            <a:r>
              <a:rPr lang="en-US" dirty="0"/>
              <a:t>Discharge through tunnels may be calculated using: </a:t>
            </a:r>
          </a:p>
          <a:p>
            <a:endParaRPr lang="en-US" dirty="0"/>
          </a:p>
          <a:p>
            <a:endParaRPr lang="en-US" dirty="0"/>
          </a:p>
          <a:p>
            <a:endParaRPr lang="en-US" dirty="0"/>
          </a:p>
          <a:p>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EB98F33-5EEA-439C-9624-C44B91E01642}" type="slidenum">
              <a:rPr lang="en-US" smtClean="0"/>
              <a:t>19</a:t>
            </a:fld>
            <a:endParaRPr lang="en-US"/>
          </a:p>
        </p:txBody>
      </p:sp>
      <p:pic>
        <p:nvPicPr>
          <p:cNvPr id="5" name="Picture 4"/>
          <p:cNvPicPr>
            <a:picLocks noChangeAspect="1"/>
          </p:cNvPicPr>
          <p:nvPr/>
        </p:nvPicPr>
        <p:blipFill>
          <a:blip r:embed="rId2"/>
          <a:stretch>
            <a:fillRect/>
          </a:stretch>
        </p:blipFill>
        <p:spPr>
          <a:xfrm>
            <a:off x="2393606" y="2400010"/>
            <a:ext cx="4356788" cy="894240"/>
          </a:xfrm>
          <a:prstGeom prst="rect">
            <a:avLst/>
          </a:prstGeom>
        </p:spPr>
      </p:pic>
      <p:pic>
        <p:nvPicPr>
          <p:cNvPr id="6" name="Picture 5"/>
          <p:cNvPicPr>
            <a:picLocks noChangeAspect="1"/>
          </p:cNvPicPr>
          <p:nvPr/>
        </p:nvPicPr>
        <p:blipFill>
          <a:blip r:embed="rId3"/>
          <a:stretch>
            <a:fillRect/>
          </a:stretch>
        </p:blipFill>
        <p:spPr>
          <a:xfrm>
            <a:off x="2393606" y="1920360"/>
            <a:ext cx="1973588" cy="419175"/>
          </a:xfrm>
          <a:prstGeom prst="rect">
            <a:avLst/>
          </a:prstGeom>
        </p:spPr>
      </p:pic>
      <p:pic>
        <p:nvPicPr>
          <p:cNvPr id="7" name="Picture 6"/>
          <p:cNvPicPr>
            <a:picLocks noChangeAspect="1"/>
          </p:cNvPicPr>
          <p:nvPr/>
        </p:nvPicPr>
        <p:blipFill>
          <a:blip r:embed="rId4"/>
          <a:stretch>
            <a:fillRect/>
          </a:stretch>
        </p:blipFill>
        <p:spPr>
          <a:xfrm>
            <a:off x="2393606" y="3354725"/>
            <a:ext cx="4356788" cy="1386414"/>
          </a:xfrm>
          <a:prstGeom prst="rect">
            <a:avLst/>
          </a:prstGeom>
        </p:spPr>
      </p:pic>
    </p:spTree>
    <p:extLst>
      <p:ext uri="{BB962C8B-B14F-4D97-AF65-F5344CB8AC3E}">
        <p14:creationId xmlns:p14="http://schemas.microsoft.com/office/powerpoint/2010/main" val="2090386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Silt problems</a:t>
            </a:r>
          </a:p>
        </p:txBody>
      </p:sp>
      <p:sp>
        <p:nvSpPr>
          <p:cNvPr id="3" name="Content Placeholder 2"/>
          <p:cNvSpPr>
            <a:spLocks noGrp="1"/>
          </p:cNvSpPr>
          <p:nvPr>
            <p:ph idx="1"/>
          </p:nvPr>
        </p:nvSpPr>
        <p:spPr/>
        <p:txBody>
          <a:bodyPr/>
          <a:lstStyle/>
          <a:p>
            <a:r>
              <a:rPr lang="en-US" dirty="0"/>
              <a:t>Choking of UBDC  (1870)</a:t>
            </a:r>
          </a:p>
          <a:p>
            <a:r>
              <a:rPr lang="en-US" dirty="0"/>
              <a:t>Deposition of silt in </a:t>
            </a:r>
            <a:r>
              <a:rPr lang="en-US" dirty="0" err="1"/>
              <a:t>MRLink</a:t>
            </a:r>
            <a:r>
              <a:rPr lang="en-US" dirty="0"/>
              <a:t> (9 </a:t>
            </a:r>
            <a:r>
              <a:rPr lang="en-US" dirty="0" err="1"/>
              <a:t>ft</a:t>
            </a:r>
            <a:r>
              <a:rPr lang="en-US" dirty="0"/>
              <a:t> out of 14.5 </a:t>
            </a:r>
            <a:r>
              <a:rPr lang="en-US" dirty="0" err="1"/>
              <a:t>ft</a:t>
            </a:r>
            <a:r>
              <a:rPr lang="en-US" dirty="0"/>
              <a:t>)</a:t>
            </a:r>
          </a:p>
          <a:p>
            <a:r>
              <a:rPr lang="en-US" dirty="0"/>
              <a:t>Sedimentation in Reservoirs</a:t>
            </a:r>
          </a:p>
          <a:p>
            <a:pPr lvl="1"/>
            <a:r>
              <a:rPr lang="en-US" dirty="0"/>
              <a:t>1-2% per year</a:t>
            </a:r>
          </a:p>
          <a:p>
            <a:pPr lvl="1"/>
            <a:endParaRPr lang="en-US" dirty="0"/>
          </a:p>
          <a:p>
            <a:pPr lvl="1"/>
            <a:r>
              <a:rPr lang="en-US" dirty="0" err="1"/>
              <a:t>Tarbela</a:t>
            </a:r>
            <a:r>
              <a:rPr lang="en-US" dirty="0"/>
              <a:t> 30%</a:t>
            </a:r>
          </a:p>
          <a:p>
            <a:pPr lvl="1"/>
            <a:r>
              <a:rPr lang="en-US" dirty="0" err="1"/>
              <a:t>Mangla</a:t>
            </a:r>
            <a:r>
              <a:rPr lang="en-US" dirty="0"/>
              <a:t> 30%</a:t>
            </a:r>
          </a:p>
          <a:p>
            <a:pPr lvl="1"/>
            <a:r>
              <a:rPr lang="en-US" dirty="0"/>
              <a:t>Chashma 60%</a:t>
            </a:r>
          </a:p>
        </p:txBody>
      </p:sp>
      <p:sp>
        <p:nvSpPr>
          <p:cNvPr id="4" name="Slide Number Placeholder 3"/>
          <p:cNvSpPr>
            <a:spLocks noGrp="1"/>
          </p:cNvSpPr>
          <p:nvPr>
            <p:ph type="sldNum" sz="quarter" idx="12"/>
          </p:nvPr>
        </p:nvSpPr>
        <p:spPr/>
        <p:txBody>
          <a:bodyPr/>
          <a:lstStyle/>
          <a:p>
            <a:fld id="{0EB98F33-5EEA-439C-9624-C44B91E01642}" type="slidenum">
              <a:rPr lang="en-US" smtClean="0"/>
              <a:t>2</a:t>
            </a:fld>
            <a:endParaRPr lang="en-US"/>
          </a:p>
        </p:txBody>
      </p:sp>
    </p:spTree>
    <p:extLst>
      <p:ext uri="{BB962C8B-B14F-4D97-AF65-F5344CB8AC3E}">
        <p14:creationId xmlns:p14="http://schemas.microsoft.com/office/powerpoint/2010/main" val="282899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Silt Excluder Efficiency</a:t>
            </a:r>
          </a:p>
        </p:txBody>
      </p:sp>
      <p:sp>
        <p:nvSpPr>
          <p:cNvPr id="3" name="Content Placeholder 2"/>
          <p:cNvSpPr>
            <a:spLocks noGrp="1"/>
          </p:cNvSpPr>
          <p:nvPr>
            <p:ph idx="1"/>
          </p:nvPr>
        </p:nvSpPr>
        <p:spPr>
          <a:xfrm>
            <a:off x="628650" y="1825625"/>
            <a:ext cx="3723894" cy="4351338"/>
          </a:xfrm>
        </p:spPr>
        <p:txBody>
          <a:bodyPr>
            <a:normAutofit fontScale="77500" lnSpcReduction="20000"/>
          </a:bodyPr>
          <a:lstStyle/>
          <a:p>
            <a:r>
              <a:rPr lang="en-US" dirty="0"/>
              <a:t>HEIGHS define Efficiency as ratio of silt concentration escaped to that of in approach channel.</a:t>
            </a:r>
          </a:p>
          <a:p>
            <a:endParaRPr lang="en-US" dirty="0"/>
          </a:p>
          <a:p>
            <a:endParaRPr lang="en-US" dirty="0"/>
          </a:p>
          <a:p>
            <a:r>
              <a:rPr lang="en-US" dirty="0"/>
              <a:t>Another Method as Adopted in Upper Jhelum Canal</a:t>
            </a:r>
          </a:p>
          <a:p>
            <a:pPr lvl="1"/>
            <a:r>
              <a:rPr lang="en-US" dirty="0"/>
              <a:t>where </a:t>
            </a:r>
            <a:r>
              <a:rPr lang="en-US" i="1" dirty="0"/>
              <a:t>I</a:t>
            </a:r>
            <a:r>
              <a:rPr lang="en-US" i="1" baseline="-25000" dirty="0"/>
              <a:t>x</a:t>
            </a:r>
            <a:r>
              <a:rPr lang="en-US" dirty="0"/>
              <a:t> is silt concentration in escaped water (water going d/s into barrage), </a:t>
            </a:r>
            <a:r>
              <a:rPr lang="en-US" i="1" dirty="0" err="1"/>
              <a:t>I</a:t>
            </a:r>
            <a:r>
              <a:rPr lang="en-US" i="1" baseline="-25000" dirty="0" err="1"/>
              <a:t>c</a:t>
            </a:r>
            <a:r>
              <a:rPr lang="en-US" dirty="0"/>
              <a:t> is silt concentration in canal, </a:t>
            </a:r>
            <a:r>
              <a:rPr lang="en-US" i="1" dirty="0"/>
              <a:t>I</a:t>
            </a:r>
            <a:r>
              <a:rPr lang="en-US" i="1" baseline="-25000" dirty="0"/>
              <a:t>f</a:t>
            </a:r>
            <a:r>
              <a:rPr lang="en-US" dirty="0"/>
              <a:t> is silt concentration in approach channel.</a:t>
            </a:r>
          </a:p>
        </p:txBody>
      </p:sp>
      <p:sp>
        <p:nvSpPr>
          <p:cNvPr id="4" name="Slide Number Placeholder 3"/>
          <p:cNvSpPr>
            <a:spLocks noGrp="1"/>
          </p:cNvSpPr>
          <p:nvPr>
            <p:ph type="sldNum" sz="quarter" idx="12"/>
          </p:nvPr>
        </p:nvSpPr>
        <p:spPr/>
        <p:txBody>
          <a:bodyPr/>
          <a:lstStyle/>
          <a:p>
            <a:fld id="{0EB98F33-5EEA-439C-9624-C44B91E01642}" type="slidenum">
              <a:rPr lang="en-US" smtClean="0"/>
              <a:t>20</a:t>
            </a:fld>
            <a:endParaRPr lang="en-US"/>
          </a:p>
        </p:txBody>
      </p:sp>
      <p:grpSp>
        <p:nvGrpSpPr>
          <p:cNvPr id="8" name="Group 7"/>
          <p:cNvGrpSpPr/>
          <p:nvPr/>
        </p:nvGrpSpPr>
        <p:grpSpPr>
          <a:xfrm>
            <a:off x="5209958" y="1825625"/>
            <a:ext cx="3592666" cy="1851289"/>
            <a:chOff x="5209958" y="1825625"/>
            <a:chExt cx="3592666" cy="1851289"/>
          </a:xfrm>
        </p:grpSpPr>
        <p:pic>
          <p:nvPicPr>
            <p:cNvPr id="5" name="Picture 4"/>
            <p:cNvPicPr>
              <a:picLocks noChangeAspect="1"/>
            </p:cNvPicPr>
            <p:nvPr/>
          </p:nvPicPr>
          <p:blipFill>
            <a:blip r:embed="rId2"/>
            <a:stretch>
              <a:fillRect/>
            </a:stretch>
          </p:blipFill>
          <p:spPr>
            <a:xfrm>
              <a:off x="5222150" y="1825625"/>
              <a:ext cx="3580474" cy="1580576"/>
            </a:xfrm>
            <a:prstGeom prst="rect">
              <a:avLst/>
            </a:prstGeom>
          </p:spPr>
        </p:pic>
        <p:pic>
          <p:nvPicPr>
            <p:cNvPr id="6" name="Picture 5"/>
            <p:cNvPicPr>
              <a:picLocks noChangeAspect="1"/>
            </p:cNvPicPr>
            <p:nvPr/>
          </p:nvPicPr>
          <p:blipFill>
            <a:blip r:embed="rId3"/>
            <a:stretch>
              <a:fillRect/>
            </a:stretch>
          </p:blipFill>
          <p:spPr>
            <a:xfrm>
              <a:off x="5209958" y="3395935"/>
              <a:ext cx="3239098" cy="280979"/>
            </a:xfrm>
            <a:prstGeom prst="rect">
              <a:avLst/>
            </a:prstGeom>
          </p:spPr>
        </p:pic>
      </p:grpSp>
      <p:pic>
        <p:nvPicPr>
          <p:cNvPr id="7" name="Picture 6"/>
          <p:cNvPicPr>
            <a:picLocks noChangeAspect="1"/>
          </p:cNvPicPr>
          <p:nvPr/>
        </p:nvPicPr>
        <p:blipFill>
          <a:blip r:embed="rId4"/>
          <a:stretch>
            <a:fillRect/>
          </a:stretch>
        </p:blipFill>
        <p:spPr>
          <a:xfrm>
            <a:off x="4352544" y="4508628"/>
            <a:ext cx="4286929" cy="2212848"/>
          </a:xfrm>
          <a:prstGeom prst="rect">
            <a:avLst/>
          </a:prstGeom>
          <a:ln>
            <a:solidFill>
              <a:srgbClr val="FF0000"/>
            </a:solidFill>
          </a:ln>
        </p:spPr>
      </p:pic>
    </p:spTree>
    <p:extLst>
      <p:ext uri="{BB962C8B-B14F-4D97-AF65-F5344CB8AC3E}">
        <p14:creationId xmlns:p14="http://schemas.microsoft.com/office/powerpoint/2010/main" val="380153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Methods of silt ejection and proper distribution:</a:t>
            </a:r>
          </a:p>
        </p:txBody>
      </p:sp>
      <p:sp>
        <p:nvSpPr>
          <p:cNvPr id="3" name="Content Placeholder 2"/>
          <p:cNvSpPr>
            <a:spLocks noGrp="1"/>
          </p:cNvSpPr>
          <p:nvPr>
            <p:ph idx="1"/>
          </p:nvPr>
        </p:nvSpPr>
        <p:spPr/>
        <p:txBody>
          <a:bodyPr/>
          <a:lstStyle/>
          <a:p>
            <a:pPr marL="571500" indent="-571500">
              <a:buFont typeface="+mj-lt"/>
              <a:buAutoNum type="romanLcPeriod"/>
            </a:pPr>
            <a:r>
              <a:rPr lang="en-US" dirty="0"/>
              <a:t>Tunnel Type Ejector</a:t>
            </a:r>
          </a:p>
          <a:p>
            <a:pPr marL="571500" indent="-571500">
              <a:buFont typeface="+mj-lt"/>
              <a:buAutoNum type="romanLcPeriod"/>
            </a:pPr>
            <a:r>
              <a:rPr lang="en-US" dirty="0"/>
              <a:t>Vortex Tube Type Ejector</a:t>
            </a:r>
          </a:p>
          <a:p>
            <a:pPr marL="571500" indent="-571500">
              <a:buFont typeface="+mj-lt"/>
              <a:buAutoNum type="romanLcPeriod"/>
            </a:pPr>
            <a:r>
              <a:rPr lang="en-US" dirty="0"/>
              <a:t>Settling Basin</a:t>
            </a:r>
          </a:p>
          <a:p>
            <a:pPr marL="571500" indent="-571500">
              <a:buFont typeface="+mj-lt"/>
              <a:buAutoNum type="romanLcPeriod"/>
            </a:pPr>
            <a:r>
              <a:rPr lang="en-US" dirty="0"/>
              <a:t>Guide Vanes</a:t>
            </a:r>
          </a:p>
          <a:p>
            <a:pPr marL="571500" indent="-571500">
              <a:buFont typeface="+mj-lt"/>
              <a:buAutoNum type="romanLcPeriod"/>
            </a:pPr>
            <a:r>
              <a:rPr lang="en-US" dirty="0"/>
              <a:t>Angle of Diversion</a:t>
            </a:r>
          </a:p>
          <a:p>
            <a:pPr marL="571500" indent="-571500">
              <a:buFont typeface="+mj-lt"/>
              <a:buAutoNum type="romanLcPeriod"/>
            </a:pPr>
            <a:r>
              <a:rPr lang="en-US" dirty="0"/>
              <a:t>Distribution to outlets</a:t>
            </a:r>
          </a:p>
        </p:txBody>
      </p:sp>
      <p:sp>
        <p:nvSpPr>
          <p:cNvPr id="4" name="Slide Number Placeholder 3"/>
          <p:cNvSpPr>
            <a:spLocks noGrp="1"/>
          </p:cNvSpPr>
          <p:nvPr>
            <p:ph type="sldNum" sz="quarter" idx="12"/>
          </p:nvPr>
        </p:nvSpPr>
        <p:spPr/>
        <p:txBody>
          <a:bodyPr/>
          <a:lstStyle/>
          <a:p>
            <a:fld id="{0EB98F33-5EEA-439C-9624-C44B91E01642}" type="slidenum">
              <a:rPr lang="en-US" smtClean="0"/>
              <a:t>21</a:t>
            </a:fld>
            <a:endParaRPr lang="en-US"/>
          </a:p>
        </p:txBody>
      </p:sp>
    </p:spTree>
    <p:extLst>
      <p:ext uri="{BB962C8B-B14F-4D97-AF65-F5344CB8AC3E}">
        <p14:creationId xmlns:p14="http://schemas.microsoft.com/office/powerpoint/2010/main" val="3732967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56295" y="1027907"/>
            <a:ext cx="5387705" cy="5735064"/>
          </a:xfrm>
          <a:prstGeom prst="rect">
            <a:avLst/>
          </a:prstGeom>
        </p:spPr>
      </p:pic>
      <p:sp>
        <p:nvSpPr>
          <p:cNvPr id="6" name="Title 5"/>
          <p:cNvSpPr>
            <a:spLocks noGrp="1"/>
          </p:cNvSpPr>
          <p:nvPr>
            <p:ph type="title"/>
          </p:nvPr>
        </p:nvSpPr>
        <p:spPr>
          <a:xfrm>
            <a:off x="567690" y="316359"/>
            <a:ext cx="3188605" cy="1070354"/>
          </a:xfrm>
        </p:spPr>
        <p:txBody>
          <a:bodyPr>
            <a:normAutofit fontScale="90000"/>
          </a:bodyPr>
          <a:lstStyle/>
          <a:p>
            <a:r>
              <a:rPr lang="en-US" b="1" dirty="0" err="1"/>
              <a:t>i</a:t>
            </a:r>
            <a:r>
              <a:rPr lang="en-US" b="1" dirty="0"/>
              <a:t>) Tunnel Type Silt Ejector</a:t>
            </a:r>
          </a:p>
        </p:txBody>
      </p:sp>
      <p:sp>
        <p:nvSpPr>
          <p:cNvPr id="7" name="Content Placeholder 6"/>
          <p:cNvSpPr>
            <a:spLocks noGrp="1"/>
          </p:cNvSpPr>
          <p:nvPr>
            <p:ph idx="1"/>
          </p:nvPr>
        </p:nvSpPr>
        <p:spPr>
          <a:xfrm>
            <a:off x="214122" y="1557400"/>
            <a:ext cx="3517789" cy="5184775"/>
          </a:xfrm>
        </p:spPr>
        <p:txBody>
          <a:bodyPr>
            <a:normAutofit fontScale="62500" lnSpcReduction="20000"/>
          </a:bodyPr>
          <a:lstStyle/>
          <a:p>
            <a:r>
              <a:rPr lang="en-US" dirty="0"/>
              <a:t>To further reduce the silt that has entered into canal, silt ejector is constructed some distance downstream from the head regulator (about 1000 yard down stream)</a:t>
            </a:r>
          </a:p>
          <a:p>
            <a:r>
              <a:rPr lang="en-US" dirty="0"/>
              <a:t>Bottom layers of water are ejected through tunnels, and diverted to river.</a:t>
            </a:r>
          </a:p>
          <a:p>
            <a:r>
              <a:rPr lang="en-US" dirty="0"/>
              <a:t>Size of tunnels should be such to accommodate 20% of canal discharge.</a:t>
            </a:r>
          </a:p>
          <a:p>
            <a:r>
              <a:rPr lang="en-US" dirty="0"/>
              <a:t>Height of tunnel should be 20-25% of depth of water in canal</a:t>
            </a:r>
          </a:p>
          <a:p>
            <a:r>
              <a:rPr lang="en-US" dirty="0"/>
              <a:t>Velocity may be 8-10 </a:t>
            </a:r>
            <a:r>
              <a:rPr lang="en-US" dirty="0" err="1"/>
              <a:t>ft</a:t>
            </a:r>
            <a:r>
              <a:rPr lang="en-US" dirty="0"/>
              <a:t>/s</a:t>
            </a:r>
          </a:p>
          <a:p>
            <a:r>
              <a:rPr lang="en-US" dirty="0"/>
              <a:t>A minimum working head of 2.5 </a:t>
            </a:r>
            <a:r>
              <a:rPr lang="en-US" dirty="0" err="1"/>
              <a:t>ft</a:t>
            </a:r>
            <a:r>
              <a:rPr lang="en-US" dirty="0"/>
              <a:t> is required.</a:t>
            </a:r>
          </a:p>
          <a:p>
            <a:r>
              <a:rPr lang="en-US" dirty="0"/>
              <a:t>Silt laden water is released to river / drain through gated structure.</a:t>
            </a:r>
          </a:p>
          <a:p>
            <a:endParaRPr lang="en-US" dirty="0"/>
          </a:p>
        </p:txBody>
      </p:sp>
      <p:sp>
        <p:nvSpPr>
          <p:cNvPr id="5" name="Slide Number Placeholder 4"/>
          <p:cNvSpPr>
            <a:spLocks noGrp="1"/>
          </p:cNvSpPr>
          <p:nvPr>
            <p:ph type="sldNum" sz="quarter" idx="12"/>
          </p:nvPr>
        </p:nvSpPr>
        <p:spPr/>
        <p:txBody>
          <a:bodyPr/>
          <a:lstStyle/>
          <a:p>
            <a:fld id="{0EB98F33-5EEA-439C-9624-C44B91E01642}" type="slidenum">
              <a:rPr lang="en-US" smtClean="0"/>
              <a:t>22</a:t>
            </a:fld>
            <a:endParaRPr lang="en-US"/>
          </a:p>
        </p:txBody>
      </p:sp>
    </p:spTree>
    <p:extLst>
      <p:ext uri="{BB962C8B-B14F-4D97-AF65-F5344CB8AC3E}">
        <p14:creationId xmlns:p14="http://schemas.microsoft.com/office/powerpoint/2010/main" val="217202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 Vortex Tube Silt Excluder</a:t>
            </a:r>
          </a:p>
        </p:txBody>
      </p:sp>
      <p:sp>
        <p:nvSpPr>
          <p:cNvPr id="3" name="Content Placeholder 2"/>
          <p:cNvSpPr>
            <a:spLocks noGrp="1"/>
          </p:cNvSpPr>
          <p:nvPr>
            <p:ph idx="1"/>
          </p:nvPr>
        </p:nvSpPr>
        <p:spPr>
          <a:xfrm>
            <a:off x="628650" y="1825624"/>
            <a:ext cx="3698871" cy="4895851"/>
          </a:xfrm>
        </p:spPr>
        <p:txBody>
          <a:bodyPr/>
          <a:lstStyle/>
          <a:p>
            <a:r>
              <a:rPr lang="en-US" dirty="0"/>
              <a:t>A tube (4” or larger) is laid across the canal bed. </a:t>
            </a:r>
          </a:p>
          <a:p>
            <a:r>
              <a:rPr lang="en-US" dirty="0"/>
              <a:t>Water with bed load enters the tube, and escapes from a side of the tube, along with bed load.</a:t>
            </a:r>
          </a:p>
        </p:txBody>
      </p:sp>
      <p:sp>
        <p:nvSpPr>
          <p:cNvPr id="4" name="Slide Number Placeholder 3"/>
          <p:cNvSpPr>
            <a:spLocks noGrp="1"/>
          </p:cNvSpPr>
          <p:nvPr>
            <p:ph type="sldNum" sz="quarter" idx="12"/>
          </p:nvPr>
        </p:nvSpPr>
        <p:spPr/>
        <p:txBody>
          <a:bodyPr/>
          <a:lstStyle/>
          <a:p>
            <a:fld id="{0EB98F33-5EEA-439C-9624-C44B91E01642}" type="slidenum">
              <a:rPr lang="en-US" smtClean="0"/>
              <a:t>23</a:t>
            </a:fld>
            <a:endParaRPr lang="en-US"/>
          </a:p>
        </p:txBody>
      </p:sp>
      <p:pic>
        <p:nvPicPr>
          <p:cNvPr id="5" name="Picture 4"/>
          <p:cNvPicPr>
            <a:picLocks noChangeAspect="1"/>
          </p:cNvPicPr>
          <p:nvPr/>
        </p:nvPicPr>
        <p:blipFill>
          <a:blip r:embed="rId2"/>
          <a:stretch>
            <a:fillRect/>
          </a:stretch>
        </p:blipFill>
        <p:spPr>
          <a:xfrm>
            <a:off x="4327521" y="1950721"/>
            <a:ext cx="3902547" cy="4907280"/>
          </a:xfrm>
          <a:prstGeom prst="rect">
            <a:avLst/>
          </a:prstGeom>
        </p:spPr>
      </p:pic>
    </p:spTree>
    <p:extLst>
      <p:ext uri="{BB962C8B-B14F-4D97-AF65-F5344CB8AC3E}">
        <p14:creationId xmlns:p14="http://schemas.microsoft.com/office/powerpoint/2010/main" val="234595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iii) Settling Basins</a:t>
            </a:r>
          </a:p>
        </p:txBody>
      </p:sp>
      <p:sp>
        <p:nvSpPr>
          <p:cNvPr id="3" name="Content Placeholder 2"/>
          <p:cNvSpPr>
            <a:spLocks noGrp="1"/>
          </p:cNvSpPr>
          <p:nvPr>
            <p:ph idx="1"/>
          </p:nvPr>
        </p:nvSpPr>
        <p:spPr/>
        <p:txBody>
          <a:bodyPr>
            <a:normAutofit/>
          </a:bodyPr>
          <a:lstStyle/>
          <a:p>
            <a:r>
              <a:rPr lang="en-US" dirty="0"/>
              <a:t>Settling basins are the enlarged sections in the canal d/s of the head regulator. </a:t>
            </a:r>
          </a:p>
          <a:p>
            <a:r>
              <a:rPr lang="en-US" dirty="0"/>
              <a:t>They are constructed by widening and deepening the canal sections, which will produce lower velocities and thereby permit the sediment load in suspension to settle. </a:t>
            </a:r>
          </a:p>
          <a:p>
            <a:r>
              <a:rPr lang="en-US" dirty="0"/>
              <a:t>Then by the help of a dredger, some other mechanical means, or sluicing, the settled load is removed and transported away from the canal.</a:t>
            </a:r>
          </a:p>
        </p:txBody>
      </p:sp>
      <p:sp>
        <p:nvSpPr>
          <p:cNvPr id="4" name="Slide Number Placeholder 3"/>
          <p:cNvSpPr>
            <a:spLocks noGrp="1"/>
          </p:cNvSpPr>
          <p:nvPr>
            <p:ph type="sldNum" sz="quarter" idx="12"/>
          </p:nvPr>
        </p:nvSpPr>
        <p:spPr/>
        <p:txBody>
          <a:bodyPr/>
          <a:lstStyle/>
          <a:p>
            <a:fld id="{0EB98F33-5EEA-439C-9624-C44B91E01642}" type="slidenum">
              <a:rPr lang="en-US" smtClean="0"/>
              <a:t>24</a:t>
            </a:fld>
            <a:endParaRPr lang="en-US"/>
          </a:p>
        </p:txBody>
      </p:sp>
    </p:spTree>
    <p:extLst>
      <p:ext uri="{BB962C8B-B14F-4D97-AF65-F5344CB8AC3E}">
        <p14:creationId xmlns:p14="http://schemas.microsoft.com/office/powerpoint/2010/main" val="1653877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iv) Guide vanes</a:t>
            </a:r>
          </a:p>
        </p:txBody>
      </p:sp>
      <p:sp>
        <p:nvSpPr>
          <p:cNvPr id="3" name="Content Placeholder 2"/>
          <p:cNvSpPr>
            <a:spLocks noGrp="1"/>
          </p:cNvSpPr>
          <p:nvPr>
            <p:ph idx="1"/>
          </p:nvPr>
        </p:nvSpPr>
        <p:spPr>
          <a:xfrm>
            <a:off x="628650" y="1825624"/>
            <a:ext cx="4479798" cy="5032375"/>
          </a:xfrm>
        </p:spPr>
        <p:txBody>
          <a:bodyPr>
            <a:normAutofit fontScale="92500" lnSpcReduction="10000"/>
          </a:bodyPr>
          <a:lstStyle/>
          <a:p>
            <a:r>
              <a:rPr lang="en-US" dirty="0"/>
              <a:t>For proper distribution of silt between the parent channel and branch or distributary channel.</a:t>
            </a:r>
          </a:p>
          <a:p>
            <a:r>
              <a:rPr lang="en-US" dirty="0"/>
              <a:t>Two types:</a:t>
            </a:r>
          </a:p>
          <a:p>
            <a:pPr lvl="1"/>
            <a:r>
              <a:rPr lang="en-US" b="1" dirty="0"/>
              <a:t>Bottom vane: </a:t>
            </a:r>
            <a:r>
              <a:rPr lang="en-US" dirty="0"/>
              <a:t>The basic principle of the bottom guide vanes is to deflect the bottom layers of the canal water away from the distributary head regulator so that the clearer water of the top layers enters the branch or distributary.</a:t>
            </a:r>
          </a:p>
          <a:p>
            <a:pPr lvl="1"/>
            <a:r>
              <a:rPr lang="en-US" b="1" dirty="0"/>
              <a:t>Surface Vanes: </a:t>
            </a:r>
            <a:r>
              <a:rPr lang="en-US" dirty="0"/>
              <a:t>It diverts the surface water towards the branch or distributary.</a:t>
            </a:r>
          </a:p>
        </p:txBody>
      </p:sp>
      <p:sp>
        <p:nvSpPr>
          <p:cNvPr id="4" name="Slide Number Placeholder 3"/>
          <p:cNvSpPr>
            <a:spLocks noGrp="1"/>
          </p:cNvSpPr>
          <p:nvPr>
            <p:ph type="sldNum" sz="quarter" idx="12"/>
          </p:nvPr>
        </p:nvSpPr>
        <p:spPr/>
        <p:txBody>
          <a:bodyPr/>
          <a:lstStyle/>
          <a:p>
            <a:fld id="{0EB98F33-5EEA-439C-9624-C44B91E01642}" type="slidenum">
              <a:rPr lang="en-US" smtClean="0"/>
              <a:t>25</a:t>
            </a:fld>
            <a:endParaRPr lang="en-US"/>
          </a:p>
        </p:txBody>
      </p:sp>
      <p:pic>
        <p:nvPicPr>
          <p:cNvPr id="5" name="Picture 4"/>
          <p:cNvPicPr>
            <a:picLocks noChangeAspect="1"/>
          </p:cNvPicPr>
          <p:nvPr/>
        </p:nvPicPr>
        <p:blipFill>
          <a:blip r:embed="rId2"/>
          <a:stretch>
            <a:fillRect/>
          </a:stretch>
        </p:blipFill>
        <p:spPr>
          <a:xfrm>
            <a:off x="5839968" y="29727"/>
            <a:ext cx="3304032" cy="3321923"/>
          </a:xfrm>
          <a:prstGeom prst="rect">
            <a:avLst/>
          </a:prstGeom>
        </p:spPr>
      </p:pic>
      <p:pic>
        <p:nvPicPr>
          <p:cNvPr id="7" name="Picture 6"/>
          <p:cNvPicPr>
            <a:picLocks noChangeAspect="1"/>
          </p:cNvPicPr>
          <p:nvPr/>
        </p:nvPicPr>
        <p:blipFill>
          <a:blip r:embed="rId3"/>
          <a:stretch>
            <a:fillRect/>
          </a:stretch>
        </p:blipFill>
        <p:spPr>
          <a:xfrm>
            <a:off x="5839968" y="3438265"/>
            <a:ext cx="3357884" cy="2936394"/>
          </a:xfrm>
          <a:prstGeom prst="rect">
            <a:avLst/>
          </a:prstGeom>
        </p:spPr>
      </p:pic>
    </p:spTree>
    <p:extLst>
      <p:ext uri="{BB962C8B-B14F-4D97-AF65-F5344CB8AC3E}">
        <p14:creationId xmlns:p14="http://schemas.microsoft.com/office/powerpoint/2010/main" val="2469695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 Angle of diversion</a:t>
            </a:r>
          </a:p>
        </p:txBody>
      </p:sp>
      <p:sp>
        <p:nvSpPr>
          <p:cNvPr id="3" name="Content Placeholder 2"/>
          <p:cNvSpPr>
            <a:spLocks noGrp="1"/>
          </p:cNvSpPr>
          <p:nvPr>
            <p:ph idx="1"/>
          </p:nvPr>
        </p:nvSpPr>
        <p:spPr>
          <a:xfrm>
            <a:off x="628650" y="1399308"/>
            <a:ext cx="3882390" cy="5093565"/>
          </a:xfrm>
        </p:spPr>
        <p:txBody>
          <a:bodyPr>
            <a:normAutofit fontScale="47500" lnSpcReduction="20000"/>
          </a:bodyPr>
          <a:lstStyle/>
          <a:p>
            <a:r>
              <a:rPr lang="en-US" sz="4000" dirty="0"/>
              <a:t>Usually the distributary takes an excessive share of silt (if placed at 90</a:t>
            </a:r>
            <a:r>
              <a:rPr lang="en-US" sz="4000" baseline="30000" dirty="0"/>
              <a:t>o</a:t>
            </a:r>
            <a:r>
              <a:rPr lang="en-US" sz="4000" dirty="0"/>
              <a:t>) from the main canal, resulting in heavy silting at the head reach. </a:t>
            </a:r>
          </a:p>
          <a:p>
            <a:r>
              <a:rPr lang="en-US" sz="4000" dirty="0"/>
              <a:t>A 90° off-take (i.e. where off-take is perpendicular to main channel) produces in effect a curvature in flow with off-take as if placed on the inside of the curve.</a:t>
            </a:r>
          </a:p>
          <a:p>
            <a:r>
              <a:rPr lang="en-US" sz="4000" dirty="0"/>
              <a:t>It is possible to reduce the silt entry to the off-taking channel by having a suitable angle of diversion given to the off-take, without having to use silt vanes/excluders.</a:t>
            </a:r>
          </a:p>
          <a:p>
            <a:r>
              <a:rPr lang="en-US" sz="4000" dirty="0"/>
              <a:t>Suitable angle (other than 90</a:t>
            </a:r>
            <a:r>
              <a:rPr lang="en-US" sz="4000" baseline="30000" dirty="0"/>
              <a:t>o</a:t>
            </a:r>
            <a:r>
              <a:rPr lang="en-US" sz="4000" dirty="0"/>
              <a:t>) should be selected by model study.</a:t>
            </a:r>
          </a:p>
          <a:p>
            <a:endParaRPr lang="en-US" dirty="0"/>
          </a:p>
          <a:p>
            <a:endParaRPr lang="en-US" dirty="0"/>
          </a:p>
        </p:txBody>
      </p:sp>
      <p:sp>
        <p:nvSpPr>
          <p:cNvPr id="4" name="Slide Number Placeholder 3"/>
          <p:cNvSpPr>
            <a:spLocks noGrp="1"/>
          </p:cNvSpPr>
          <p:nvPr>
            <p:ph type="sldNum" sz="quarter" idx="12"/>
          </p:nvPr>
        </p:nvSpPr>
        <p:spPr/>
        <p:txBody>
          <a:bodyPr/>
          <a:lstStyle/>
          <a:p>
            <a:fld id="{0EB98F33-5EEA-439C-9624-C44B91E01642}" type="slidenum">
              <a:rPr lang="en-US" smtClean="0"/>
              <a:t>26</a:t>
            </a:fld>
            <a:endParaRPr lang="en-US"/>
          </a:p>
        </p:txBody>
      </p:sp>
      <p:pic>
        <p:nvPicPr>
          <p:cNvPr id="6" name="Picture 5"/>
          <p:cNvPicPr>
            <a:picLocks noChangeAspect="1"/>
          </p:cNvPicPr>
          <p:nvPr/>
        </p:nvPicPr>
        <p:blipFill>
          <a:blip r:embed="rId2"/>
          <a:stretch>
            <a:fillRect/>
          </a:stretch>
        </p:blipFill>
        <p:spPr>
          <a:xfrm>
            <a:off x="4992565" y="1825624"/>
            <a:ext cx="4019588" cy="2661031"/>
          </a:xfrm>
          <a:prstGeom prst="rect">
            <a:avLst/>
          </a:prstGeom>
        </p:spPr>
      </p:pic>
    </p:spTree>
    <p:extLst>
      <p:ext uri="{BB962C8B-B14F-4D97-AF65-F5344CB8AC3E}">
        <p14:creationId xmlns:p14="http://schemas.microsoft.com/office/powerpoint/2010/main" val="137543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Sheet Piles Installation</a:t>
            </a:r>
          </a:p>
        </p:txBody>
      </p:sp>
      <p:pic>
        <p:nvPicPr>
          <p:cNvPr id="4" name="Picture 3"/>
          <p:cNvPicPr>
            <a:picLocks noChangeAspect="1"/>
          </p:cNvPicPr>
          <p:nvPr/>
        </p:nvPicPr>
        <p:blipFill>
          <a:blip r:embed="rId3"/>
          <a:stretch>
            <a:fillRect/>
          </a:stretch>
        </p:blipFill>
        <p:spPr>
          <a:xfrm>
            <a:off x="1031318" y="1446565"/>
            <a:ext cx="6739988" cy="5281605"/>
          </a:xfrm>
          <a:prstGeom prst="rect">
            <a:avLst/>
          </a:prstGeom>
        </p:spPr>
      </p:pic>
      <p:sp>
        <p:nvSpPr>
          <p:cNvPr id="5" name="Slide Number Placeholder 4"/>
          <p:cNvSpPr>
            <a:spLocks noGrp="1"/>
          </p:cNvSpPr>
          <p:nvPr>
            <p:ph type="sldNum" sz="quarter" idx="12"/>
          </p:nvPr>
        </p:nvSpPr>
        <p:spPr/>
        <p:txBody>
          <a:bodyPr/>
          <a:lstStyle/>
          <a:p>
            <a:fld id="{0EB98F33-5EEA-439C-9624-C44B91E01642}" type="slidenum">
              <a:rPr lang="en-US" smtClean="0"/>
              <a:t>27</a:t>
            </a:fld>
            <a:endParaRPr lang="en-US"/>
          </a:p>
        </p:txBody>
      </p:sp>
    </p:spTree>
    <p:extLst>
      <p:ext uri="{BB962C8B-B14F-4D97-AF65-F5344CB8AC3E}">
        <p14:creationId xmlns:p14="http://schemas.microsoft.com/office/powerpoint/2010/main" val="17180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Inverted Filter, Block, and Stone Apron</a:t>
            </a:r>
          </a:p>
        </p:txBody>
      </p:sp>
      <p:pic>
        <p:nvPicPr>
          <p:cNvPr id="4" name="Picture 3"/>
          <p:cNvPicPr>
            <a:picLocks noChangeAspect="1"/>
          </p:cNvPicPr>
          <p:nvPr/>
        </p:nvPicPr>
        <p:blipFill>
          <a:blip r:embed="rId2"/>
          <a:stretch>
            <a:fillRect/>
          </a:stretch>
        </p:blipFill>
        <p:spPr>
          <a:xfrm>
            <a:off x="-13535" y="1794218"/>
            <a:ext cx="9157535" cy="3436150"/>
          </a:xfrm>
          <a:prstGeom prst="rect">
            <a:avLst/>
          </a:prstGeom>
        </p:spPr>
      </p:pic>
      <p:sp>
        <p:nvSpPr>
          <p:cNvPr id="3" name="Slide Number Placeholder 2"/>
          <p:cNvSpPr>
            <a:spLocks noGrp="1"/>
          </p:cNvSpPr>
          <p:nvPr>
            <p:ph type="sldNum" sz="quarter" idx="12"/>
          </p:nvPr>
        </p:nvSpPr>
        <p:spPr/>
        <p:txBody>
          <a:bodyPr/>
          <a:lstStyle/>
          <a:p>
            <a:fld id="{0EB98F33-5EEA-439C-9624-C44B91E01642}" type="slidenum">
              <a:rPr lang="en-US" smtClean="0"/>
              <a:t>28</a:t>
            </a:fld>
            <a:endParaRPr lang="en-US"/>
          </a:p>
        </p:txBody>
      </p:sp>
    </p:spTree>
    <p:extLst>
      <p:ext uri="{BB962C8B-B14F-4D97-AF65-F5344CB8AC3E}">
        <p14:creationId xmlns:p14="http://schemas.microsoft.com/office/powerpoint/2010/main" val="2048288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Picture 3"/>
          <p:cNvPicPr>
            <a:picLocks noChangeAspect="1"/>
          </p:cNvPicPr>
          <p:nvPr/>
        </p:nvPicPr>
        <p:blipFill>
          <a:blip r:embed="rId2"/>
          <a:stretch>
            <a:fillRect/>
          </a:stretch>
        </p:blipFill>
        <p:spPr>
          <a:xfrm>
            <a:off x="233831" y="1421617"/>
            <a:ext cx="8676338" cy="4014765"/>
          </a:xfrm>
          <a:prstGeom prst="rect">
            <a:avLst/>
          </a:prstGeom>
        </p:spPr>
      </p:pic>
      <p:sp>
        <p:nvSpPr>
          <p:cNvPr id="5" name="Slide Number Placeholder 4"/>
          <p:cNvSpPr>
            <a:spLocks noGrp="1"/>
          </p:cNvSpPr>
          <p:nvPr>
            <p:ph type="sldNum" sz="quarter" idx="12"/>
          </p:nvPr>
        </p:nvSpPr>
        <p:spPr/>
        <p:txBody>
          <a:bodyPr/>
          <a:lstStyle/>
          <a:p>
            <a:fld id="{0EB98F33-5EEA-439C-9624-C44B91E01642}" type="slidenum">
              <a:rPr lang="en-US" smtClean="0"/>
              <a:t>29</a:t>
            </a:fld>
            <a:endParaRPr lang="en-US"/>
          </a:p>
        </p:txBody>
      </p:sp>
    </p:spTree>
    <p:extLst>
      <p:ext uri="{BB962C8B-B14F-4D97-AF65-F5344CB8AC3E}">
        <p14:creationId xmlns:p14="http://schemas.microsoft.com/office/powerpoint/2010/main" val="53678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888908"/>
          </a:xfrm>
        </p:spPr>
        <p:txBody>
          <a:bodyPr/>
          <a:lstStyle/>
          <a:p>
            <a:r>
              <a:rPr lang="en-US" dirty="0"/>
              <a:t>Methods of Silt Control</a:t>
            </a:r>
          </a:p>
        </p:txBody>
      </p:sp>
      <p:sp>
        <p:nvSpPr>
          <p:cNvPr id="2" name="Slide Number Placeholder 1"/>
          <p:cNvSpPr>
            <a:spLocks noGrp="1"/>
          </p:cNvSpPr>
          <p:nvPr>
            <p:ph type="sldNum" sz="quarter" idx="12"/>
          </p:nvPr>
        </p:nvSpPr>
        <p:spPr/>
        <p:txBody>
          <a:bodyPr/>
          <a:lstStyle/>
          <a:p>
            <a:fld id="{0EB98F33-5EEA-439C-9624-C44B91E01642}" type="slidenum">
              <a:rPr lang="en-US" smtClean="0"/>
              <a:t>3</a:t>
            </a:fld>
            <a:endParaRPr lang="en-US"/>
          </a:p>
        </p:txBody>
      </p:sp>
      <p:graphicFrame>
        <p:nvGraphicFramePr>
          <p:cNvPr id="12" name="Diagram 11"/>
          <p:cNvGraphicFramePr/>
          <p:nvPr>
            <p:extLst>
              <p:ext uri="{D42A27DB-BD31-4B8C-83A1-F6EECF244321}">
                <p14:modId xmlns:p14="http://schemas.microsoft.com/office/powerpoint/2010/main" val="2754477654"/>
              </p:ext>
            </p:extLst>
          </p:nvPr>
        </p:nvGraphicFramePr>
        <p:xfrm>
          <a:off x="550273" y="1088722"/>
          <a:ext cx="7809955" cy="5103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1789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Siltation Problems at Bent</a:t>
            </a:r>
          </a:p>
        </p:txBody>
      </p:sp>
      <p:sp>
        <p:nvSpPr>
          <p:cNvPr id="3" name="Content Placeholder 2"/>
          <p:cNvSpPr>
            <a:spLocks noGrp="1"/>
          </p:cNvSpPr>
          <p:nvPr>
            <p:ph idx="1"/>
          </p:nvPr>
        </p:nvSpPr>
        <p:spPr/>
        <p:txBody>
          <a:bodyPr>
            <a:normAutofit/>
          </a:bodyPr>
          <a:lstStyle/>
          <a:p>
            <a:r>
              <a:rPr lang="en-US" dirty="0"/>
              <a:t>There can be serious problem of island formation in the river channel close to the barrage if floods are of lower intensity than the design flood. </a:t>
            </a:r>
          </a:p>
          <a:p>
            <a:r>
              <a:rPr lang="en-US" dirty="0"/>
              <a:t>The new </a:t>
            </a:r>
            <a:r>
              <a:rPr lang="en-US" dirty="0" err="1"/>
              <a:t>Sidhnai</a:t>
            </a:r>
            <a:r>
              <a:rPr lang="en-US" dirty="0"/>
              <a:t> barrage located on a natural curve on Ravi which provides excellent silt free water for the </a:t>
            </a:r>
            <a:r>
              <a:rPr lang="en-US" i="1" dirty="0" err="1"/>
              <a:t>Sidhnai</a:t>
            </a:r>
            <a:r>
              <a:rPr lang="en-US" i="1" dirty="0"/>
              <a:t> Feeder </a:t>
            </a:r>
            <a:r>
              <a:rPr lang="en-US" dirty="0"/>
              <a:t>canal and </a:t>
            </a:r>
            <a:r>
              <a:rPr lang="en-US" i="1" dirty="0" err="1"/>
              <a:t>Sidhnai</a:t>
            </a:r>
            <a:r>
              <a:rPr lang="en-US" i="1" dirty="0"/>
              <a:t> </a:t>
            </a:r>
            <a:r>
              <a:rPr lang="en-US" i="1" dirty="0" err="1"/>
              <a:t>Mailsi</a:t>
            </a:r>
            <a:r>
              <a:rPr lang="en-US" i="1" dirty="0"/>
              <a:t> </a:t>
            </a:r>
            <a:r>
              <a:rPr lang="en-US" dirty="0"/>
              <a:t>link, on the left bank, has resulted in a huge </a:t>
            </a:r>
            <a:r>
              <a:rPr lang="en-US" i="1" dirty="0" err="1"/>
              <a:t>bela</a:t>
            </a:r>
            <a:r>
              <a:rPr lang="en-US" i="1" dirty="0"/>
              <a:t> </a:t>
            </a:r>
            <a:r>
              <a:rPr lang="en-US" dirty="0"/>
              <a:t>(island) formation on the right side in the river.</a:t>
            </a:r>
          </a:p>
        </p:txBody>
      </p:sp>
      <p:sp>
        <p:nvSpPr>
          <p:cNvPr id="4" name="Slide Number Placeholder 3"/>
          <p:cNvSpPr>
            <a:spLocks noGrp="1"/>
          </p:cNvSpPr>
          <p:nvPr>
            <p:ph type="sldNum" sz="quarter" idx="12"/>
          </p:nvPr>
        </p:nvSpPr>
        <p:spPr/>
        <p:txBody>
          <a:bodyPr/>
          <a:lstStyle/>
          <a:p>
            <a:fld id="{0EB98F33-5EEA-439C-9624-C44B91E01642}" type="slidenum">
              <a:rPr lang="en-US" smtClean="0"/>
              <a:t>30</a:t>
            </a:fld>
            <a:endParaRPr lang="en-US"/>
          </a:p>
        </p:txBody>
      </p:sp>
    </p:spTree>
    <p:extLst>
      <p:ext uri="{BB962C8B-B14F-4D97-AF65-F5344CB8AC3E}">
        <p14:creationId xmlns:p14="http://schemas.microsoft.com/office/powerpoint/2010/main" val="3670187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Sidhnai</a:t>
            </a:r>
            <a:r>
              <a:rPr lang="en-US" dirty="0"/>
              <a:t> Barrage at Ravi</a:t>
            </a:r>
          </a:p>
        </p:txBody>
      </p:sp>
      <p:pic>
        <p:nvPicPr>
          <p:cNvPr id="4" name="Picture 3"/>
          <p:cNvPicPr>
            <a:picLocks noChangeAspect="1"/>
          </p:cNvPicPr>
          <p:nvPr/>
        </p:nvPicPr>
        <p:blipFill rotWithShape="1">
          <a:blip r:embed="rId2"/>
          <a:srcRect l="20748" t="10779" b="12062"/>
          <a:stretch/>
        </p:blipFill>
        <p:spPr>
          <a:xfrm>
            <a:off x="177682" y="1402080"/>
            <a:ext cx="8966318" cy="5455920"/>
          </a:xfrm>
          <a:prstGeom prst="rect">
            <a:avLst/>
          </a:prstGeom>
        </p:spPr>
      </p:pic>
      <p:sp>
        <p:nvSpPr>
          <p:cNvPr id="3" name="Slide Number Placeholder 2"/>
          <p:cNvSpPr>
            <a:spLocks noGrp="1"/>
          </p:cNvSpPr>
          <p:nvPr>
            <p:ph type="sldNum" sz="quarter" idx="12"/>
          </p:nvPr>
        </p:nvSpPr>
        <p:spPr/>
        <p:txBody>
          <a:bodyPr/>
          <a:lstStyle/>
          <a:p>
            <a:fld id="{0EB98F33-5EEA-439C-9624-C44B91E01642}" type="slidenum">
              <a:rPr lang="en-US" smtClean="0"/>
              <a:t>31</a:t>
            </a:fld>
            <a:endParaRPr lang="en-US"/>
          </a:p>
        </p:txBody>
      </p:sp>
    </p:spTree>
    <p:extLst>
      <p:ext uri="{BB962C8B-B14F-4D97-AF65-F5344CB8AC3E}">
        <p14:creationId xmlns:p14="http://schemas.microsoft.com/office/powerpoint/2010/main" val="56308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EB98F33-5EEA-439C-9624-C44B91E01642}" type="slidenum">
              <a:rPr lang="en-US" smtClean="0"/>
              <a:t>4</a:t>
            </a:fld>
            <a:endParaRPr lang="en-US"/>
          </a:p>
        </p:txBody>
      </p:sp>
      <p:sp>
        <p:nvSpPr>
          <p:cNvPr id="7" name="Content Placeholder 2"/>
          <p:cNvSpPr>
            <a:spLocks noGrp="1"/>
          </p:cNvSpPr>
          <p:nvPr>
            <p:ph idx="1"/>
          </p:nvPr>
        </p:nvSpPr>
        <p:spPr/>
        <p:txBody>
          <a:bodyPr>
            <a:normAutofit fontScale="92500" lnSpcReduction="10000"/>
          </a:bodyPr>
          <a:lstStyle/>
          <a:p>
            <a:pPr marL="571500" indent="-571500">
              <a:buFont typeface="+mj-lt"/>
              <a:buAutoNum type="romanLcPeriod"/>
            </a:pPr>
            <a:r>
              <a:rPr lang="en-US" dirty="0"/>
              <a:t>Headworks should be so arranged to exclude the silt as much as possible from the canal.</a:t>
            </a:r>
          </a:p>
          <a:p>
            <a:pPr marL="571500" indent="-571500">
              <a:buFont typeface="+mj-lt"/>
              <a:buAutoNum type="romanLcPeriod"/>
            </a:pPr>
            <a:r>
              <a:rPr lang="en-US" dirty="0"/>
              <a:t>To make arrangements to eject the silt which has already entered the canal, or properly distribute it to the off-taking distributaries</a:t>
            </a:r>
          </a:p>
          <a:p>
            <a:pPr marL="571500" indent="-571500">
              <a:buFont typeface="+mj-lt"/>
              <a:buAutoNum type="romanLcPeriod"/>
            </a:pPr>
            <a:r>
              <a:rPr lang="en-US" dirty="0"/>
              <a:t>To design an unlined channel which will produce the required non-silting and no-scouring velocity, in other words a design that will ensure that the amount of silt entering the canal is passed on the field.</a:t>
            </a:r>
          </a:p>
          <a:p>
            <a:pPr marL="571500" indent="-571500">
              <a:buFont typeface="+mj-lt"/>
              <a:buAutoNum type="romanLcPeriod"/>
            </a:pPr>
            <a:r>
              <a:rPr lang="en-US" dirty="0"/>
              <a:t>To design the outlets and their setting so as to draw an equitable share of silt.</a:t>
            </a:r>
          </a:p>
        </p:txBody>
      </p:sp>
      <p:sp>
        <p:nvSpPr>
          <p:cNvPr id="9" name="Title 6"/>
          <p:cNvSpPr txBox="1">
            <a:spLocks/>
          </p:cNvSpPr>
          <p:nvPr/>
        </p:nvSpPr>
        <p:spPr>
          <a:xfrm>
            <a:off x="628650" y="365127"/>
            <a:ext cx="7886700" cy="8889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Methods of Silt Control</a:t>
            </a:r>
          </a:p>
        </p:txBody>
      </p:sp>
    </p:spTree>
    <p:extLst>
      <p:ext uri="{BB962C8B-B14F-4D97-AF65-F5344CB8AC3E}">
        <p14:creationId xmlns:p14="http://schemas.microsoft.com/office/powerpoint/2010/main" val="410426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a:t>1.</a:t>
            </a:r>
            <a:r>
              <a:rPr lang="en-US" sz="4000" b="1" dirty="0"/>
              <a:t>By exclusion of silt at the entrance</a:t>
            </a:r>
          </a:p>
        </p:txBody>
      </p:sp>
      <p:sp>
        <p:nvSpPr>
          <p:cNvPr id="3" name="Content Placeholder 2"/>
          <p:cNvSpPr>
            <a:spLocks noGrp="1"/>
          </p:cNvSpPr>
          <p:nvPr>
            <p:ph idx="1"/>
          </p:nvPr>
        </p:nvSpPr>
        <p:spPr>
          <a:xfrm>
            <a:off x="628650" y="1440873"/>
            <a:ext cx="7886700" cy="4915478"/>
          </a:xfrm>
        </p:spPr>
        <p:txBody>
          <a:bodyPr>
            <a:normAutofit fontScale="85000" lnSpcReduction="20000"/>
          </a:bodyPr>
          <a:lstStyle/>
          <a:p>
            <a:pPr marL="514350" indent="-514350">
              <a:buAutoNum type="alphaLcPeriod"/>
            </a:pPr>
            <a:r>
              <a:rPr lang="en-US" u="sng" dirty="0"/>
              <a:t>Divide Wall and Pocket</a:t>
            </a:r>
          </a:p>
          <a:p>
            <a:pPr marL="0" indent="0">
              <a:buNone/>
            </a:pPr>
            <a:r>
              <a:rPr lang="en-US" dirty="0"/>
              <a:t>A divide wall parallel to headworks create pocket in front of canal entrance where silt is deposited due to reduction in velocity.</a:t>
            </a:r>
          </a:p>
          <a:p>
            <a:pPr lvl="1"/>
            <a:r>
              <a:rPr lang="en-US" dirty="0"/>
              <a:t>Length of wall:(To keep turbulence away. U/s side up to last gate of head regulator and D/s side beyond HJ disturbance.</a:t>
            </a:r>
          </a:p>
          <a:p>
            <a:pPr lvl="1"/>
            <a:r>
              <a:rPr lang="en-US" dirty="0"/>
              <a:t>Width of pocket: </a:t>
            </a:r>
          </a:p>
          <a:p>
            <a:pPr lvl="2"/>
            <a:r>
              <a:rPr lang="en-US" dirty="0"/>
              <a:t>Cross section must be large enough: </a:t>
            </a:r>
          </a:p>
          <a:p>
            <a:pPr marL="1771650" lvl="3" indent="-400050">
              <a:buFont typeface="+mj-lt"/>
              <a:buAutoNum type="romanLcPeriod"/>
            </a:pPr>
            <a:r>
              <a:rPr lang="en-US" dirty="0"/>
              <a:t>To carry Canal Discharge, </a:t>
            </a:r>
          </a:p>
          <a:p>
            <a:pPr marL="1771650" lvl="3" indent="-400050">
              <a:buFont typeface="+mj-lt"/>
              <a:buAutoNum type="romanLcPeriod"/>
            </a:pPr>
            <a:r>
              <a:rPr lang="en-US" dirty="0"/>
              <a:t>To maintain Sluicing Velocity Sufficient for flushing sediment, </a:t>
            </a:r>
          </a:p>
          <a:p>
            <a:pPr marL="1771650" lvl="3" indent="-400050">
              <a:buFont typeface="+mj-lt"/>
              <a:buAutoNum type="romanLcPeriod"/>
            </a:pPr>
            <a:r>
              <a:rPr lang="en-US" dirty="0"/>
              <a:t>15% of flood, </a:t>
            </a:r>
          </a:p>
          <a:p>
            <a:pPr marL="1771650" lvl="3" indent="-400050">
              <a:buFont typeface="+mj-lt"/>
              <a:buAutoNum type="romanLcPeriod"/>
            </a:pPr>
            <a:r>
              <a:rPr lang="en-US" dirty="0"/>
              <a:t>To carry Low flows during construction</a:t>
            </a:r>
          </a:p>
          <a:p>
            <a:pPr lvl="1"/>
            <a:r>
              <a:rPr lang="en-US" dirty="0"/>
              <a:t>Crest height of weir: lower enough to facilitate flushing</a:t>
            </a:r>
          </a:p>
          <a:p>
            <a:pPr lvl="1"/>
            <a:r>
              <a:rPr lang="en-US" dirty="0"/>
              <a:t>Crest height of head regulator: High enough from bed.</a:t>
            </a:r>
          </a:p>
          <a:p>
            <a:pPr lvl="1"/>
            <a:r>
              <a:rPr lang="en-US" dirty="0"/>
              <a:t>Convergence: max 1:10 to facilitate sluicing of silt</a:t>
            </a:r>
          </a:p>
          <a:p>
            <a:pPr lvl="1"/>
            <a:r>
              <a:rPr lang="en-US" dirty="0"/>
              <a:t>Regulations for silt exclusion:</a:t>
            </a:r>
          </a:p>
          <a:p>
            <a:pPr marL="1428750" lvl="2" indent="-514350">
              <a:buFont typeface="+mj-lt"/>
              <a:buAutoNum type="romanLcPeriod"/>
            </a:pPr>
            <a:r>
              <a:rPr lang="en-US" dirty="0"/>
              <a:t>Still Pond </a:t>
            </a:r>
          </a:p>
          <a:p>
            <a:pPr marL="1428750" lvl="2" indent="-514350">
              <a:buFont typeface="+mj-lt"/>
              <a:buAutoNum type="romanLcPeriod"/>
            </a:pPr>
            <a:r>
              <a:rPr lang="en-US" dirty="0"/>
              <a:t>Semi-open flow</a:t>
            </a:r>
          </a:p>
          <a:p>
            <a:pPr lvl="1"/>
            <a:endParaRPr lang="en-US" dirty="0"/>
          </a:p>
        </p:txBody>
      </p:sp>
      <p:sp>
        <p:nvSpPr>
          <p:cNvPr id="4" name="Slide Number Placeholder 3"/>
          <p:cNvSpPr>
            <a:spLocks noGrp="1"/>
          </p:cNvSpPr>
          <p:nvPr>
            <p:ph type="sldNum" sz="quarter" idx="12"/>
          </p:nvPr>
        </p:nvSpPr>
        <p:spPr/>
        <p:txBody>
          <a:bodyPr/>
          <a:lstStyle/>
          <a:p>
            <a:fld id="{0EB98F33-5EEA-439C-9624-C44B91E01642}" type="slidenum">
              <a:rPr lang="en-US" smtClean="0"/>
              <a:t>5</a:t>
            </a:fld>
            <a:endParaRPr lang="en-US"/>
          </a:p>
        </p:txBody>
      </p:sp>
    </p:spTree>
    <p:extLst>
      <p:ext uri="{BB962C8B-B14F-4D97-AF65-F5344CB8AC3E}">
        <p14:creationId xmlns:p14="http://schemas.microsoft.com/office/powerpoint/2010/main" val="375434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 </a:t>
            </a:r>
            <a:r>
              <a:rPr lang="en-US" b="1" u="sng" dirty="0"/>
              <a:t>River Bend</a:t>
            </a:r>
          </a:p>
        </p:txBody>
      </p:sp>
      <p:pic>
        <p:nvPicPr>
          <p:cNvPr id="5" name="Picture 4"/>
          <p:cNvPicPr>
            <a:picLocks noChangeAspect="1"/>
          </p:cNvPicPr>
          <p:nvPr/>
        </p:nvPicPr>
        <p:blipFill>
          <a:blip r:embed="rId2"/>
          <a:stretch>
            <a:fillRect/>
          </a:stretch>
        </p:blipFill>
        <p:spPr>
          <a:xfrm>
            <a:off x="4205922" y="365126"/>
            <a:ext cx="4838418" cy="3342387"/>
          </a:xfrm>
          <a:prstGeom prst="rect">
            <a:avLst/>
          </a:prstGeom>
          <a:ln>
            <a:solidFill>
              <a:schemeClr val="accent1"/>
            </a:solidFill>
          </a:ln>
        </p:spPr>
      </p:pic>
      <p:sp>
        <p:nvSpPr>
          <p:cNvPr id="6" name="Content Placeholder 2"/>
          <p:cNvSpPr txBox="1">
            <a:spLocks/>
          </p:cNvSpPr>
          <p:nvPr/>
        </p:nvSpPr>
        <p:spPr>
          <a:xfrm>
            <a:off x="209006" y="1825624"/>
            <a:ext cx="3594898" cy="484339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barrage is located on a river bent, then canal head regulator should be located on convex side (outer side).</a:t>
            </a:r>
          </a:p>
          <a:p>
            <a:r>
              <a:rPr lang="en-US" dirty="0"/>
              <a:t>It reduces silt entry to canal, as the silt is concentrated more on inner side.</a:t>
            </a:r>
          </a:p>
          <a:p>
            <a:r>
              <a:rPr lang="en-US" dirty="0"/>
              <a:t>Reason for silt concentration on inner side is due to spiral flow at bent.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574" y="4043553"/>
            <a:ext cx="4503115" cy="2814447"/>
          </a:xfrm>
          <a:prstGeom prst="rect">
            <a:avLst/>
          </a:prstGeom>
          <a:ln w="12700">
            <a:solidFill>
              <a:schemeClr val="tx1"/>
            </a:solidFill>
          </a:ln>
        </p:spPr>
      </p:pic>
      <p:sp>
        <p:nvSpPr>
          <p:cNvPr id="8" name="Slide Number Placeholder 7"/>
          <p:cNvSpPr>
            <a:spLocks noGrp="1"/>
          </p:cNvSpPr>
          <p:nvPr>
            <p:ph type="sldNum" sz="quarter" idx="12"/>
          </p:nvPr>
        </p:nvSpPr>
        <p:spPr/>
        <p:txBody>
          <a:bodyPr/>
          <a:lstStyle/>
          <a:p>
            <a:fld id="{0EB98F33-5EEA-439C-9624-C44B91E01642}" type="slidenum">
              <a:rPr lang="en-US" smtClean="0"/>
              <a:t>6</a:t>
            </a:fld>
            <a:endParaRPr lang="en-US"/>
          </a:p>
        </p:txBody>
      </p:sp>
    </p:spTree>
    <p:extLst>
      <p:ext uri="{BB962C8B-B14F-4D97-AF65-F5344CB8AC3E}">
        <p14:creationId xmlns:p14="http://schemas.microsoft.com/office/powerpoint/2010/main" val="461774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study: Sukkur Barrage</a:t>
            </a:r>
          </a:p>
        </p:txBody>
      </p:sp>
      <p:sp>
        <p:nvSpPr>
          <p:cNvPr id="3" name="Content Placeholder 2"/>
          <p:cNvSpPr>
            <a:spLocks noGrp="1"/>
          </p:cNvSpPr>
          <p:nvPr>
            <p:ph idx="1"/>
          </p:nvPr>
        </p:nvSpPr>
        <p:spPr/>
        <p:txBody>
          <a:bodyPr>
            <a:normAutofit fontScale="85000" lnSpcReduction="20000"/>
          </a:bodyPr>
          <a:lstStyle/>
          <a:p>
            <a:r>
              <a:rPr lang="en-US" dirty="0"/>
              <a:t>Sukkur barrage is located on a natural river curvature at Indus River</a:t>
            </a:r>
          </a:p>
          <a:p>
            <a:r>
              <a:rPr lang="en-US" dirty="0"/>
              <a:t>The left bank canals are comparatively silt free while as early as 1938, 5 feet of silt was deposited on the right bank canals.</a:t>
            </a:r>
          </a:p>
          <a:p>
            <a:r>
              <a:rPr lang="en-US" dirty="0"/>
              <a:t>Remedial measures were adopted by producing an artificial convex side of the curve on the right bank so that </a:t>
            </a:r>
            <a:r>
              <a:rPr lang="en-US" dirty="0" err="1"/>
              <a:t>comparately</a:t>
            </a:r>
            <a:r>
              <a:rPr lang="en-US" dirty="0"/>
              <a:t> silt free water passes into the canal. </a:t>
            </a:r>
          </a:p>
          <a:p>
            <a:r>
              <a:rPr lang="en-US" dirty="0"/>
              <a:t>This was done by creating an island, which required the closure of the ten bays of the barrage which reduced its discharge capacity. </a:t>
            </a:r>
          </a:p>
          <a:p>
            <a:r>
              <a:rPr lang="en-US" dirty="0"/>
              <a:t>A similar problem exists at </a:t>
            </a:r>
            <a:r>
              <a:rPr lang="en-US" dirty="0" err="1"/>
              <a:t>Kotri</a:t>
            </a:r>
            <a:r>
              <a:rPr lang="en-US" dirty="0"/>
              <a:t> barrage, where the right bank canals have silting trouble, and the left bank canals get comparatively silt-free water.</a:t>
            </a:r>
          </a:p>
        </p:txBody>
      </p:sp>
      <p:sp>
        <p:nvSpPr>
          <p:cNvPr id="4" name="Slide Number Placeholder 3"/>
          <p:cNvSpPr>
            <a:spLocks noGrp="1"/>
          </p:cNvSpPr>
          <p:nvPr>
            <p:ph type="sldNum" sz="quarter" idx="12"/>
          </p:nvPr>
        </p:nvSpPr>
        <p:spPr/>
        <p:txBody>
          <a:bodyPr/>
          <a:lstStyle/>
          <a:p>
            <a:fld id="{0EB98F33-5EEA-439C-9624-C44B91E01642}" type="slidenum">
              <a:rPr lang="en-US" smtClean="0"/>
              <a:t>7</a:t>
            </a:fld>
            <a:endParaRPr lang="en-US"/>
          </a:p>
        </p:txBody>
      </p:sp>
    </p:spTree>
    <p:extLst>
      <p:ext uri="{BB962C8B-B14F-4D97-AF65-F5344CB8AC3E}">
        <p14:creationId xmlns:p14="http://schemas.microsoft.com/office/powerpoint/2010/main" val="425699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 panoramic view of Sukkur Barrage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36794"/>
            <a:ext cx="9161526" cy="4973399"/>
          </a:xfrm>
        </p:spPr>
      </p:pic>
      <p:sp>
        <p:nvSpPr>
          <p:cNvPr id="5" name="Rectangle 4"/>
          <p:cNvSpPr/>
          <p:nvPr/>
        </p:nvSpPr>
        <p:spPr>
          <a:xfrm>
            <a:off x="4300486" y="6488668"/>
            <a:ext cx="4889159" cy="369332"/>
          </a:xfrm>
          <a:prstGeom prst="rect">
            <a:avLst/>
          </a:prstGeom>
        </p:spPr>
        <p:txBody>
          <a:bodyPr wrap="none">
            <a:spAutoFit/>
          </a:bodyPr>
          <a:lstStyle/>
          <a:p>
            <a:r>
              <a:rPr lang="en-US" dirty="0"/>
              <a:t>Ref: https://ssl.panoramio.com/photo/110819077</a:t>
            </a:r>
          </a:p>
        </p:txBody>
      </p:sp>
      <p:sp>
        <p:nvSpPr>
          <p:cNvPr id="3" name="Slide Number Placeholder 2"/>
          <p:cNvSpPr>
            <a:spLocks noGrp="1"/>
          </p:cNvSpPr>
          <p:nvPr>
            <p:ph type="sldNum" sz="quarter" idx="12"/>
          </p:nvPr>
        </p:nvSpPr>
        <p:spPr/>
        <p:txBody>
          <a:bodyPr/>
          <a:lstStyle/>
          <a:p>
            <a:fld id="{0EB98F33-5EEA-439C-9624-C44B91E01642}" type="slidenum">
              <a:rPr lang="en-US" smtClean="0"/>
              <a:t>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96026280"/>
              </p:ext>
            </p:extLst>
          </p:nvPr>
        </p:nvGraphicFramePr>
        <p:xfrm>
          <a:off x="528773" y="5694574"/>
          <a:ext cx="1368425" cy="503238"/>
        </p:xfrm>
        <a:graphic>
          <a:graphicData uri="http://schemas.openxmlformats.org/presentationml/2006/ole">
            <mc:AlternateContent xmlns:mc="http://schemas.openxmlformats.org/markup-compatibility/2006">
              <mc:Choice xmlns:v="urn:schemas-microsoft-com:vml" Requires="v">
                <p:oleObj spid="_x0000_s1035" name="Packager Shell Object" showAsIcon="1" r:id="rId4" imgW="1368360" imgH="502920" progId="Package">
                  <p:embed/>
                </p:oleObj>
              </mc:Choice>
              <mc:Fallback>
                <p:oleObj name="Packager Shell Object" showAsIcon="1" r:id="rId4" imgW="1368360" imgH="502920" progId="Package">
                  <p:embed/>
                  <p:pic>
                    <p:nvPicPr>
                      <p:cNvPr id="0" name=""/>
                      <p:cNvPicPr/>
                      <p:nvPr/>
                    </p:nvPicPr>
                    <p:blipFill>
                      <a:blip r:embed="rId5"/>
                      <a:stretch>
                        <a:fillRect/>
                      </a:stretch>
                    </p:blipFill>
                    <p:spPr>
                      <a:xfrm>
                        <a:off x="528773" y="5694574"/>
                        <a:ext cx="1368425" cy="503238"/>
                      </a:xfrm>
                      <a:prstGeom prst="rect">
                        <a:avLst/>
                      </a:prstGeom>
                    </p:spPr>
                  </p:pic>
                </p:oleObj>
              </mc:Fallback>
            </mc:AlternateContent>
          </a:graphicData>
        </a:graphic>
      </p:graphicFrame>
    </p:spTree>
    <p:extLst>
      <p:ext uri="{BB962C8B-B14F-4D97-AF65-F5344CB8AC3E}">
        <p14:creationId xmlns:p14="http://schemas.microsoft.com/office/powerpoint/2010/main" val="323973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Sukkur Barrage outline</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28650" y="1486734"/>
            <a:ext cx="7156705" cy="5029120"/>
          </a:xfrm>
          <a:prstGeom prst="rect">
            <a:avLst/>
          </a:prstGeom>
        </p:spPr>
      </p:pic>
      <p:sp>
        <p:nvSpPr>
          <p:cNvPr id="5" name="Slide Number Placeholder 4"/>
          <p:cNvSpPr>
            <a:spLocks noGrp="1"/>
          </p:cNvSpPr>
          <p:nvPr>
            <p:ph type="sldNum" sz="quarter" idx="12"/>
          </p:nvPr>
        </p:nvSpPr>
        <p:spPr/>
        <p:txBody>
          <a:bodyPr/>
          <a:lstStyle/>
          <a:p>
            <a:fld id="{0EB98F33-5EEA-439C-9624-C44B91E01642}" type="slidenum">
              <a:rPr lang="en-US" smtClean="0"/>
              <a:t>9</a:t>
            </a:fld>
            <a:endParaRPr lang="en-US"/>
          </a:p>
        </p:txBody>
      </p:sp>
    </p:spTree>
    <p:extLst>
      <p:ext uri="{BB962C8B-B14F-4D97-AF65-F5344CB8AC3E}">
        <p14:creationId xmlns:p14="http://schemas.microsoft.com/office/powerpoint/2010/main" val="7482100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650</TotalTime>
  <Words>1386</Words>
  <Application>Microsoft Office PowerPoint</Application>
  <PresentationFormat>On-screen Show (4:3)</PresentationFormat>
  <Paragraphs>183</Paragraphs>
  <Slides>31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Office Theme</vt:lpstr>
      <vt:lpstr>Packager Shell Object</vt:lpstr>
      <vt:lpstr>Silt Control in Irrigation Channels</vt:lpstr>
      <vt:lpstr>Silt problems</vt:lpstr>
      <vt:lpstr>Methods of Silt Control</vt:lpstr>
      <vt:lpstr>PowerPoint Presentation</vt:lpstr>
      <vt:lpstr>1.By exclusion of silt at the entrance</vt:lpstr>
      <vt:lpstr>b. River Bend</vt:lpstr>
      <vt:lpstr>Case study: Sukkur Barrage</vt:lpstr>
      <vt:lpstr>A panoramic view of Sukkur Barrage</vt:lpstr>
      <vt:lpstr>Sukkur Barrage outline</vt:lpstr>
      <vt:lpstr>PowerPoint Presentation</vt:lpstr>
      <vt:lpstr>Sukkur Barrage (current status)</vt:lpstr>
      <vt:lpstr>Kotri Barrage: Problem of silt with right bank canals</vt:lpstr>
      <vt:lpstr>c. Silt Excluder</vt:lpstr>
      <vt:lpstr>Silt Excluder Tunnels and Head Regulator at Taunsa Barrage (right bank) </vt:lpstr>
      <vt:lpstr>Figures from Taunsa Barrage</vt:lpstr>
      <vt:lpstr>PowerPoint Presentation</vt:lpstr>
      <vt:lpstr>PowerPoint Presentation</vt:lpstr>
      <vt:lpstr>Silt Excluder Guidelines</vt:lpstr>
      <vt:lpstr>PowerPoint Presentation</vt:lpstr>
      <vt:lpstr>Silt Excluder Efficiency</vt:lpstr>
      <vt:lpstr>Methods of silt ejection and proper distribution:</vt:lpstr>
      <vt:lpstr>i) Tunnel Type Silt Ejector</vt:lpstr>
      <vt:lpstr>ii) Vortex Tube Silt Excluder</vt:lpstr>
      <vt:lpstr>iii) Settling Basins</vt:lpstr>
      <vt:lpstr>iv) Guide vanes</vt:lpstr>
      <vt:lpstr>v) Angle of diversion</vt:lpstr>
      <vt:lpstr>Sheet Piles Installation</vt:lpstr>
      <vt:lpstr>Inverted Filter, Block, and Stone Apron</vt:lpstr>
      <vt:lpstr> </vt:lpstr>
      <vt:lpstr>Siltation Problems at Bent</vt:lpstr>
      <vt:lpstr>Sidhnai Barrage at Ravi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Silt Control in Irrigation Channels</dc:title>
  <dc:creator>Noor M Khan</dc:creator>
  <cp:lastModifiedBy>Usman Iftikhar</cp:lastModifiedBy>
  <cp:revision>56</cp:revision>
  <dcterms:created xsi:type="dcterms:W3CDTF">2016-04-29T02:59:20Z</dcterms:created>
  <dcterms:modified xsi:type="dcterms:W3CDTF">2018-05-23T07:12:01Z</dcterms:modified>
</cp:coreProperties>
</file>