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506" y="-4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dLbls>
            <c:dLbl>
              <c:idx val="3"/>
              <c:layout>
                <c:manualLayout>
                  <c:x val="0.25036931321084865"/>
                  <c:y val="-0.16376895596383786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1600"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>
                  <a:solidFill>
                    <a:schemeClr val="bg1"/>
                  </a:solidFill>
                </a:ln>
              </c:spPr>
            </c:leaderLines>
          </c:dLbls>
          <c:cat>
            <c:strRef>
              <c:f>[Book1]Sheet1!$C$4:$C$7</c:f>
              <c:strCache>
                <c:ptCount val="4"/>
                <c:pt idx="0">
                  <c:v>Europe</c:v>
                </c:pt>
                <c:pt idx="1">
                  <c:v>Africa</c:v>
                </c:pt>
                <c:pt idx="2">
                  <c:v>America</c:v>
                </c:pt>
                <c:pt idx="3">
                  <c:v>Asia and the Pacific</c:v>
                </c:pt>
              </c:strCache>
            </c:strRef>
          </c:cat>
          <c:val>
            <c:numRef>
              <c:f>[Book1]Sheet1!$D$4:$D$7</c:f>
              <c:numCache>
                <c:formatCode>General</c:formatCode>
                <c:ptCount val="4"/>
                <c:pt idx="0">
                  <c:v>9</c:v>
                </c:pt>
                <c:pt idx="1">
                  <c:v>10</c:v>
                </c:pt>
                <c:pt idx="2">
                  <c:v>17</c:v>
                </c:pt>
                <c:pt idx="3">
                  <c:v>64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FBC81-FCD6-451A-BF89-0BF1CA714B4F}" type="datetimeFigureOut">
              <a:rPr lang="en-US" smtClean="0"/>
              <a:t>2/28/2013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AC6D4-F52A-4D65-9D33-61C198F191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845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FBC81-FCD6-451A-BF89-0BF1CA714B4F}" type="datetimeFigureOut">
              <a:rPr lang="en-US" smtClean="0"/>
              <a:t>2/28/2013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AC6D4-F52A-4D65-9D33-61C198F191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693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FBC81-FCD6-451A-BF89-0BF1CA714B4F}" type="datetimeFigureOut">
              <a:rPr lang="en-US" smtClean="0"/>
              <a:t>2/28/2013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AC6D4-F52A-4D65-9D33-61C198F191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977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FBC81-FCD6-451A-BF89-0BF1CA714B4F}" type="datetimeFigureOut">
              <a:rPr lang="en-US" smtClean="0"/>
              <a:t>2/28/2013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AC6D4-F52A-4D65-9D33-61C198F191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406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FBC81-FCD6-451A-BF89-0BF1CA714B4F}" type="datetimeFigureOut">
              <a:rPr lang="en-US" smtClean="0"/>
              <a:t>2/28/2013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AC6D4-F52A-4D65-9D33-61C198F191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027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FBC81-FCD6-451A-BF89-0BF1CA714B4F}" type="datetimeFigureOut">
              <a:rPr lang="en-US" smtClean="0"/>
              <a:t>2/28/2013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AC6D4-F52A-4D65-9D33-61C198F191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264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FBC81-FCD6-451A-BF89-0BF1CA714B4F}" type="datetimeFigureOut">
              <a:rPr lang="en-US" smtClean="0"/>
              <a:t>2/28/2013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AC6D4-F52A-4D65-9D33-61C198F191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602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FBC81-FCD6-451A-BF89-0BF1CA714B4F}" type="datetimeFigureOut">
              <a:rPr lang="en-US" smtClean="0"/>
              <a:t>2/28/2013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AC6D4-F52A-4D65-9D33-61C198F191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307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FBC81-FCD6-451A-BF89-0BF1CA714B4F}" type="datetimeFigureOut">
              <a:rPr lang="en-US" smtClean="0"/>
              <a:t>2/28/2013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AC6D4-F52A-4D65-9D33-61C198F191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284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FBC81-FCD6-451A-BF89-0BF1CA714B4F}" type="datetimeFigureOut">
              <a:rPr lang="en-US" smtClean="0"/>
              <a:t>2/28/2013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AC6D4-F52A-4D65-9D33-61C198F191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009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FBC81-FCD6-451A-BF89-0BF1CA714B4F}" type="datetimeFigureOut">
              <a:rPr lang="en-US" smtClean="0"/>
              <a:t>2/28/2013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AC6D4-F52A-4D65-9D33-61C198F191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383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1FBC81-FCD6-451A-BF89-0BF1CA714B4F}" type="datetimeFigureOut">
              <a:rPr lang="en-US" smtClean="0"/>
              <a:t>2/28/2013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DAC6D4-F52A-4D65-9D33-61C198F191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821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152400"/>
            <a:ext cx="8763000" cy="2057400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An Introduction to construction Safety</a:t>
            </a:r>
            <a:endParaRPr lang="en-US" sz="4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81214" y="5410200"/>
            <a:ext cx="3189824" cy="685800"/>
          </a:xfrm>
        </p:spPr>
        <p:txBody>
          <a:bodyPr>
            <a:no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 By </a:t>
            </a:r>
            <a:r>
              <a:rPr lang="en-US" sz="2400" b="1" dirty="0" err="1" smtClean="0">
                <a:solidFill>
                  <a:srgbClr val="FF0000"/>
                </a:solidFill>
              </a:rPr>
              <a:t>Faizan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Shafique</a:t>
            </a:r>
            <a:endParaRPr lang="en-US" sz="2400" b="1" dirty="0">
              <a:solidFill>
                <a:srgbClr val="FF0000"/>
              </a:solidFill>
            </a:endParaRPr>
          </a:p>
        </p:txBody>
      </p:sp>
      <p:pic>
        <p:nvPicPr>
          <p:cNvPr id="1027" name="Picture 3" descr="C:\Users\Faizan\Downloads\4786-under-constructio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9182" y="1676400"/>
            <a:ext cx="4433888" cy="3466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7301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Safety and Health Professionals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09600" y="1600200"/>
            <a:ext cx="8229600" cy="1219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400" dirty="0" smtClean="0"/>
              <a:t>An </a:t>
            </a:r>
            <a:r>
              <a:rPr lang="en-US" sz="2400" dirty="0"/>
              <a:t>important member of the safety and health team is the </a:t>
            </a:r>
            <a:r>
              <a:rPr lang="en-US" sz="2400" b="1" dirty="0"/>
              <a:t>safety and health professional </a:t>
            </a:r>
            <a:r>
              <a:rPr lang="en-US" sz="2400" dirty="0"/>
              <a:t>(Safety manager or Safety engineer). </a:t>
            </a:r>
          </a:p>
          <a:p>
            <a:pPr algn="just"/>
            <a:endParaRPr lang="en-US" sz="2400" dirty="0"/>
          </a:p>
          <a:p>
            <a:pPr marL="0" indent="0" algn="just">
              <a:buFont typeface="Arial" pitchFamily="34" charset="0"/>
              <a:buNone/>
            </a:pPr>
            <a:endParaRPr lang="en-US" sz="2400" dirty="0" smtClean="0"/>
          </a:p>
          <a:p>
            <a:pPr marL="0" indent="0" algn="just">
              <a:buFont typeface="Arial" pitchFamily="34" charset="0"/>
              <a:buNone/>
            </a:pPr>
            <a:endParaRPr lang="en-US" sz="240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09600" y="2786743"/>
            <a:ext cx="8229600" cy="1219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Companies </a:t>
            </a:r>
            <a:r>
              <a:rPr lang="en-US" sz="2400" dirty="0"/>
              <a:t>that are large enough sometimes employ a safety and health manager at an appropriate level in the corporate </a:t>
            </a:r>
            <a:r>
              <a:rPr lang="en-US" sz="2400" dirty="0" smtClean="0"/>
              <a:t>hierarchy(</a:t>
            </a:r>
            <a:r>
              <a:rPr lang="en-US" sz="2400" b="1" dirty="0"/>
              <a:t>formally ranked </a:t>
            </a:r>
            <a:r>
              <a:rPr lang="en-US" sz="2400" b="1" dirty="0" smtClean="0"/>
              <a:t>group</a:t>
            </a:r>
            <a:r>
              <a:rPr lang="en-US" sz="2400" dirty="0" smtClean="0"/>
              <a:t>). </a:t>
            </a:r>
            <a:endParaRPr lang="en-US" sz="2400" dirty="0"/>
          </a:p>
          <a:p>
            <a:pPr algn="just"/>
            <a:endParaRPr lang="en-US" sz="2400" dirty="0"/>
          </a:p>
          <a:p>
            <a:pPr marL="0" indent="0" algn="just">
              <a:buFont typeface="Arial" pitchFamily="34" charset="0"/>
              <a:buNone/>
            </a:pPr>
            <a:endParaRPr lang="en-US" sz="2400" dirty="0" smtClean="0"/>
          </a:p>
          <a:p>
            <a:pPr marL="0" indent="0" algn="just">
              <a:buFont typeface="Arial" pitchFamily="34" charset="0"/>
              <a:buNone/>
            </a:pPr>
            <a:endParaRPr lang="en-US" sz="2400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609600" y="4114800"/>
            <a:ext cx="8229600" cy="21336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Duties </a:t>
            </a:r>
            <a:r>
              <a:rPr lang="en-US" sz="2400" dirty="0"/>
              <a:t>include: </a:t>
            </a:r>
          </a:p>
          <a:p>
            <a:pPr marL="0" indent="0">
              <a:buNone/>
            </a:pPr>
            <a:r>
              <a:rPr lang="en-US" sz="2400" dirty="0" smtClean="0"/>
              <a:t>	–</a:t>
            </a:r>
            <a:r>
              <a:rPr lang="en-US" sz="2400" dirty="0"/>
              <a:t>Hazard </a:t>
            </a:r>
            <a:r>
              <a:rPr lang="en-US" sz="2400" dirty="0" smtClean="0"/>
              <a:t>analysis		 </a:t>
            </a:r>
            <a:r>
              <a:rPr lang="en-US" sz="2400" dirty="0"/>
              <a:t>- Record keeping </a:t>
            </a:r>
          </a:p>
          <a:p>
            <a:pPr marL="0" indent="0">
              <a:buNone/>
            </a:pPr>
            <a:r>
              <a:rPr lang="en-US" sz="2400" dirty="0" smtClean="0"/>
              <a:t>	–</a:t>
            </a:r>
            <a:r>
              <a:rPr lang="en-US" sz="2400" dirty="0"/>
              <a:t>Accident </a:t>
            </a:r>
            <a:r>
              <a:rPr lang="en-US" sz="2400" dirty="0" smtClean="0"/>
              <a:t>reporting		 </a:t>
            </a:r>
            <a:r>
              <a:rPr lang="en-US" sz="2400" dirty="0"/>
              <a:t>- Training </a:t>
            </a:r>
          </a:p>
          <a:p>
            <a:pPr marL="0" indent="0">
              <a:buNone/>
            </a:pPr>
            <a:r>
              <a:rPr lang="en-US" sz="2400" dirty="0" smtClean="0"/>
              <a:t>	–Standards-compliance(</a:t>
            </a:r>
            <a:r>
              <a:rPr lang="en-US" sz="2400" dirty="0"/>
              <a:t>agreeing to </a:t>
            </a:r>
            <a:r>
              <a:rPr lang="en-US" sz="2400" dirty="0" smtClean="0"/>
              <a:t>do      something)  _Emergency </a:t>
            </a:r>
            <a:r>
              <a:rPr lang="en-US" sz="2400" dirty="0"/>
              <a:t>Planning </a:t>
            </a:r>
          </a:p>
          <a:p>
            <a:pPr algn="just"/>
            <a:endParaRPr lang="en-US" sz="2400" dirty="0"/>
          </a:p>
          <a:p>
            <a:pPr marL="0" indent="0" algn="just">
              <a:buFont typeface="Arial" pitchFamily="34" charset="0"/>
              <a:buNone/>
            </a:pPr>
            <a:endParaRPr lang="en-US" sz="2400" dirty="0" smtClean="0"/>
          </a:p>
          <a:p>
            <a:pPr marL="0" indent="0" algn="just">
              <a:buFont typeface="Arial" pitchFamily="34" charset="0"/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38586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dirty="0" smtClean="0">
                <a:solidFill>
                  <a:schemeClr val="bg1"/>
                </a:solidFill>
              </a:rPr>
              <a:t>CONSTRUCTION SAFETY </a:t>
            </a:r>
            <a:r>
              <a:rPr lang="en-US" sz="3600" b="1" dirty="0" smtClean="0">
                <a:solidFill>
                  <a:schemeClr val="bg1"/>
                </a:solidFill>
              </a:rPr>
              <a:t>SCENARIO(an imaginary sequence of possible events)</a:t>
            </a:r>
            <a:endParaRPr lang="en-US" sz="3600" b="1" dirty="0">
              <a:solidFill>
                <a:schemeClr val="bg1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04800" y="17526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endParaRPr lang="en-US" sz="3600" dirty="0">
              <a:solidFill>
                <a:schemeClr val="bg1"/>
              </a:solidFill>
            </a:endParaRPr>
          </a:p>
          <a:p>
            <a:pPr algn="just"/>
            <a:r>
              <a:rPr lang="en-US" sz="3600" dirty="0">
                <a:solidFill>
                  <a:schemeClr val="bg1"/>
                </a:solidFill>
              </a:rPr>
              <a:t>International Labor Organization (ILO) estimate of 60,000 fatal accidents at work on construction sites (2008). </a:t>
            </a:r>
            <a:endParaRPr lang="en-US" sz="3600" b="1" dirty="0">
              <a:solidFill>
                <a:schemeClr val="bg1"/>
              </a:solidFill>
            </a:endParaRPr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32277577"/>
              </p:ext>
            </p:extLst>
          </p:nvPr>
        </p:nvGraphicFramePr>
        <p:xfrm>
          <a:off x="2286000" y="35052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38868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Death Rates by Industry (US Statistics)</a:t>
            </a:r>
            <a:endParaRPr lang="en-US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09600" y="1447800"/>
            <a:ext cx="8229600" cy="9144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smtClean="0"/>
              <a:t>When </a:t>
            </a:r>
            <a:r>
              <a:rPr lang="en-US" sz="2000" dirty="0"/>
              <a:t>death rates are computed on the basis of the number of deaths per 100,000 workers in a given year, the industry categories rank as follows: </a:t>
            </a:r>
          </a:p>
          <a:p>
            <a:pPr algn="just"/>
            <a:endParaRPr lang="en-US" sz="2000" dirty="0"/>
          </a:p>
          <a:p>
            <a:pPr marL="0" indent="0" algn="just">
              <a:buFont typeface="Arial" pitchFamily="34" charset="0"/>
              <a:buNone/>
            </a:pPr>
            <a:endParaRPr lang="en-US" sz="2000" dirty="0" smtClean="0"/>
          </a:p>
          <a:p>
            <a:pPr marL="0" indent="0" algn="just">
              <a:buFont typeface="Arial" pitchFamily="34" charset="0"/>
              <a:buNone/>
            </a:pPr>
            <a:endParaRPr lang="en-US" sz="200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830285" y="2358573"/>
            <a:ext cx="3751943" cy="3124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smtClean="0"/>
              <a:t>1.  Mining </a:t>
            </a:r>
            <a:r>
              <a:rPr lang="en-US" sz="2000" dirty="0"/>
              <a:t>and quarrying </a:t>
            </a:r>
          </a:p>
          <a:p>
            <a:pPr marL="0" indent="0">
              <a:buNone/>
            </a:pPr>
            <a:r>
              <a:rPr lang="en-US" sz="2000" dirty="0"/>
              <a:t>2</a:t>
            </a:r>
            <a:r>
              <a:rPr lang="en-US" sz="2000" dirty="0" smtClean="0"/>
              <a:t>.  Agriculture </a:t>
            </a:r>
            <a:endParaRPr lang="en-US" sz="2000" dirty="0"/>
          </a:p>
          <a:p>
            <a:pPr marL="0" indent="0">
              <a:buNone/>
            </a:pPr>
            <a:r>
              <a:rPr lang="en-US" sz="2000" b="1" dirty="0">
                <a:solidFill>
                  <a:schemeClr val="tx2">
                    <a:lumMod val="50000"/>
                  </a:schemeClr>
                </a:solidFill>
              </a:rPr>
              <a:t>3</a:t>
            </a:r>
            <a:r>
              <a:rPr lang="en-US" sz="2000" b="1" dirty="0" smtClean="0">
                <a:solidFill>
                  <a:schemeClr val="tx2">
                    <a:lumMod val="50000"/>
                  </a:schemeClr>
                </a:solidFill>
              </a:rPr>
              <a:t>.  Construction </a:t>
            </a:r>
            <a:endParaRPr lang="en-US" sz="2000" b="1" dirty="0">
              <a:solidFill>
                <a:schemeClr val="tx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sz="2000" dirty="0"/>
              <a:t>4</a:t>
            </a:r>
            <a:r>
              <a:rPr lang="en-US" sz="2000" dirty="0" smtClean="0"/>
              <a:t>.  Transportation/public </a:t>
            </a:r>
            <a:r>
              <a:rPr lang="en-US" sz="2000" dirty="0"/>
              <a:t>utilities </a:t>
            </a:r>
          </a:p>
          <a:p>
            <a:pPr marL="0" indent="0">
              <a:buNone/>
            </a:pPr>
            <a:r>
              <a:rPr lang="en-US" sz="2000" dirty="0"/>
              <a:t>5</a:t>
            </a:r>
            <a:r>
              <a:rPr lang="en-US" sz="2000" dirty="0" smtClean="0"/>
              <a:t>.  Government 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6</a:t>
            </a:r>
            <a:r>
              <a:rPr lang="en-US" sz="2000" dirty="0" smtClean="0"/>
              <a:t>.  Manufacturing 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7</a:t>
            </a:r>
            <a:r>
              <a:rPr lang="en-US" sz="2000" dirty="0" smtClean="0"/>
              <a:t>.  Services 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8</a:t>
            </a:r>
            <a:r>
              <a:rPr lang="en-US" sz="2000" dirty="0" smtClean="0"/>
              <a:t>.  Trade </a:t>
            </a:r>
            <a:endParaRPr lang="en-US" sz="2000" dirty="0"/>
          </a:p>
          <a:p>
            <a:pPr marL="0" indent="0" algn="just">
              <a:buFont typeface="Arial" pitchFamily="34" charset="0"/>
              <a:buNone/>
            </a:pPr>
            <a:endParaRPr lang="en-US" sz="2000" dirty="0" smtClean="0"/>
          </a:p>
          <a:p>
            <a:pPr marL="0" indent="0" algn="just">
              <a:buFont typeface="Arial" pitchFamily="34" charset="0"/>
              <a:buNone/>
            </a:pPr>
            <a:endParaRPr lang="en-US" sz="2000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591457" y="5638800"/>
            <a:ext cx="8229600" cy="9144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n-US" sz="2000" dirty="0" smtClean="0"/>
              <a:t>The </a:t>
            </a:r>
            <a:r>
              <a:rPr lang="en-US" sz="2000" dirty="0"/>
              <a:t>construction industry ranks </a:t>
            </a:r>
            <a:r>
              <a:rPr lang="en-US" sz="2000" b="1" dirty="0">
                <a:solidFill>
                  <a:schemeClr val="tx2">
                    <a:lumMod val="50000"/>
                  </a:schemeClr>
                </a:solidFill>
              </a:rPr>
              <a:t>third</a:t>
            </a:r>
            <a:r>
              <a:rPr lang="en-US" sz="2000" dirty="0"/>
              <a:t> in workplace </a:t>
            </a:r>
            <a:r>
              <a:rPr lang="en-US" sz="2000" b="1" dirty="0">
                <a:solidFill>
                  <a:schemeClr val="tx2">
                    <a:lumMod val="50000"/>
                  </a:schemeClr>
                </a:solidFill>
              </a:rPr>
              <a:t>deaths</a:t>
            </a:r>
            <a:r>
              <a:rPr lang="en-US" sz="2000" dirty="0"/>
              <a:t>, but </a:t>
            </a:r>
            <a:r>
              <a:rPr lang="en-US" sz="2000" b="1" dirty="0">
                <a:solidFill>
                  <a:schemeClr val="tx2">
                    <a:lumMod val="50000"/>
                  </a:schemeClr>
                </a:solidFill>
              </a:rPr>
              <a:t>first</a:t>
            </a:r>
            <a:r>
              <a:rPr lang="en-US" sz="2000" dirty="0"/>
              <a:t> in </a:t>
            </a:r>
            <a:r>
              <a:rPr lang="en-US" sz="2000" b="1" dirty="0">
                <a:solidFill>
                  <a:schemeClr val="tx2">
                    <a:lumMod val="50000"/>
                  </a:schemeClr>
                </a:solidFill>
              </a:rPr>
              <a:t>workplace injuries</a:t>
            </a:r>
            <a:r>
              <a:rPr lang="en-US" sz="2000" b="1" dirty="0">
                <a:solidFill>
                  <a:srgbClr val="FF0000"/>
                </a:solidFill>
              </a:rPr>
              <a:t>. </a:t>
            </a:r>
          </a:p>
          <a:p>
            <a:pPr algn="just"/>
            <a:endParaRPr lang="en-US" sz="2000" dirty="0"/>
          </a:p>
          <a:p>
            <a:pPr marL="0" indent="0" algn="just">
              <a:buFont typeface="Arial" pitchFamily="34" charset="0"/>
              <a:buNone/>
            </a:pPr>
            <a:endParaRPr lang="en-US" sz="2000" dirty="0" smtClean="0"/>
          </a:p>
          <a:p>
            <a:pPr marL="0" indent="0" algn="just">
              <a:buFont typeface="Arial" pitchFamily="34" charset="0"/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685233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Why Construction is Dangerous?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09600" y="1981200"/>
            <a:ext cx="8229600" cy="76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400" dirty="0" smtClean="0"/>
              <a:t>Construction </a:t>
            </a:r>
            <a:r>
              <a:rPr lang="en-US" sz="2400" dirty="0"/>
              <a:t>sites are </a:t>
            </a:r>
            <a:r>
              <a:rPr lang="en-US" sz="2400" b="1" i="1" dirty="0"/>
              <a:t>ever-changing </a:t>
            </a:r>
            <a:r>
              <a:rPr lang="en-US" sz="2400" dirty="0"/>
              <a:t>environments. </a:t>
            </a:r>
          </a:p>
          <a:p>
            <a:pPr algn="just"/>
            <a:endParaRPr lang="en-US" sz="2400" dirty="0"/>
          </a:p>
          <a:p>
            <a:pPr marL="0" indent="0" algn="just">
              <a:buFont typeface="Arial" pitchFamily="34" charset="0"/>
              <a:buNone/>
            </a:pPr>
            <a:endParaRPr lang="en-US" sz="2400" dirty="0" smtClean="0"/>
          </a:p>
          <a:p>
            <a:pPr marL="0" indent="0" algn="just">
              <a:buFont typeface="Arial" pitchFamily="34" charset="0"/>
              <a:buNone/>
            </a:pPr>
            <a:endParaRPr lang="en-US" sz="240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02343" y="3124200"/>
            <a:ext cx="8229600" cy="1219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400" dirty="0" smtClean="0"/>
              <a:t>Construction </a:t>
            </a:r>
            <a:r>
              <a:rPr lang="en-US" sz="2400" dirty="0"/>
              <a:t>workers are constantly faced with </a:t>
            </a:r>
            <a:r>
              <a:rPr lang="en-US" sz="2400" b="1" i="1" dirty="0"/>
              <a:t>new situations </a:t>
            </a:r>
            <a:r>
              <a:rPr lang="en-US" sz="2400" dirty="0"/>
              <a:t>that may be potentially hazardous. </a:t>
            </a:r>
          </a:p>
          <a:p>
            <a:pPr algn="just"/>
            <a:endParaRPr lang="en-US" sz="2400" dirty="0"/>
          </a:p>
          <a:p>
            <a:pPr marL="0" indent="0" algn="just">
              <a:buFont typeface="Arial" pitchFamily="34" charset="0"/>
              <a:buNone/>
            </a:pPr>
            <a:endParaRPr lang="en-US" sz="2400" dirty="0" smtClean="0"/>
          </a:p>
          <a:p>
            <a:pPr marL="0" indent="0" algn="just">
              <a:buFont typeface="Arial" pitchFamily="34" charset="0"/>
              <a:buNone/>
            </a:pPr>
            <a:endParaRPr lang="en-US" sz="2400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609600" y="4619171"/>
            <a:ext cx="8229600" cy="106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400" dirty="0" smtClean="0"/>
              <a:t>Workers </a:t>
            </a:r>
            <a:r>
              <a:rPr lang="en-US" sz="2400" dirty="0"/>
              <a:t>work with potentially dangerous tools and equipment amidst a clutter of </a:t>
            </a:r>
            <a:r>
              <a:rPr lang="en-US" sz="2400" b="1" i="1" dirty="0"/>
              <a:t>building materials</a:t>
            </a:r>
            <a:r>
              <a:rPr lang="en-US" sz="2400" dirty="0"/>
              <a:t>. </a:t>
            </a:r>
          </a:p>
          <a:p>
            <a:pPr marL="0" indent="0" algn="just">
              <a:buFont typeface="Arial" pitchFamily="34" charset="0"/>
              <a:buNone/>
            </a:pPr>
            <a:endParaRPr lang="en-US" sz="2400" dirty="0" smtClean="0"/>
          </a:p>
          <a:p>
            <a:pPr marL="0" indent="0" algn="just">
              <a:buFont typeface="Arial" pitchFamily="34" charset="0"/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59035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257800"/>
            <a:ext cx="8229600" cy="762000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>
                <a:solidFill>
                  <a:schemeClr val="bg1"/>
                </a:solidFill>
              </a:rPr>
              <a:t>Staying safe is only being human . . . Take care</a:t>
            </a: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1026" name="Picture 2" descr="C:\Users\Faizan\Downloads\amm_family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81000"/>
            <a:ext cx="7848600" cy="45213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6807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438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“No work is so important that it needs to be done without due consideration of safety”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1090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What is Safety?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1"/>
            <a:ext cx="8229600" cy="1066799"/>
          </a:xfrm>
        </p:spPr>
        <p:txBody>
          <a:bodyPr/>
          <a:lstStyle/>
          <a:p>
            <a:pPr algn="just">
              <a:buFont typeface="Wingdings" pitchFamily="2" charset="2"/>
              <a:buChar char="Ø"/>
            </a:pPr>
            <a:r>
              <a:rPr lang="en-US" dirty="0" smtClean="0"/>
              <a:t>Safety is the prevention from accidents.</a:t>
            </a:r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6527" y="3657600"/>
            <a:ext cx="8229600" cy="1371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Char char="Ø"/>
            </a:pPr>
            <a:r>
              <a:rPr lang="en-US" dirty="0" smtClean="0"/>
              <a:t>Safety is the control of recognized hazards to attain an acceptable level of Risk.</a:t>
            </a:r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 marL="0" indent="0">
              <a:buFont typeface="Arial" pitchFamily="34" charset="0"/>
              <a:buNone/>
            </a:pPr>
            <a:endParaRPr lang="en-US" dirty="0" smtClean="0"/>
          </a:p>
          <a:p>
            <a:pPr marL="0" indent="0">
              <a:buFont typeface="Arial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1879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What are accidents?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1"/>
            <a:ext cx="8229600" cy="1523999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en-US" dirty="0" smtClean="0"/>
              <a:t>An accident is an unfortunate mishap; especially one causing damage or injury</a:t>
            </a:r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09600" y="3886200"/>
            <a:ext cx="8229600" cy="1371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 typeface="Wingdings" pitchFamily="2" charset="2"/>
              <a:buChar char="Ø"/>
            </a:pPr>
            <a:r>
              <a:rPr lang="en-US" dirty="0" smtClean="0"/>
              <a:t>So, an incident becomes an accident in the absence of appropriate </a:t>
            </a:r>
            <a:r>
              <a:rPr lang="en-US" dirty="0" smtClean="0">
                <a:solidFill>
                  <a:srgbClr val="FF0000"/>
                </a:solidFill>
              </a:rPr>
              <a:t>safety</a:t>
            </a:r>
          </a:p>
          <a:p>
            <a:pPr algn="just">
              <a:buFont typeface="Wingdings" pitchFamily="2" charset="2"/>
              <a:buChar char="Ø"/>
            </a:pPr>
            <a:endParaRPr lang="en-US" dirty="0" smtClean="0"/>
          </a:p>
          <a:p>
            <a:pPr marL="0" indent="0" algn="just">
              <a:buFont typeface="Arial" pitchFamily="34" charset="0"/>
              <a:buNone/>
            </a:pPr>
            <a:endParaRPr lang="en-US" dirty="0" smtClean="0"/>
          </a:p>
          <a:p>
            <a:pPr marL="0" indent="0" algn="just">
              <a:buFont typeface="Arial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126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Faizan\Downloads\388830-hit_nbsp_urself_head_w_hamm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4227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Faizan\Downloads\image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928" y="0"/>
            <a:ext cx="9249200" cy="68381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04336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Effects of Accidents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09600" y="2286000"/>
            <a:ext cx="8229600" cy="3124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solidFill>
                  <a:srgbClr val="FF0000"/>
                </a:solidFill>
              </a:rPr>
              <a:t>Injury</a:t>
            </a:r>
            <a:r>
              <a:rPr lang="en-US" dirty="0" smtClean="0"/>
              <a:t> 		(</a:t>
            </a:r>
            <a:r>
              <a:rPr lang="en-US" dirty="0"/>
              <a:t>disability, pain, suffering)</a:t>
            </a:r>
          </a:p>
          <a:p>
            <a:r>
              <a:rPr lang="en-US" b="1" dirty="0">
                <a:solidFill>
                  <a:srgbClr val="FF0000"/>
                </a:solidFill>
              </a:rPr>
              <a:t>Damage</a:t>
            </a:r>
            <a:r>
              <a:rPr lang="en-US" dirty="0"/>
              <a:t> </a:t>
            </a:r>
            <a:r>
              <a:rPr lang="en-US" dirty="0" smtClean="0"/>
              <a:t>		(</a:t>
            </a:r>
            <a:r>
              <a:rPr lang="en-US" dirty="0"/>
              <a:t>equipment, building)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Loss		</a:t>
            </a:r>
            <a:r>
              <a:rPr lang="en-US" dirty="0" smtClean="0"/>
              <a:t> </a:t>
            </a:r>
            <a:r>
              <a:rPr lang="en-US" dirty="0"/>
              <a:t>(life, earning, </a:t>
            </a:r>
            <a:r>
              <a:rPr lang="en-US" dirty="0" smtClean="0"/>
              <a:t>output, time</a:t>
            </a:r>
            <a:r>
              <a:rPr lang="en-US" dirty="0"/>
              <a:t>)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Emotion		</a:t>
            </a:r>
            <a:r>
              <a:rPr lang="en-US" dirty="0" smtClean="0"/>
              <a:t> </a:t>
            </a:r>
            <a:r>
              <a:rPr lang="en-US" dirty="0"/>
              <a:t>(following injury, pain, death)</a:t>
            </a:r>
          </a:p>
          <a:p>
            <a:pPr algn="just">
              <a:buFont typeface="Wingdings" pitchFamily="2" charset="2"/>
              <a:buChar char="Ø"/>
            </a:pPr>
            <a:endParaRPr lang="en-US" dirty="0" smtClean="0"/>
          </a:p>
          <a:p>
            <a:pPr marL="0" indent="0" algn="just">
              <a:buFont typeface="Arial" pitchFamily="34" charset="0"/>
              <a:buNone/>
            </a:pPr>
            <a:endParaRPr lang="en-US" dirty="0" smtClean="0"/>
          </a:p>
          <a:p>
            <a:pPr marL="0" indent="0" algn="just">
              <a:buFont typeface="Arial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0990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Effects of Accidents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09600" y="1600200"/>
            <a:ext cx="8229600" cy="2743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dirty="0" smtClean="0"/>
              <a:t>The </a:t>
            </a:r>
            <a:r>
              <a:rPr lang="en-US" dirty="0"/>
              <a:t>overall cost of accidents in United States is approximately $150 billion annually. </a:t>
            </a:r>
            <a:r>
              <a:rPr lang="en-US" sz="2800" i="1" dirty="0" smtClean="0"/>
              <a:t>(</a:t>
            </a:r>
            <a:r>
              <a:rPr lang="en-US" sz="2400" i="1" dirty="0">
                <a:solidFill>
                  <a:srgbClr val="FF0000"/>
                </a:solidFill>
              </a:rPr>
              <a:t>I</a:t>
            </a:r>
            <a:r>
              <a:rPr lang="en-US" sz="2400" i="1" dirty="0" smtClean="0">
                <a:solidFill>
                  <a:srgbClr val="FF0000"/>
                </a:solidFill>
              </a:rPr>
              <a:t>ncluding: Lost Wages, Medical Expenses, Insurance Administration, Fire-related losses, Property damage, Indirect </a:t>
            </a:r>
            <a:r>
              <a:rPr lang="en-US" sz="2400" i="1" dirty="0">
                <a:solidFill>
                  <a:srgbClr val="FF0000"/>
                </a:solidFill>
              </a:rPr>
              <a:t>costs</a:t>
            </a:r>
            <a:r>
              <a:rPr lang="en-US" dirty="0"/>
              <a:t> </a:t>
            </a:r>
            <a:r>
              <a:rPr lang="en-US" dirty="0" smtClean="0"/>
              <a:t>)</a:t>
            </a:r>
            <a:endParaRPr lang="en-US" dirty="0"/>
          </a:p>
          <a:p>
            <a:pPr algn="just"/>
            <a:endParaRPr lang="en-US" dirty="0"/>
          </a:p>
          <a:p>
            <a:pPr marL="0" indent="0" algn="just">
              <a:buFont typeface="Arial" pitchFamily="34" charset="0"/>
              <a:buNone/>
            </a:pPr>
            <a:endParaRPr lang="en-US" dirty="0" smtClean="0"/>
          </a:p>
          <a:p>
            <a:pPr marL="0" indent="0" algn="just">
              <a:buFont typeface="Arial" pitchFamily="34" charset="0"/>
              <a:buNone/>
            </a:pP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85800" y="4528458"/>
            <a:ext cx="8229600" cy="1219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dirty="0" smtClean="0"/>
              <a:t>Approximately </a:t>
            </a:r>
            <a:r>
              <a:rPr lang="en-US" dirty="0"/>
              <a:t>35 million hours are lost in a typical year as a result of accidents</a:t>
            </a:r>
            <a:r>
              <a:rPr lang="en-US" dirty="0" smtClean="0"/>
              <a:t>. (</a:t>
            </a:r>
            <a:r>
              <a:rPr lang="en-US" sz="2600" i="1" dirty="0" smtClean="0">
                <a:solidFill>
                  <a:srgbClr val="FF0000"/>
                </a:solidFill>
              </a:rPr>
              <a:t>National safety council of USA</a:t>
            </a:r>
            <a:r>
              <a:rPr lang="en-US" dirty="0" smtClean="0"/>
              <a:t>) </a:t>
            </a:r>
            <a:endParaRPr lang="en-US" dirty="0"/>
          </a:p>
          <a:p>
            <a:pPr marL="0" indent="0" algn="just">
              <a:buFont typeface="Arial" pitchFamily="34" charset="0"/>
              <a:buNone/>
            </a:pPr>
            <a:endParaRPr lang="en-US" dirty="0" smtClean="0"/>
          </a:p>
          <a:p>
            <a:pPr marL="0" indent="0" algn="just">
              <a:buFont typeface="Arial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6389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4777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THE THREE E’s OF SAFETY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2000" y="1523999"/>
            <a:ext cx="3276600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ENGINEERING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10986" y="3276600"/>
            <a:ext cx="3276600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EDUCATION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0058" y="5040400"/>
            <a:ext cx="3599542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ENFORCEMENT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7" name="Down Arrow 6"/>
          <p:cNvSpPr/>
          <p:nvPr/>
        </p:nvSpPr>
        <p:spPr>
          <a:xfrm>
            <a:off x="2057400" y="2279056"/>
            <a:ext cx="562429" cy="914400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Down Arrow 8"/>
          <p:cNvSpPr/>
          <p:nvPr/>
        </p:nvSpPr>
        <p:spPr>
          <a:xfrm>
            <a:off x="2110014" y="4002629"/>
            <a:ext cx="562429" cy="925600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978400" y="1277777"/>
            <a:ext cx="3276600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Making design improvements to processes</a:t>
            </a:r>
            <a:endParaRPr lang="en-US" sz="24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4978400" y="3030377"/>
            <a:ext cx="3276600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Ensure that employees know how and why to work safely.</a:t>
            </a:r>
            <a:endParaRPr lang="en-US" sz="24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4953000" y="4794178"/>
            <a:ext cx="3276600" cy="156966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Make sure that employees abide by policies, rules and regulations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429416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9" grpId="0" animBg="1"/>
      <p:bldP spid="10" grpId="0" animBg="1"/>
      <p:bldP spid="12" grpId="0" animBg="1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/>
              <a:t>Planning for Safety</a:t>
            </a:r>
            <a:endParaRPr lang="en-US" sz="4800" b="1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733550" y="1887538"/>
            <a:ext cx="2522538" cy="376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chemeClr val="tx1"/>
              </a:buClr>
              <a:buSzPct val="100000"/>
            </a:pPr>
            <a:r>
              <a:rPr lang="en-US" altLang="zh-CN" sz="2400">
                <a:solidFill>
                  <a:schemeClr val="accent1"/>
                </a:solidFill>
                <a:latin typeface="Arial" charset="0"/>
              </a:rPr>
              <a:t>Conceptual Design</a:t>
            </a:r>
            <a:endParaRPr lang="en-US" sz="2400">
              <a:solidFill>
                <a:schemeClr val="accent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936875" y="2546350"/>
            <a:ext cx="2738438" cy="37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chemeClr val="tx1"/>
              </a:buClr>
              <a:buSzPct val="100000"/>
            </a:pPr>
            <a:r>
              <a:rPr lang="en-US" altLang="zh-CN" sz="2400">
                <a:solidFill>
                  <a:schemeClr val="accent1"/>
                </a:solidFill>
                <a:latin typeface="Arial" charset="0"/>
              </a:rPr>
              <a:t>Detailed Engineering</a:t>
            </a:r>
            <a:endParaRPr lang="en-US" sz="2400">
              <a:solidFill>
                <a:schemeClr val="accent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414838" y="3311525"/>
            <a:ext cx="1985962" cy="37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chemeClr val="tx1"/>
              </a:buClr>
              <a:buSzPct val="100000"/>
            </a:pPr>
            <a:r>
              <a:rPr lang="en-US" altLang="zh-CN" sz="2400">
                <a:solidFill>
                  <a:schemeClr val="accent1"/>
                </a:solidFill>
                <a:latin typeface="Arial" charset="0"/>
              </a:rPr>
              <a:t>Procurement</a:t>
            </a:r>
            <a:endParaRPr lang="en-US" sz="2400">
              <a:solidFill>
                <a:schemeClr val="accent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5386388" y="3935413"/>
            <a:ext cx="1939925" cy="37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chemeClr val="tx1"/>
              </a:buClr>
              <a:buSzPct val="100000"/>
            </a:pPr>
            <a:r>
              <a:rPr lang="en-US" altLang="zh-CN" sz="2400">
                <a:solidFill>
                  <a:schemeClr val="accent1"/>
                </a:solidFill>
                <a:latin typeface="Arial" charset="0"/>
              </a:rPr>
              <a:t>Construction</a:t>
            </a:r>
            <a:endParaRPr lang="en-US" sz="2400">
              <a:solidFill>
                <a:schemeClr val="accent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6934200" y="4525963"/>
            <a:ext cx="1500188" cy="376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1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chemeClr val="tx1"/>
              </a:buClr>
              <a:buSzPct val="100000"/>
            </a:pPr>
            <a:r>
              <a:rPr lang="en-US" altLang="zh-CN" sz="2400">
                <a:solidFill>
                  <a:schemeClr val="accent1"/>
                </a:solidFill>
                <a:latin typeface="Arial" charset="0"/>
              </a:rPr>
              <a:t>Start-up</a:t>
            </a:r>
            <a:endParaRPr lang="en-US" sz="2400">
              <a:solidFill>
                <a:schemeClr val="accent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609600" y="1793875"/>
            <a:ext cx="877888" cy="38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r" eaLnBrk="1" hangingPunct="1">
              <a:spcBef>
                <a:spcPct val="20000"/>
              </a:spcBef>
              <a:buClr>
                <a:schemeClr val="tx1"/>
              </a:buClr>
              <a:buSzPct val="100000"/>
            </a:pPr>
            <a:r>
              <a:rPr lang="en-US" altLang="zh-CN" sz="2400">
                <a:latin typeface="Arial" charset="0"/>
              </a:rPr>
              <a:t>High</a:t>
            </a:r>
            <a:endParaRPr lang="en-US" sz="240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609600" y="5091113"/>
            <a:ext cx="877888" cy="411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r" eaLnBrk="1" hangingPunct="1">
              <a:spcBef>
                <a:spcPct val="20000"/>
              </a:spcBef>
              <a:buClr>
                <a:schemeClr val="tx1"/>
              </a:buClr>
              <a:buSzPct val="100000"/>
            </a:pPr>
            <a:r>
              <a:rPr lang="en-US" altLang="zh-CN" sz="2400">
                <a:latin typeface="Arial" charset="0"/>
              </a:rPr>
              <a:t>Low</a:t>
            </a:r>
            <a:endParaRPr lang="en-US" sz="240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0" y="3206750"/>
            <a:ext cx="1527175" cy="141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chemeClr val="tx1"/>
              </a:buClr>
              <a:buSzPct val="100000"/>
            </a:pPr>
            <a:r>
              <a:rPr lang="en-US" altLang="zh-CN" sz="2400">
                <a:solidFill>
                  <a:schemeClr val="tx2"/>
                </a:solidFill>
                <a:latin typeface="Arial" charset="0"/>
              </a:rPr>
              <a:t>Ability to Influence Safety</a:t>
            </a:r>
            <a:endParaRPr lang="en-US" sz="240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3406775" y="5738813"/>
            <a:ext cx="2552700" cy="423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chemeClr val="tx1"/>
              </a:buClr>
              <a:buSzPct val="100000"/>
            </a:pPr>
            <a:r>
              <a:rPr lang="en-US" altLang="zh-CN" sz="2400">
                <a:solidFill>
                  <a:schemeClr val="tx2"/>
                </a:solidFill>
                <a:latin typeface="Arial" charset="0"/>
              </a:rPr>
              <a:t>Project Schedule</a:t>
            </a:r>
          </a:p>
          <a:p>
            <a:pPr algn="ctr" eaLnBrk="1" hangingPunct="1">
              <a:spcBef>
                <a:spcPct val="20000"/>
              </a:spcBef>
              <a:buClr>
                <a:schemeClr val="tx1"/>
              </a:buClr>
              <a:buSzPct val="100000"/>
            </a:pPr>
            <a:endParaRPr lang="en-US" altLang="zh-CN" sz="2400">
              <a:solidFill>
                <a:schemeClr val="tx2"/>
              </a:solidFill>
              <a:latin typeface="Arial" charset="0"/>
            </a:endParaRPr>
          </a:p>
          <a:p>
            <a:pPr algn="ctr" eaLnBrk="1" hangingPunct="1">
              <a:spcBef>
                <a:spcPct val="20000"/>
              </a:spcBef>
              <a:buClr>
                <a:schemeClr val="tx1"/>
              </a:buClr>
              <a:buSzPct val="100000"/>
            </a:pPr>
            <a:r>
              <a:rPr lang="en-US" altLang="zh-CN" sz="2000">
                <a:latin typeface="Arial" charset="0"/>
              </a:rPr>
              <a:t> </a:t>
            </a:r>
            <a:endParaRPr lang="en-US" sz="200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13" name="Line 12"/>
          <p:cNvSpPr>
            <a:spLocks noChangeShapeType="1"/>
          </p:cNvSpPr>
          <p:nvPr/>
        </p:nvSpPr>
        <p:spPr bwMode="auto">
          <a:xfrm flipV="1">
            <a:off x="1497013" y="1622425"/>
            <a:ext cx="11112" cy="3844925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Line 13"/>
          <p:cNvSpPr>
            <a:spLocks noChangeShapeType="1"/>
          </p:cNvSpPr>
          <p:nvPr/>
        </p:nvSpPr>
        <p:spPr bwMode="auto">
          <a:xfrm>
            <a:off x="1487488" y="5467350"/>
            <a:ext cx="6780212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Arc 14"/>
          <p:cNvSpPr>
            <a:spLocks/>
          </p:cNvSpPr>
          <p:nvPr/>
        </p:nvSpPr>
        <p:spPr bwMode="auto">
          <a:xfrm rot="10800000">
            <a:off x="1576388" y="1698625"/>
            <a:ext cx="7567612" cy="3675063"/>
          </a:xfrm>
          <a:custGeom>
            <a:avLst/>
            <a:gdLst>
              <a:gd name="T0" fmla="*/ 2147483647 w 21551"/>
              <a:gd name="T1" fmla="*/ 0 h 21343"/>
              <a:gd name="T2" fmla="*/ 2147483647 w 21551"/>
              <a:gd name="T3" fmla="*/ 2147483647 h 21343"/>
              <a:gd name="T4" fmla="*/ 0 w 21551"/>
              <a:gd name="T5" fmla="*/ 2147483647 h 21343"/>
              <a:gd name="T6" fmla="*/ 0 60000 65536"/>
              <a:gd name="T7" fmla="*/ 0 60000 65536"/>
              <a:gd name="T8" fmla="*/ 0 60000 65536"/>
              <a:gd name="T9" fmla="*/ 0 w 21551"/>
              <a:gd name="T10" fmla="*/ 0 h 21343"/>
              <a:gd name="T11" fmla="*/ 21551 w 21551"/>
              <a:gd name="T12" fmla="*/ 21343 h 2134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551" h="21343" fill="none" extrusionOk="0">
                <a:moveTo>
                  <a:pt x="3323" y="0"/>
                </a:moveTo>
                <a:cubicBezTo>
                  <a:pt x="13300" y="1554"/>
                  <a:pt x="20870" y="9812"/>
                  <a:pt x="21550" y="19887"/>
                </a:cubicBezTo>
              </a:path>
              <a:path w="21551" h="21343" stroke="0" extrusionOk="0">
                <a:moveTo>
                  <a:pt x="3323" y="0"/>
                </a:moveTo>
                <a:cubicBezTo>
                  <a:pt x="13300" y="1554"/>
                  <a:pt x="20870" y="9812"/>
                  <a:pt x="21550" y="19887"/>
                </a:cubicBezTo>
                <a:lnTo>
                  <a:pt x="0" y="21343"/>
                </a:lnTo>
                <a:close/>
              </a:path>
            </a:pathLst>
          </a:custGeom>
          <a:noFill/>
          <a:ln w="381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10800000"/>
          <a:lstStyle/>
          <a:p>
            <a:endParaRPr lang="en-US"/>
          </a:p>
        </p:txBody>
      </p:sp>
      <p:sp>
        <p:nvSpPr>
          <p:cNvPr id="16" name="Line 15"/>
          <p:cNvSpPr>
            <a:spLocks noChangeShapeType="1"/>
          </p:cNvSpPr>
          <p:nvPr/>
        </p:nvSpPr>
        <p:spPr bwMode="auto">
          <a:xfrm>
            <a:off x="2916238" y="3382963"/>
            <a:ext cx="1773237" cy="942975"/>
          </a:xfrm>
          <a:prstGeom prst="line">
            <a:avLst/>
          </a:prstGeom>
          <a:noFill/>
          <a:ln w="88900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Rectangle 18"/>
          <p:cNvSpPr>
            <a:spLocks noChangeArrowheads="1"/>
          </p:cNvSpPr>
          <p:nvPr/>
        </p:nvSpPr>
        <p:spPr bwMode="auto">
          <a:xfrm>
            <a:off x="106363" y="6094413"/>
            <a:ext cx="25606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baseline="30000" dirty="0">
                <a:latin typeface="Verdana" pitchFamily="34" charset="0"/>
              </a:rPr>
              <a:t>1</a:t>
            </a:r>
            <a:r>
              <a:rPr lang="en-US" dirty="0">
                <a:latin typeface="Verdana" pitchFamily="34" charset="0"/>
              </a:rPr>
              <a:t> </a:t>
            </a:r>
            <a:r>
              <a:rPr lang="en-US" dirty="0" err="1">
                <a:latin typeface="Verdana" pitchFamily="34" charset="0"/>
              </a:rPr>
              <a:t>Szymberski</a:t>
            </a:r>
            <a:r>
              <a:rPr lang="en-US" dirty="0">
                <a:latin typeface="Verdana" pitchFamily="34" charset="0"/>
              </a:rPr>
              <a:t> (1987)</a:t>
            </a:r>
          </a:p>
        </p:txBody>
      </p:sp>
      <p:sp>
        <p:nvSpPr>
          <p:cNvPr id="18" name="Rectangle 20"/>
          <p:cNvSpPr>
            <a:spLocks noChangeArrowheads="1"/>
          </p:cNvSpPr>
          <p:nvPr/>
        </p:nvSpPr>
        <p:spPr bwMode="auto">
          <a:xfrm>
            <a:off x="2133600" y="1546225"/>
            <a:ext cx="1676400" cy="106680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Rectangle 21"/>
          <p:cNvSpPr>
            <a:spLocks noChangeArrowheads="1"/>
          </p:cNvSpPr>
          <p:nvPr/>
        </p:nvSpPr>
        <p:spPr bwMode="auto">
          <a:xfrm>
            <a:off x="6934200" y="4441825"/>
            <a:ext cx="1676400" cy="106680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013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</TotalTime>
  <Words>421</Words>
  <Application>Microsoft Office PowerPoint</Application>
  <PresentationFormat>On-screen Show (4:3)</PresentationFormat>
  <Paragraphs>77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An Introduction to construction Safety</vt:lpstr>
      <vt:lpstr>“No work is so important that it needs to be done without due consideration of safety”</vt:lpstr>
      <vt:lpstr>What is Safety?</vt:lpstr>
      <vt:lpstr>What are accidents?</vt:lpstr>
      <vt:lpstr>PowerPoint Presentation</vt:lpstr>
      <vt:lpstr>Effects of Accidents</vt:lpstr>
      <vt:lpstr>Effects of Accidents</vt:lpstr>
      <vt:lpstr>THE THREE E’s OF SAFETY</vt:lpstr>
      <vt:lpstr>Planning for Safety</vt:lpstr>
      <vt:lpstr>Safety and Health Professionals</vt:lpstr>
      <vt:lpstr>CONSTRUCTION SAFETY SCENARIO(an imaginary sequence of possible events)</vt:lpstr>
      <vt:lpstr>Death Rates by Industry (US Statistics)</vt:lpstr>
      <vt:lpstr>Why Construction is Dangerous?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Introduction to construction Safety</dc:title>
  <dc:creator>Faizan</dc:creator>
  <cp:lastModifiedBy>faheem</cp:lastModifiedBy>
  <cp:revision>22</cp:revision>
  <dcterms:created xsi:type="dcterms:W3CDTF">2013-01-26T04:49:50Z</dcterms:created>
  <dcterms:modified xsi:type="dcterms:W3CDTF">2013-03-01T03:48:55Z</dcterms:modified>
</cp:coreProperties>
</file>