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61" r:id="rId9"/>
    <p:sldId id="263" r:id="rId10"/>
    <p:sldId id="264" r:id="rId11"/>
    <p:sldId id="265" r:id="rId12"/>
    <p:sldId id="268" r:id="rId13"/>
    <p:sldId id="266" r:id="rId14"/>
    <p:sldId id="269" r:id="rId15"/>
    <p:sldId id="270" r:id="rId16"/>
    <p:sldId id="271" r:id="rId17"/>
    <p:sldId id="281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2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2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9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3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4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5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9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7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8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izan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Construction Safety 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 summary of various hazards and their remedies in light of </a:t>
            </a:r>
            <a:r>
              <a:rPr lang="en-US" sz="2000" dirty="0" smtClean="0">
                <a:solidFill>
                  <a:srgbClr val="FF0000"/>
                </a:solidFill>
              </a:rPr>
              <a:t>OSHA (Part 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286000"/>
            <a:ext cx="6400800" cy="6858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Faizan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Shafique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Ladder angle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794504"/>
            <a:ext cx="4343400" cy="421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"/>
              </a:spcBef>
              <a:buFontTx/>
              <a:buNone/>
            </a:pPr>
            <a:r>
              <a:rPr lang="en-US" sz="2600" b="1" dirty="0">
                <a:solidFill>
                  <a:srgbClr val="6600FF"/>
                </a:solidFill>
              </a:rPr>
              <a:t>Non-self-supporting ladders:</a:t>
            </a:r>
          </a:p>
          <a:p>
            <a:pPr algn="just">
              <a:spcBef>
                <a:spcPct val="10000"/>
              </a:spcBef>
              <a:buFontTx/>
              <a:buNone/>
            </a:pPr>
            <a:r>
              <a:rPr lang="en-US" sz="2600" b="1" dirty="0"/>
              <a:t>   (which lean against a wall or other support)</a:t>
            </a:r>
          </a:p>
          <a:p>
            <a:pPr algn="just">
              <a:spcBef>
                <a:spcPct val="10000"/>
              </a:spcBef>
              <a:buFontTx/>
              <a:buNone/>
            </a:pPr>
            <a:endParaRPr lang="en-US" sz="2600" b="1" dirty="0"/>
          </a:p>
          <a:p>
            <a:pPr lvl="1" algn="just">
              <a:spcBef>
                <a:spcPct val="10000"/>
              </a:spcBef>
              <a:buClr>
                <a:srgbClr val="FFCC00"/>
              </a:buClr>
              <a:buFont typeface="Wingdings" pitchFamily="2" charset="2"/>
              <a:buChar char="Ø"/>
            </a:pPr>
            <a:r>
              <a:rPr lang="en-US" sz="2600" b="1" dirty="0"/>
              <a:t>Position at  an angle where the horizontal distance from the top support to the foot of the ladder is 1/4 the working length of the ladder</a:t>
            </a:r>
            <a:endParaRPr lang="en-US" sz="2600" b="1" dirty="0"/>
          </a:p>
        </p:txBody>
      </p:sp>
      <p:pic>
        <p:nvPicPr>
          <p:cNvPr id="4" name="Picture 4" descr="C:\Reynaldo\stair an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892027" cy="4602071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4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Ladder Rail Extension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1447800"/>
            <a:ext cx="4800600" cy="209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/>
            <a:r>
              <a:rPr lang="en-US" sz="2600" b="1" dirty="0"/>
              <a:t>When using a portable ladder for access to an upper landing surface, the side rails must extend at least 3 feet above the upper landing surface</a:t>
            </a:r>
          </a:p>
        </p:txBody>
      </p:sp>
      <p:pic>
        <p:nvPicPr>
          <p:cNvPr id="7" name="Picture 2" descr="S:\Ladder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61" y="1676400"/>
            <a:ext cx="3689350" cy="45720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674416"/>
            <a:ext cx="2181225" cy="259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0834"/>
            <a:ext cx="2028825" cy="160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1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Cranes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D:\Ayaz\Studies\Construction Management\crawler-crane-36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95400"/>
            <a:ext cx="3962400" cy="5166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78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Cranes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6473" y="12954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600" b="1" dirty="0"/>
              <a:t>Cranes is a broad class of construction </a:t>
            </a:r>
            <a:r>
              <a:rPr lang="en-US" sz="2600" b="1" dirty="0" err="1"/>
              <a:t>equipments</a:t>
            </a:r>
            <a:r>
              <a:rPr lang="en-US" sz="2600" b="1" dirty="0"/>
              <a:t> used for lifting and placing loads. A crane uses one or more machines like a hoist to produce mechanical advantage and thus move loads beyond the normal capability of a human. They can be used both to lift and lower materials and to move them horizontally.</a:t>
            </a:r>
          </a:p>
          <a:p>
            <a:pPr>
              <a:buFont typeface="Arial" pitchFamily="34" charset="0"/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Arial" pitchFamily="34" charset="0"/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6" name="Picture 2" descr="C:\Documents and Settings\Faizan\My Documents\Downloads\Bridge-Cran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473" y="3962400"/>
            <a:ext cx="2942840" cy="2067791"/>
          </a:xfrm>
          <a:prstGeom prst="rect">
            <a:avLst/>
          </a:prstGeom>
          <a:noFill/>
        </p:spPr>
      </p:pic>
      <p:pic>
        <p:nvPicPr>
          <p:cNvPr id="7" name="Picture 2" descr="C:\Documents and Settings\Faizan\My Documents\Downloads\Tower_Full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884684"/>
            <a:ext cx="2964296" cy="2223222"/>
          </a:xfrm>
          <a:prstGeom prst="rect">
            <a:avLst/>
          </a:prstGeom>
          <a:noFill/>
        </p:spPr>
      </p:pic>
      <p:pic>
        <p:nvPicPr>
          <p:cNvPr id="8" name="Picture 2" descr="C:\Documents and Settings\Faizan\My Documents\Downloads\Liebherr_30A_B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646122"/>
            <a:ext cx="1447800" cy="2700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70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Excavations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:\My Documents\Cranes-jpg\Slid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19" y="1317480"/>
            <a:ext cx="47450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188994" y="362253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</a:rPr>
              <a:t>HOIST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6960394" y="3832080"/>
            <a:ext cx="228600" cy="1524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45994" y="185088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</a:rPr>
              <a:t>JIB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731794" y="2079480"/>
            <a:ext cx="609600" cy="3048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036594" y="485125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</a:rPr>
              <a:t>BOOM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6655594" y="5051280"/>
            <a:ext cx="381000" cy="1524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836194" y="535608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</a:rPr>
              <a:t>Counter Weight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902994" y="5813280"/>
            <a:ext cx="609600" cy="3048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28600" y="1409700"/>
            <a:ext cx="35052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Hoist</a:t>
            </a:r>
            <a:r>
              <a:rPr lang="en-US" sz="2400" dirty="0"/>
              <a:t> - Used to lift and lower  load.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3300"/>
                </a:solidFill>
              </a:rPr>
              <a:t>Boom</a:t>
            </a:r>
            <a:r>
              <a:rPr lang="en-US" sz="2400" dirty="0"/>
              <a:t> – An inclined spar, strut, or other long member supporting the hoist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3300"/>
                </a:solidFill>
              </a:rPr>
              <a:t>Jib</a:t>
            </a:r>
            <a:r>
              <a:rPr lang="en-US" sz="2400" dirty="0"/>
              <a:t> – Extension attached to the boom point to provide added boom length for lifting specified loads.</a:t>
            </a:r>
          </a:p>
        </p:txBody>
      </p:sp>
    </p:spTree>
    <p:extLst>
      <p:ext uri="{BB962C8B-B14F-4D97-AF65-F5344CB8AC3E}">
        <p14:creationId xmlns:p14="http://schemas.microsoft.com/office/powerpoint/2010/main" val="34518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Major causes of crane accidents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693782"/>
            <a:ext cx="4572000" cy="11350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80000"/>
              </a:lnSpc>
              <a:buSzPct val="130000"/>
              <a:buFont typeface="Arial" pitchFamily="34" charset="0"/>
              <a:buChar char="•"/>
            </a:pPr>
            <a:r>
              <a:rPr lang="en-US" sz="2800" b="1" dirty="0"/>
              <a:t> Contact with power </a:t>
            </a:r>
            <a:r>
              <a:rPr lang="en-US" sz="2800" b="1" dirty="0" smtClean="0"/>
              <a:t>lines</a:t>
            </a:r>
          </a:p>
          <a:p>
            <a:pPr marL="285750" indent="-285750">
              <a:lnSpc>
                <a:spcPct val="80000"/>
              </a:lnSpc>
              <a:buSzPct val="130000"/>
              <a:buFont typeface="Arial" pitchFamily="34" charset="0"/>
              <a:buChar char="•"/>
            </a:pPr>
            <a:r>
              <a:rPr lang="en-US" sz="2800" b="1" dirty="0" smtClean="0"/>
              <a:t> Overturns </a:t>
            </a:r>
            <a:r>
              <a:rPr lang="en-US" sz="2800" b="1" dirty="0"/>
              <a:t>and </a:t>
            </a:r>
            <a:r>
              <a:rPr lang="en-US" sz="2800" b="1" dirty="0" smtClean="0"/>
              <a:t>Falls</a:t>
            </a:r>
          </a:p>
          <a:p>
            <a:pPr marL="285750" indent="-285750">
              <a:lnSpc>
                <a:spcPct val="80000"/>
              </a:lnSpc>
              <a:buSzPct val="130000"/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/>
              <a:t>Mechanical failures</a:t>
            </a:r>
            <a:endParaRPr lang="en-US" sz="2800" b="1" dirty="0"/>
          </a:p>
        </p:txBody>
      </p:sp>
      <p:pic>
        <p:nvPicPr>
          <p:cNvPr id="8" name="Picture 2" descr="D:\Construction\CONST PART I\Cranes\Cranes PART III - HAZARD REC\Slide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48" y="3369613"/>
            <a:ext cx="3856303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27" descr="C:\overhead_power_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83" y="3369613"/>
            <a:ext cx="3233208" cy="275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6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Crane hazards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2133600"/>
            <a:ext cx="3886200" cy="3657600"/>
          </a:xfrm>
          <a:solidFill>
            <a:srgbClr val="339966"/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Improper loading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Excessive speeds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No hand signals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Inadequate inspection and maintenance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Unguarded swing radius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48200" y="2133600"/>
            <a:ext cx="4114800" cy="36576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</a:pPr>
            <a:r>
              <a:rPr lang="en-US" sz="3000" dirty="0"/>
              <a:t>Working too close to power lines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</a:pPr>
            <a:r>
              <a:rPr lang="en-US" sz="3000" dirty="0"/>
              <a:t>Shattered windows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</a:pPr>
            <a:r>
              <a:rPr lang="en-US" sz="3000" dirty="0"/>
              <a:t>No steps/guardrails </a:t>
            </a:r>
            <a:r>
              <a:rPr lang="en-US" sz="3000" dirty="0" smtClean="0"/>
              <a:t>walkways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</a:pPr>
            <a:r>
              <a:rPr lang="en-US" sz="3000" dirty="0" smtClean="0"/>
              <a:t>No boom angle indicator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13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Crane hazards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6" descr="P:\Crane pictures\Slid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4191000" cy="3075280"/>
          </a:xfrm>
          <a:prstGeom prst="rect">
            <a:avLst/>
          </a:prstGeom>
          <a:noFill/>
        </p:spPr>
      </p:pic>
      <p:pic>
        <p:nvPicPr>
          <p:cNvPr id="8" name="Picture 4" descr="P:\crane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70708"/>
            <a:ext cx="4925291" cy="2930859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:\crane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1353"/>
            <a:ext cx="4191000" cy="2646647"/>
          </a:xfrm>
          <a:prstGeom prst="rect">
            <a:avLst/>
          </a:prstGeom>
          <a:noFill/>
          <a:ln w="1905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My Documents\Cranes-jpg\Slide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01568"/>
            <a:ext cx="4925291" cy="2765876"/>
          </a:xfrm>
          <a:prstGeom prst="rect">
            <a:avLst/>
          </a:prstGeom>
          <a:noFill/>
          <a:ln w="1905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Thank you for listening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Stairs and Ladders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Faizan\Downloads\zz falling off a ladder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743450" cy="460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2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Difference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Faizan\Downloads\vybor-lestnicy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2743200" cy="36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izan\Downloads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2743200" cy="36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Hazards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4602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algn="just">
              <a:lnSpc>
                <a:spcPct val="90000"/>
              </a:lnSpc>
              <a:spcBef>
                <a:spcPct val="45000"/>
              </a:spcBef>
            </a:pPr>
            <a:r>
              <a:rPr lang="en-US" dirty="0"/>
              <a:t>Stairways and ladders cause many injuries and fatalities among construction workers </a:t>
            </a:r>
          </a:p>
          <a:p>
            <a:pPr algn="just">
              <a:lnSpc>
                <a:spcPct val="90000"/>
              </a:lnSpc>
              <a:spcBef>
                <a:spcPct val="45000"/>
              </a:spcBef>
            </a:pPr>
            <a:r>
              <a:rPr lang="en-US" dirty="0"/>
              <a:t>About half the injuries are caused by slips, trips and falls from ladders and stairways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3074" name="Picture 2" descr="C:\Users\Faizan\Downloads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88620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4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Requirement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charset="0"/>
              </a:rPr>
              <a:t>There must be a stairway or ladder at points of access where there is an elevation break of </a:t>
            </a:r>
            <a:r>
              <a:rPr lang="en-US" i="1" dirty="0" smtClean="0">
                <a:solidFill>
                  <a:srgbClr val="FF0000"/>
                </a:solidFill>
                <a:latin typeface="Arial" charset="0"/>
              </a:rPr>
              <a:t>0.5m (19 inch)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or more.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295400" y="4357255"/>
            <a:ext cx="2590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none" w="sm" len="sm"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3886200" y="4357255"/>
            <a:ext cx="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none" w="sm" len="sm"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495800" y="4128655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648200" y="5038293"/>
            <a:ext cx="704850" cy="366712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0.5m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876800" y="3823855"/>
            <a:ext cx="2355850" cy="396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charset="0"/>
              </a:rPr>
              <a:t>Break in elevation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3886200" y="5881255"/>
            <a:ext cx="3429000" cy="3048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Stairs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72439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</a:rPr>
              <a:t>Install between 30  and 50 degrees.  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Must have uniform riser height and tread depth, with less than a 1/4-inch variation.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rot="21505209" flipV="1">
            <a:off x="3810000" y="1752600"/>
            <a:ext cx="3352800" cy="1935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 rot="19631353">
            <a:off x="3625850" y="2171700"/>
            <a:ext cx="3595688" cy="39687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charset="0"/>
              </a:rPr>
              <a:t>Uniform - 30 &amp; 50 deg. angle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4267200" y="3810000"/>
            <a:ext cx="4572000" cy="16002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b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 more than 1/4 inch </a:t>
            </a:r>
          </a:p>
          <a:p>
            <a:pPr algn="ctr"/>
            <a:r>
              <a:rPr lang="en-US" sz="2000" b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variation in any stairway system</a:t>
            </a: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6553200" y="2209800"/>
            <a:ext cx="2286000" cy="1600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 rot="21505209" flipV="1">
            <a:off x="3830782" y="1752601"/>
            <a:ext cx="3352800" cy="1935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 rot="19631353">
            <a:off x="3646632" y="2171701"/>
            <a:ext cx="3595688" cy="39687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charset="0"/>
              </a:rPr>
              <a:t>Uniform - 30 &amp; 50 deg. angle</a:t>
            </a: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4287982" y="3810001"/>
            <a:ext cx="4572000" cy="16002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b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 more than 1/4 inch </a:t>
            </a:r>
          </a:p>
          <a:p>
            <a:pPr algn="ctr"/>
            <a:r>
              <a:rPr lang="en-US" sz="2000" b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variation in any stairway system</a:t>
            </a: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6573982" y="2209801"/>
            <a:ext cx="2286000" cy="1600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9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 autoUpdateAnimBg="0"/>
      <p:bldP spid="14" grpId="0" animBg="1"/>
      <p:bldP spid="1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Stairs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81600"/>
            <a:ext cx="8382000" cy="13715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Arial" charset="0"/>
              </a:rPr>
              <a:t>As a rule of thumb, The riser must not be more than 8” and tread not less than 11”</a:t>
            </a:r>
            <a:endParaRPr lang="en-US" dirty="0">
              <a:latin typeface="Arial" charset="0"/>
            </a:endParaRP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5122" name="Picture 2" descr="C:\Users\Faizan\Downloads\tread-ris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924425" cy="28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9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Stair rails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7803"/>
            <a:ext cx="4267200" cy="3276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Stairways </a:t>
            </a:r>
            <a:r>
              <a:rPr lang="en-US" dirty="0"/>
              <a:t>with four or more risers or more than 30 inches high must have a </a:t>
            </a:r>
            <a:r>
              <a:rPr lang="en-US" dirty="0" err="1"/>
              <a:t>stairrail</a:t>
            </a:r>
            <a:r>
              <a:rPr lang="en-US" dirty="0"/>
              <a:t> along each unprotected side or edge. 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098" name="Picture 2" descr="C:\Users\Faizan\Downloads\ext-stairs-no-r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810000" cy="439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29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Stair-rail requirements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3505200" cy="45720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48200" y="1828800"/>
            <a:ext cx="4267200" cy="440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Arial" charset="0"/>
              </a:rPr>
              <a:t>Rails must be able to withstand a force of  about 100 </a:t>
            </a:r>
            <a:r>
              <a:rPr lang="en-US" sz="2800" dirty="0" err="1" smtClean="0">
                <a:latin typeface="Arial" charset="0"/>
              </a:rPr>
              <a:t>Kgs</a:t>
            </a:r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latin typeface="Arial" charset="0"/>
              </a:rPr>
              <a:t>The </a:t>
            </a:r>
            <a:r>
              <a:rPr lang="en-US" sz="2800" dirty="0">
                <a:latin typeface="Arial" charset="0"/>
              </a:rPr>
              <a:t>height of stair-rails must be 36 inches, measured from the nose of the stairs to the top of the rail.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7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445</Words>
  <Application>Microsoft Office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Construction Safety  A summary of various hazards and their remedies in light of OSHA (Part 2)</vt:lpstr>
      <vt:lpstr>Stairs and Ladders </vt:lpstr>
      <vt:lpstr>Difference</vt:lpstr>
      <vt:lpstr>Hazards</vt:lpstr>
      <vt:lpstr>Requirement</vt:lpstr>
      <vt:lpstr>Stairs</vt:lpstr>
      <vt:lpstr>Stairs</vt:lpstr>
      <vt:lpstr>Stair rails</vt:lpstr>
      <vt:lpstr>Stair-rail requirements</vt:lpstr>
      <vt:lpstr>Ladder angle</vt:lpstr>
      <vt:lpstr>Ladder Rail Extension</vt:lpstr>
      <vt:lpstr>Cranes</vt:lpstr>
      <vt:lpstr>Cranes</vt:lpstr>
      <vt:lpstr>Excavations</vt:lpstr>
      <vt:lpstr>Major causes of crane accidents</vt:lpstr>
      <vt:lpstr>Crane hazards</vt:lpstr>
      <vt:lpstr>Crane hazards</vt:lpstr>
      <vt:lpstr>Thank you for listening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Safety</dc:title>
  <dc:creator>Faizan</dc:creator>
  <cp:lastModifiedBy>Faizan</cp:lastModifiedBy>
  <cp:revision>25</cp:revision>
  <dcterms:created xsi:type="dcterms:W3CDTF">2013-02-12T14:27:02Z</dcterms:created>
  <dcterms:modified xsi:type="dcterms:W3CDTF">2013-02-19T17:21:43Z</dcterms:modified>
</cp:coreProperties>
</file>