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1" r:id="rId6"/>
    <p:sldId id="263" r:id="rId7"/>
    <p:sldId id="260" r:id="rId8"/>
    <p:sldId id="262"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615717B4-E785-4538-B548-1407053F715B}" type="datetimeFigureOut">
              <a:rPr lang="en-US" smtClean="0"/>
              <a:t>10-Feb-17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E6AE82-0318-460B-9F22-BB6FFFF0052E}" type="slidenum">
              <a:rPr lang="en-US" smtClean="0"/>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5717B4-E785-4538-B548-1407053F715B}" type="datetimeFigureOut">
              <a:rPr lang="en-US" smtClean="0"/>
              <a:t>10-Feb-17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E6AE82-0318-460B-9F22-BB6FFFF0052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5717B4-E785-4538-B548-1407053F715B}" type="datetimeFigureOut">
              <a:rPr lang="en-US" smtClean="0"/>
              <a:t>10-Feb-17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E6AE82-0318-460B-9F22-BB6FFFF0052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615717B4-E785-4538-B548-1407053F715B}" type="datetimeFigureOut">
              <a:rPr lang="en-US" smtClean="0"/>
              <a:t>10-Feb-17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E6AE82-0318-460B-9F22-BB6FFFF0052E}"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5717B4-E785-4538-B548-1407053F715B}" type="datetimeFigureOut">
              <a:rPr lang="en-US" smtClean="0"/>
              <a:t>10-Feb-17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E6AE82-0318-460B-9F22-BB6FFFF0052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615717B4-E785-4538-B548-1407053F715B}" type="datetimeFigureOut">
              <a:rPr lang="en-US" smtClean="0"/>
              <a:t>10-Feb-17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E6AE82-0318-460B-9F22-BB6FFFF0052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09600" y="274638"/>
            <a:ext cx="7924800" cy="11430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615717B4-E785-4538-B548-1407053F715B}" type="datetimeFigureOut">
              <a:rPr lang="en-US" smtClean="0"/>
              <a:t>10-Feb-17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E6AE82-0318-460B-9F22-BB6FFFF0052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15717B4-E785-4538-B548-1407053F715B}" type="datetimeFigureOut">
              <a:rPr lang="en-US" smtClean="0"/>
              <a:t>10-Feb-17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E6AE82-0318-460B-9F22-BB6FFFF0052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5717B4-E785-4538-B548-1407053F715B}" type="datetimeFigureOut">
              <a:rPr lang="en-US" smtClean="0"/>
              <a:t>10-Feb-17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E6AE82-0318-460B-9F22-BB6FFFF0052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5717B4-E785-4538-B548-1407053F715B}" type="datetimeFigureOut">
              <a:rPr lang="en-US" smtClean="0"/>
              <a:t>10-Feb-17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E6AE82-0318-460B-9F22-BB6FFFF0052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5717B4-E785-4538-B548-1407053F715B}" type="datetimeFigureOut">
              <a:rPr lang="en-US" smtClean="0"/>
              <a:t>10-Feb-17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E6AE82-0318-460B-9F22-BB6FFFF0052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615717B4-E785-4538-B548-1407053F715B}" type="datetimeFigureOut">
              <a:rPr lang="en-US" smtClean="0"/>
              <a:t>10-Feb-17</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3EE6AE82-0318-460B-9F22-BB6FFFF0052E}"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a:t>Faizan Shafique</a:t>
            </a:r>
            <a:endParaRPr lang="en-US" dirty="0"/>
          </a:p>
        </p:txBody>
      </p:sp>
      <p:sp>
        <p:nvSpPr>
          <p:cNvPr id="2" name="Title 1"/>
          <p:cNvSpPr>
            <a:spLocks noGrp="1"/>
          </p:cNvSpPr>
          <p:nvPr>
            <p:ph type="ctrTitle"/>
          </p:nvPr>
        </p:nvSpPr>
        <p:spPr/>
        <p:txBody>
          <a:bodyPr/>
          <a:lstStyle/>
          <a:p>
            <a:r>
              <a:rPr lang="en-US"/>
              <a:t>Construction Safety in Pakistan</a:t>
            </a:r>
            <a:endParaRPr lang="en-US" dirty="0"/>
          </a:p>
        </p:txBody>
      </p:sp>
    </p:spTree>
    <p:extLst>
      <p:ext uri="{BB962C8B-B14F-4D97-AF65-F5344CB8AC3E}">
        <p14:creationId xmlns:p14="http://schemas.microsoft.com/office/powerpoint/2010/main" val="3232469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2133600"/>
            <a:ext cx="7924800" cy="3048000"/>
          </a:xfrm>
        </p:spPr>
        <p:txBody>
          <a:bodyPr>
            <a:normAutofit/>
          </a:bodyPr>
          <a:lstStyle/>
          <a:p>
            <a:pPr marL="0" indent="0">
              <a:buNone/>
            </a:pPr>
            <a:r>
              <a:rPr lang="en-US" sz="2400" b="1" dirty="0">
                <a:solidFill>
                  <a:schemeClr val="bg1"/>
                </a:solidFill>
              </a:rPr>
              <a:t>The top three safety non-performance practices at building construction work sites are:</a:t>
            </a:r>
          </a:p>
          <a:p>
            <a:pPr marL="0" indent="0">
              <a:buNone/>
            </a:pPr>
            <a:endParaRPr lang="en-US" sz="2400" b="1" dirty="0">
              <a:solidFill>
                <a:schemeClr val="bg1"/>
              </a:solidFill>
            </a:endParaRPr>
          </a:p>
          <a:p>
            <a:r>
              <a:rPr lang="en-US" sz="2400" b="1" dirty="0">
                <a:solidFill>
                  <a:schemeClr val="bg1"/>
                </a:solidFill>
              </a:rPr>
              <a:t>1. Ear defenders not worn (while using noisy equipment)</a:t>
            </a:r>
          </a:p>
          <a:p>
            <a:r>
              <a:rPr lang="en-US" sz="2400" b="1" dirty="0">
                <a:solidFill>
                  <a:schemeClr val="bg1"/>
                </a:solidFill>
              </a:rPr>
              <a:t>2. Protective footwear not worn</a:t>
            </a:r>
          </a:p>
          <a:p>
            <a:r>
              <a:rPr lang="en-US" sz="2400" b="1" dirty="0">
                <a:solidFill>
                  <a:schemeClr val="bg1"/>
                </a:solidFill>
              </a:rPr>
              <a:t>3. Face masks not worn (in dusty conditions)</a:t>
            </a:r>
          </a:p>
        </p:txBody>
      </p:sp>
      <p:sp>
        <p:nvSpPr>
          <p:cNvPr id="4" name="Content Placeholder 2"/>
          <p:cNvSpPr txBox="1">
            <a:spLocks/>
          </p:cNvSpPr>
          <p:nvPr/>
        </p:nvSpPr>
        <p:spPr>
          <a:xfrm>
            <a:off x="574964" y="381000"/>
            <a:ext cx="7924800" cy="990600"/>
          </a:xfrm>
          <a:prstGeom prst="rect">
            <a:avLst/>
          </a:prstGeom>
        </p:spPr>
        <p:txBody>
          <a:bodyPr vert="horz" lIns="91440" tIns="45720" rIns="91440" bIns="45720" rtlCol="0">
            <a:noAutofit/>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0" indent="0" algn="ctr">
              <a:buFont typeface="Arial" pitchFamily="34" charset="0"/>
              <a:buNone/>
            </a:pPr>
            <a:r>
              <a:rPr lang="en-US" sz="2800" b="1" dirty="0">
                <a:solidFill>
                  <a:srgbClr val="FF0000"/>
                </a:solidFill>
              </a:rPr>
              <a:t>Conclusions of Research by </a:t>
            </a:r>
            <a:r>
              <a:rPr lang="en-US" sz="2800" b="1" dirty="0" err="1">
                <a:solidFill>
                  <a:srgbClr val="FF0000"/>
                </a:solidFill>
              </a:rPr>
              <a:t>Farooqi</a:t>
            </a:r>
            <a:r>
              <a:rPr lang="en-US" sz="2800" b="1" dirty="0">
                <a:solidFill>
                  <a:srgbClr val="FF0000"/>
                </a:solidFill>
              </a:rPr>
              <a:t>, </a:t>
            </a:r>
            <a:r>
              <a:rPr lang="en-US" sz="2800" b="1" dirty="0" err="1">
                <a:solidFill>
                  <a:srgbClr val="FF0000"/>
                </a:solidFill>
              </a:rPr>
              <a:t>Arif</a:t>
            </a:r>
            <a:r>
              <a:rPr lang="en-US" sz="2800" b="1" dirty="0">
                <a:solidFill>
                  <a:srgbClr val="FF0000"/>
                </a:solidFill>
              </a:rPr>
              <a:t> and </a:t>
            </a:r>
            <a:r>
              <a:rPr lang="en-US" sz="2800" b="1" dirty="0" err="1">
                <a:solidFill>
                  <a:srgbClr val="FF0000"/>
                </a:solidFill>
              </a:rPr>
              <a:t>Rafeeqi</a:t>
            </a:r>
            <a:r>
              <a:rPr lang="en-US" sz="2800" b="1" dirty="0">
                <a:solidFill>
                  <a:srgbClr val="FF0000"/>
                </a:solidFill>
              </a:rPr>
              <a:t> </a:t>
            </a:r>
          </a:p>
          <a:p>
            <a:pPr marL="0" indent="0" algn="ctr">
              <a:buFont typeface="Arial" pitchFamily="34" charset="0"/>
              <a:buNone/>
            </a:pPr>
            <a:r>
              <a:rPr lang="en-US" sz="2800" b="1" dirty="0">
                <a:solidFill>
                  <a:srgbClr val="FF0000"/>
                </a:solidFill>
              </a:rPr>
              <a:t>NED University (2008)</a:t>
            </a:r>
          </a:p>
        </p:txBody>
      </p:sp>
    </p:spTree>
    <p:extLst>
      <p:ext uri="{BB962C8B-B14F-4D97-AF65-F5344CB8AC3E}">
        <p14:creationId xmlns:p14="http://schemas.microsoft.com/office/powerpoint/2010/main" val="1108760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fade">
                                      <p:cBhvr>
                                        <p:cTn id="11" dur="500"/>
                                        <p:tgtEl>
                                          <p:spTgt spid="3">
                                            <p:txEl>
                                              <p:pRg st="2" end="2"/>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574964" y="1676400"/>
            <a:ext cx="7924800" cy="4114800"/>
          </a:xfrm>
        </p:spPr>
        <p:txBody>
          <a:bodyPr>
            <a:noAutofit/>
          </a:bodyPr>
          <a:lstStyle/>
          <a:p>
            <a:pPr marL="0" indent="0" algn="just">
              <a:buNone/>
            </a:pPr>
            <a:r>
              <a:rPr lang="en-US" sz="2800" dirty="0">
                <a:solidFill>
                  <a:schemeClr val="bg1"/>
                </a:solidFill>
              </a:rPr>
              <a:t>Most of the safety non-performance issues belong to self protection category. This shows that the site workers themselves are either unaware of the importance of personnel safety practices or they do not want to wear protective gears and kits as they consider it as a hindrance in their work productivity. Also, it was observed that the site management seemed non-interested in emphasizing the need of personnel safety practices among their workers. </a:t>
            </a:r>
          </a:p>
        </p:txBody>
      </p:sp>
      <p:sp>
        <p:nvSpPr>
          <p:cNvPr id="4" name="Content Placeholder 2"/>
          <p:cNvSpPr txBox="1">
            <a:spLocks/>
          </p:cNvSpPr>
          <p:nvPr/>
        </p:nvSpPr>
        <p:spPr>
          <a:xfrm>
            <a:off x="574964" y="381000"/>
            <a:ext cx="7924800" cy="990600"/>
          </a:xfrm>
          <a:prstGeom prst="rect">
            <a:avLst/>
          </a:prstGeom>
        </p:spPr>
        <p:txBody>
          <a:bodyPr vert="horz" lIns="91440" tIns="45720" rIns="91440" bIns="45720" rtlCol="0">
            <a:noAutofit/>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0" indent="0" algn="ctr">
              <a:buFont typeface="Arial" pitchFamily="34" charset="0"/>
              <a:buNone/>
            </a:pPr>
            <a:r>
              <a:rPr lang="en-US" sz="2800" b="1" dirty="0">
                <a:solidFill>
                  <a:srgbClr val="FF0000"/>
                </a:solidFill>
              </a:rPr>
              <a:t>Conclusions of Research by </a:t>
            </a:r>
            <a:r>
              <a:rPr lang="en-US" sz="2800" b="1" dirty="0" err="1">
                <a:solidFill>
                  <a:srgbClr val="FF0000"/>
                </a:solidFill>
              </a:rPr>
              <a:t>Farooqi</a:t>
            </a:r>
            <a:r>
              <a:rPr lang="en-US" sz="2800" b="1" dirty="0">
                <a:solidFill>
                  <a:srgbClr val="FF0000"/>
                </a:solidFill>
              </a:rPr>
              <a:t>, </a:t>
            </a:r>
            <a:r>
              <a:rPr lang="en-US" sz="2800" b="1" dirty="0" err="1">
                <a:solidFill>
                  <a:srgbClr val="FF0000"/>
                </a:solidFill>
              </a:rPr>
              <a:t>Arif</a:t>
            </a:r>
            <a:r>
              <a:rPr lang="en-US" sz="2800" b="1" dirty="0">
                <a:solidFill>
                  <a:srgbClr val="FF0000"/>
                </a:solidFill>
              </a:rPr>
              <a:t> and </a:t>
            </a:r>
            <a:r>
              <a:rPr lang="en-US" sz="2800" b="1" dirty="0" err="1">
                <a:solidFill>
                  <a:srgbClr val="FF0000"/>
                </a:solidFill>
              </a:rPr>
              <a:t>Rafeeqi</a:t>
            </a:r>
            <a:r>
              <a:rPr lang="en-US" sz="2800" b="1" dirty="0">
                <a:solidFill>
                  <a:srgbClr val="FF0000"/>
                </a:solidFill>
              </a:rPr>
              <a:t> </a:t>
            </a:r>
          </a:p>
          <a:p>
            <a:pPr marL="0" indent="0" algn="ctr">
              <a:buFont typeface="Arial" pitchFamily="34" charset="0"/>
              <a:buNone/>
            </a:pPr>
            <a:r>
              <a:rPr lang="en-US" sz="2800" b="1" dirty="0">
                <a:solidFill>
                  <a:srgbClr val="FF0000"/>
                </a:solidFill>
              </a:rPr>
              <a:t>NED University (2008)</a:t>
            </a:r>
          </a:p>
        </p:txBody>
      </p:sp>
    </p:spTree>
    <p:extLst>
      <p:ext uri="{BB962C8B-B14F-4D97-AF65-F5344CB8AC3E}">
        <p14:creationId xmlns:p14="http://schemas.microsoft.com/office/powerpoint/2010/main" val="4241379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588819" y="1905000"/>
            <a:ext cx="7924800" cy="4114800"/>
          </a:xfrm>
        </p:spPr>
        <p:txBody>
          <a:bodyPr>
            <a:noAutofit/>
          </a:bodyPr>
          <a:lstStyle/>
          <a:p>
            <a:pPr marL="0" indent="0" algn="just">
              <a:buNone/>
            </a:pPr>
            <a:r>
              <a:rPr lang="en-US" sz="2400" dirty="0">
                <a:solidFill>
                  <a:schemeClr val="bg1"/>
                </a:solidFill>
              </a:rPr>
              <a:t>Most of the companies lie in the range of extremely unsafe to moderately unsafe (about 58%). This shows that the overall level of the industry as regard to site safety needs drastic improvement. Safety seems to be on the less priority on the agenda even during the execution phase which is not a </a:t>
            </a:r>
            <a:r>
              <a:rPr lang="en-US" sz="2400" dirty="0" err="1">
                <a:solidFill>
                  <a:schemeClr val="bg1"/>
                </a:solidFill>
              </a:rPr>
              <a:t>healty</a:t>
            </a:r>
            <a:r>
              <a:rPr lang="en-US" sz="2400" dirty="0">
                <a:solidFill>
                  <a:schemeClr val="bg1"/>
                </a:solidFill>
              </a:rPr>
              <a:t> trend. A mean value of Safety Performance Index of 0.52 indicates that even the basic practices required for safety are not present at most construction sites. Also, the scattered safety performance levels of firms indicates lack of standard safety management systems.</a:t>
            </a:r>
          </a:p>
        </p:txBody>
      </p:sp>
      <p:sp>
        <p:nvSpPr>
          <p:cNvPr id="4" name="Content Placeholder 2"/>
          <p:cNvSpPr txBox="1">
            <a:spLocks/>
          </p:cNvSpPr>
          <p:nvPr/>
        </p:nvSpPr>
        <p:spPr>
          <a:xfrm>
            <a:off x="574964" y="381000"/>
            <a:ext cx="7924800" cy="990600"/>
          </a:xfrm>
          <a:prstGeom prst="rect">
            <a:avLst/>
          </a:prstGeom>
        </p:spPr>
        <p:txBody>
          <a:bodyPr vert="horz" lIns="91440" tIns="45720" rIns="91440" bIns="45720" rtlCol="0">
            <a:noAutofit/>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0" indent="0" algn="ctr">
              <a:buFont typeface="Arial" pitchFamily="34" charset="0"/>
              <a:buNone/>
            </a:pPr>
            <a:r>
              <a:rPr lang="en-US" sz="2800" b="1" dirty="0">
                <a:solidFill>
                  <a:srgbClr val="FF0000"/>
                </a:solidFill>
              </a:rPr>
              <a:t>Conclusions of Research by </a:t>
            </a:r>
            <a:r>
              <a:rPr lang="en-US" sz="2800" b="1" dirty="0" err="1">
                <a:solidFill>
                  <a:srgbClr val="FF0000"/>
                </a:solidFill>
              </a:rPr>
              <a:t>Farooqi</a:t>
            </a:r>
            <a:r>
              <a:rPr lang="en-US" sz="2800" b="1" dirty="0">
                <a:solidFill>
                  <a:srgbClr val="FF0000"/>
                </a:solidFill>
              </a:rPr>
              <a:t>, </a:t>
            </a:r>
            <a:r>
              <a:rPr lang="en-US" sz="2800" b="1" dirty="0" err="1">
                <a:solidFill>
                  <a:srgbClr val="FF0000"/>
                </a:solidFill>
              </a:rPr>
              <a:t>Arif</a:t>
            </a:r>
            <a:r>
              <a:rPr lang="en-US" sz="2800" b="1" dirty="0">
                <a:solidFill>
                  <a:srgbClr val="FF0000"/>
                </a:solidFill>
              </a:rPr>
              <a:t> and </a:t>
            </a:r>
            <a:r>
              <a:rPr lang="en-US" sz="2800" b="1" dirty="0" err="1">
                <a:solidFill>
                  <a:srgbClr val="FF0000"/>
                </a:solidFill>
              </a:rPr>
              <a:t>Rafeeqi</a:t>
            </a:r>
            <a:r>
              <a:rPr lang="en-US" sz="2800" b="1" dirty="0">
                <a:solidFill>
                  <a:srgbClr val="FF0000"/>
                </a:solidFill>
              </a:rPr>
              <a:t> </a:t>
            </a:r>
          </a:p>
          <a:p>
            <a:pPr marL="0" indent="0" algn="ctr">
              <a:buFont typeface="Arial" pitchFamily="34" charset="0"/>
              <a:buNone/>
            </a:pPr>
            <a:r>
              <a:rPr lang="en-US" sz="2800" b="1" dirty="0">
                <a:solidFill>
                  <a:srgbClr val="FF0000"/>
                </a:solidFill>
              </a:rPr>
              <a:t>NED University (2008)</a:t>
            </a:r>
          </a:p>
        </p:txBody>
      </p:sp>
    </p:spTree>
    <p:extLst>
      <p:ext uri="{BB962C8B-B14F-4D97-AF65-F5344CB8AC3E}">
        <p14:creationId xmlns:p14="http://schemas.microsoft.com/office/powerpoint/2010/main" val="300494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1371600"/>
            <a:ext cx="7924800" cy="4114800"/>
          </a:xfrm>
        </p:spPr>
        <p:txBody>
          <a:bodyPr>
            <a:noAutofit/>
          </a:bodyPr>
          <a:lstStyle/>
          <a:p>
            <a:pPr>
              <a:buFont typeface="+mj-lt"/>
              <a:buAutoNum type="arabicPeriod"/>
            </a:pPr>
            <a:endParaRPr lang="en-US" sz="1800" dirty="0">
              <a:solidFill>
                <a:schemeClr val="bg1"/>
              </a:solidFill>
            </a:endParaRPr>
          </a:p>
          <a:p>
            <a:pPr>
              <a:buFont typeface="+mj-lt"/>
              <a:buAutoNum type="arabicPeriod"/>
            </a:pPr>
            <a:r>
              <a:rPr lang="en-US" sz="1800" dirty="0">
                <a:solidFill>
                  <a:schemeClr val="bg1"/>
                </a:solidFill>
              </a:rPr>
              <a:t>Worker cooperation/ behavior </a:t>
            </a:r>
          </a:p>
          <a:p>
            <a:pPr>
              <a:buFont typeface="+mj-lt"/>
              <a:buAutoNum type="arabicPeriod"/>
            </a:pPr>
            <a:r>
              <a:rPr lang="en-US" sz="1800" dirty="0">
                <a:solidFill>
                  <a:schemeClr val="bg1"/>
                </a:solidFill>
              </a:rPr>
              <a:t>Perception that safety hinders productivity and/ or quality </a:t>
            </a:r>
          </a:p>
          <a:p>
            <a:pPr>
              <a:buFont typeface="+mj-lt"/>
              <a:buAutoNum type="arabicPeriod"/>
            </a:pPr>
            <a:r>
              <a:rPr lang="en-US" sz="1800" dirty="0">
                <a:solidFill>
                  <a:schemeClr val="bg1"/>
                </a:solidFill>
              </a:rPr>
              <a:t>Lack of owner/ top management commitment and support </a:t>
            </a:r>
          </a:p>
          <a:p>
            <a:pPr>
              <a:buFont typeface="+mj-lt"/>
              <a:buAutoNum type="arabicPeriod"/>
            </a:pPr>
            <a:r>
              <a:rPr lang="en-US" sz="1800" dirty="0">
                <a:solidFill>
                  <a:schemeClr val="bg1"/>
                </a:solidFill>
              </a:rPr>
              <a:t>Lack of safety awareness and knowledge </a:t>
            </a:r>
          </a:p>
          <a:p>
            <a:pPr>
              <a:buFont typeface="+mj-lt"/>
              <a:buAutoNum type="arabicPeriod"/>
            </a:pPr>
            <a:r>
              <a:rPr lang="en-US" sz="1800" dirty="0">
                <a:solidFill>
                  <a:schemeClr val="bg1"/>
                </a:solidFill>
              </a:rPr>
              <a:t>Lack of teamwork/ partnering approach towards safety </a:t>
            </a:r>
          </a:p>
          <a:p>
            <a:pPr>
              <a:buFont typeface="+mj-lt"/>
              <a:buAutoNum type="arabicPeriod"/>
            </a:pPr>
            <a:r>
              <a:rPr lang="en-US" sz="1800" dirty="0">
                <a:solidFill>
                  <a:schemeClr val="bg1"/>
                </a:solidFill>
              </a:rPr>
              <a:t>Lack of familiarity &amp; expertise with safety management techniques </a:t>
            </a:r>
          </a:p>
          <a:p>
            <a:pPr>
              <a:buFont typeface="+mj-lt"/>
              <a:buAutoNum type="arabicPeriod"/>
            </a:pPr>
            <a:r>
              <a:rPr lang="en-US" sz="1800" dirty="0">
                <a:solidFill>
                  <a:schemeClr val="bg1"/>
                </a:solidFill>
              </a:rPr>
              <a:t>Absence of safety regulatory framework in the industry </a:t>
            </a:r>
          </a:p>
          <a:p>
            <a:pPr>
              <a:buFont typeface="+mj-lt"/>
              <a:buAutoNum type="arabicPeriod"/>
            </a:pPr>
            <a:r>
              <a:rPr lang="en-US" sz="1800" dirty="0">
                <a:solidFill>
                  <a:schemeClr val="bg1"/>
                </a:solidFill>
              </a:rPr>
              <a:t>Complicated safety work rules make the workers non-responsive </a:t>
            </a:r>
          </a:p>
          <a:p>
            <a:pPr>
              <a:buFont typeface="+mj-lt"/>
              <a:buAutoNum type="arabicPeriod"/>
            </a:pPr>
            <a:r>
              <a:rPr lang="en-US" sz="1800" dirty="0">
                <a:solidFill>
                  <a:schemeClr val="bg1"/>
                </a:solidFill>
              </a:rPr>
              <a:t>Lack of proper training of employees </a:t>
            </a:r>
          </a:p>
          <a:p>
            <a:pPr>
              <a:buFont typeface="+mj-lt"/>
              <a:buAutoNum type="arabicPeriod"/>
            </a:pPr>
            <a:r>
              <a:rPr lang="en-US" sz="1800" dirty="0">
                <a:solidFill>
                  <a:schemeClr val="bg1"/>
                </a:solidFill>
              </a:rPr>
              <a:t>Lack of accident liability </a:t>
            </a:r>
          </a:p>
        </p:txBody>
      </p:sp>
      <p:sp>
        <p:nvSpPr>
          <p:cNvPr id="4" name="Title 3"/>
          <p:cNvSpPr>
            <a:spLocks noGrp="1"/>
          </p:cNvSpPr>
          <p:nvPr>
            <p:ph type="title"/>
          </p:nvPr>
        </p:nvSpPr>
        <p:spPr>
          <a:xfrm>
            <a:off x="533400" y="533400"/>
            <a:ext cx="7924800" cy="1143000"/>
          </a:xfrm>
        </p:spPr>
        <p:txBody>
          <a:bodyPr/>
          <a:lstStyle/>
          <a:p>
            <a:r>
              <a:rPr lang="en-US" dirty="0">
                <a:solidFill>
                  <a:schemeClr val="bg1"/>
                </a:solidFill>
              </a:rPr>
              <a:t> </a:t>
            </a:r>
            <a:br>
              <a:rPr lang="en-US" dirty="0">
                <a:solidFill>
                  <a:schemeClr val="bg1"/>
                </a:solidFill>
              </a:rPr>
            </a:br>
            <a:r>
              <a:rPr lang="en-US" b="1" i="1" dirty="0">
                <a:solidFill>
                  <a:srgbClr val="FF0000"/>
                </a:solidFill>
              </a:rPr>
              <a:t>Top 10 Safety Implementation Barriers in </a:t>
            </a:r>
            <a:r>
              <a:rPr lang="en-US" b="1" i="1" dirty="0" err="1">
                <a:solidFill>
                  <a:srgbClr val="FF0000"/>
                </a:solidFill>
              </a:rPr>
              <a:t>pakistan</a:t>
            </a:r>
            <a:r>
              <a:rPr lang="en-US" b="1" i="1" dirty="0">
                <a:solidFill>
                  <a:srgbClr val="FF0000"/>
                </a:solidFill>
              </a:rPr>
              <a:t> </a:t>
            </a:r>
            <a:br>
              <a:rPr lang="en-US" dirty="0">
                <a:solidFill>
                  <a:srgbClr val="FF0000"/>
                </a:solidFill>
              </a:rPr>
            </a:br>
            <a:endParaRPr lang="en-US" dirty="0">
              <a:solidFill>
                <a:srgbClr val="FF0000"/>
              </a:solidFill>
            </a:endParaRPr>
          </a:p>
        </p:txBody>
      </p:sp>
      <p:sp>
        <p:nvSpPr>
          <p:cNvPr id="5" name="TextBox 4"/>
          <p:cNvSpPr txBox="1"/>
          <p:nvPr/>
        </p:nvSpPr>
        <p:spPr>
          <a:xfrm>
            <a:off x="2667000" y="803564"/>
            <a:ext cx="3657600" cy="369332"/>
          </a:xfrm>
          <a:prstGeom prst="rect">
            <a:avLst/>
          </a:prstGeom>
          <a:noFill/>
        </p:spPr>
        <p:txBody>
          <a:bodyPr wrap="square" rtlCol="0">
            <a:spAutoFit/>
          </a:bodyPr>
          <a:lstStyle/>
          <a:p>
            <a:r>
              <a:rPr lang="en-US" dirty="0" err="1">
                <a:solidFill>
                  <a:schemeClr val="bg1"/>
                </a:solidFill>
              </a:rPr>
              <a:t>Dr</a:t>
            </a:r>
            <a:r>
              <a:rPr lang="en-US" dirty="0">
                <a:solidFill>
                  <a:schemeClr val="bg1"/>
                </a:solidFill>
              </a:rPr>
              <a:t> </a:t>
            </a:r>
            <a:r>
              <a:rPr lang="en-US" dirty="0" err="1">
                <a:solidFill>
                  <a:schemeClr val="bg1"/>
                </a:solidFill>
              </a:rPr>
              <a:t>Rafiq</a:t>
            </a:r>
            <a:r>
              <a:rPr lang="en-US" dirty="0">
                <a:solidFill>
                  <a:schemeClr val="bg1"/>
                </a:solidFill>
              </a:rPr>
              <a:t> M. </a:t>
            </a:r>
            <a:r>
              <a:rPr lang="en-US" dirty="0" err="1">
                <a:solidFill>
                  <a:schemeClr val="bg1"/>
                </a:solidFill>
              </a:rPr>
              <a:t>Chaudhry</a:t>
            </a:r>
            <a:r>
              <a:rPr lang="en-US" dirty="0">
                <a:solidFill>
                  <a:schemeClr val="bg1"/>
                </a:solidFill>
              </a:rPr>
              <a:t>, NUST</a:t>
            </a:r>
          </a:p>
        </p:txBody>
      </p:sp>
    </p:spTree>
    <p:extLst>
      <p:ext uri="{BB962C8B-B14F-4D97-AF65-F5344CB8AC3E}">
        <p14:creationId xmlns:p14="http://schemas.microsoft.com/office/powerpoint/2010/main" val="140398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fade">
                                      <p:cBhvr>
                                        <p:cTn id="11" dur="500"/>
                                        <p:tgtEl>
                                          <p:spTgt spid="3">
                                            <p:txEl>
                                              <p:pRg st="2" end="2"/>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500"/>
                                        <p:tgtEl>
                                          <p:spTgt spid="3">
                                            <p:txEl>
                                              <p:pRg st="5" end="5"/>
                                            </p:txEl>
                                          </p:spTgt>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fade">
                                      <p:cBhvr>
                                        <p:cTn id="31" dur="500"/>
                                        <p:tgtEl>
                                          <p:spTgt spid="3">
                                            <p:txEl>
                                              <p:pRg st="7" end="7"/>
                                            </p:txEl>
                                          </p:spTgt>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500"/>
                                        <p:tgtEl>
                                          <p:spTgt spid="3">
                                            <p:txEl>
                                              <p:pRg st="8" end="8"/>
                                            </p:txEl>
                                          </p:spTgt>
                                        </p:tgtEl>
                                      </p:cBhvr>
                                    </p:animEffect>
                                  </p:childTnLst>
                                </p:cTn>
                              </p:par>
                            </p:childTnLst>
                          </p:cTn>
                        </p:par>
                        <p:par>
                          <p:cTn id="36" fill="hold">
                            <p:stCondLst>
                              <p:cond delay="4000"/>
                            </p:stCondLst>
                            <p:childTnLst>
                              <p:par>
                                <p:cTn id="37" presetID="10" presetClass="entr" presetSubtype="0" fill="hold" grpId="0" nodeType="after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Effect transition="in" filter="fade">
                                      <p:cBhvr>
                                        <p:cTn id="39" dur="500"/>
                                        <p:tgtEl>
                                          <p:spTgt spid="3">
                                            <p:txEl>
                                              <p:pRg st="9" end="9"/>
                                            </p:txEl>
                                          </p:spTgt>
                                        </p:tgtEl>
                                      </p:cBhvr>
                                    </p:animEffect>
                                  </p:childTnLst>
                                </p:cTn>
                              </p:par>
                            </p:childTnLst>
                          </p:cTn>
                        </p:par>
                        <p:par>
                          <p:cTn id="40" fill="hold">
                            <p:stCondLst>
                              <p:cond delay="4500"/>
                            </p:stCondLst>
                            <p:childTnLst>
                              <p:par>
                                <p:cTn id="41" presetID="10" presetClass="entr" presetSubtype="0" fill="hold" grpId="0" nodeType="after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Effect transition="in" filter="fade">
                                      <p:cBhvr>
                                        <p:cTn id="43"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85800" y="1752600"/>
            <a:ext cx="7924800" cy="4114800"/>
          </a:xfrm>
        </p:spPr>
        <p:txBody>
          <a:bodyPr>
            <a:noAutofit/>
          </a:bodyPr>
          <a:lstStyle/>
          <a:p>
            <a:pPr algn="just"/>
            <a:r>
              <a:rPr lang="en-US" sz="2000" dirty="0">
                <a:solidFill>
                  <a:schemeClr val="bg1"/>
                </a:solidFill>
              </a:rPr>
              <a:t>The most neglected safety practices requiring special emphasis to enhance the safety performance are; safety training is not provided to employees of subcontractors, refresher safety training sessions are not conducted for all workers, workers take unnecessary risks when not being supervised, subcontractors are not encouraged to participate in safety meetings, and no job specific safety training is given to workers before star</a:t>
            </a:r>
          </a:p>
          <a:p>
            <a:pPr algn="just"/>
            <a:r>
              <a:rPr lang="en-US" sz="2000" dirty="0">
                <a:solidFill>
                  <a:schemeClr val="bg1"/>
                </a:solidFill>
              </a:rPr>
              <a:t>Workers sometimes do not follow safety rules and procedures and they have a tendency to take unnecessary risks when not being supervised. Moreover, workers do not feel comfortable using personnel protective equipment.</a:t>
            </a:r>
          </a:p>
          <a:p>
            <a:pPr algn="just"/>
            <a:r>
              <a:rPr lang="en-US" sz="2000" dirty="0">
                <a:solidFill>
                  <a:schemeClr val="bg1"/>
                </a:solidFill>
              </a:rPr>
              <a:t>Stakeholders’ emphasis is only on improving quality, and reducing cost and time whereas safety is least on their agenda.</a:t>
            </a:r>
          </a:p>
        </p:txBody>
      </p:sp>
      <p:sp>
        <p:nvSpPr>
          <p:cNvPr id="4" name="Title 3"/>
          <p:cNvSpPr>
            <a:spLocks noGrp="1"/>
          </p:cNvSpPr>
          <p:nvPr>
            <p:ph type="title"/>
          </p:nvPr>
        </p:nvSpPr>
        <p:spPr>
          <a:xfrm>
            <a:off x="533400" y="533400"/>
            <a:ext cx="7924800" cy="1143000"/>
          </a:xfrm>
        </p:spPr>
        <p:txBody>
          <a:bodyPr/>
          <a:lstStyle/>
          <a:p>
            <a:pPr algn="r"/>
            <a:r>
              <a:rPr lang="en-US" dirty="0">
                <a:solidFill>
                  <a:schemeClr val="bg1"/>
                </a:solidFill>
              </a:rPr>
              <a:t> </a:t>
            </a:r>
            <a:br>
              <a:rPr lang="en-US" dirty="0">
                <a:solidFill>
                  <a:schemeClr val="bg1"/>
                </a:solidFill>
              </a:rPr>
            </a:br>
            <a:br>
              <a:rPr lang="en-US" dirty="0">
                <a:solidFill>
                  <a:srgbClr val="FF0000"/>
                </a:solidFill>
              </a:rPr>
            </a:br>
            <a:endParaRPr lang="en-US" dirty="0">
              <a:solidFill>
                <a:srgbClr val="FF0000"/>
              </a:solidFill>
            </a:endParaRPr>
          </a:p>
        </p:txBody>
      </p:sp>
      <p:sp>
        <p:nvSpPr>
          <p:cNvPr id="5" name="TextBox 4"/>
          <p:cNvSpPr txBox="1"/>
          <p:nvPr/>
        </p:nvSpPr>
        <p:spPr>
          <a:xfrm>
            <a:off x="457200" y="457200"/>
            <a:ext cx="8229600" cy="830997"/>
          </a:xfrm>
          <a:prstGeom prst="rect">
            <a:avLst/>
          </a:prstGeom>
          <a:noFill/>
        </p:spPr>
        <p:txBody>
          <a:bodyPr wrap="square" rtlCol="0">
            <a:spAutoFit/>
          </a:bodyPr>
          <a:lstStyle/>
          <a:p>
            <a:pPr algn="ctr"/>
            <a:r>
              <a:rPr lang="en-US" sz="2400" b="1" dirty="0">
                <a:solidFill>
                  <a:srgbClr val="FF0000"/>
                </a:solidFill>
              </a:rPr>
              <a:t>According to another research done by Hafiz </a:t>
            </a:r>
            <a:r>
              <a:rPr lang="en-US" sz="2400" b="1" dirty="0" err="1">
                <a:solidFill>
                  <a:srgbClr val="FF0000"/>
                </a:solidFill>
              </a:rPr>
              <a:t>Zahoor</a:t>
            </a:r>
            <a:r>
              <a:rPr lang="en-US" sz="2400" b="1" dirty="0">
                <a:solidFill>
                  <a:srgbClr val="FF0000"/>
                </a:solidFill>
              </a:rPr>
              <a:t> and </a:t>
            </a:r>
            <a:r>
              <a:rPr lang="en-US" sz="2400" b="1" dirty="0" err="1">
                <a:solidFill>
                  <a:srgbClr val="FF0000"/>
                </a:solidFill>
              </a:rPr>
              <a:t>Dr</a:t>
            </a:r>
            <a:r>
              <a:rPr lang="en-US" sz="2400" b="1" dirty="0">
                <a:solidFill>
                  <a:srgbClr val="FF0000"/>
                </a:solidFill>
              </a:rPr>
              <a:t> </a:t>
            </a:r>
            <a:r>
              <a:rPr lang="en-US" sz="2400" b="1" dirty="0" err="1">
                <a:solidFill>
                  <a:srgbClr val="FF0000"/>
                </a:solidFill>
              </a:rPr>
              <a:t>Rafiq</a:t>
            </a:r>
            <a:r>
              <a:rPr lang="en-US" sz="2400" b="1" dirty="0">
                <a:solidFill>
                  <a:srgbClr val="FF0000"/>
                </a:solidFill>
              </a:rPr>
              <a:t> M. </a:t>
            </a:r>
            <a:r>
              <a:rPr lang="en-US" sz="2400" b="1" dirty="0" err="1">
                <a:solidFill>
                  <a:srgbClr val="FF0000"/>
                </a:solidFill>
              </a:rPr>
              <a:t>Chaudhry</a:t>
            </a:r>
            <a:r>
              <a:rPr lang="en-US" sz="2400" b="1" dirty="0">
                <a:solidFill>
                  <a:srgbClr val="FF0000"/>
                </a:solidFill>
              </a:rPr>
              <a:t> for Rawalpindi/ Islamabad region</a:t>
            </a:r>
          </a:p>
        </p:txBody>
      </p:sp>
    </p:spTree>
    <p:extLst>
      <p:ext uri="{BB962C8B-B14F-4D97-AF65-F5344CB8AC3E}">
        <p14:creationId xmlns:p14="http://schemas.microsoft.com/office/powerpoint/2010/main" val="2098474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7924800" cy="1143000"/>
          </a:xfrm>
        </p:spPr>
        <p:txBody>
          <a:bodyPr/>
          <a:lstStyle/>
          <a:p>
            <a:pPr algn="ctr"/>
            <a:r>
              <a:rPr lang="en-US" b="1" dirty="0">
                <a:solidFill>
                  <a:srgbClr val="FF0000"/>
                </a:solidFill>
              </a:rPr>
              <a:t>Pakistan-US Science and technology cooperation program</a:t>
            </a:r>
          </a:p>
        </p:txBody>
      </p:sp>
      <p:sp>
        <p:nvSpPr>
          <p:cNvPr id="4" name="Rectangle 3"/>
          <p:cNvSpPr/>
          <p:nvPr/>
        </p:nvSpPr>
        <p:spPr>
          <a:xfrm>
            <a:off x="935182" y="2438400"/>
            <a:ext cx="7239000" cy="707886"/>
          </a:xfrm>
          <a:prstGeom prst="rect">
            <a:avLst/>
          </a:prstGeom>
        </p:spPr>
        <p:txBody>
          <a:bodyPr wrap="square">
            <a:spAutoFit/>
          </a:bodyPr>
          <a:lstStyle/>
          <a:p>
            <a:pPr algn="ctr"/>
            <a:r>
              <a:rPr lang="en-US" sz="2000" b="1" dirty="0"/>
              <a:t>Establishment of a Center of Excellence to Conduct and Promote Construction Safety</a:t>
            </a:r>
            <a:r>
              <a:rPr lang="en-US" sz="2000" dirty="0"/>
              <a:t> </a:t>
            </a:r>
            <a:r>
              <a:rPr lang="en-US" sz="2000" b="1" dirty="0"/>
              <a:t>Research, Education, and Training in Pakistan</a:t>
            </a:r>
            <a:endParaRPr lang="en-US" sz="2000" dirty="0"/>
          </a:p>
        </p:txBody>
      </p:sp>
      <p:sp>
        <p:nvSpPr>
          <p:cNvPr id="5" name="Rectangle 4"/>
          <p:cNvSpPr/>
          <p:nvPr/>
        </p:nvSpPr>
        <p:spPr>
          <a:xfrm>
            <a:off x="1188027" y="3657600"/>
            <a:ext cx="6705600" cy="1477328"/>
          </a:xfrm>
          <a:prstGeom prst="rect">
            <a:avLst/>
          </a:prstGeom>
        </p:spPr>
        <p:txBody>
          <a:bodyPr wrap="square">
            <a:spAutoFit/>
          </a:bodyPr>
          <a:lstStyle/>
          <a:p>
            <a:pPr algn="ctr"/>
            <a:r>
              <a:rPr lang="en-US" dirty="0"/>
              <a:t>Jimmie </a:t>
            </a:r>
            <a:r>
              <a:rPr lang="en-US" dirty="0" err="1"/>
              <a:t>Hinze</a:t>
            </a:r>
            <a:r>
              <a:rPr lang="en-US" dirty="0"/>
              <a:t>, University of Florida, and Salman </a:t>
            </a:r>
            <a:r>
              <a:rPr lang="en-US" dirty="0" err="1"/>
              <a:t>Azhar</a:t>
            </a:r>
            <a:r>
              <a:rPr lang="en-US" dirty="0"/>
              <a:t>, Auburn University</a:t>
            </a:r>
          </a:p>
          <a:p>
            <a:pPr algn="ctr"/>
            <a:r>
              <a:rPr lang="en-US" dirty="0" err="1"/>
              <a:t>Rafiq</a:t>
            </a:r>
            <a:r>
              <a:rPr lang="en-US" dirty="0"/>
              <a:t> M. </a:t>
            </a:r>
            <a:r>
              <a:rPr lang="en-US" dirty="0" err="1"/>
              <a:t>Choudhry</a:t>
            </a:r>
            <a:r>
              <a:rPr lang="en-US" dirty="0"/>
              <a:t>, National University of Sciences and Technology</a:t>
            </a:r>
          </a:p>
          <a:p>
            <a:pPr algn="ctr"/>
            <a:r>
              <a:rPr lang="en-US" dirty="0"/>
              <a:t>Pakistani Funding (HEC):  $107,661</a:t>
            </a:r>
          </a:p>
          <a:p>
            <a:pPr algn="ctr"/>
            <a:r>
              <a:rPr lang="en-US" dirty="0"/>
              <a:t>US Funding (Department of State):  $208,035</a:t>
            </a:r>
            <a:br>
              <a:rPr lang="en-US" dirty="0"/>
            </a:br>
            <a:r>
              <a:rPr lang="en-US" dirty="0"/>
              <a:t>Project Dates: November 15, 2010 - November 14, 2013</a:t>
            </a:r>
          </a:p>
        </p:txBody>
      </p:sp>
    </p:spTree>
    <p:extLst>
      <p:ext uri="{BB962C8B-B14F-4D97-AF65-F5344CB8AC3E}">
        <p14:creationId xmlns:p14="http://schemas.microsoft.com/office/powerpoint/2010/main" val="434650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700" y="304800"/>
            <a:ext cx="3429000" cy="2566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304799"/>
            <a:ext cx="3425199" cy="2566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838200" y="3200400"/>
            <a:ext cx="2743200" cy="381000"/>
          </a:xfrm>
          <a:prstGeom prst="rect">
            <a:avLst/>
          </a:prstGeom>
          <a:noFill/>
        </p:spPr>
        <p:txBody>
          <a:bodyPr wrap="square" rtlCol="0">
            <a:spAutoFit/>
          </a:bodyPr>
          <a:lstStyle/>
          <a:p>
            <a:pPr algn="ctr"/>
            <a:r>
              <a:rPr lang="en-US" dirty="0">
                <a:solidFill>
                  <a:schemeClr val="bg1"/>
                </a:solidFill>
              </a:rPr>
              <a:t>Dr. Salman </a:t>
            </a:r>
            <a:r>
              <a:rPr lang="en-US" dirty="0" err="1">
                <a:solidFill>
                  <a:schemeClr val="bg1"/>
                </a:solidFill>
              </a:rPr>
              <a:t>Azhar</a:t>
            </a:r>
            <a:endParaRPr lang="en-US" dirty="0">
              <a:solidFill>
                <a:schemeClr val="bg1"/>
              </a:solidFill>
            </a:endParaRPr>
          </a:p>
        </p:txBody>
      </p:sp>
      <p:sp>
        <p:nvSpPr>
          <p:cNvPr id="8" name="TextBox 7"/>
          <p:cNvSpPr txBox="1"/>
          <p:nvPr/>
        </p:nvSpPr>
        <p:spPr>
          <a:xfrm>
            <a:off x="4760599" y="3200400"/>
            <a:ext cx="2743200" cy="381000"/>
          </a:xfrm>
          <a:prstGeom prst="rect">
            <a:avLst/>
          </a:prstGeom>
          <a:noFill/>
        </p:spPr>
        <p:txBody>
          <a:bodyPr wrap="square" rtlCol="0">
            <a:spAutoFit/>
          </a:bodyPr>
          <a:lstStyle/>
          <a:p>
            <a:pPr algn="ctr"/>
            <a:r>
              <a:rPr lang="en-US" dirty="0">
                <a:solidFill>
                  <a:schemeClr val="bg1"/>
                </a:solidFill>
              </a:rPr>
              <a:t>Dr. </a:t>
            </a:r>
            <a:r>
              <a:rPr lang="en-US" dirty="0" err="1">
                <a:solidFill>
                  <a:schemeClr val="bg1"/>
                </a:solidFill>
              </a:rPr>
              <a:t>Rafiq</a:t>
            </a:r>
            <a:r>
              <a:rPr lang="en-US" dirty="0">
                <a:solidFill>
                  <a:schemeClr val="bg1"/>
                </a:solidFill>
              </a:rPr>
              <a:t> M. </a:t>
            </a:r>
            <a:r>
              <a:rPr lang="en-US" dirty="0" err="1">
                <a:solidFill>
                  <a:schemeClr val="bg1"/>
                </a:solidFill>
              </a:rPr>
              <a:t>Chaudhry</a:t>
            </a:r>
            <a:endParaRPr lang="en-US" dirty="0">
              <a:solidFill>
                <a:schemeClr val="bg1"/>
              </a:solidFill>
            </a:endParaRPr>
          </a:p>
        </p:txBody>
      </p:sp>
      <p:pic>
        <p:nvPicPr>
          <p:cNvPr id="1029" name="Picture 5" descr="C:\Users\Faizan\Downloads\3d508033-894b-48f0-979f-4bcfbef7225e.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3616036"/>
            <a:ext cx="2095500" cy="2619375"/>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2876550" y="6324600"/>
            <a:ext cx="2743200" cy="381000"/>
          </a:xfrm>
          <a:prstGeom prst="rect">
            <a:avLst/>
          </a:prstGeom>
          <a:noFill/>
        </p:spPr>
        <p:txBody>
          <a:bodyPr wrap="square" rtlCol="0">
            <a:spAutoFit/>
          </a:bodyPr>
          <a:lstStyle/>
          <a:p>
            <a:pPr algn="ctr"/>
            <a:r>
              <a:rPr lang="en-US" dirty="0">
                <a:solidFill>
                  <a:schemeClr val="bg1"/>
                </a:solidFill>
              </a:rPr>
              <a:t>Dr. Jimmie </a:t>
            </a:r>
            <a:r>
              <a:rPr lang="en-US" dirty="0" err="1">
                <a:solidFill>
                  <a:schemeClr val="bg1"/>
                </a:solidFill>
              </a:rPr>
              <a:t>Hinze</a:t>
            </a:r>
            <a:endParaRPr lang="en-US" dirty="0">
              <a:solidFill>
                <a:schemeClr val="bg1"/>
              </a:solidFill>
            </a:endParaRPr>
          </a:p>
        </p:txBody>
      </p:sp>
    </p:spTree>
    <p:extLst>
      <p:ext uri="{BB962C8B-B14F-4D97-AF65-F5344CB8AC3E}">
        <p14:creationId xmlns:p14="http://schemas.microsoft.com/office/powerpoint/2010/main" val="1035959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4800" y="2590800"/>
            <a:ext cx="8229600" cy="1143000"/>
          </a:xfrm>
          <a:solidFill>
            <a:schemeClr val="bg1"/>
          </a:solidFill>
        </p:spPr>
        <p:txBody>
          <a:bodyPr/>
          <a:lstStyle/>
          <a:p>
            <a:pPr algn="ctr"/>
            <a:r>
              <a:rPr lang="en-US" b="1" dirty="0"/>
              <a:t>Thank you for listening</a:t>
            </a:r>
          </a:p>
        </p:txBody>
      </p:sp>
    </p:spTree>
    <p:extLst>
      <p:ext uri="{BB962C8B-B14F-4D97-AF65-F5344CB8AC3E}">
        <p14:creationId xmlns:p14="http://schemas.microsoft.com/office/powerpoint/2010/main" val="437469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71</TotalTime>
  <Words>563</Words>
  <Application>Microsoft Office PowerPoint</Application>
  <PresentationFormat>On-screen Show (4:3)</PresentationFormat>
  <Paragraphs>43</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Arial Narrow</vt:lpstr>
      <vt:lpstr>Horizon</vt:lpstr>
      <vt:lpstr>Construction Safety in Pakistan</vt:lpstr>
      <vt:lpstr>PowerPoint Presentation</vt:lpstr>
      <vt:lpstr>PowerPoint Presentation</vt:lpstr>
      <vt:lpstr>PowerPoint Presentation</vt:lpstr>
      <vt:lpstr>  Top 10 Safety Implementation Barriers in pakistan  </vt:lpstr>
      <vt:lpstr>   </vt:lpstr>
      <vt:lpstr>Pakistan-US Science and technology cooperation program</vt:lpstr>
      <vt:lpstr>PowerPoint Presentation</vt:lpstr>
      <vt:lpstr>Thank you for listening</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Construction Safety in Pakistan</dc:title>
  <dc:creator>Faizan</dc:creator>
  <cp:lastModifiedBy>usman iftikhar</cp:lastModifiedBy>
  <cp:revision>9</cp:revision>
  <dcterms:created xsi:type="dcterms:W3CDTF">2013-02-19T17:36:23Z</dcterms:created>
  <dcterms:modified xsi:type="dcterms:W3CDTF">2017-02-10T11:15:35Z</dcterms:modified>
</cp:coreProperties>
</file>