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71"/>
  </p:notesMasterIdLst>
  <p:sldIdLst>
    <p:sldId id="256" r:id="rId2"/>
    <p:sldId id="257" r:id="rId3"/>
    <p:sldId id="379" r:id="rId4"/>
    <p:sldId id="340" r:id="rId5"/>
    <p:sldId id="258" r:id="rId6"/>
    <p:sldId id="269" r:id="rId7"/>
    <p:sldId id="270" r:id="rId8"/>
    <p:sldId id="259" r:id="rId9"/>
    <p:sldId id="278" r:id="rId10"/>
    <p:sldId id="380" r:id="rId11"/>
    <p:sldId id="279" r:id="rId12"/>
    <p:sldId id="260" r:id="rId13"/>
    <p:sldId id="261" r:id="rId14"/>
    <p:sldId id="262" r:id="rId15"/>
    <p:sldId id="263" r:id="rId16"/>
    <p:sldId id="264" r:id="rId17"/>
    <p:sldId id="265" r:id="rId18"/>
    <p:sldId id="377" r:id="rId19"/>
    <p:sldId id="276" r:id="rId20"/>
    <p:sldId id="277" r:id="rId21"/>
    <p:sldId id="266" r:id="rId22"/>
    <p:sldId id="355" r:id="rId23"/>
    <p:sldId id="368" r:id="rId24"/>
    <p:sldId id="267" r:id="rId25"/>
    <p:sldId id="376" r:id="rId26"/>
    <p:sldId id="356" r:id="rId27"/>
    <p:sldId id="357" r:id="rId28"/>
    <p:sldId id="381" r:id="rId29"/>
    <p:sldId id="385" r:id="rId30"/>
    <p:sldId id="280" r:id="rId31"/>
    <p:sldId id="358" r:id="rId32"/>
    <p:sldId id="383" r:id="rId33"/>
    <p:sldId id="384" r:id="rId34"/>
    <p:sldId id="305" r:id="rId35"/>
    <p:sldId id="363" r:id="rId36"/>
    <p:sldId id="364" r:id="rId37"/>
    <p:sldId id="365" r:id="rId38"/>
    <p:sldId id="282" r:id="rId39"/>
    <p:sldId id="370" r:id="rId40"/>
    <p:sldId id="386" r:id="rId41"/>
    <p:sldId id="388" r:id="rId42"/>
    <p:sldId id="283" r:id="rId43"/>
    <p:sldId id="387" r:id="rId44"/>
    <p:sldId id="284" r:id="rId45"/>
    <p:sldId id="359" r:id="rId46"/>
    <p:sldId id="360" r:id="rId47"/>
    <p:sldId id="361" r:id="rId48"/>
    <p:sldId id="306" r:id="rId49"/>
    <p:sldId id="307" r:id="rId50"/>
    <p:sldId id="308" r:id="rId51"/>
    <p:sldId id="309" r:id="rId52"/>
    <p:sldId id="310" r:id="rId53"/>
    <p:sldId id="366" r:id="rId54"/>
    <p:sldId id="336" r:id="rId55"/>
    <p:sldId id="342" r:id="rId56"/>
    <p:sldId id="372" r:id="rId57"/>
    <p:sldId id="371" r:id="rId58"/>
    <p:sldId id="390" r:id="rId59"/>
    <p:sldId id="375" r:id="rId60"/>
    <p:sldId id="344" r:id="rId61"/>
    <p:sldId id="337" r:id="rId62"/>
    <p:sldId id="338" r:id="rId63"/>
    <p:sldId id="341" r:id="rId64"/>
    <p:sldId id="373" r:id="rId65"/>
    <p:sldId id="346" r:id="rId66"/>
    <p:sldId id="348" r:id="rId67"/>
    <p:sldId id="349" r:id="rId68"/>
    <p:sldId id="350" r:id="rId69"/>
    <p:sldId id="351"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00FF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94660"/>
  </p:normalViewPr>
  <p:slideViewPr>
    <p:cSldViewPr>
      <p:cViewPr varScale="1">
        <p:scale>
          <a:sx n="65" d="100"/>
          <a:sy n="65" d="100"/>
        </p:scale>
        <p:origin x="154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Source of Irrigation</c:v>
                </c:pt>
              </c:strCache>
            </c:strRef>
          </c:tx>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Sheet1!$A$2:$A$8</c:f>
              <c:strCache>
                <c:ptCount val="7"/>
                <c:pt idx="0">
                  <c:v>Canal (Govt.)</c:v>
                </c:pt>
                <c:pt idx="1">
                  <c:v>Canal (Private)</c:v>
                </c:pt>
                <c:pt idx="2">
                  <c:v>Tube wells </c:v>
                </c:pt>
                <c:pt idx="3">
                  <c:v>Wells </c:v>
                </c:pt>
                <c:pt idx="4">
                  <c:v>CanalTubewells </c:v>
                </c:pt>
                <c:pt idx="5">
                  <c:v>Canal wells </c:v>
                </c:pt>
                <c:pt idx="6">
                  <c:v>Others</c:v>
                </c:pt>
              </c:strCache>
            </c:strRef>
          </c:cat>
          <c:val>
            <c:numRef>
              <c:f>Sheet1!$B$2:$B$8</c:f>
              <c:numCache>
                <c:formatCode>General</c:formatCode>
                <c:ptCount val="7"/>
                <c:pt idx="0">
                  <c:v>6</c:v>
                </c:pt>
                <c:pt idx="1">
                  <c:v>0.36000000000000026</c:v>
                </c:pt>
                <c:pt idx="2">
                  <c:v>3.79</c:v>
                </c:pt>
                <c:pt idx="3">
                  <c:v>0.31000000000000028</c:v>
                </c:pt>
                <c:pt idx="4">
                  <c:v>7.6</c:v>
                </c:pt>
                <c:pt idx="5">
                  <c:v>0.25</c:v>
                </c:pt>
                <c:pt idx="6">
                  <c:v>0.31000000000000028</c:v>
                </c:pt>
              </c:numCache>
            </c:numRef>
          </c:val>
          <c:extLst>
            <c:ext xmlns:c16="http://schemas.microsoft.com/office/drawing/2014/chart" uri="{C3380CC4-5D6E-409C-BE32-E72D297353CC}">
              <c16:uniqueId val="{00000000-C95F-453A-8D2F-4858FFB799DB}"/>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FB62AB5-9696-45E9-9C2E-4444EEA1B9D5}" type="datetimeFigureOut">
              <a:rPr lang="en-US"/>
              <a:pPr>
                <a:defRPr/>
              </a:pPr>
              <a:t>10-Feb-19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67625A4-731D-4E4A-92D4-167FA055750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p:spPr>
      </p:sp>
      <p:sp>
        <p:nvSpPr>
          <p:cNvPr id="8192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bwMode="auto">
          <a:noFill/>
          <a:ln>
            <a:solidFill>
              <a:srgbClr val="000000"/>
            </a:solidFill>
            <a:miter lim="800000"/>
            <a:headEnd/>
            <a:tailEnd/>
          </a:ln>
        </p:spPr>
      </p:sp>
      <p:sp>
        <p:nvSpPr>
          <p:cNvPr id="8397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p:spPr>
      </p:sp>
      <p:sp>
        <p:nvSpPr>
          <p:cNvPr id="849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20369A-19A9-4DA0-9C90-65A397EBA625}" type="slidenum">
              <a:rPr lang="en-US" altLang="ja-JP" smtClean="0"/>
              <a:pPr/>
              <a:t>19</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AA2C87-F590-4102-9CF0-B7510D6A175A}" type="slidenum">
              <a:rPr lang="en-US" altLang="ja-JP" smtClean="0"/>
              <a:pPr/>
              <a:t>20</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TextEdit="1"/>
          </p:cNvSpPr>
          <p:nvPr>
            <p:ph type="sldImg"/>
          </p:nvPr>
        </p:nvSpPr>
        <p:spPr bwMode="auto">
          <a:noFill/>
          <a:ln>
            <a:solidFill>
              <a:srgbClr val="000000"/>
            </a:solidFill>
            <a:miter lim="800000"/>
            <a:headEnd/>
            <a:tailEnd/>
          </a:ln>
        </p:spPr>
      </p:sp>
      <p:sp>
        <p:nvSpPr>
          <p:cNvPr id="9523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TextEdit="1"/>
          </p:cNvSpPr>
          <p:nvPr>
            <p:ph type="sldImg"/>
          </p:nvPr>
        </p:nvSpPr>
        <p:spPr bwMode="auto">
          <a:noFill/>
          <a:ln>
            <a:solidFill>
              <a:srgbClr val="000000"/>
            </a:solidFill>
            <a:miter lim="800000"/>
            <a:headEnd/>
            <a:tailEnd/>
          </a:ln>
        </p:spPr>
      </p:sp>
      <p:sp>
        <p:nvSpPr>
          <p:cNvPr id="9625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TextEdit="1"/>
          </p:cNvSpPr>
          <p:nvPr>
            <p:ph type="sldImg"/>
          </p:nvPr>
        </p:nvSpPr>
        <p:spPr bwMode="auto">
          <a:noFill/>
          <a:ln>
            <a:solidFill>
              <a:srgbClr val="000000"/>
            </a:solidFill>
            <a:miter lim="800000"/>
            <a:headEnd/>
            <a:tailEnd/>
          </a:ln>
        </p:spPr>
      </p:sp>
      <p:sp>
        <p:nvSpPr>
          <p:cNvPr id="10342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bwMode="auto">
          <a:noFill/>
          <a:ln>
            <a:solidFill>
              <a:srgbClr val="000000"/>
            </a:solidFill>
            <a:miter lim="800000"/>
            <a:headEnd/>
            <a:tailEnd/>
          </a:ln>
        </p:spPr>
      </p:sp>
      <p:sp>
        <p:nvSpPr>
          <p:cNvPr id="10547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85C761-E5A9-4944-8D0F-96FF10C3647E}" type="slidenum">
              <a:rPr lang="en-US" altLang="ja-JP" smtClean="0"/>
              <a:pPr/>
              <a:t>9</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B470A3-93ED-48B9-B09D-B0CEC0F20CE2}" type="slidenum">
              <a:rPr lang="en-US" altLang="ja-JP" smtClean="0"/>
              <a:pPr/>
              <a:t>11</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9AB14B3-3D44-456C-97DB-DE60C85282A6}" type="datetime1">
              <a:rPr lang="en-US" smtClean="0"/>
              <a:pPr>
                <a:defRPr/>
              </a:pPr>
              <a:t>10-Feb-19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50F9D-CD3B-4A3C-804E-36E582CF7B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103F67-F324-471E-B46A-A6791C8B355B}" type="datetime1">
              <a:rPr lang="en-US" smtClean="0"/>
              <a:pPr>
                <a:defRPr/>
              </a:pPr>
              <a:t>10-Feb-19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88ED11-4FDA-4EA5-9FCF-0E0F7C0A60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3F6AA96-F94B-418A-BF9D-8AA44A8338E3}" type="datetime1">
              <a:rPr lang="en-US" smtClean="0"/>
              <a:pPr>
                <a:defRPr/>
              </a:pPr>
              <a:t>10-Feb-19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CE569D-1D44-4CAF-86DE-6F4FBC50EEE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F1AE09FF-9358-47E1-84B6-365D9F2707E9}" type="datetime1">
              <a:rPr lang="en-US" smtClean="0"/>
              <a:pPr>
                <a:defRPr/>
              </a:pPr>
              <a:t>10-Feb-19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E31A6A-BCDF-43FA-8009-601CC7E52D0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AC5D119B-44FA-4DAE-83A3-FAD9E4CB1DC7}" type="datetime1">
              <a:rPr lang="en-US" smtClean="0"/>
              <a:pPr>
                <a:defRPr/>
              </a:pPr>
              <a:t>10-Feb-19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EE5FB1-6489-4DC0-8329-049F4DC7AB8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fld id="{0A041953-75B0-48A1-A0B5-8169264360F2}" type="datetime1">
              <a:rPr lang="en-US" smtClean="0"/>
              <a:pPr>
                <a:defRPr/>
              </a:pPr>
              <a:t>10-Feb-19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57B7A19-F532-4993-91B6-B0456018F9C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C5C70515-81AC-4C9B-9B91-1A47DD934911}" type="datetime1">
              <a:rPr lang="en-US" smtClean="0"/>
              <a:pPr>
                <a:defRPr/>
              </a:pPr>
              <a:t>10-Feb-19</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A018B2E-3E56-4A76-9A6F-B79C22827D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534F56D-4EF5-4652-A25F-3C4991A8C179}" type="datetime1">
              <a:rPr lang="en-US" smtClean="0"/>
              <a:pPr>
                <a:defRPr/>
              </a:pPr>
              <a:t>10-Feb-19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ECE406-5E93-47A1-AFF2-E82F0A96069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987C7A9-0609-49B7-B5C0-70A5E1F8100F}" type="datetime1">
              <a:rPr lang="en-US" smtClean="0"/>
              <a:pPr>
                <a:defRPr/>
              </a:pPr>
              <a:t>10-Feb-19</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0A2044-6C55-4CA7-8C51-2E7480E78A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16DD785B-1BC5-4E21-BF5A-58594F76C312}" type="datetime1">
              <a:rPr lang="en-US" smtClean="0"/>
              <a:pPr>
                <a:defRPr/>
              </a:pPr>
              <a:t>10-Feb-19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A1942D-8DCE-4EAF-BFE0-90823F1B0BA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429F7B07-BF5A-4BAA-89CC-B844ABB91CA7}" type="datetime1">
              <a:rPr lang="en-US" smtClean="0"/>
              <a:pPr>
                <a:defRPr/>
              </a:pPr>
              <a:t>10-Feb-19</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5DAB60D-63D7-4069-82C5-791D13403BC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5E5F571E-1BAF-40C2-8498-FDCDA8B6586E}" type="datetime1">
              <a:rPr lang="en-US" smtClean="0"/>
              <a:pPr>
                <a:defRPr/>
              </a:pPr>
              <a:t>10-Feb-19</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160884-46F8-4E47-81D2-CC3C95BA32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DD3461B-1568-4784-B00C-54D8F38F4270}" type="datetime1">
              <a:rPr lang="en-US" smtClean="0"/>
              <a:pPr>
                <a:defRPr/>
              </a:pPr>
              <a:t>10-Feb-19</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451CA8-7013-4953-8094-891C7E7A26B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00F7170-5C16-4D29-93E7-109BECB00AC6}" type="datetime1">
              <a:rPr lang="en-US" smtClean="0"/>
              <a:pPr>
                <a:defRPr/>
              </a:pPr>
              <a:t>10-Feb-19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5FF26D-C399-4CE9-BFB5-F2261C7375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4ACDDF2-880C-44AC-926D-92F0C80FD2BD}" type="datetime1">
              <a:rPr lang="en-US" smtClean="0"/>
              <a:pPr>
                <a:defRPr/>
              </a:pPr>
              <a:t>10-Feb-19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E14B0B-1637-47DE-8A40-78530262A3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60415E2-0F0A-4D6C-BD6F-057052CA9C4A}" type="datetime1">
              <a:rPr lang="en-US" smtClean="0"/>
              <a:pPr>
                <a:defRPr/>
              </a:pPr>
              <a:t>10-Feb-19</a:t>
            </a:fld>
            <a:endParaRPr lang="en-US"/>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D062C27-5D8A-4309-92D0-6F2475C6A0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cclaimimages.com/_gallery/_SM/0014-0304-1101-5644_SM.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6.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0.emf"/><Relationship Id="rId4" Type="http://schemas.openxmlformats.org/officeDocument/2006/relationships/oleObject" Target="../embeddings/oleObject4.bin"/><Relationship Id="rId9"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ldeo.columbia.edu/~martins/climate_water/slides/soil_parameter_ranges.gif" TargetMode="External"/><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6.xml"/><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9.emf"/><Relationship Id="rId4" Type="http://schemas.openxmlformats.org/officeDocument/2006/relationships/oleObject" Target="../embeddings/oleObject7.bin"/><Relationship Id="rId9" Type="http://schemas.openxmlformats.org/officeDocument/2006/relationships/image" Target="../media/image2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pbs.gov.pk/sites/default/files/tables/area_production_crops_0.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fao.org/docrep/X0490E/X0490E00.ht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kimberly.uidaho.edu/ref-et/fao56.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namc.pmd.gov.pk/zone.php?type=c"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ao.org/Ag/agl/public.st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fao.org/Ag/agl/public.s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www.worldometers.info/population/"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1.bin"/><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152400" y="2130425"/>
            <a:ext cx="8991600" cy="1470025"/>
          </a:xfrm>
        </p:spPr>
        <p:txBody>
          <a:bodyPr/>
          <a:lstStyle/>
          <a:p>
            <a:pPr eaLnBrk="1" hangingPunct="1"/>
            <a:r>
              <a:rPr lang="en-US"/>
              <a:t>HI-504: Irrigation Engineering Practices</a:t>
            </a:r>
          </a:p>
        </p:txBody>
      </p:sp>
      <p:sp>
        <p:nvSpPr>
          <p:cNvPr id="6147" name="Rectangle 3"/>
          <p:cNvSpPr>
            <a:spLocks noGrp="1" noChangeArrowheads="1"/>
          </p:cNvSpPr>
          <p:nvPr>
            <p:ph type="subTitle" idx="4294967295"/>
          </p:nvPr>
        </p:nvSpPr>
        <p:spPr>
          <a:xfrm>
            <a:off x="2743200" y="3886200"/>
            <a:ext cx="6248400" cy="1752600"/>
          </a:xfrm>
        </p:spPr>
        <p:txBody>
          <a:bodyPr/>
          <a:lstStyle/>
          <a:p>
            <a:pPr marL="0" indent="0" eaLnBrk="1" hangingPunct="1">
              <a:buFontTx/>
              <a:buNone/>
            </a:pPr>
            <a:r>
              <a:rPr lang="en-US" dirty="0"/>
              <a:t>Prof. Dr. Abdul </a:t>
            </a:r>
            <a:r>
              <a:rPr lang="en-US" dirty="0" err="1"/>
              <a:t>Sattar</a:t>
            </a:r>
            <a:r>
              <a:rPr lang="en-US" dirty="0"/>
              <a:t> </a:t>
            </a:r>
            <a:r>
              <a:rPr lang="en-US" dirty="0" err="1"/>
              <a:t>Shakir</a:t>
            </a:r>
            <a:endParaRPr lang="en-US" dirty="0"/>
          </a:p>
          <a:p>
            <a:pPr marL="0" indent="0" algn="ctr" eaLnBrk="1" hangingPunct="1">
              <a:buFontTx/>
              <a:buNone/>
            </a:pPr>
            <a:r>
              <a:rPr lang="en-US" dirty="0"/>
              <a:t>Engr. </a:t>
            </a:r>
            <a:r>
              <a:rPr lang="en-US" dirty="0" err="1"/>
              <a:t>Usman</a:t>
            </a:r>
            <a:r>
              <a:rPr lang="en-US" dirty="0"/>
              <a:t> Ali</a:t>
            </a:r>
          </a:p>
        </p:txBody>
      </p:sp>
      <p:pic>
        <p:nvPicPr>
          <p:cNvPr id="6148" name="Picture 3" descr="Closeup Water Drop Photo - Pictures, Photos, Photographs">
            <a:hlinkClick r:id="rId3"/>
          </p:cNvPr>
          <p:cNvPicPr>
            <a:picLocks noChangeAspect="1" noChangeArrowheads="1"/>
          </p:cNvPicPr>
          <p:nvPr/>
        </p:nvPicPr>
        <p:blipFill>
          <a:blip r:embed="rId4" cstate="print"/>
          <a:srcRect/>
          <a:stretch>
            <a:fillRect/>
          </a:stretch>
        </p:blipFill>
        <p:spPr bwMode="auto">
          <a:xfrm>
            <a:off x="0" y="0"/>
            <a:ext cx="2667000" cy="2062163"/>
          </a:xfrm>
          <a:prstGeom prst="rect">
            <a:avLst/>
          </a:prstGeom>
          <a:noFill/>
          <a:ln w="9525">
            <a:noFill/>
            <a:miter lim="800000"/>
            <a:headEnd/>
            <a:tailEnd/>
          </a:ln>
        </p:spPr>
      </p:pic>
      <p:pic>
        <p:nvPicPr>
          <p:cNvPr id="6149" name="Picture 8" descr="http://www.pennon-group.co.uk/media_centre/pictureBank/SWW_images/WAT_000Bthumb.jpg"/>
          <p:cNvPicPr>
            <a:picLocks noChangeAspect="1" noChangeArrowheads="1"/>
          </p:cNvPicPr>
          <p:nvPr/>
        </p:nvPicPr>
        <p:blipFill>
          <a:blip r:embed="rId5" cstate="print"/>
          <a:srcRect/>
          <a:stretch>
            <a:fillRect/>
          </a:stretch>
        </p:blipFill>
        <p:spPr bwMode="auto">
          <a:xfrm>
            <a:off x="0" y="4191000"/>
            <a:ext cx="2667000" cy="2667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D7451CA8-7013-4953-8094-891C7E7A26B5}"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8534400" cy="1447800"/>
          </a:xfrm>
        </p:spPr>
        <p:txBody>
          <a:bodyPr/>
          <a:lstStyle/>
          <a:p>
            <a:r>
              <a:rPr lang="en-US"/>
              <a:t>What is our challenge?</a:t>
            </a:r>
          </a:p>
        </p:txBody>
      </p:sp>
      <p:pic>
        <p:nvPicPr>
          <p:cNvPr id="7171" name="Picture 2"/>
          <p:cNvPicPr>
            <a:picLocks noGrp="1" noChangeAspect="1" noChangeArrowheads="1"/>
          </p:cNvPicPr>
          <p:nvPr>
            <p:ph idx="1"/>
          </p:nvPr>
        </p:nvPicPr>
        <p:blipFill>
          <a:blip r:embed="rId2" cstate="print"/>
          <a:srcRect/>
          <a:stretch>
            <a:fillRect/>
          </a:stretch>
        </p:blipFill>
        <p:spPr>
          <a:xfrm>
            <a:off x="2838450" y="2017713"/>
            <a:ext cx="4460875" cy="4114800"/>
          </a:xfrm>
        </p:spPr>
      </p:pic>
      <p:sp>
        <p:nvSpPr>
          <p:cNvPr id="7172" name="Rectangle 4"/>
          <p:cNvSpPr>
            <a:spLocks noChangeArrowheads="1"/>
          </p:cNvSpPr>
          <p:nvPr/>
        </p:nvSpPr>
        <p:spPr bwMode="auto">
          <a:xfrm>
            <a:off x="1524000" y="1219200"/>
            <a:ext cx="6284913" cy="584200"/>
          </a:xfrm>
          <a:prstGeom prst="rect">
            <a:avLst/>
          </a:prstGeom>
          <a:noFill/>
          <a:ln w="9525">
            <a:noFill/>
            <a:miter lim="800000"/>
            <a:headEnd/>
            <a:tailEnd/>
          </a:ln>
        </p:spPr>
        <p:txBody>
          <a:bodyPr wrap="none">
            <a:spAutoFit/>
          </a:bodyPr>
          <a:lstStyle/>
          <a:p>
            <a:r>
              <a:rPr lang="en-US" sz="3200">
                <a:latin typeface="Tahoma" pitchFamily="34" charset="0"/>
              </a:rPr>
              <a:t>The human population growth curve</a:t>
            </a:r>
          </a:p>
        </p:txBody>
      </p:sp>
      <p:sp>
        <p:nvSpPr>
          <p:cNvPr id="5" name="Slide Number Placeholder 4"/>
          <p:cNvSpPr>
            <a:spLocks noGrp="1"/>
          </p:cNvSpPr>
          <p:nvPr>
            <p:ph type="sldNum" sz="quarter" idx="12"/>
          </p:nvPr>
        </p:nvSpPr>
        <p:spPr/>
        <p:txBody>
          <a:bodyPr/>
          <a:lstStyle/>
          <a:p>
            <a:pPr>
              <a:defRPr/>
            </a:pPr>
            <a:fld id="{67ECE406-5E93-47A1-AFF2-E82F0A96069B}"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5"/>
          <p:cNvGrpSpPr>
            <a:grpSpLocks/>
          </p:cNvGrpSpPr>
          <p:nvPr/>
        </p:nvGrpSpPr>
        <p:grpSpPr bwMode="auto">
          <a:xfrm>
            <a:off x="1603375" y="1730375"/>
            <a:ext cx="5886450" cy="3397250"/>
            <a:chOff x="0" y="0"/>
            <a:chExt cx="3708" cy="2140"/>
          </a:xfrm>
        </p:grpSpPr>
        <p:sp>
          <p:nvSpPr>
            <p:cNvPr id="13318" name="Rectangle 2"/>
            <p:cNvSpPr>
              <a:spLocks noChangeArrowheads="1"/>
            </p:cNvSpPr>
            <p:nvPr/>
          </p:nvSpPr>
          <p:spPr bwMode="auto">
            <a:xfrm>
              <a:off x="0" y="0"/>
              <a:ext cx="3708" cy="0"/>
            </a:xfrm>
            <a:prstGeom prst="rect">
              <a:avLst/>
            </a:prstGeom>
            <a:noFill/>
            <a:ln w="31750">
              <a:noFill/>
              <a:miter lim="800000"/>
              <a:headEnd/>
              <a:tailEnd/>
            </a:ln>
          </p:spPr>
          <p:txBody>
            <a:bodyPr>
              <a:spAutoFit/>
            </a:bodyPr>
            <a:lstStyle/>
            <a:p>
              <a:endParaRPr lang="en-US"/>
            </a:p>
          </p:txBody>
        </p:sp>
        <p:sp>
          <p:nvSpPr>
            <p:cNvPr id="13319" name="Rectangle 3"/>
            <p:cNvSpPr>
              <a:spLocks noChangeArrowheads="1"/>
            </p:cNvSpPr>
            <p:nvPr/>
          </p:nvSpPr>
          <p:spPr bwMode="auto">
            <a:xfrm>
              <a:off x="0" y="0"/>
              <a:ext cx="3708" cy="2140"/>
            </a:xfrm>
            <a:prstGeom prst="rect">
              <a:avLst/>
            </a:prstGeom>
            <a:noFill/>
            <a:ln w="31750">
              <a:noFill/>
              <a:miter lim="800000"/>
              <a:headEnd/>
              <a:tailEnd/>
            </a:ln>
          </p:spPr>
          <p:txBody>
            <a:bodyPr/>
            <a:lstStyle/>
            <a:p>
              <a:r>
                <a:rPr lang="en-US" altLang="ja-JP" sz="900">
                  <a:latin typeface="Times New Roman" pitchFamily="18" charset="0"/>
                  <a:ea typeface="MS PGothic" pitchFamily="34" charset="-128"/>
                </a:rPr>
                <a:t>  </a:t>
              </a:r>
              <a:r>
                <a:rPr lang="en-US" altLang="ja-JP" sz="19900">
                  <a:latin typeface="Times New Roman" pitchFamily="18" charset="0"/>
                  <a:ea typeface="MS PGothic" pitchFamily="34" charset="-128"/>
                </a:rPr>
                <a:t> </a:t>
              </a:r>
              <a:r>
                <a:rPr lang="en-US" altLang="ja-JP" sz="900">
                  <a:latin typeface="Times New Roman" pitchFamily="18" charset="0"/>
                  <a:ea typeface="MS PGothic" pitchFamily="34" charset="-128"/>
                </a:rPr>
                <a:t>                                                                                                                                                                                                          </a:t>
              </a:r>
            </a:p>
            <a:p>
              <a:endParaRPr lang="en-US" altLang="ja-JP" sz="900">
                <a:latin typeface="Times New Roman" pitchFamily="18" charset="0"/>
                <a:ea typeface="MS PGothic" pitchFamily="34" charset="-128"/>
              </a:endParaRPr>
            </a:p>
          </p:txBody>
        </p:sp>
      </p:grpSp>
      <p:pic>
        <p:nvPicPr>
          <p:cNvPr id="13315" name="Picture 4" descr="http://www.prb.org/images/e-01(world_pop_growth).gif"/>
          <p:cNvPicPr>
            <a:picLocks noChangeAspect="1" noChangeArrowheads="1"/>
          </p:cNvPicPr>
          <p:nvPr/>
        </p:nvPicPr>
        <p:blipFill>
          <a:blip r:embed="rId3" cstate="print">
            <a:lum bright="-12000"/>
          </a:blip>
          <a:srcRect/>
          <a:stretch>
            <a:fillRect/>
          </a:stretch>
        </p:blipFill>
        <p:spPr bwMode="auto">
          <a:xfrm>
            <a:off x="635000" y="1524000"/>
            <a:ext cx="8305800" cy="4349750"/>
          </a:xfrm>
          <a:prstGeom prst="rect">
            <a:avLst/>
          </a:prstGeom>
          <a:noFill/>
          <a:ln w="9525">
            <a:noFill/>
            <a:miter lim="800000"/>
            <a:headEnd/>
            <a:tailEnd/>
          </a:ln>
        </p:spPr>
      </p:pic>
      <p:sp>
        <p:nvSpPr>
          <p:cNvPr id="13317" name="Rectangle 7"/>
          <p:cNvSpPr>
            <a:spLocks noChangeArrowheads="1"/>
          </p:cNvSpPr>
          <p:nvPr/>
        </p:nvSpPr>
        <p:spPr bwMode="auto">
          <a:xfrm>
            <a:off x="927100" y="508000"/>
            <a:ext cx="5867400" cy="831850"/>
          </a:xfrm>
          <a:prstGeom prst="rect">
            <a:avLst/>
          </a:prstGeom>
          <a:noFill/>
          <a:ln w="9525" algn="ctr">
            <a:noFill/>
            <a:miter lim="800000"/>
            <a:headEnd/>
            <a:tailEnd/>
          </a:ln>
          <a:effectLst/>
        </p:spPr>
        <p:txBody>
          <a:bodyPr>
            <a:spAutoFit/>
          </a:bodyPr>
          <a:lstStyle/>
          <a:p>
            <a:pPr>
              <a:defRPr/>
            </a:pPr>
            <a:r>
              <a:rPr lang="en-US" sz="2400" b="1" dirty="0">
                <a:solidFill>
                  <a:srgbClr val="0000CC"/>
                </a:solidFill>
                <a:effectLst>
                  <a:outerShdw blurRad="38100" dist="38100" dir="2700000" algn="tl">
                    <a:srgbClr val="C0C0C0"/>
                  </a:outerShdw>
                </a:effectLst>
              </a:rPr>
              <a:t>WHY IRRIGATION? (Contd..)</a:t>
            </a:r>
          </a:p>
          <a:p>
            <a:pPr>
              <a:defRPr/>
            </a:pPr>
            <a:r>
              <a:rPr lang="en-US" sz="2400" b="1" dirty="0">
                <a:solidFill>
                  <a:srgbClr val="0000CC"/>
                </a:solidFill>
                <a:effectLst>
                  <a:outerShdw blurRad="38100" dist="38100" dir="2700000" algn="tl">
                    <a:srgbClr val="C0C0C0"/>
                  </a:outerShdw>
                </a:effectLst>
              </a:rPr>
              <a:t>Problem with less developed countries</a:t>
            </a:r>
          </a:p>
        </p:txBody>
      </p:sp>
      <p:sp>
        <p:nvSpPr>
          <p:cNvPr id="2" name="Text Box 8"/>
          <p:cNvSpPr txBox="1">
            <a:spLocks noChangeArrowheads="1"/>
          </p:cNvSpPr>
          <p:nvPr/>
        </p:nvSpPr>
        <p:spPr bwMode="auto">
          <a:xfrm>
            <a:off x="685800" y="5867400"/>
            <a:ext cx="8001000" cy="430213"/>
          </a:xfrm>
          <a:prstGeom prst="rect">
            <a:avLst/>
          </a:prstGeom>
          <a:solidFill>
            <a:schemeClr val="tx2"/>
          </a:solidFill>
          <a:ln w="31750">
            <a:solidFill>
              <a:schemeClr val="tx1"/>
            </a:solidFill>
            <a:miter lim="800000"/>
            <a:headEnd/>
            <a:tailEnd/>
          </a:ln>
        </p:spPr>
        <p:txBody>
          <a:bodyPr>
            <a:spAutoFit/>
          </a:bodyPr>
          <a:lstStyle/>
          <a:p>
            <a:r>
              <a:rPr lang="en-US" sz="2200" b="1">
                <a:solidFill>
                  <a:schemeClr val="bg1"/>
                </a:solidFill>
              </a:rPr>
              <a:t>The increase is more severe for less developed countries</a:t>
            </a:r>
          </a:p>
        </p:txBody>
      </p:sp>
      <p:sp>
        <p:nvSpPr>
          <p:cNvPr id="8" name="Slide Number Placeholder 7"/>
          <p:cNvSpPr>
            <a:spLocks noGrp="1"/>
          </p:cNvSpPr>
          <p:nvPr>
            <p:ph type="sldNum" sz="quarter" idx="12"/>
          </p:nvPr>
        </p:nvSpPr>
        <p:spPr/>
        <p:txBody>
          <a:bodyPr/>
          <a:lstStyle/>
          <a:p>
            <a:pPr>
              <a:defRPr/>
            </a:pPr>
            <a:fld id="{D7451CA8-7013-4953-8094-891C7E7A26B5}"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lstStyle/>
          <a:p>
            <a:pPr eaLnBrk="1" hangingPunct="1"/>
            <a:r>
              <a:rPr lang="en-US" sz="3200"/>
              <a:t>How food requirements are being fulfilled</a:t>
            </a:r>
          </a:p>
        </p:txBody>
      </p:sp>
      <p:sp>
        <p:nvSpPr>
          <p:cNvPr id="14339" name="Rectangle 3"/>
          <p:cNvSpPr>
            <a:spLocks noGrp="1" noChangeArrowheads="1"/>
          </p:cNvSpPr>
          <p:nvPr>
            <p:ph type="body" sz="half" idx="4294967295"/>
          </p:nvPr>
        </p:nvSpPr>
        <p:spPr>
          <a:xfrm>
            <a:off x="457200" y="1524000"/>
            <a:ext cx="7848600" cy="4876800"/>
          </a:xfrm>
        </p:spPr>
        <p:txBody>
          <a:bodyPr/>
          <a:lstStyle/>
          <a:p>
            <a:pPr eaLnBrk="1" hangingPunct="1"/>
            <a:r>
              <a:rPr lang="en-US" sz="2400"/>
              <a:t>Is food demand being fulfilled by More CROPPED AREA?</a:t>
            </a:r>
          </a:p>
          <a:p>
            <a:pPr eaLnBrk="1" hangingPunct="1"/>
            <a:endParaRPr lang="en-US" sz="2400"/>
          </a:p>
          <a:p>
            <a:pPr eaLnBrk="1" hangingPunct="1"/>
            <a:r>
              <a:rPr lang="en-US" sz="2400"/>
              <a:t>During 1910-1995 in the World</a:t>
            </a:r>
          </a:p>
          <a:p>
            <a:pPr lvl="1" eaLnBrk="1" hangingPunct="1"/>
            <a:r>
              <a:rPr lang="en-US" sz="2400"/>
              <a:t>Population raised by 251%</a:t>
            </a:r>
          </a:p>
          <a:p>
            <a:pPr lvl="1" eaLnBrk="1" hangingPunct="1"/>
            <a:r>
              <a:rPr lang="en-US" sz="2400"/>
              <a:t>Cropped area per capita reduced by 50%</a:t>
            </a:r>
          </a:p>
          <a:p>
            <a:pPr lvl="1" eaLnBrk="1" hangingPunct="1">
              <a:buFontTx/>
              <a:buNone/>
            </a:pPr>
            <a:endParaRPr lang="en-US" sz="2400"/>
          </a:p>
          <a:p>
            <a:pPr eaLnBrk="1" hangingPunct="1">
              <a:buFontTx/>
              <a:buNone/>
            </a:pPr>
            <a:r>
              <a:rPr lang="en-US" sz="2400"/>
              <a:t>	Yet World is fulfilling the food and fiber needs of 6-7 billion of population.</a:t>
            </a:r>
          </a:p>
          <a:p>
            <a:pPr eaLnBrk="1" hangingPunct="1">
              <a:buFontTx/>
              <a:buNone/>
            </a:pPr>
            <a:r>
              <a:rPr lang="en-US" sz="2400"/>
              <a:t> </a:t>
            </a:r>
          </a:p>
          <a:p>
            <a:pPr eaLnBrk="1" hangingPunct="1">
              <a:buFontTx/>
              <a:buNone/>
            </a:pPr>
            <a:r>
              <a:rPr lang="en-US" sz="2400"/>
              <a:t>	HOW the raised population is being taken care off?</a:t>
            </a:r>
          </a:p>
        </p:txBody>
      </p:sp>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12</a:t>
            </a:fld>
            <a:endParaRPr lang="en-US"/>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noFill/>
        </p:spPr>
        <p:txBody>
          <a:bodyPr anchor="t"/>
          <a:lstStyle/>
          <a:p>
            <a:pPr eaLnBrk="1" hangingPunct="1"/>
            <a:r>
              <a:rPr lang="en-US" sz="3200"/>
              <a:t>Increased population and Irrigation (Continued)</a:t>
            </a:r>
          </a:p>
        </p:txBody>
      </p:sp>
      <p:sp>
        <p:nvSpPr>
          <p:cNvPr id="7171" name="Rectangle 3"/>
          <p:cNvSpPr>
            <a:spLocks noGrp="1" noChangeArrowheads="1"/>
          </p:cNvSpPr>
          <p:nvPr>
            <p:ph type="body" sz="half" idx="4294967295"/>
          </p:nvPr>
        </p:nvSpPr>
        <p:spPr>
          <a:xfrm>
            <a:off x="457200" y="1981200"/>
            <a:ext cx="8001000" cy="3810000"/>
          </a:xfrm>
          <a:noFill/>
        </p:spPr>
        <p:txBody>
          <a:bodyPr/>
          <a:lstStyle/>
          <a:p>
            <a:pPr eaLnBrk="1" hangingPunct="1">
              <a:buFontTx/>
              <a:buNone/>
            </a:pPr>
            <a:r>
              <a:rPr lang="en-US" sz="2800" dirty="0"/>
              <a:t>This was solved by:</a:t>
            </a:r>
          </a:p>
          <a:p>
            <a:pPr eaLnBrk="1" hangingPunct="1"/>
            <a:r>
              <a:rPr lang="en-US" sz="2600" dirty="0"/>
              <a:t>An increase in Irrigated Area by 435%</a:t>
            </a:r>
          </a:p>
          <a:p>
            <a:pPr eaLnBrk="1" hangingPunct="1">
              <a:buFontTx/>
              <a:buNone/>
            </a:pPr>
            <a:endParaRPr lang="en-US" sz="2600" dirty="0"/>
          </a:p>
          <a:p>
            <a:pPr eaLnBrk="1" hangingPunct="1"/>
            <a:r>
              <a:rPr lang="en-US" sz="2600" dirty="0"/>
              <a:t>Through an increase in reservoir’s storage capacity by 116 times (from 114 km</a:t>
            </a:r>
            <a:r>
              <a:rPr lang="en-US" sz="2600" baseline="30000" dirty="0"/>
              <a:t>3</a:t>
            </a:r>
            <a:r>
              <a:rPr lang="en-US" sz="2600" dirty="0"/>
              <a:t> to 13,152 km</a:t>
            </a:r>
            <a:r>
              <a:rPr lang="en-US" sz="2600" baseline="30000" dirty="0"/>
              <a:t>3</a:t>
            </a:r>
            <a:r>
              <a:rPr lang="en-US" sz="2600" dirty="0"/>
              <a:t>) 	</a:t>
            </a:r>
          </a:p>
          <a:p>
            <a:pPr eaLnBrk="1" hangingPunct="1">
              <a:buFontTx/>
              <a:buNone/>
            </a:pPr>
            <a:endParaRPr lang="en-US" sz="2600" dirty="0"/>
          </a:p>
          <a:p>
            <a:pPr eaLnBrk="1" hangingPunct="1">
              <a:buFontTx/>
              <a:buNone/>
            </a:pPr>
            <a:r>
              <a:rPr lang="en-US" sz="2600" dirty="0"/>
              <a:t>	An increase of 50% in Irrigated Area per capita</a:t>
            </a:r>
          </a:p>
          <a:p>
            <a:pPr eaLnBrk="1" hangingPunct="1">
              <a:buFontTx/>
              <a:buNone/>
            </a:pPr>
            <a:r>
              <a:rPr lang="en-US" sz="2600" dirty="0"/>
              <a:t>	Which lead to increased food protections.</a:t>
            </a:r>
          </a:p>
          <a:p>
            <a:pPr eaLnBrk="1" hangingPunct="1">
              <a:buFontTx/>
              <a:buNone/>
            </a:pPr>
            <a:endParaRPr lang="en-US" sz="2600" dirty="0"/>
          </a:p>
        </p:txBody>
      </p:sp>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7171">
                                            <p:txEl>
                                              <p:pRg st="1" end="1"/>
                                            </p:txEl>
                                          </p:spTgt>
                                        </p:tgtEl>
                                        <p:attrNameLst>
                                          <p:attrName>style.visibility</p:attrName>
                                        </p:attrNameLst>
                                      </p:cBhvr>
                                      <p:to>
                                        <p:strVal val="visible"/>
                                      </p:to>
                                    </p:set>
                                    <p:animEffect transition="in" filter="fade">
                                      <p:cBhvr>
                                        <p:cTn id="11" dur="2000"/>
                                        <p:tgtEl>
                                          <p:spTgt spid="7171">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7171">
                                            <p:txEl>
                                              <p:pRg st="3" end="3"/>
                                            </p:txEl>
                                          </p:spTgt>
                                        </p:tgtEl>
                                        <p:attrNameLst>
                                          <p:attrName>style.visibility</p:attrName>
                                        </p:attrNameLst>
                                      </p:cBhvr>
                                      <p:to>
                                        <p:strVal val="visible"/>
                                      </p:to>
                                    </p:set>
                                    <p:animEffect transition="in" filter="fade">
                                      <p:cBhvr>
                                        <p:cTn id="15" dur="2000"/>
                                        <p:tgtEl>
                                          <p:spTgt spid="7171">
                                            <p:txEl>
                                              <p:pRg st="3" end="3"/>
                                            </p:txEl>
                                          </p:spTgt>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7171">
                                            <p:txEl>
                                              <p:pRg st="5" end="5"/>
                                            </p:txEl>
                                          </p:spTgt>
                                        </p:tgtEl>
                                        <p:attrNameLst>
                                          <p:attrName>style.visibility</p:attrName>
                                        </p:attrNameLst>
                                      </p:cBhvr>
                                      <p:to>
                                        <p:strVal val="visible"/>
                                      </p:to>
                                    </p:set>
                                    <p:animEffect transition="in" filter="fade">
                                      <p:cBhvr>
                                        <p:cTn id="19" dur="2000"/>
                                        <p:tgtEl>
                                          <p:spTgt spid="7171">
                                            <p:txEl>
                                              <p:pRg st="5" end="5"/>
                                            </p:txEl>
                                          </p:spTgt>
                                        </p:tgtEl>
                                      </p:cBhvr>
                                    </p:animEffect>
                                  </p:childTnLst>
                                </p:cTn>
                              </p:par>
                            </p:childTnLst>
                          </p:cTn>
                        </p:par>
                        <p:par>
                          <p:cTn id="20" fill="hold">
                            <p:stCondLst>
                              <p:cond delay="12000"/>
                            </p:stCondLst>
                            <p:childTnLst>
                              <p:par>
                                <p:cTn id="21" presetID="10" presetClass="entr" presetSubtype="0" fill="hold" grpId="0" nodeType="afterEffect">
                                  <p:stCondLst>
                                    <p:cond delay="1000"/>
                                  </p:stCondLst>
                                  <p:childTnLst>
                                    <p:set>
                                      <p:cBhvr>
                                        <p:cTn id="22" dur="1" fill="hold">
                                          <p:stCondLst>
                                            <p:cond delay="0"/>
                                          </p:stCondLst>
                                        </p:cTn>
                                        <p:tgtEl>
                                          <p:spTgt spid="7171">
                                            <p:txEl>
                                              <p:pRg st="6" end="6"/>
                                            </p:txEl>
                                          </p:spTgt>
                                        </p:tgtEl>
                                        <p:attrNameLst>
                                          <p:attrName>style.visibility</p:attrName>
                                        </p:attrNameLst>
                                      </p:cBhvr>
                                      <p:to>
                                        <p:strVal val="visible"/>
                                      </p:to>
                                    </p:set>
                                    <p:animEffect transition="in" filter="fade">
                                      <p:cBhvr>
                                        <p:cTn id="23" dur="2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dvAuto="100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p:txBody>
          <a:bodyPr/>
          <a:lstStyle/>
          <a:p>
            <a:pPr eaLnBrk="1" hangingPunct="1"/>
            <a:r>
              <a:rPr lang="en-US" sz="4000"/>
              <a:t>Increase in Storage Capacity and Irrigated area in the World</a:t>
            </a:r>
          </a:p>
        </p:txBody>
      </p:sp>
      <p:graphicFrame>
        <p:nvGraphicFramePr>
          <p:cNvPr id="8195" name="Object 3"/>
          <p:cNvGraphicFramePr>
            <a:graphicFrameLocks noGrp="1" noChangeAspect="1"/>
          </p:cNvGraphicFramePr>
          <p:nvPr>
            <p:ph idx="4294967295"/>
          </p:nvPr>
        </p:nvGraphicFramePr>
        <p:xfrm>
          <a:off x="990600" y="1503363"/>
          <a:ext cx="7391400" cy="4583112"/>
        </p:xfrm>
        <a:graphic>
          <a:graphicData uri="http://schemas.openxmlformats.org/presentationml/2006/ole">
            <mc:AlternateContent xmlns:mc="http://schemas.openxmlformats.org/markup-compatibility/2006">
              <mc:Choice xmlns:v="urn:schemas-microsoft-com:vml" Requires="v">
                <p:oleObj spid="_x0000_s2051" name="Chart" r:id="rId4" imgW="4714951" imgH="2924251" progId="Excel.Sheet.8">
                  <p:embed/>
                </p:oleObj>
              </mc:Choice>
              <mc:Fallback>
                <p:oleObj name="Chart" r:id="rId4" imgW="4714951" imgH="2924251"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03363"/>
                        <a:ext cx="7391400" cy="458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19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en-US" sz="3200"/>
              <a:t>Irrigated area in USA</a:t>
            </a:r>
          </a:p>
        </p:txBody>
      </p:sp>
      <p:sp>
        <p:nvSpPr>
          <p:cNvPr id="16387" name="Rectangle 3"/>
          <p:cNvSpPr>
            <a:spLocks noGrp="1" noChangeArrowheads="1"/>
          </p:cNvSpPr>
          <p:nvPr>
            <p:ph type="body" sz="half" idx="4294967295"/>
          </p:nvPr>
        </p:nvSpPr>
        <p:spPr>
          <a:xfrm>
            <a:off x="457200" y="1600200"/>
            <a:ext cx="7848600" cy="4525963"/>
          </a:xfrm>
        </p:spPr>
        <p:txBody>
          <a:bodyPr/>
          <a:lstStyle/>
          <a:p>
            <a:pPr eaLnBrk="1" hangingPunct="1"/>
            <a:r>
              <a:rPr lang="en-US" sz="2800"/>
              <a:t>During 1910-1995 in USA</a:t>
            </a:r>
          </a:p>
          <a:p>
            <a:pPr lvl="1" eaLnBrk="1" hangingPunct="1"/>
            <a:r>
              <a:rPr lang="en-US" sz="2400"/>
              <a:t>Population raised 184%</a:t>
            </a:r>
          </a:p>
          <a:p>
            <a:pPr lvl="1" eaLnBrk="1" hangingPunct="1"/>
            <a:r>
              <a:rPr lang="en-US" sz="2400"/>
              <a:t>Cropped area per capita reduced by 70%</a:t>
            </a:r>
          </a:p>
          <a:p>
            <a:pPr lvl="1" eaLnBrk="1" hangingPunct="1"/>
            <a:r>
              <a:rPr lang="en-US" sz="2400"/>
              <a:t>Cropped area reduced by 7%</a:t>
            </a:r>
          </a:p>
          <a:p>
            <a:pPr eaLnBrk="1" hangingPunct="1"/>
            <a:endParaRPr lang="en-US" sz="2800"/>
          </a:p>
          <a:p>
            <a:pPr eaLnBrk="1" hangingPunct="1">
              <a:buFontTx/>
              <a:buNone/>
            </a:pPr>
            <a:r>
              <a:rPr lang="en-US" sz="2800"/>
              <a:t>	Yet USA is largest manipulator of World’s corn market (largest exporter of corns), </a:t>
            </a:r>
          </a:p>
          <a:p>
            <a:pPr eaLnBrk="1" hangingPunct="1">
              <a:buFontTx/>
              <a:buNone/>
            </a:pPr>
            <a:r>
              <a:rPr lang="en-US" sz="2800"/>
              <a:t>	</a:t>
            </a:r>
          </a:p>
          <a:p>
            <a:pPr eaLnBrk="1" hangingPunct="1">
              <a:buFontTx/>
              <a:buNone/>
            </a:pPr>
            <a:r>
              <a:rPr lang="en-US" sz="2800"/>
              <a:t>	HOW the raised population of USA is being taken care off?</a:t>
            </a:r>
          </a:p>
        </p:txBody>
      </p:sp>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15</a:t>
            </a:fld>
            <a:endParaRPr lang="en-US"/>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457200" y="274638"/>
            <a:ext cx="8229600" cy="952500"/>
          </a:xfrm>
          <a:noFill/>
        </p:spPr>
        <p:txBody>
          <a:bodyPr anchor="t"/>
          <a:lstStyle/>
          <a:p>
            <a:pPr eaLnBrk="1" hangingPunct="1"/>
            <a:r>
              <a:rPr lang="en-US" sz="3200"/>
              <a:t>Irrigated area in USA (continued)</a:t>
            </a:r>
          </a:p>
        </p:txBody>
      </p:sp>
      <p:sp>
        <p:nvSpPr>
          <p:cNvPr id="10243" name="Rectangle 3"/>
          <p:cNvSpPr>
            <a:spLocks noGrp="1" noChangeArrowheads="1"/>
          </p:cNvSpPr>
          <p:nvPr>
            <p:ph type="body" sz="half" idx="4294967295"/>
          </p:nvPr>
        </p:nvSpPr>
        <p:spPr>
          <a:xfrm>
            <a:off x="533400" y="1981200"/>
            <a:ext cx="8153400" cy="2740025"/>
          </a:xfrm>
        </p:spPr>
        <p:txBody>
          <a:bodyPr/>
          <a:lstStyle/>
          <a:p>
            <a:pPr eaLnBrk="1" hangingPunct="1">
              <a:buFontTx/>
              <a:buNone/>
            </a:pPr>
            <a:r>
              <a:rPr lang="en-US" sz="3000" dirty="0"/>
              <a:t>One major factor is </a:t>
            </a:r>
          </a:p>
          <a:p>
            <a:pPr eaLnBrk="1" hangingPunct="1"/>
            <a:r>
              <a:rPr lang="en-US" sz="2800" dirty="0"/>
              <a:t>An increased Irrigated area by 353%. </a:t>
            </a:r>
          </a:p>
          <a:p>
            <a:pPr eaLnBrk="1" hangingPunct="1">
              <a:buNone/>
            </a:pPr>
            <a:r>
              <a:rPr lang="en-US" sz="2800" dirty="0"/>
              <a:t>through</a:t>
            </a:r>
          </a:p>
          <a:p>
            <a:pPr eaLnBrk="1" hangingPunct="1"/>
            <a:r>
              <a:rPr lang="en-US" sz="2800" dirty="0"/>
              <a:t>An increased reservoir’s storage capacity in USA by 90 times (from 37km</a:t>
            </a:r>
            <a:r>
              <a:rPr lang="en-US" sz="2800" baseline="30000" dirty="0"/>
              <a:t>3</a:t>
            </a:r>
            <a:r>
              <a:rPr lang="en-US" sz="2800" dirty="0"/>
              <a:t> to 3,335 km</a:t>
            </a:r>
            <a:r>
              <a:rPr lang="en-US" sz="2800" baseline="30000" dirty="0"/>
              <a:t>3</a:t>
            </a:r>
            <a:r>
              <a:rPr lang="en-US" sz="2800" dirty="0"/>
              <a:t>)</a:t>
            </a:r>
          </a:p>
          <a:p>
            <a:pPr eaLnBrk="1" hangingPunct="1">
              <a:buFontTx/>
              <a:buNone/>
            </a:pPr>
            <a:endParaRPr lang="en-US" sz="2800" dirty="0"/>
          </a:p>
          <a:p>
            <a:pPr eaLnBrk="1" hangingPunct="1">
              <a:buFontTx/>
              <a:buNone/>
            </a:pPr>
            <a:r>
              <a:rPr lang="en-US" sz="2800" dirty="0"/>
              <a:t>Which lead to </a:t>
            </a:r>
          </a:p>
          <a:p>
            <a:pPr eaLnBrk="1" hangingPunct="1">
              <a:buFontTx/>
              <a:buNone/>
            </a:pPr>
            <a:r>
              <a:rPr lang="en-US" sz="2800" dirty="0"/>
              <a:t>Increased food protection in USA</a:t>
            </a:r>
          </a:p>
          <a:p>
            <a:pPr eaLnBrk="1" hangingPunct="1"/>
            <a:endParaRPr lang="en-US" sz="2800" dirty="0"/>
          </a:p>
          <a:p>
            <a:pPr eaLnBrk="1" hangingPunct="1">
              <a:buFontTx/>
              <a:buNone/>
            </a:pPr>
            <a:endParaRPr lang="en-US" sz="2800" dirty="0"/>
          </a:p>
        </p:txBody>
      </p:sp>
      <p:sp>
        <p:nvSpPr>
          <p:cNvPr id="10244" name="Rectangle 4"/>
          <p:cNvSpPr>
            <a:spLocks noChangeArrowheads="1"/>
          </p:cNvSpPr>
          <p:nvPr/>
        </p:nvSpPr>
        <p:spPr bwMode="auto">
          <a:xfrm>
            <a:off x="609600" y="2362200"/>
            <a:ext cx="8153400" cy="838200"/>
          </a:xfrm>
          <a:prstGeom prst="rect">
            <a:avLst/>
          </a:prstGeom>
          <a:noFill/>
          <a:ln w="9525">
            <a:noFill/>
            <a:miter lim="800000"/>
            <a:headEnd/>
            <a:tailEnd/>
          </a:ln>
        </p:spPr>
        <p:txBody>
          <a:bodyPr/>
          <a:lstStyle/>
          <a:p>
            <a:pPr marL="342900" indent="-342900" algn="ctr">
              <a:lnSpc>
                <a:spcPct val="90000"/>
              </a:lnSpc>
              <a:spcBef>
                <a:spcPct val="20000"/>
              </a:spcBef>
            </a:pPr>
            <a:endParaRPr lang="en-US" sz="2800"/>
          </a:p>
        </p:txBody>
      </p:sp>
      <p:sp>
        <p:nvSpPr>
          <p:cNvPr id="5" name="Slide Number Placeholder 4"/>
          <p:cNvSpPr>
            <a:spLocks noGrp="1"/>
          </p:cNvSpPr>
          <p:nvPr>
            <p:ph type="sldNum" sz="quarter" idx="12"/>
          </p:nvPr>
        </p:nvSpPr>
        <p:spPr/>
        <p:txBody>
          <a:bodyPr/>
          <a:lstStyle/>
          <a:p>
            <a:pPr>
              <a:defRPr/>
            </a:pPr>
            <a:fld id="{D7451CA8-7013-4953-8094-891C7E7A26B5}"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20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20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20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fade">
                                      <p:cBhvr>
                                        <p:cTn id="27" dur="2000"/>
                                        <p:tgtEl>
                                          <p:spTgt spid="102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3">
                                            <p:txEl>
                                              <p:pRg st="6" end="6"/>
                                            </p:txEl>
                                          </p:spTgt>
                                        </p:tgtEl>
                                        <p:attrNameLst>
                                          <p:attrName>style.visibility</p:attrName>
                                        </p:attrNameLst>
                                      </p:cBhvr>
                                      <p:to>
                                        <p:strVal val="visible"/>
                                      </p:to>
                                    </p:set>
                                    <p:animEffect transition="in" filter="fade">
                                      <p:cBhvr>
                                        <p:cTn id="32" dur="2000"/>
                                        <p:tgtEl>
                                          <p:spTgt spid="1024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nodePh="1">
                                  <p:stCondLst>
                                    <p:cond delay="0"/>
                                  </p:stCondLst>
                                  <p:endCondLst>
                                    <p:cond evt="begin" delay="0">
                                      <p:tn val="35"/>
                                    </p:cond>
                                  </p:endCondLst>
                                  <p:childTnLst>
                                    <p:set>
                                      <p:cBhvr>
                                        <p:cTn id="36" dur="1" fill="hold">
                                          <p:stCondLst>
                                            <p:cond delay="0"/>
                                          </p:stCondLst>
                                        </p:cTn>
                                        <p:tgtEl>
                                          <p:spTgt spid="10244"/>
                                        </p:tgtEl>
                                        <p:attrNameLst>
                                          <p:attrName>style.visibility</p:attrName>
                                        </p:attrNameLst>
                                      </p:cBhvr>
                                      <p:to>
                                        <p:strVal val="visible"/>
                                      </p:to>
                                    </p:set>
                                    <p:animEffect transition="in" filter="fade">
                                      <p:cBhvr>
                                        <p:cTn id="3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Grp="1" noChangeAspect="1"/>
          </p:cNvGraphicFramePr>
          <p:nvPr>
            <p:ph idx="4294967295"/>
          </p:nvPr>
        </p:nvGraphicFramePr>
        <p:xfrm>
          <a:off x="533400" y="1704975"/>
          <a:ext cx="8001000" cy="4357688"/>
        </p:xfrm>
        <a:graphic>
          <a:graphicData uri="http://schemas.openxmlformats.org/presentationml/2006/ole">
            <mc:AlternateContent xmlns:mc="http://schemas.openxmlformats.org/markup-compatibility/2006">
              <mc:Choice xmlns:v="urn:schemas-microsoft-com:vml" Requires="v">
                <p:oleObj spid="_x0000_s3075" name="Chart" r:id="rId4" imgW="4943551" imgH="2695651" progId="Excel.Sheet.8">
                  <p:embed/>
                </p:oleObj>
              </mc:Choice>
              <mc:Fallback>
                <p:oleObj name="Chart" r:id="rId4" imgW="4943551" imgH="2695651"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04975"/>
                        <a:ext cx="8001000" cy="435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5" name="Rectangle 3"/>
          <p:cNvSpPr>
            <a:spLocks noGrp="1" noChangeArrowheads="1"/>
          </p:cNvSpPr>
          <p:nvPr>
            <p:ph type="title" idx="4294967295"/>
          </p:nvPr>
        </p:nvSpPr>
        <p:spPr>
          <a:noFill/>
        </p:spPr>
        <p:txBody>
          <a:bodyPr anchor="t"/>
          <a:lstStyle/>
          <a:p>
            <a:pPr eaLnBrk="1" hangingPunct="1"/>
            <a:r>
              <a:rPr lang="en-US" sz="4000"/>
              <a:t>Increase in Storage Capacity and Irrigated area in USA</a:t>
            </a:r>
          </a:p>
        </p:txBody>
      </p:sp>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2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533400" y="1042988"/>
            <a:ext cx="7772400" cy="5680075"/>
          </a:xfrm>
          <a:prstGeom prst="rect">
            <a:avLst/>
          </a:prstGeom>
          <a:noFill/>
          <a:ln w="9525">
            <a:noFill/>
            <a:miter lim="800000"/>
            <a:headEnd/>
            <a:tailEnd/>
          </a:ln>
        </p:spPr>
      </p:pic>
      <p:sp>
        <p:nvSpPr>
          <p:cNvPr id="3" name="Title 2"/>
          <p:cNvSpPr>
            <a:spLocks noGrp="1"/>
          </p:cNvSpPr>
          <p:nvPr>
            <p:ph type="title"/>
          </p:nvPr>
        </p:nvSpPr>
        <p:spPr/>
        <p:txBody>
          <a:bodyPr>
            <a:normAutofit/>
          </a:bodyPr>
          <a:lstStyle/>
          <a:p>
            <a:pPr>
              <a:defRPr/>
            </a:pPr>
            <a:r>
              <a:rPr lang="en-US" sz="3600" dirty="0"/>
              <a:t>Pakistan’s Water availability per capita</a:t>
            </a:r>
          </a:p>
        </p:txBody>
      </p:sp>
      <p:sp>
        <p:nvSpPr>
          <p:cNvPr id="4" name="Slide Number Placeholder 3"/>
          <p:cNvSpPr>
            <a:spLocks noGrp="1"/>
          </p:cNvSpPr>
          <p:nvPr>
            <p:ph type="sldNum" sz="quarter" idx="12"/>
          </p:nvPr>
        </p:nvSpPr>
        <p:spPr/>
        <p:txBody>
          <a:bodyPr/>
          <a:lstStyle/>
          <a:p>
            <a:pPr>
              <a:defRPr/>
            </a:pPr>
            <a:fld id="{8AE31A6A-BCDF-43FA-8009-601CC7E52D0D}"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6172200" y="2514600"/>
          <a:ext cx="2438400" cy="2514600"/>
        </p:xfrm>
        <a:graphic>
          <a:graphicData uri="http://schemas.openxmlformats.org/presentationml/2006/ole">
            <mc:AlternateContent xmlns:mc="http://schemas.openxmlformats.org/markup-compatibility/2006">
              <mc:Choice xmlns:v="urn:schemas-microsoft-com:vml" Requires="v">
                <p:oleObj spid="_x0000_s4101" name="Chart" r:id="rId4" imgW="4168440" imgH="2455200" progId="Excel.Sheet.8">
                  <p:embed/>
                </p:oleObj>
              </mc:Choice>
              <mc:Fallback>
                <p:oleObj name="Chart" r:id="rId4" imgW="4168440" imgH="24552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l="28191" t="14171" r="31303" b="15021"/>
                      <a:stretch>
                        <a:fillRect/>
                      </a:stretch>
                    </p:blipFill>
                    <p:spPr bwMode="auto">
                      <a:xfrm>
                        <a:off x="6172200" y="2514600"/>
                        <a:ext cx="2438400" cy="25146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nvGraphicFramePr>
        <p:xfrm>
          <a:off x="3276600" y="2514600"/>
          <a:ext cx="2590800" cy="2362200"/>
        </p:xfrm>
        <a:graphic>
          <a:graphicData uri="http://schemas.openxmlformats.org/presentationml/2006/ole">
            <mc:AlternateContent xmlns:mc="http://schemas.openxmlformats.org/markup-compatibility/2006">
              <mc:Choice xmlns:v="urn:schemas-microsoft-com:vml" Requires="v">
                <p:oleObj spid="_x0000_s4102" name="Chart" r:id="rId6" imgW="3845520" imgH="2351160" progId="Excel.Sheet.8">
                  <p:embed/>
                </p:oleObj>
              </mc:Choice>
              <mc:Fallback>
                <p:oleObj name="Chart" r:id="rId6" imgW="3845520" imgH="2351160" progId="Excel.Sheet.8">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l="28166" t="14377" r="26500" b="18141"/>
                      <a:stretch>
                        <a:fillRect/>
                      </a:stretch>
                    </p:blipFill>
                    <p:spPr bwMode="auto">
                      <a:xfrm>
                        <a:off x="3276600" y="2514600"/>
                        <a:ext cx="2590800" cy="236220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304800" y="2011363"/>
          <a:ext cx="2590800" cy="3376612"/>
        </p:xfrm>
        <a:graphic>
          <a:graphicData uri="http://schemas.openxmlformats.org/presentationml/2006/ole">
            <mc:AlternateContent xmlns:mc="http://schemas.openxmlformats.org/markup-compatibility/2006">
              <mc:Choice xmlns:v="urn:schemas-microsoft-com:vml" Requires="v">
                <p:oleObj spid="_x0000_s4103" name="Chart" r:id="rId8" imgW="4263120" imgH="2445840" progId="Excel.Sheet.8">
                  <p:embed/>
                </p:oleObj>
              </mc:Choice>
              <mc:Fallback>
                <p:oleObj name="Chart" r:id="rId8" imgW="4263120" imgH="2445840" progId="Excel.Sheet.8">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l="23744" r="32172"/>
                      <a:stretch>
                        <a:fillRect/>
                      </a:stretch>
                    </p:blipFill>
                    <p:spPr bwMode="auto">
                      <a:xfrm>
                        <a:off x="304800" y="2011363"/>
                        <a:ext cx="2590800" cy="3376612"/>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317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01" name="Group 1029"/>
          <p:cNvGrpSpPr>
            <a:grpSpLocks/>
          </p:cNvGrpSpPr>
          <p:nvPr/>
        </p:nvGrpSpPr>
        <p:grpSpPr bwMode="auto">
          <a:xfrm>
            <a:off x="6442075" y="5329238"/>
            <a:ext cx="2514600" cy="1301750"/>
            <a:chOff x="480" y="3000"/>
            <a:chExt cx="1584" cy="820"/>
          </a:xfrm>
        </p:grpSpPr>
        <p:sp>
          <p:nvSpPr>
            <p:cNvPr id="4107" name="Rectangle 1030"/>
            <p:cNvSpPr>
              <a:spLocks noChangeArrowheads="1"/>
            </p:cNvSpPr>
            <p:nvPr/>
          </p:nvSpPr>
          <p:spPr bwMode="auto">
            <a:xfrm>
              <a:off x="480" y="3281"/>
              <a:ext cx="136" cy="251"/>
            </a:xfrm>
            <a:prstGeom prst="rect">
              <a:avLst/>
            </a:prstGeom>
            <a:solidFill>
              <a:srgbClr val="9999FF"/>
            </a:solidFill>
            <a:ln w="31750">
              <a:solidFill>
                <a:schemeClr val="tx1"/>
              </a:solidFill>
              <a:miter lim="800000"/>
              <a:headEnd/>
              <a:tailEnd/>
            </a:ln>
          </p:spPr>
          <p:txBody>
            <a:bodyPr wrap="none" anchor="ctr">
              <a:spAutoFit/>
            </a:bodyPr>
            <a:lstStyle/>
            <a:p>
              <a:endParaRPr lang="en-US"/>
            </a:p>
          </p:txBody>
        </p:sp>
        <p:sp>
          <p:nvSpPr>
            <p:cNvPr id="4108" name="Rectangle 1031"/>
            <p:cNvSpPr>
              <a:spLocks noChangeArrowheads="1"/>
            </p:cNvSpPr>
            <p:nvPr/>
          </p:nvSpPr>
          <p:spPr bwMode="auto">
            <a:xfrm>
              <a:off x="480" y="3569"/>
              <a:ext cx="136" cy="251"/>
            </a:xfrm>
            <a:prstGeom prst="rect">
              <a:avLst/>
            </a:prstGeom>
            <a:solidFill>
              <a:srgbClr val="A50021"/>
            </a:solidFill>
            <a:ln w="31750">
              <a:solidFill>
                <a:schemeClr val="tx1"/>
              </a:solidFill>
              <a:miter lim="800000"/>
              <a:headEnd/>
              <a:tailEnd/>
            </a:ln>
          </p:spPr>
          <p:txBody>
            <a:bodyPr wrap="none" anchor="ctr">
              <a:spAutoFit/>
            </a:bodyPr>
            <a:lstStyle/>
            <a:p>
              <a:endParaRPr lang="en-US"/>
            </a:p>
          </p:txBody>
        </p:sp>
        <p:sp>
          <p:nvSpPr>
            <p:cNvPr id="4109" name="Rectangle 1032"/>
            <p:cNvSpPr>
              <a:spLocks noChangeArrowheads="1"/>
            </p:cNvSpPr>
            <p:nvPr/>
          </p:nvSpPr>
          <p:spPr bwMode="auto">
            <a:xfrm>
              <a:off x="480" y="3000"/>
              <a:ext cx="136" cy="251"/>
            </a:xfrm>
            <a:prstGeom prst="rect">
              <a:avLst/>
            </a:prstGeom>
            <a:solidFill>
              <a:srgbClr val="FFFFCC"/>
            </a:solidFill>
            <a:ln w="31750">
              <a:solidFill>
                <a:schemeClr val="tx1"/>
              </a:solidFill>
              <a:miter lim="800000"/>
              <a:headEnd/>
              <a:tailEnd/>
            </a:ln>
          </p:spPr>
          <p:txBody>
            <a:bodyPr wrap="none" anchor="ctr">
              <a:spAutoFit/>
            </a:bodyPr>
            <a:lstStyle/>
            <a:p>
              <a:endParaRPr lang="en-US"/>
            </a:p>
          </p:txBody>
        </p:sp>
        <p:sp>
          <p:nvSpPr>
            <p:cNvPr id="4110" name="Text Box 1033"/>
            <p:cNvSpPr txBox="1">
              <a:spLocks noChangeArrowheads="1"/>
            </p:cNvSpPr>
            <p:nvPr/>
          </p:nvSpPr>
          <p:spPr bwMode="auto">
            <a:xfrm>
              <a:off x="735" y="3295"/>
              <a:ext cx="1248" cy="231"/>
            </a:xfrm>
            <a:prstGeom prst="rect">
              <a:avLst/>
            </a:prstGeom>
            <a:noFill/>
            <a:ln w="31750">
              <a:noFill/>
              <a:miter lim="800000"/>
              <a:headEnd/>
              <a:tailEnd/>
            </a:ln>
          </p:spPr>
          <p:txBody>
            <a:bodyPr>
              <a:spAutoFit/>
            </a:bodyPr>
            <a:lstStyle/>
            <a:p>
              <a:r>
                <a:rPr lang="en-US" b="1"/>
                <a:t>Domestic Use</a:t>
              </a:r>
            </a:p>
          </p:txBody>
        </p:sp>
        <p:sp>
          <p:nvSpPr>
            <p:cNvPr id="4111" name="Text Box 1034"/>
            <p:cNvSpPr txBox="1">
              <a:spLocks noChangeArrowheads="1"/>
            </p:cNvSpPr>
            <p:nvPr/>
          </p:nvSpPr>
          <p:spPr bwMode="auto">
            <a:xfrm>
              <a:off x="735" y="3561"/>
              <a:ext cx="1248" cy="231"/>
            </a:xfrm>
            <a:prstGeom prst="rect">
              <a:avLst/>
            </a:prstGeom>
            <a:noFill/>
            <a:ln w="31750">
              <a:noFill/>
              <a:miter lim="800000"/>
              <a:headEnd/>
              <a:tailEnd/>
            </a:ln>
          </p:spPr>
          <p:txBody>
            <a:bodyPr>
              <a:spAutoFit/>
            </a:bodyPr>
            <a:lstStyle/>
            <a:p>
              <a:r>
                <a:rPr lang="en-US" b="1"/>
                <a:t>Industrial Use</a:t>
              </a:r>
            </a:p>
          </p:txBody>
        </p:sp>
        <p:sp>
          <p:nvSpPr>
            <p:cNvPr id="4112" name="Text Box 1035"/>
            <p:cNvSpPr txBox="1">
              <a:spLocks noChangeArrowheads="1"/>
            </p:cNvSpPr>
            <p:nvPr/>
          </p:nvSpPr>
          <p:spPr bwMode="auto">
            <a:xfrm>
              <a:off x="720" y="3003"/>
              <a:ext cx="1344" cy="231"/>
            </a:xfrm>
            <a:prstGeom prst="rect">
              <a:avLst/>
            </a:prstGeom>
            <a:noFill/>
            <a:ln w="31750">
              <a:noFill/>
              <a:miter lim="800000"/>
              <a:headEnd/>
              <a:tailEnd/>
            </a:ln>
          </p:spPr>
          <p:txBody>
            <a:bodyPr>
              <a:spAutoFit/>
            </a:bodyPr>
            <a:lstStyle/>
            <a:p>
              <a:r>
                <a:rPr lang="en-US" b="1"/>
                <a:t>Agricultural Use</a:t>
              </a:r>
            </a:p>
          </p:txBody>
        </p:sp>
      </p:grpSp>
      <p:sp>
        <p:nvSpPr>
          <p:cNvPr id="4102" name="Text Box 1036"/>
          <p:cNvSpPr txBox="1">
            <a:spLocks noChangeArrowheads="1"/>
          </p:cNvSpPr>
          <p:nvPr/>
        </p:nvSpPr>
        <p:spPr bwMode="auto">
          <a:xfrm>
            <a:off x="741363" y="1731963"/>
            <a:ext cx="1752600" cy="641350"/>
          </a:xfrm>
          <a:prstGeom prst="rect">
            <a:avLst/>
          </a:prstGeom>
          <a:noFill/>
          <a:ln w="31750">
            <a:noFill/>
            <a:miter lim="800000"/>
            <a:headEnd/>
            <a:tailEnd/>
          </a:ln>
        </p:spPr>
        <p:txBody>
          <a:bodyPr>
            <a:spAutoFit/>
          </a:bodyPr>
          <a:lstStyle/>
          <a:p>
            <a:r>
              <a:rPr lang="en-US" b="1"/>
              <a:t>High-Income Countries</a:t>
            </a:r>
          </a:p>
        </p:txBody>
      </p:sp>
      <p:sp>
        <p:nvSpPr>
          <p:cNvPr id="4103" name="Text Box 1037"/>
          <p:cNvSpPr txBox="1">
            <a:spLocks noChangeArrowheads="1"/>
          </p:cNvSpPr>
          <p:nvPr/>
        </p:nvSpPr>
        <p:spPr bwMode="auto">
          <a:xfrm>
            <a:off x="6248400" y="1658938"/>
            <a:ext cx="2438400" cy="641350"/>
          </a:xfrm>
          <a:prstGeom prst="rect">
            <a:avLst/>
          </a:prstGeom>
          <a:noFill/>
          <a:ln w="31750">
            <a:noFill/>
            <a:miter lim="800000"/>
            <a:headEnd/>
            <a:tailEnd/>
          </a:ln>
        </p:spPr>
        <p:txBody>
          <a:bodyPr>
            <a:spAutoFit/>
          </a:bodyPr>
          <a:lstStyle/>
          <a:p>
            <a:r>
              <a:rPr lang="en-US" b="1"/>
              <a:t>Low and Medium Income Countries</a:t>
            </a:r>
          </a:p>
        </p:txBody>
      </p:sp>
      <p:sp>
        <p:nvSpPr>
          <p:cNvPr id="4104" name="Text Box 1038"/>
          <p:cNvSpPr txBox="1">
            <a:spLocks noChangeArrowheads="1"/>
          </p:cNvSpPr>
          <p:nvPr/>
        </p:nvSpPr>
        <p:spPr bwMode="auto">
          <a:xfrm>
            <a:off x="4106863" y="1695450"/>
            <a:ext cx="990600" cy="366713"/>
          </a:xfrm>
          <a:prstGeom prst="rect">
            <a:avLst/>
          </a:prstGeom>
          <a:noFill/>
          <a:ln w="31750">
            <a:noFill/>
            <a:miter lim="800000"/>
            <a:headEnd/>
            <a:tailEnd/>
          </a:ln>
        </p:spPr>
        <p:txBody>
          <a:bodyPr>
            <a:spAutoFit/>
          </a:bodyPr>
          <a:lstStyle/>
          <a:p>
            <a:r>
              <a:rPr lang="en-US" b="1"/>
              <a:t>Global</a:t>
            </a:r>
          </a:p>
        </p:txBody>
      </p:sp>
      <p:sp>
        <p:nvSpPr>
          <p:cNvPr id="4105" name="Text Box 1040"/>
          <p:cNvSpPr txBox="1">
            <a:spLocks noChangeArrowheads="1"/>
          </p:cNvSpPr>
          <p:nvPr/>
        </p:nvSpPr>
        <p:spPr bwMode="auto">
          <a:xfrm>
            <a:off x="422275" y="5895975"/>
            <a:ext cx="5257800" cy="762000"/>
          </a:xfrm>
          <a:prstGeom prst="rect">
            <a:avLst/>
          </a:prstGeom>
          <a:solidFill>
            <a:schemeClr val="tx2"/>
          </a:solidFill>
          <a:ln w="31750">
            <a:noFill/>
            <a:miter lim="800000"/>
            <a:headEnd/>
            <a:tailEnd/>
          </a:ln>
        </p:spPr>
        <p:txBody>
          <a:bodyPr>
            <a:spAutoFit/>
          </a:bodyPr>
          <a:lstStyle/>
          <a:p>
            <a:r>
              <a:rPr lang="en-US" sz="2200" b="1">
                <a:solidFill>
                  <a:schemeClr val="bg1"/>
                </a:solidFill>
              </a:rPr>
              <a:t>Variation in Sector-wise water demand</a:t>
            </a:r>
          </a:p>
        </p:txBody>
      </p:sp>
      <p:sp>
        <p:nvSpPr>
          <p:cNvPr id="2067" name="Rectangle 4"/>
          <p:cNvSpPr>
            <a:spLocks noChangeArrowheads="1"/>
          </p:cNvSpPr>
          <p:nvPr/>
        </p:nvSpPr>
        <p:spPr bwMode="auto">
          <a:xfrm>
            <a:off x="533400" y="304800"/>
            <a:ext cx="8610600" cy="1200150"/>
          </a:xfrm>
          <a:prstGeom prst="rect">
            <a:avLst/>
          </a:prstGeom>
          <a:noFill/>
          <a:ln w="9525" algn="ctr">
            <a:noFill/>
            <a:miter lim="800000"/>
            <a:headEnd/>
            <a:tailEnd/>
          </a:ln>
          <a:effectLst/>
        </p:spPr>
        <p:txBody>
          <a:bodyPr>
            <a:spAutoFit/>
          </a:bodyPr>
          <a:lstStyle/>
          <a:p>
            <a:pPr>
              <a:defRPr/>
            </a:pPr>
            <a:r>
              <a:rPr lang="en-US" sz="2400" b="1" dirty="0">
                <a:solidFill>
                  <a:srgbClr val="0000CC"/>
                </a:solidFill>
                <a:effectLst>
                  <a:outerShdw blurRad="38100" dist="38100" dir="2700000" algn="tl">
                    <a:srgbClr val="C0C0C0"/>
                  </a:outerShdw>
                </a:effectLst>
              </a:rPr>
              <a:t>WATER USE FOR IRRIGATION NEED TO BE RATIONALIZED</a:t>
            </a:r>
          </a:p>
          <a:p>
            <a:pPr>
              <a:defRPr/>
            </a:pPr>
            <a:r>
              <a:rPr lang="en-US" sz="2400" b="1" dirty="0">
                <a:solidFill>
                  <a:srgbClr val="0000CC"/>
                </a:solidFill>
                <a:effectLst>
                  <a:outerShdw blurRad="38100" dist="38100" dir="2700000" algn="tl">
                    <a:srgbClr val="C0C0C0"/>
                  </a:outerShdw>
                </a:effectLst>
              </a:rPr>
              <a:t>Current IRRIGATION WITHDRAWLS ARE not sustainable</a:t>
            </a:r>
          </a:p>
        </p:txBody>
      </p:sp>
      <p:sp>
        <p:nvSpPr>
          <p:cNvPr id="17" name="Slide Number Placeholder 16"/>
          <p:cNvSpPr>
            <a:spLocks noGrp="1"/>
          </p:cNvSpPr>
          <p:nvPr>
            <p:ph type="sldNum" sz="quarter" idx="12"/>
          </p:nvPr>
        </p:nvSpPr>
        <p:spPr/>
        <p:txBody>
          <a:bodyPr/>
          <a:lstStyle/>
          <a:p>
            <a:pPr>
              <a:defRPr/>
            </a:pPr>
            <a:fld id="{D7451CA8-7013-4953-8094-891C7E7A26B5}"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body" idx="4294967295"/>
          </p:nvPr>
        </p:nvSpPr>
        <p:spPr>
          <a:xfrm>
            <a:off x="685800" y="1524000"/>
            <a:ext cx="8229600" cy="5105400"/>
          </a:xfrm>
        </p:spPr>
        <p:txBody>
          <a:bodyPr/>
          <a:lstStyle/>
          <a:p>
            <a:pPr algn="just" eaLnBrk="1" hangingPunct="1">
              <a:lnSpc>
                <a:spcPct val="80000"/>
              </a:lnSpc>
            </a:pPr>
            <a:r>
              <a:rPr lang="en-US" sz="1800" dirty="0"/>
              <a:t>Soil-water-plant relationship, methods of estimating crop water requirements</a:t>
            </a:r>
          </a:p>
          <a:p>
            <a:pPr algn="just" eaLnBrk="1" hangingPunct="1">
              <a:lnSpc>
                <a:spcPct val="80000"/>
              </a:lnSpc>
            </a:pPr>
            <a:r>
              <a:rPr lang="en-US" sz="1800" dirty="0"/>
              <a:t>Determination of losses in irrigation system</a:t>
            </a:r>
          </a:p>
          <a:p>
            <a:pPr algn="just" eaLnBrk="1" hangingPunct="1">
              <a:lnSpc>
                <a:spcPct val="80000"/>
              </a:lnSpc>
            </a:pPr>
            <a:r>
              <a:rPr lang="en-US" sz="1800" dirty="0"/>
              <a:t>Methods of surface, sub-surface and sprinkling irrigation, their suitability and economics in water saving. </a:t>
            </a:r>
          </a:p>
          <a:p>
            <a:pPr algn="just" eaLnBrk="1" hangingPunct="1">
              <a:lnSpc>
                <a:spcPct val="80000"/>
              </a:lnSpc>
            </a:pPr>
            <a:r>
              <a:rPr lang="en-US" sz="1800" dirty="0"/>
              <a:t>Economics of lined channels. Irrigation efficiencies, Project efficiency, operation efficiency, and economic efficiency.</a:t>
            </a:r>
          </a:p>
          <a:p>
            <a:pPr algn="just" eaLnBrk="1" hangingPunct="1">
              <a:lnSpc>
                <a:spcPct val="80000"/>
              </a:lnSpc>
            </a:pPr>
            <a:r>
              <a:rPr lang="en-US" sz="1800" dirty="0"/>
              <a:t>Irrigation distribution network: Planning and design of different components. Layout of field channels and outlets. Land shaping and leveling.</a:t>
            </a:r>
          </a:p>
          <a:p>
            <a:pPr algn="just" eaLnBrk="1" hangingPunct="1">
              <a:lnSpc>
                <a:spcPct val="80000"/>
              </a:lnSpc>
            </a:pPr>
            <a:r>
              <a:rPr lang="en-US" sz="1800" dirty="0"/>
              <a:t>Irrigation scheduling: Dynamic Crop response model. Modeling or irrigation schedules. </a:t>
            </a:r>
            <a:r>
              <a:rPr lang="en-US" sz="1800" dirty="0" err="1"/>
              <a:t>Warabandi</a:t>
            </a:r>
            <a:r>
              <a:rPr lang="en-US" sz="1800" dirty="0"/>
              <a:t> distribution system and its constraints</a:t>
            </a:r>
          </a:p>
          <a:p>
            <a:pPr algn="just" eaLnBrk="1" hangingPunct="1">
              <a:lnSpc>
                <a:spcPct val="80000"/>
              </a:lnSpc>
            </a:pPr>
            <a:r>
              <a:rPr lang="en-US" sz="1800" dirty="0"/>
              <a:t>Diagnostic analysis of irrigation systems. </a:t>
            </a:r>
          </a:p>
          <a:p>
            <a:pPr algn="just" eaLnBrk="1" hangingPunct="1">
              <a:lnSpc>
                <a:spcPct val="80000"/>
              </a:lnSpc>
            </a:pPr>
            <a:r>
              <a:rPr lang="en-US" sz="1800" dirty="0"/>
              <a:t>Development Model. </a:t>
            </a:r>
          </a:p>
          <a:p>
            <a:pPr algn="just" eaLnBrk="1" hangingPunct="1">
              <a:lnSpc>
                <a:spcPct val="80000"/>
              </a:lnSpc>
            </a:pPr>
            <a:r>
              <a:rPr lang="en-US" sz="1800" dirty="0"/>
              <a:t>System perspectives: </a:t>
            </a:r>
          </a:p>
          <a:p>
            <a:pPr lvl="1" algn="just" eaLnBrk="1" hangingPunct="1">
              <a:lnSpc>
                <a:spcPct val="80000"/>
              </a:lnSpc>
            </a:pPr>
            <a:r>
              <a:rPr lang="en-US" sz="1600" dirty="0"/>
              <a:t>Interdisciplinary approach. Identification of problems. Establishment of objectives. Allocation of responsibility. Information collection. Development of work plans and methods. </a:t>
            </a:r>
          </a:p>
          <a:p>
            <a:pPr lvl="1" algn="just" eaLnBrk="1" hangingPunct="1">
              <a:lnSpc>
                <a:spcPct val="80000"/>
              </a:lnSpc>
            </a:pPr>
            <a:r>
              <a:rPr lang="en-US" sz="1600" dirty="0"/>
              <a:t>Technical social and economic data collection. Data analysis. On-farm water management practices, physical constraints, socio-economic problems. Traditional practices.</a:t>
            </a:r>
          </a:p>
        </p:txBody>
      </p:sp>
      <p:sp>
        <p:nvSpPr>
          <p:cNvPr id="7171" name="Rectangle 2"/>
          <p:cNvSpPr>
            <a:spLocks noGrp="1" noChangeArrowheads="1"/>
          </p:cNvSpPr>
          <p:nvPr>
            <p:ph type="title" idx="4294967295"/>
          </p:nvPr>
        </p:nvSpPr>
        <p:spPr>
          <a:xfrm>
            <a:off x="457200" y="228600"/>
            <a:ext cx="8229600" cy="1371600"/>
          </a:xfrm>
        </p:spPr>
        <p:txBody>
          <a:bodyPr/>
          <a:lstStyle/>
          <a:p>
            <a:pPr eaLnBrk="1" hangingPunct="1"/>
            <a:r>
              <a:rPr lang="en-US" sz="3200"/>
              <a:t>Course Outline</a:t>
            </a:r>
            <a:br>
              <a:rPr lang="en-US" sz="3200"/>
            </a:br>
            <a:r>
              <a:rPr lang="en-US" sz="3200"/>
              <a:t>HI-504: Irrigation Engineering Practices</a:t>
            </a:r>
          </a:p>
        </p:txBody>
      </p:sp>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suman\Dr.Babel\scanned pitctures\new scan\extra13amc.jpg"/>
          <p:cNvPicPr>
            <a:picLocks noChangeAspect="1" noChangeArrowheads="1"/>
          </p:cNvPicPr>
          <p:nvPr/>
        </p:nvPicPr>
        <p:blipFill>
          <a:blip r:embed="rId3" cstate="print"/>
          <a:srcRect/>
          <a:stretch>
            <a:fillRect/>
          </a:stretch>
        </p:blipFill>
        <p:spPr bwMode="auto">
          <a:xfrm>
            <a:off x="395288" y="1651000"/>
            <a:ext cx="8605837" cy="4003675"/>
          </a:xfrm>
          <a:prstGeom prst="rect">
            <a:avLst/>
          </a:prstGeom>
          <a:noFill/>
          <a:ln w="9525">
            <a:noFill/>
            <a:miter lim="800000"/>
            <a:headEnd/>
            <a:tailEnd/>
          </a:ln>
        </p:spPr>
      </p:pic>
      <p:sp>
        <p:nvSpPr>
          <p:cNvPr id="22531" name="Text Box 4"/>
          <p:cNvSpPr txBox="1">
            <a:spLocks noChangeArrowheads="1"/>
          </p:cNvSpPr>
          <p:nvPr/>
        </p:nvSpPr>
        <p:spPr bwMode="auto">
          <a:xfrm>
            <a:off x="474663" y="5781675"/>
            <a:ext cx="8382000" cy="762000"/>
          </a:xfrm>
          <a:prstGeom prst="rect">
            <a:avLst/>
          </a:prstGeom>
          <a:solidFill>
            <a:schemeClr val="tx2"/>
          </a:solidFill>
          <a:ln w="31750">
            <a:noFill/>
            <a:miter lim="800000"/>
            <a:headEnd/>
            <a:tailEnd/>
          </a:ln>
        </p:spPr>
        <p:txBody>
          <a:bodyPr>
            <a:spAutoFit/>
          </a:bodyPr>
          <a:lstStyle/>
          <a:p>
            <a:r>
              <a:rPr lang="en-US" sz="2200" b="1">
                <a:solidFill>
                  <a:schemeClr val="bg1"/>
                </a:solidFill>
              </a:rPr>
              <a:t>Sectoral demands increasing and new demands emerging such as for environmental and river maintenance</a:t>
            </a:r>
          </a:p>
        </p:txBody>
      </p:sp>
      <p:sp>
        <p:nvSpPr>
          <p:cNvPr id="19463" name="Rectangle 4"/>
          <p:cNvSpPr>
            <a:spLocks noChangeArrowheads="1"/>
          </p:cNvSpPr>
          <p:nvPr/>
        </p:nvSpPr>
        <p:spPr bwMode="auto">
          <a:xfrm>
            <a:off x="966788" y="590550"/>
            <a:ext cx="6729412" cy="584200"/>
          </a:xfrm>
          <a:prstGeom prst="rect">
            <a:avLst/>
          </a:prstGeom>
          <a:noFill/>
          <a:ln w="9525" algn="ctr">
            <a:noFill/>
            <a:miter lim="800000"/>
            <a:headEnd/>
            <a:tailEnd/>
          </a:ln>
          <a:effectLst/>
        </p:spPr>
        <p:txBody>
          <a:bodyPr>
            <a:spAutoFit/>
          </a:bodyPr>
          <a:lstStyle/>
          <a:p>
            <a:pPr>
              <a:defRPr/>
            </a:pPr>
            <a:r>
              <a:rPr lang="en-US" sz="3200" b="1" dirty="0">
                <a:solidFill>
                  <a:srgbClr val="0000CC"/>
                </a:solidFill>
                <a:effectLst>
                  <a:outerShdw blurRad="38100" dist="38100" dir="2700000" algn="tl">
                    <a:srgbClr val="C0C0C0"/>
                  </a:outerShdw>
                </a:effectLst>
              </a:rPr>
              <a:t>Forecast of Demands by sectors</a:t>
            </a:r>
          </a:p>
        </p:txBody>
      </p:sp>
      <p:sp>
        <p:nvSpPr>
          <p:cNvPr id="5" name="Slide Number Placeholder 4"/>
          <p:cNvSpPr>
            <a:spLocks noGrp="1"/>
          </p:cNvSpPr>
          <p:nvPr>
            <p:ph type="sldNum" sz="quarter" idx="12"/>
          </p:nvPr>
        </p:nvSpPr>
        <p:spPr/>
        <p:txBody>
          <a:bodyPr/>
          <a:lstStyle/>
          <a:p>
            <a:pPr>
              <a:defRPr/>
            </a:pPr>
            <a:fld id="{D7451CA8-7013-4953-8094-891C7E7A26B5}"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sz="3600" dirty="0"/>
              <a:t>Soil-Water-Plant relationship</a:t>
            </a:r>
          </a:p>
        </p:txBody>
      </p:sp>
      <p:sp>
        <p:nvSpPr>
          <p:cNvPr id="25603" name="Rectangle 3"/>
          <p:cNvSpPr>
            <a:spLocks noGrp="1" noChangeArrowheads="1"/>
          </p:cNvSpPr>
          <p:nvPr>
            <p:ph type="body" idx="4294967295"/>
          </p:nvPr>
        </p:nvSpPr>
        <p:spPr/>
        <p:txBody>
          <a:bodyPr/>
          <a:lstStyle/>
          <a:p>
            <a:pPr eaLnBrk="1" hangingPunct="1"/>
            <a:r>
              <a:rPr lang="en-US" sz="2400" dirty="0"/>
              <a:t>Soil as a porous media</a:t>
            </a:r>
          </a:p>
          <a:p>
            <a:pPr eaLnBrk="1" hangingPunct="1"/>
            <a:r>
              <a:rPr lang="en-US" sz="2400" dirty="0"/>
              <a:t>Provides</a:t>
            </a:r>
          </a:p>
          <a:p>
            <a:pPr lvl="1" eaLnBrk="1" hangingPunct="1"/>
            <a:r>
              <a:rPr lang="en-US" sz="2000" dirty="0"/>
              <a:t>Physical support</a:t>
            </a:r>
          </a:p>
          <a:p>
            <a:pPr lvl="1" eaLnBrk="1" hangingPunct="1"/>
            <a:r>
              <a:rPr lang="en-US" sz="2000" dirty="0"/>
              <a:t>Nutrients </a:t>
            </a:r>
          </a:p>
          <a:p>
            <a:pPr lvl="1" eaLnBrk="1" hangingPunct="1"/>
            <a:r>
              <a:rPr lang="en-US" sz="2000" dirty="0"/>
              <a:t>Water &amp; </a:t>
            </a:r>
          </a:p>
          <a:p>
            <a:pPr lvl="1" eaLnBrk="1" hangingPunct="1"/>
            <a:r>
              <a:rPr lang="en-US" sz="2000" dirty="0"/>
              <a:t>Air</a:t>
            </a:r>
          </a:p>
          <a:p>
            <a:pPr eaLnBrk="1" hangingPunct="1"/>
            <a:endParaRPr lang="en-US" sz="2400" dirty="0"/>
          </a:p>
        </p:txBody>
      </p:sp>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274638"/>
            <a:ext cx="8229600" cy="639762"/>
          </a:xfrm>
        </p:spPr>
        <p:txBody>
          <a:bodyPr/>
          <a:lstStyle/>
          <a:p>
            <a:pPr eaLnBrk="1" hangingPunct="1">
              <a:defRPr/>
            </a:pPr>
            <a:r>
              <a:rPr lang="en-US" sz="4000" b="1">
                <a:effectLst>
                  <a:outerShdw blurRad="38100" dist="38100" dir="2700000" algn="tl">
                    <a:srgbClr val="C0C0C0"/>
                  </a:outerShdw>
                </a:effectLst>
              </a:rPr>
              <a:t>Soil Properties</a:t>
            </a:r>
          </a:p>
        </p:txBody>
      </p:sp>
      <p:sp>
        <p:nvSpPr>
          <p:cNvPr id="220163" name="Rectangle 3"/>
          <p:cNvSpPr>
            <a:spLocks noGrp="1" noChangeArrowheads="1"/>
          </p:cNvSpPr>
          <p:nvPr>
            <p:ph type="body" idx="1"/>
          </p:nvPr>
        </p:nvSpPr>
        <p:spPr>
          <a:xfrm>
            <a:off x="228600" y="1143000"/>
            <a:ext cx="8763000" cy="5486400"/>
          </a:xfrm>
        </p:spPr>
        <p:txBody>
          <a:bodyPr/>
          <a:lstStyle/>
          <a:p>
            <a:pPr eaLnBrk="1" hangingPunct="1">
              <a:lnSpc>
                <a:spcPct val="80000"/>
              </a:lnSpc>
              <a:buClr>
                <a:schemeClr val="tx2"/>
              </a:buClr>
              <a:defRPr/>
            </a:pPr>
            <a:r>
              <a:rPr lang="en-US" sz="2800">
                <a:effectLst>
                  <a:outerShdw blurRad="38100" dist="38100" dir="2700000" algn="tl">
                    <a:srgbClr val="C0C0C0"/>
                  </a:outerShdw>
                </a:effectLst>
              </a:rPr>
              <a:t>Texture</a:t>
            </a:r>
          </a:p>
          <a:p>
            <a:pPr lvl="1" eaLnBrk="1" hangingPunct="1">
              <a:lnSpc>
                <a:spcPct val="80000"/>
              </a:lnSpc>
              <a:buClr>
                <a:schemeClr val="tx2"/>
              </a:buClr>
              <a:defRPr/>
            </a:pPr>
            <a:r>
              <a:rPr lang="en-US" sz="2400">
                <a:effectLst>
                  <a:outerShdw blurRad="38100" dist="38100" dir="2700000" algn="tl">
                    <a:srgbClr val="C0C0C0"/>
                  </a:outerShdw>
                </a:effectLst>
              </a:rPr>
              <a:t>Definition:  relative proportions of various sizes of individual soil particles</a:t>
            </a:r>
          </a:p>
          <a:p>
            <a:pPr lvl="1" eaLnBrk="1" hangingPunct="1">
              <a:lnSpc>
                <a:spcPct val="80000"/>
              </a:lnSpc>
              <a:buClr>
                <a:schemeClr val="tx2"/>
              </a:buClr>
              <a:defRPr/>
            </a:pPr>
            <a:r>
              <a:rPr lang="en-US" sz="2400">
                <a:effectLst>
                  <a:outerShdw blurRad="38100" dist="38100" dir="2700000" algn="tl">
                    <a:srgbClr val="C0C0C0"/>
                  </a:outerShdw>
                </a:effectLst>
              </a:rPr>
              <a:t>USDA classifications</a:t>
            </a:r>
          </a:p>
          <a:p>
            <a:pPr lvl="2" eaLnBrk="1" hangingPunct="1">
              <a:lnSpc>
                <a:spcPct val="80000"/>
              </a:lnSpc>
              <a:buClr>
                <a:schemeClr val="tx2"/>
              </a:buClr>
              <a:defRPr/>
            </a:pPr>
            <a:r>
              <a:rPr lang="en-US" sz="2000">
                <a:effectLst>
                  <a:outerShdw blurRad="38100" dist="38100" dir="2700000" algn="tl">
                    <a:srgbClr val="C0C0C0"/>
                  </a:outerShdw>
                </a:effectLst>
              </a:rPr>
              <a:t>Sand:  0.05 – 2.0 mm</a:t>
            </a:r>
          </a:p>
          <a:p>
            <a:pPr lvl="2" eaLnBrk="1" hangingPunct="1">
              <a:lnSpc>
                <a:spcPct val="80000"/>
              </a:lnSpc>
              <a:buClr>
                <a:schemeClr val="tx2"/>
              </a:buClr>
              <a:defRPr/>
            </a:pPr>
            <a:r>
              <a:rPr lang="en-US" sz="2000">
                <a:effectLst>
                  <a:outerShdw blurRad="38100" dist="38100" dir="2700000" algn="tl">
                    <a:srgbClr val="C0C0C0"/>
                  </a:outerShdw>
                </a:effectLst>
              </a:rPr>
              <a:t>Silt:     0.002 - 0.05 mm</a:t>
            </a:r>
          </a:p>
          <a:p>
            <a:pPr lvl="2" eaLnBrk="1" hangingPunct="1">
              <a:lnSpc>
                <a:spcPct val="80000"/>
              </a:lnSpc>
              <a:buClr>
                <a:schemeClr val="tx2"/>
              </a:buClr>
              <a:defRPr/>
            </a:pPr>
            <a:r>
              <a:rPr lang="en-US" sz="2000">
                <a:effectLst>
                  <a:outerShdw blurRad="38100" dist="38100" dir="2700000" algn="tl">
                    <a:srgbClr val="C0C0C0"/>
                  </a:outerShdw>
                </a:effectLst>
              </a:rPr>
              <a:t>Clay:  &lt;0.002 mm</a:t>
            </a:r>
          </a:p>
          <a:p>
            <a:pPr lvl="1" eaLnBrk="1" hangingPunct="1">
              <a:lnSpc>
                <a:spcPct val="80000"/>
              </a:lnSpc>
              <a:buClr>
                <a:schemeClr val="tx2"/>
              </a:buClr>
              <a:defRPr/>
            </a:pPr>
            <a:r>
              <a:rPr lang="en-US" sz="2400">
                <a:effectLst>
                  <a:outerShdw blurRad="38100" dist="38100" dir="2700000" algn="tl">
                    <a:srgbClr val="C0C0C0"/>
                  </a:outerShdw>
                </a:effectLst>
              </a:rPr>
              <a:t>Textural triangle:  USDA Textural Classes</a:t>
            </a:r>
          </a:p>
          <a:p>
            <a:pPr lvl="1" eaLnBrk="1" hangingPunct="1">
              <a:lnSpc>
                <a:spcPct val="80000"/>
              </a:lnSpc>
              <a:buClr>
                <a:schemeClr val="tx2"/>
              </a:buClr>
              <a:defRPr/>
            </a:pPr>
            <a:r>
              <a:rPr lang="en-US" sz="2400">
                <a:effectLst>
                  <a:outerShdw blurRad="38100" dist="38100" dir="2700000" algn="tl">
                    <a:srgbClr val="C0C0C0"/>
                  </a:outerShdw>
                </a:effectLst>
              </a:rPr>
              <a:t>Coarse vs. Fine, Light vs. Heavy</a:t>
            </a:r>
          </a:p>
          <a:p>
            <a:pPr lvl="1" eaLnBrk="1" hangingPunct="1">
              <a:lnSpc>
                <a:spcPct val="80000"/>
              </a:lnSpc>
              <a:buClr>
                <a:schemeClr val="tx2"/>
              </a:buClr>
              <a:defRPr/>
            </a:pPr>
            <a:r>
              <a:rPr lang="en-US" sz="2400">
                <a:effectLst>
                  <a:outerShdw blurRad="38100" dist="38100" dir="2700000" algn="tl">
                    <a:srgbClr val="C0C0C0"/>
                  </a:outerShdw>
                </a:effectLst>
              </a:rPr>
              <a:t>Affects water movement and storage</a:t>
            </a:r>
          </a:p>
          <a:p>
            <a:pPr eaLnBrk="1" hangingPunct="1">
              <a:lnSpc>
                <a:spcPct val="80000"/>
              </a:lnSpc>
              <a:buClr>
                <a:schemeClr val="tx2"/>
              </a:buClr>
              <a:defRPr/>
            </a:pPr>
            <a:r>
              <a:rPr lang="en-US" sz="2800">
                <a:effectLst>
                  <a:outerShdw blurRad="38100" dist="38100" dir="2700000" algn="tl">
                    <a:srgbClr val="C0C0C0"/>
                  </a:outerShdw>
                </a:effectLst>
              </a:rPr>
              <a:t>Structure</a:t>
            </a:r>
          </a:p>
          <a:p>
            <a:pPr lvl="1" eaLnBrk="1" hangingPunct="1">
              <a:lnSpc>
                <a:spcPct val="80000"/>
              </a:lnSpc>
              <a:buClr>
                <a:schemeClr val="tx2"/>
              </a:buClr>
              <a:defRPr/>
            </a:pPr>
            <a:r>
              <a:rPr lang="en-US" sz="2400">
                <a:effectLst>
                  <a:outerShdw blurRad="38100" dist="38100" dir="2700000" algn="tl">
                    <a:srgbClr val="C0C0C0"/>
                  </a:outerShdw>
                </a:effectLst>
              </a:rPr>
              <a:t>Definition:  how soil particles are grouped or arranged</a:t>
            </a:r>
          </a:p>
          <a:p>
            <a:pPr lvl="1" eaLnBrk="1" hangingPunct="1">
              <a:lnSpc>
                <a:spcPct val="80000"/>
              </a:lnSpc>
              <a:buClr>
                <a:schemeClr val="tx2"/>
              </a:buClr>
              <a:defRPr/>
            </a:pPr>
            <a:r>
              <a:rPr lang="en-US" sz="2400">
                <a:effectLst>
                  <a:outerShdw blurRad="38100" dist="38100" dir="2700000" algn="tl">
                    <a:srgbClr val="C0C0C0"/>
                  </a:outerShdw>
                </a:effectLst>
              </a:rPr>
              <a:t>Affects root penetration and water intake and movement</a:t>
            </a:r>
          </a:p>
        </p:txBody>
      </p:sp>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7"/>
          <p:cNvPicPr>
            <a:picLocks noChangeAspect="1" noChangeArrowheads="1"/>
          </p:cNvPicPr>
          <p:nvPr/>
        </p:nvPicPr>
        <p:blipFill>
          <a:blip r:embed="rId3" cstate="print"/>
          <a:srcRect/>
          <a:stretch>
            <a:fillRect/>
          </a:stretch>
        </p:blipFill>
        <p:spPr bwMode="auto">
          <a:xfrm>
            <a:off x="533400" y="6115050"/>
            <a:ext cx="8096250" cy="742950"/>
          </a:xfrm>
          <a:prstGeom prst="rect">
            <a:avLst/>
          </a:prstGeom>
          <a:noFill/>
          <a:ln w="9525">
            <a:noFill/>
            <a:miter lim="800000"/>
            <a:headEnd/>
            <a:tailEnd/>
          </a:ln>
        </p:spPr>
      </p:pic>
      <p:pic>
        <p:nvPicPr>
          <p:cNvPr id="27651" name="Picture 6" descr="Soil Textural Triangle"/>
          <p:cNvPicPr>
            <a:picLocks noChangeAspect="1" noChangeArrowheads="1"/>
          </p:cNvPicPr>
          <p:nvPr/>
        </p:nvPicPr>
        <p:blipFill>
          <a:blip r:embed="rId4" cstate="print"/>
          <a:srcRect l="4492" b="3633"/>
          <a:stretch>
            <a:fillRect/>
          </a:stretch>
        </p:blipFill>
        <p:spPr bwMode="auto">
          <a:xfrm>
            <a:off x="3581400" y="457200"/>
            <a:ext cx="5638800" cy="5410200"/>
          </a:xfrm>
          <a:prstGeom prst="rect">
            <a:avLst/>
          </a:prstGeom>
          <a:noFill/>
          <a:ln w="9525">
            <a:noFill/>
            <a:miter lim="800000"/>
            <a:headEnd/>
            <a:tailEnd/>
          </a:ln>
        </p:spPr>
      </p:pic>
      <p:pic>
        <p:nvPicPr>
          <p:cNvPr id="27652" name="Picture 5" descr="fig1"/>
          <p:cNvPicPr>
            <a:picLocks noChangeAspect="1" noChangeArrowheads="1"/>
          </p:cNvPicPr>
          <p:nvPr/>
        </p:nvPicPr>
        <p:blipFill>
          <a:blip r:embed="rId5" cstate="print"/>
          <a:srcRect t="79285"/>
          <a:stretch>
            <a:fillRect/>
          </a:stretch>
        </p:blipFill>
        <p:spPr bwMode="auto">
          <a:xfrm>
            <a:off x="0" y="1143000"/>
            <a:ext cx="4705350" cy="1295400"/>
          </a:xfrm>
          <a:prstGeom prst="rect">
            <a:avLst/>
          </a:prstGeom>
          <a:noFill/>
          <a:ln w="9525">
            <a:noFill/>
            <a:miter lim="800000"/>
            <a:headEnd/>
            <a:tailEnd/>
          </a:ln>
        </p:spPr>
      </p:pic>
      <p:sp>
        <p:nvSpPr>
          <p:cNvPr id="7" name="Text Box 6"/>
          <p:cNvSpPr txBox="1">
            <a:spLocks noChangeArrowheads="1"/>
          </p:cNvSpPr>
          <p:nvPr/>
        </p:nvSpPr>
        <p:spPr bwMode="auto">
          <a:xfrm>
            <a:off x="0" y="152400"/>
            <a:ext cx="4876800" cy="584200"/>
          </a:xfrm>
          <a:prstGeom prst="rect">
            <a:avLst/>
          </a:prstGeom>
          <a:noFill/>
          <a:ln w="9525">
            <a:noFill/>
            <a:miter lim="800000"/>
            <a:headEnd/>
            <a:tailEnd/>
          </a:ln>
          <a:effectLst/>
        </p:spPr>
        <p:txBody>
          <a:bodyPr>
            <a:spAutoFit/>
          </a:bodyPr>
          <a:lstStyle/>
          <a:p>
            <a:pPr>
              <a:spcBef>
                <a:spcPct val="50000"/>
              </a:spcBef>
              <a:defRPr/>
            </a:pPr>
            <a:r>
              <a:rPr lang="en-US" sz="3200" b="1" dirty="0">
                <a:solidFill>
                  <a:srgbClr val="0000FF"/>
                </a:solidFill>
                <a:effectLst>
                  <a:outerShdw blurRad="38100" dist="38100" dir="2700000" algn="tl">
                    <a:srgbClr val="C0C0C0"/>
                  </a:outerShdw>
                </a:effectLst>
              </a:rPr>
              <a:t>USDA Textural Triangle</a:t>
            </a:r>
          </a:p>
        </p:txBody>
      </p:sp>
      <p:sp>
        <p:nvSpPr>
          <p:cNvPr id="6" name="Rounded Rectangle 5"/>
          <p:cNvSpPr/>
          <p:nvPr/>
        </p:nvSpPr>
        <p:spPr>
          <a:xfrm>
            <a:off x="1864056" y="6055056"/>
            <a:ext cx="1905000" cy="304800"/>
          </a:xfrm>
          <a:prstGeom prst="roundRect">
            <a:avLst/>
          </a:prstGeom>
          <a:solidFill>
            <a:srgbClr val="BBE0E3">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934200" y="6324600"/>
            <a:ext cx="1905000" cy="304800"/>
          </a:xfrm>
          <a:prstGeom prst="roundRect">
            <a:avLst/>
          </a:prstGeom>
          <a:solidFill>
            <a:srgbClr val="BBE0E3">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696200" y="6019800"/>
            <a:ext cx="1219200" cy="304800"/>
          </a:xfrm>
          <a:prstGeom prst="roundRect">
            <a:avLst/>
          </a:prstGeom>
          <a:solidFill>
            <a:srgbClr val="BBE0E3">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3400" y="6324600"/>
            <a:ext cx="1219200" cy="304800"/>
          </a:xfrm>
          <a:prstGeom prst="roundRect">
            <a:avLst/>
          </a:prstGeom>
          <a:solidFill>
            <a:srgbClr val="BBE0E3">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pPr>
              <a:defRPr/>
            </a:pPr>
            <a:fld id="{67ECE406-5E93-47A1-AFF2-E82F0A96069B}"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a:t>Moisture Contents</a:t>
            </a:r>
          </a:p>
        </p:txBody>
      </p:sp>
      <p:sp>
        <p:nvSpPr>
          <p:cNvPr id="29699" name="Rectangle 3"/>
          <p:cNvSpPr>
            <a:spLocks noGrp="1" noChangeArrowheads="1"/>
          </p:cNvSpPr>
          <p:nvPr>
            <p:ph type="body" idx="4294967295"/>
          </p:nvPr>
        </p:nvSpPr>
        <p:spPr>
          <a:xfrm>
            <a:off x="457200" y="1524000"/>
            <a:ext cx="8229600" cy="4724400"/>
          </a:xfrm>
        </p:spPr>
        <p:txBody>
          <a:bodyPr/>
          <a:lstStyle/>
          <a:p>
            <a:pPr eaLnBrk="1" hangingPunct="1"/>
            <a:r>
              <a:rPr lang="en-US" sz="2400" dirty="0"/>
              <a:t>Water (or moisture) in Soil</a:t>
            </a:r>
          </a:p>
          <a:p>
            <a:pPr lvl="1" eaLnBrk="1" hangingPunct="1"/>
            <a:r>
              <a:rPr lang="en-US" sz="2000" dirty="0"/>
              <a:t>Hygroscopic Moisture</a:t>
            </a:r>
          </a:p>
          <a:p>
            <a:pPr lvl="1" eaLnBrk="1" hangingPunct="1"/>
            <a:r>
              <a:rPr lang="en-US" sz="2000" dirty="0"/>
              <a:t>Capillary Moisture</a:t>
            </a:r>
          </a:p>
          <a:p>
            <a:pPr lvl="1" eaLnBrk="1" hangingPunct="1"/>
            <a:r>
              <a:rPr lang="en-US" sz="2000" dirty="0"/>
              <a:t>Gravitational (or free) Moisture </a:t>
            </a:r>
          </a:p>
          <a:p>
            <a:pPr eaLnBrk="1" hangingPunct="1"/>
            <a:r>
              <a:rPr lang="en-US" sz="2400" dirty="0"/>
              <a:t>Oven dry soil = zero moisture</a:t>
            </a:r>
          </a:p>
          <a:p>
            <a:pPr eaLnBrk="1" hangingPunct="1"/>
            <a:r>
              <a:rPr lang="en-US" sz="2400" dirty="0"/>
              <a:t>Air dry soil = Hygroscopic moisture</a:t>
            </a:r>
          </a:p>
          <a:p>
            <a:pPr eaLnBrk="1" hangingPunct="1"/>
            <a:r>
              <a:rPr lang="en-US" sz="2400" dirty="0"/>
              <a:t>Wilting Coefficient</a:t>
            </a:r>
          </a:p>
          <a:p>
            <a:pPr lvl="1" eaLnBrk="1" hangingPunct="1">
              <a:buFontTx/>
              <a:buNone/>
            </a:pPr>
            <a:r>
              <a:rPr lang="en-US" sz="2000" dirty="0"/>
              <a:t>	The moisture content  (%) in soil above which the water is available for the plant for growth.</a:t>
            </a:r>
          </a:p>
          <a:p>
            <a:pPr lvl="1" eaLnBrk="1" hangingPunct="1">
              <a:buFontTx/>
              <a:buNone/>
            </a:pPr>
            <a:r>
              <a:rPr lang="en-US" sz="2000" dirty="0"/>
              <a:t>	If moisture content in soil is equal or greater than about 1.5 times of Hygroscopic </a:t>
            </a:r>
            <a:r>
              <a:rPr lang="en-US" sz="2000" dirty="0" err="1"/>
              <a:t>m.c</a:t>
            </a:r>
            <a:r>
              <a:rPr lang="en-US" sz="2000" dirty="0"/>
              <a:t>. then water is available to plant </a:t>
            </a:r>
          </a:p>
          <a:p>
            <a:pPr eaLnBrk="1" hangingPunct="1"/>
            <a:r>
              <a:rPr lang="en-US" sz="2400" dirty="0"/>
              <a:t>Max. Capillary Capacity (or Field Capacity): </a:t>
            </a:r>
            <a:r>
              <a:rPr lang="en-US" sz="2000" dirty="0"/>
              <a:t>The moisture content (mc)  above which the water will start flowing under gravity. </a:t>
            </a:r>
          </a:p>
        </p:txBody>
      </p:sp>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304800"/>
            <a:ext cx="8229600" cy="808038"/>
          </a:xfrm>
          <a:prstGeom prst="rect">
            <a:avLst/>
          </a:prstGeom>
          <a:noFill/>
          <a:ln w="9525">
            <a:noFill/>
            <a:miter lim="800000"/>
            <a:headEnd/>
            <a:tailEnd/>
          </a:ln>
        </p:spPr>
        <p:txBody>
          <a:bodyPr anchor="ctr"/>
          <a:lstStyle/>
          <a:p>
            <a:pPr algn="ctr">
              <a:defRPr/>
            </a:pPr>
            <a:r>
              <a:rPr lang="en-US" sz="4400" kern="0" dirty="0">
                <a:solidFill>
                  <a:schemeClr val="tx2"/>
                </a:solidFill>
                <a:latin typeface="+mj-lt"/>
                <a:ea typeface="+mj-ea"/>
                <a:cs typeface="+mj-cs"/>
              </a:rPr>
              <a:t>Soil Water</a:t>
            </a:r>
          </a:p>
        </p:txBody>
      </p:sp>
      <p:cxnSp>
        <p:nvCxnSpPr>
          <p:cNvPr id="3" name="Straight Connector 2"/>
          <p:cNvCxnSpPr/>
          <p:nvPr/>
        </p:nvCxnSpPr>
        <p:spPr>
          <a:xfrm rot="5400000">
            <a:off x="1143001" y="3200400"/>
            <a:ext cx="2438400" cy="3175"/>
          </a:xfrm>
          <a:prstGeom prst="line">
            <a:avLst/>
          </a:prstGeom>
          <a:ln/>
        </p:spPr>
        <p:style>
          <a:lnRef idx="2">
            <a:schemeClr val="dk1"/>
          </a:lnRef>
          <a:fillRef idx="0">
            <a:schemeClr val="dk1"/>
          </a:fillRef>
          <a:effectRef idx="1">
            <a:schemeClr val="dk1"/>
          </a:effectRef>
          <a:fontRef idx="minor">
            <a:schemeClr val="tx1"/>
          </a:fontRef>
        </p:style>
      </p:cxnSp>
      <p:cxnSp>
        <p:nvCxnSpPr>
          <p:cNvPr id="4" name="Straight Connector 3"/>
          <p:cNvCxnSpPr/>
          <p:nvPr/>
        </p:nvCxnSpPr>
        <p:spPr>
          <a:xfrm>
            <a:off x="2362200" y="1981200"/>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362200" y="3581400"/>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362200" y="2743200"/>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362200" y="3810000"/>
            <a:ext cx="3810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62200" y="4418013"/>
            <a:ext cx="3810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30729" name="TextBox 11"/>
          <p:cNvSpPr txBox="1">
            <a:spLocks noChangeArrowheads="1"/>
          </p:cNvSpPr>
          <p:nvPr/>
        </p:nvSpPr>
        <p:spPr bwMode="auto">
          <a:xfrm>
            <a:off x="6172200" y="4191000"/>
            <a:ext cx="1517650" cy="366713"/>
          </a:xfrm>
          <a:prstGeom prst="rect">
            <a:avLst/>
          </a:prstGeom>
          <a:noFill/>
          <a:ln w="9525">
            <a:noFill/>
            <a:miter lim="800000"/>
            <a:headEnd/>
            <a:tailEnd/>
          </a:ln>
        </p:spPr>
        <p:txBody>
          <a:bodyPr wrap="none">
            <a:spAutoFit/>
          </a:bodyPr>
          <a:lstStyle/>
          <a:p>
            <a:r>
              <a:rPr lang="en-US"/>
              <a:t>Oven dry soil</a:t>
            </a:r>
          </a:p>
        </p:txBody>
      </p:sp>
      <p:sp>
        <p:nvSpPr>
          <p:cNvPr id="30730" name="TextBox 13"/>
          <p:cNvSpPr txBox="1">
            <a:spLocks noChangeArrowheads="1"/>
          </p:cNvSpPr>
          <p:nvPr/>
        </p:nvSpPr>
        <p:spPr bwMode="auto">
          <a:xfrm>
            <a:off x="6172200" y="2438400"/>
            <a:ext cx="2178050" cy="641350"/>
          </a:xfrm>
          <a:prstGeom prst="rect">
            <a:avLst/>
          </a:prstGeom>
          <a:noFill/>
          <a:ln w="9525">
            <a:noFill/>
            <a:miter lim="800000"/>
            <a:headEnd/>
            <a:tailEnd/>
          </a:ln>
        </p:spPr>
        <p:txBody>
          <a:bodyPr wrap="none">
            <a:spAutoFit/>
          </a:bodyPr>
          <a:lstStyle/>
          <a:p>
            <a:r>
              <a:rPr lang="en-US" dirty="0"/>
              <a:t>Max. Capillary Cap.</a:t>
            </a:r>
          </a:p>
          <a:p>
            <a:r>
              <a:rPr lang="en-US" dirty="0"/>
              <a:t>(or Field Capacity)</a:t>
            </a:r>
          </a:p>
        </p:txBody>
      </p:sp>
      <p:sp>
        <p:nvSpPr>
          <p:cNvPr id="30731" name="TextBox 14"/>
          <p:cNvSpPr txBox="1">
            <a:spLocks noChangeArrowheads="1"/>
          </p:cNvSpPr>
          <p:nvPr/>
        </p:nvSpPr>
        <p:spPr bwMode="auto">
          <a:xfrm>
            <a:off x="6172200" y="3200400"/>
            <a:ext cx="2520950" cy="366713"/>
          </a:xfrm>
          <a:prstGeom prst="rect">
            <a:avLst/>
          </a:prstGeom>
          <a:noFill/>
          <a:ln w="9525">
            <a:noFill/>
            <a:miter lim="800000"/>
            <a:headEnd/>
            <a:tailEnd/>
          </a:ln>
        </p:spPr>
        <p:txBody>
          <a:bodyPr wrap="none">
            <a:spAutoFit/>
          </a:bodyPr>
          <a:lstStyle/>
          <a:p>
            <a:r>
              <a:rPr lang="en-US"/>
              <a:t>Wilting point (or Coeff.)</a:t>
            </a:r>
          </a:p>
        </p:txBody>
      </p:sp>
      <p:sp>
        <p:nvSpPr>
          <p:cNvPr id="30732" name="TextBox 15"/>
          <p:cNvSpPr txBox="1">
            <a:spLocks noChangeArrowheads="1"/>
          </p:cNvSpPr>
          <p:nvPr/>
        </p:nvSpPr>
        <p:spPr bwMode="auto">
          <a:xfrm>
            <a:off x="6248400" y="3581400"/>
            <a:ext cx="1250950" cy="366713"/>
          </a:xfrm>
          <a:prstGeom prst="rect">
            <a:avLst/>
          </a:prstGeom>
          <a:noFill/>
          <a:ln w="9525">
            <a:noFill/>
            <a:miter lim="800000"/>
            <a:headEnd/>
            <a:tailEnd/>
          </a:ln>
        </p:spPr>
        <p:txBody>
          <a:bodyPr wrap="none">
            <a:spAutoFit/>
          </a:bodyPr>
          <a:lstStyle/>
          <a:p>
            <a:r>
              <a:rPr lang="en-US"/>
              <a:t>Air dry soil</a:t>
            </a:r>
          </a:p>
        </p:txBody>
      </p:sp>
      <p:sp>
        <p:nvSpPr>
          <p:cNvPr id="30733" name="TextBox 17"/>
          <p:cNvSpPr txBox="1">
            <a:spLocks noChangeArrowheads="1"/>
          </p:cNvSpPr>
          <p:nvPr/>
        </p:nvSpPr>
        <p:spPr bwMode="auto">
          <a:xfrm>
            <a:off x="6172200" y="1676400"/>
            <a:ext cx="1784350" cy="366713"/>
          </a:xfrm>
          <a:prstGeom prst="rect">
            <a:avLst/>
          </a:prstGeom>
          <a:noFill/>
          <a:ln w="9525">
            <a:noFill/>
            <a:miter lim="800000"/>
            <a:headEnd/>
            <a:tailEnd/>
          </a:ln>
        </p:spPr>
        <p:txBody>
          <a:bodyPr wrap="none">
            <a:spAutoFit/>
          </a:bodyPr>
          <a:lstStyle/>
          <a:p>
            <a:r>
              <a:rPr lang="en-US"/>
              <a:t>Saturation point</a:t>
            </a:r>
          </a:p>
        </p:txBody>
      </p:sp>
      <p:cxnSp>
        <p:nvCxnSpPr>
          <p:cNvPr id="14" name="Straight Arrow Connector 13"/>
          <p:cNvCxnSpPr/>
          <p:nvPr/>
        </p:nvCxnSpPr>
        <p:spPr>
          <a:xfrm rot="5400000">
            <a:off x="4457701" y="2357437"/>
            <a:ext cx="685800" cy="3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735" name="TextBox 18"/>
          <p:cNvSpPr txBox="1">
            <a:spLocks noChangeArrowheads="1"/>
          </p:cNvSpPr>
          <p:nvPr/>
        </p:nvSpPr>
        <p:spPr bwMode="auto">
          <a:xfrm>
            <a:off x="3581400" y="3962400"/>
            <a:ext cx="2381250" cy="366713"/>
          </a:xfrm>
          <a:prstGeom prst="rect">
            <a:avLst/>
          </a:prstGeom>
          <a:solidFill>
            <a:schemeClr val="bg1"/>
          </a:solidFill>
          <a:ln w="9525">
            <a:noFill/>
            <a:miter lim="800000"/>
            <a:headEnd/>
            <a:tailEnd/>
          </a:ln>
        </p:spPr>
        <p:txBody>
          <a:bodyPr wrap="none">
            <a:spAutoFit/>
          </a:bodyPr>
          <a:lstStyle/>
          <a:p>
            <a:r>
              <a:rPr lang="en-US"/>
              <a:t>Hygroscopic moisture</a:t>
            </a:r>
          </a:p>
        </p:txBody>
      </p:sp>
      <p:cxnSp>
        <p:nvCxnSpPr>
          <p:cNvPr id="16" name="Straight Arrow Connector 15"/>
          <p:cNvCxnSpPr/>
          <p:nvPr/>
        </p:nvCxnSpPr>
        <p:spPr>
          <a:xfrm rot="5400000">
            <a:off x="4266407" y="3275806"/>
            <a:ext cx="1066800"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737" name="TextBox 36"/>
          <p:cNvSpPr txBox="1">
            <a:spLocks noChangeArrowheads="1"/>
          </p:cNvSpPr>
          <p:nvPr/>
        </p:nvSpPr>
        <p:spPr bwMode="auto">
          <a:xfrm>
            <a:off x="3657600" y="2971800"/>
            <a:ext cx="2403475" cy="366713"/>
          </a:xfrm>
          <a:prstGeom prst="rect">
            <a:avLst/>
          </a:prstGeom>
          <a:solidFill>
            <a:schemeClr val="bg1"/>
          </a:solidFill>
          <a:ln w="9525">
            <a:noFill/>
            <a:miter lim="800000"/>
            <a:headEnd/>
            <a:tailEnd/>
          </a:ln>
        </p:spPr>
        <p:txBody>
          <a:bodyPr>
            <a:spAutoFit/>
          </a:bodyPr>
          <a:lstStyle/>
          <a:p>
            <a:r>
              <a:rPr lang="en-US"/>
              <a:t>Capillary moisture</a:t>
            </a:r>
          </a:p>
        </p:txBody>
      </p:sp>
      <p:cxnSp>
        <p:nvCxnSpPr>
          <p:cNvPr id="18" name="Straight Arrow Connector 17"/>
          <p:cNvCxnSpPr/>
          <p:nvPr/>
        </p:nvCxnSpPr>
        <p:spPr>
          <a:xfrm rot="5400000">
            <a:off x="4496594" y="4114006"/>
            <a:ext cx="609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739" name="TextBox 39"/>
          <p:cNvSpPr txBox="1">
            <a:spLocks noChangeArrowheads="1"/>
          </p:cNvSpPr>
          <p:nvPr/>
        </p:nvSpPr>
        <p:spPr bwMode="auto">
          <a:xfrm>
            <a:off x="3352800" y="2209800"/>
            <a:ext cx="2590800" cy="366713"/>
          </a:xfrm>
          <a:prstGeom prst="rect">
            <a:avLst/>
          </a:prstGeom>
          <a:solidFill>
            <a:schemeClr val="bg1"/>
          </a:solidFill>
          <a:ln w="9525">
            <a:noFill/>
            <a:miter lim="800000"/>
            <a:headEnd/>
            <a:tailEnd/>
          </a:ln>
        </p:spPr>
        <p:txBody>
          <a:bodyPr>
            <a:spAutoFit/>
          </a:bodyPr>
          <a:lstStyle/>
          <a:p>
            <a:r>
              <a:rPr lang="en-US"/>
              <a:t>Gravitational moisture</a:t>
            </a:r>
          </a:p>
        </p:txBody>
      </p:sp>
      <p:cxnSp>
        <p:nvCxnSpPr>
          <p:cNvPr id="30740" name="Straight Arrow Connector 42"/>
          <p:cNvCxnSpPr>
            <a:cxnSpLocks noChangeShapeType="1"/>
          </p:cNvCxnSpPr>
          <p:nvPr/>
        </p:nvCxnSpPr>
        <p:spPr bwMode="auto">
          <a:xfrm flipH="1" flipV="1">
            <a:off x="1600200" y="2590800"/>
            <a:ext cx="1588" cy="687388"/>
          </a:xfrm>
          <a:prstGeom prst="straightConnector1">
            <a:avLst/>
          </a:prstGeom>
          <a:noFill/>
          <a:ln w="9525" algn="ctr">
            <a:solidFill>
              <a:srgbClr val="B6DCDF"/>
            </a:solidFill>
            <a:round/>
            <a:headEnd/>
            <a:tailEnd type="arrow" w="med" len="med"/>
          </a:ln>
        </p:spPr>
      </p:cxnSp>
      <p:sp>
        <p:nvSpPr>
          <p:cNvPr id="30741" name="TextBox 44"/>
          <p:cNvSpPr txBox="1">
            <a:spLocks noChangeArrowheads="1"/>
          </p:cNvSpPr>
          <p:nvPr/>
        </p:nvSpPr>
        <p:spPr bwMode="auto">
          <a:xfrm>
            <a:off x="914400" y="2743200"/>
            <a:ext cx="1479550" cy="366713"/>
          </a:xfrm>
          <a:prstGeom prst="rect">
            <a:avLst/>
          </a:prstGeom>
          <a:noFill/>
          <a:ln w="9525">
            <a:noFill/>
            <a:miter lim="800000"/>
            <a:headEnd/>
            <a:tailEnd/>
          </a:ln>
        </p:spPr>
        <p:txBody>
          <a:bodyPr wrap="none">
            <a:spAutoFit/>
          </a:bodyPr>
          <a:lstStyle/>
          <a:p>
            <a:r>
              <a:rPr lang="en-US"/>
              <a:t>Moisture (%)</a:t>
            </a:r>
          </a:p>
        </p:txBody>
      </p:sp>
      <p:sp>
        <p:nvSpPr>
          <p:cNvPr id="30742" name="TextBox 44"/>
          <p:cNvSpPr txBox="1">
            <a:spLocks noChangeArrowheads="1"/>
          </p:cNvSpPr>
          <p:nvPr/>
        </p:nvSpPr>
        <p:spPr bwMode="auto">
          <a:xfrm>
            <a:off x="1555750" y="4191000"/>
            <a:ext cx="730250" cy="366713"/>
          </a:xfrm>
          <a:prstGeom prst="rect">
            <a:avLst/>
          </a:prstGeom>
          <a:noFill/>
          <a:ln w="9525">
            <a:noFill/>
            <a:miter lim="800000"/>
            <a:headEnd/>
            <a:tailEnd/>
          </a:ln>
        </p:spPr>
        <p:txBody>
          <a:bodyPr wrap="none">
            <a:spAutoFit/>
          </a:bodyPr>
          <a:lstStyle/>
          <a:p>
            <a:r>
              <a:rPr lang="en-US"/>
              <a:t>0 (%)</a:t>
            </a:r>
          </a:p>
        </p:txBody>
      </p:sp>
      <p:sp>
        <p:nvSpPr>
          <p:cNvPr id="30743" name="Rectangle 24"/>
          <p:cNvSpPr>
            <a:spLocks noChangeArrowheads="1"/>
          </p:cNvSpPr>
          <p:nvPr/>
        </p:nvSpPr>
        <p:spPr bwMode="auto">
          <a:xfrm>
            <a:off x="304800" y="5165725"/>
            <a:ext cx="8382000" cy="1446213"/>
          </a:xfrm>
          <a:prstGeom prst="rect">
            <a:avLst/>
          </a:prstGeom>
          <a:noFill/>
          <a:ln w="9525">
            <a:noFill/>
            <a:miter lim="800000"/>
            <a:headEnd/>
            <a:tailEnd/>
          </a:ln>
        </p:spPr>
        <p:txBody>
          <a:bodyPr anchor="ctr">
            <a:spAutoFit/>
          </a:bodyPr>
          <a:lstStyle/>
          <a:p>
            <a:pPr eaLnBrk="0" hangingPunct="0"/>
            <a:r>
              <a:rPr lang="en-US" sz="1400"/>
              <a:t>Ref. Wikipedia:</a:t>
            </a:r>
          </a:p>
          <a:p>
            <a:pPr eaLnBrk="0" hangingPunct="0"/>
            <a:r>
              <a:rPr lang="en-US" sz="1400"/>
              <a:t>Field capacity is the amount of soil moisture or water content held in soil after excess water has drained away and the rate of downward movement has materially decreased, which usually takes place within 2–3 days after a rain or irrigation in pervious soils of uniform structure and texture. </a:t>
            </a:r>
          </a:p>
          <a:p>
            <a:pPr eaLnBrk="0" hangingPunct="0"/>
            <a:r>
              <a:rPr lang="en-US" sz="1400"/>
              <a:t>The physical definition of field capacity (expressed symbolically as </a:t>
            </a:r>
            <a:r>
              <a:rPr lang="en-US"/>
              <a:t>θ</a:t>
            </a:r>
            <a:r>
              <a:rPr lang="en-US" baseline="-25000"/>
              <a:t>fc</a:t>
            </a:r>
            <a:r>
              <a:rPr lang="en-US" sz="1400"/>
              <a:t>) is the bulk water content retained in soil at −33 J/kg (or −0.33 bar) of hydraulic head or suction pressure.</a:t>
            </a:r>
          </a:p>
        </p:txBody>
      </p:sp>
      <p:sp>
        <p:nvSpPr>
          <p:cNvPr id="24" name="Slide Number Placeholder 23"/>
          <p:cNvSpPr>
            <a:spLocks noGrp="1"/>
          </p:cNvSpPr>
          <p:nvPr>
            <p:ph type="sldNum" sz="quarter" idx="12"/>
          </p:nvPr>
        </p:nvSpPr>
        <p:spPr/>
        <p:txBody>
          <a:bodyPr/>
          <a:lstStyle/>
          <a:p>
            <a:pPr>
              <a:defRPr/>
            </a:pPr>
            <a:fld id="{D7451CA8-7013-4953-8094-891C7E7A26B5}"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304800" y="533400"/>
            <a:ext cx="8686800" cy="5670550"/>
          </a:xfrm>
          <a:prstGeom prst="rect">
            <a:avLst/>
          </a:prstGeom>
          <a:noFill/>
          <a:ln w="9525">
            <a:noFill/>
            <a:miter lim="800000"/>
            <a:headEnd/>
            <a:tailEnd/>
          </a:ln>
          <a:effectLst/>
        </p:spPr>
        <p:txBody>
          <a:bodyPr>
            <a:spAutoFit/>
          </a:bodyPr>
          <a:lstStyle/>
          <a:p>
            <a:pPr>
              <a:lnSpc>
                <a:spcPct val="80000"/>
              </a:lnSpc>
              <a:spcBef>
                <a:spcPct val="50000"/>
              </a:spcBef>
              <a:buFontTx/>
              <a:buChar char="•"/>
              <a:defRPr/>
            </a:pPr>
            <a:r>
              <a:rPr lang="en-US" sz="2800">
                <a:effectLst>
                  <a:outerShdw blurRad="38100" dist="38100" dir="2700000" algn="tl">
                    <a:srgbClr val="C0C0C0"/>
                  </a:outerShdw>
                </a:effectLst>
              </a:rPr>
              <a:t>Field Capacity (FC or </a:t>
            </a:r>
            <a:r>
              <a:rPr lang="en-US" sz="3200" b="1">
                <a:effectLst>
                  <a:outerShdw blurRad="38100" dist="38100" dir="2700000" algn="tl">
                    <a:srgbClr val="C0C0C0"/>
                  </a:outerShdw>
                </a:effectLst>
                <a:sym typeface="Symbol" pitchFamily="18" charset="2"/>
              </a:rPr>
              <a:t></a:t>
            </a:r>
            <a:r>
              <a:rPr lang="en-US" sz="3200" b="1" baseline="-25000">
                <a:effectLst>
                  <a:outerShdw blurRad="38100" dist="38100" dir="2700000" algn="tl">
                    <a:srgbClr val="C0C0C0"/>
                  </a:outerShdw>
                </a:effectLst>
              </a:rPr>
              <a:t>fc</a:t>
            </a:r>
            <a:r>
              <a:rPr lang="en-US" sz="2800">
                <a:effectLst>
                  <a:outerShdw blurRad="38100" dist="38100" dir="2700000" algn="tl">
                    <a:srgbClr val="C0C0C0"/>
                  </a:outerShdw>
                </a:effectLst>
              </a:rPr>
              <a:t>)</a:t>
            </a:r>
          </a:p>
          <a:p>
            <a:pPr lvl="1">
              <a:lnSpc>
                <a:spcPct val="80000"/>
              </a:lnSpc>
              <a:spcBef>
                <a:spcPct val="50000"/>
              </a:spcBef>
              <a:buFontTx/>
              <a:buChar char="–"/>
              <a:defRPr/>
            </a:pPr>
            <a:r>
              <a:rPr lang="en-US" sz="2400">
                <a:effectLst>
                  <a:outerShdw blurRad="38100" dist="38100" dir="2700000" algn="tl">
                    <a:srgbClr val="C0C0C0"/>
                  </a:outerShdw>
                </a:effectLst>
              </a:rPr>
              <a:t>Soil water content where gravity drainage becomes negligible</a:t>
            </a:r>
          </a:p>
          <a:p>
            <a:pPr lvl="1">
              <a:lnSpc>
                <a:spcPct val="80000"/>
              </a:lnSpc>
              <a:spcBef>
                <a:spcPct val="50000"/>
              </a:spcBef>
              <a:buFontTx/>
              <a:buChar char="–"/>
              <a:defRPr/>
            </a:pPr>
            <a:r>
              <a:rPr lang="en-US" sz="2400">
                <a:effectLst>
                  <a:outerShdw blurRad="38100" dist="38100" dir="2700000" algn="tl">
                    <a:srgbClr val="C0C0C0"/>
                  </a:outerShdw>
                </a:effectLst>
              </a:rPr>
              <a:t>Soil is </a:t>
            </a:r>
            <a:r>
              <a:rPr lang="en-US" sz="2400" u="sng">
                <a:effectLst>
                  <a:outerShdw blurRad="38100" dist="38100" dir="2700000" algn="tl">
                    <a:srgbClr val="C0C0C0"/>
                  </a:outerShdw>
                </a:effectLst>
              </a:rPr>
              <a:t>not</a:t>
            </a:r>
            <a:r>
              <a:rPr lang="en-US" sz="2400">
                <a:effectLst>
                  <a:outerShdw blurRad="38100" dist="38100" dir="2700000" algn="tl">
                    <a:srgbClr val="C0C0C0"/>
                  </a:outerShdw>
                </a:effectLst>
              </a:rPr>
              <a:t> saturated but still a very wet condition</a:t>
            </a:r>
          </a:p>
          <a:p>
            <a:pPr lvl="1">
              <a:lnSpc>
                <a:spcPct val="80000"/>
              </a:lnSpc>
              <a:spcBef>
                <a:spcPct val="50000"/>
              </a:spcBef>
              <a:buFontTx/>
              <a:buChar char="–"/>
              <a:defRPr/>
            </a:pPr>
            <a:r>
              <a:rPr lang="en-US" sz="2400">
                <a:effectLst>
                  <a:outerShdw blurRad="38100" dist="38100" dir="2700000" algn="tl">
                    <a:srgbClr val="C0C0C0"/>
                  </a:outerShdw>
                </a:effectLst>
              </a:rPr>
              <a:t>Traditionally defined as the water content corresponding to a Soil Water Potential of -1/10 to -1/3 bar </a:t>
            </a:r>
            <a:r>
              <a:rPr lang="en-US" sz="2000">
                <a:effectLst>
                  <a:outerShdw blurRad="38100" dist="38100" dir="2700000" algn="tl">
                    <a:srgbClr val="C0C0C0"/>
                  </a:outerShdw>
                </a:effectLst>
              </a:rPr>
              <a:t>(tension in soil or pressure below atmospheric pressure)</a:t>
            </a:r>
            <a:endParaRPr lang="en-US" sz="2800">
              <a:effectLst>
                <a:outerShdw blurRad="38100" dist="38100" dir="2700000" algn="tl">
                  <a:srgbClr val="C0C0C0"/>
                </a:outerShdw>
              </a:effectLst>
            </a:endParaRPr>
          </a:p>
          <a:p>
            <a:pPr>
              <a:lnSpc>
                <a:spcPct val="80000"/>
              </a:lnSpc>
              <a:spcBef>
                <a:spcPct val="50000"/>
              </a:spcBef>
              <a:buFontTx/>
              <a:buChar char="•"/>
              <a:defRPr/>
            </a:pPr>
            <a:r>
              <a:rPr lang="en-US" sz="2800">
                <a:effectLst>
                  <a:outerShdw blurRad="38100" dist="38100" dir="2700000" algn="tl">
                    <a:srgbClr val="C0C0C0"/>
                  </a:outerShdw>
                </a:effectLst>
              </a:rPr>
              <a:t>Permanent Wilting Point (WP or</a:t>
            </a:r>
            <a:r>
              <a:rPr lang="en-US" sz="3200">
                <a:effectLst>
                  <a:outerShdw blurRad="38100" dist="38100" dir="2700000" algn="tl">
                    <a:srgbClr val="C0C0C0"/>
                  </a:outerShdw>
                </a:effectLst>
              </a:rPr>
              <a:t> </a:t>
            </a:r>
            <a:r>
              <a:rPr lang="en-US" sz="3200" b="1">
                <a:effectLst>
                  <a:outerShdw blurRad="38100" dist="38100" dir="2700000" algn="tl">
                    <a:srgbClr val="C0C0C0"/>
                  </a:outerShdw>
                </a:effectLst>
                <a:sym typeface="Symbol" pitchFamily="18" charset="2"/>
              </a:rPr>
              <a:t></a:t>
            </a:r>
            <a:r>
              <a:rPr lang="en-US" sz="3200" b="1" baseline="-25000">
                <a:effectLst>
                  <a:outerShdw blurRad="38100" dist="38100" dir="2700000" algn="tl">
                    <a:srgbClr val="C0C0C0"/>
                  </a:outerShdw>
                </a:effectLst>
              </a:rPr>
              <a:t>wp</a:t>
            </a:r>
            <a:r>
              <a:rPr lang="en-US" sz="2800">
                <a:effectLst>
                  <a:outerShdw blurRad="38100" dist="38100" dir="2700000" algn="tl">
                    <a:srgbClr val="C0C0C0"/>
                  </a:outerShdw>
                </a:effectLst>
              </a:rPr>
              <a:t>)</a:t>
            </a:r>
          </a:p>
          <a:p>
            <a:pPr lvl="1">
              <a:lnSpc>
                <a:spcPct val="80000"/>
              </a:lnSpc>
              <a:spcBef>
                <a:spcPct val="50000"/>
              </a:spcBef>
              <a:buFontTx/>
              <a:buChar char="–"/>
              <a:defRPr/>
            </a:pPr>
            <a:r>
              <a:rPr lang="en-US" sz="2400">
                <a:effectLst>
                  <a:outerShdw blurRad="38100" dist="38100" dir="2700000" algn="tl">
                    <a:srgbClr val="C0C0C0"/>
                  </a:outerShdw>
                </a:effectLst>
              </a:rPr>
              <a:t>Soil water content beyond which plants cannot recover from water stress even if placed in humid environment</a:t>
            </a:r>
          </a:p>
          <a:p>
            <a:pPr lvl="1">
              <a:lnSpc>
                <a:spcPct val="80000"/>
              </a:lnSpc>
              <a:spcBef>
                <a:spcPct val="50000"/>
              </a:spcBef>
              <a:buFontTx/>
              <a:buChar char="–"/>
              <a:defRPr/>
            </a:pPr>
            <a:r>
              <a:rPr lang="en-US" sz="2400">
                <a:effectLst>
                  <a:outerShdw blurRad="38100" dist="38100" dir="2700000" algn="tl">
                    <a:srgbClr val="C0C0C0"/>
                  </a:outerShdw>
                </a:effectLst>
              </a:rPr>
              <a:t>Still some water in the soil but not enough to be of use to plants</a:t>
            </a:r>
          </a:p>
          <a:p>
            <a:pPr lvl="1">
              <a:lnSpc>
                <a:spcPct val="80000"/>
              </a:lnSpc>
              <a:spcBef>
                <a:spcPct val="50000"/>
              </a:spcBef>
              <a:buFontTx/>
              <a:buChar char="–"/>
              <a:defRPr/>
            </a:pPr>
            <a:r>
              <a:rPr lang="en-US" sz="2400">
                <a:effectLst>
                  <a:outerShdw blurRad="38100" dist="38100" dir="2700000" algn="tl">
                    <a:srgbClr val="C0C0C0"/>
                  </a:outerShdw>
                </a:effectLst>
              </a:rPr>
              <a:t>Traditionally defined as the water content corresponding to -15 bars of Soil Water Potential</a:t>
            </a:r>
          </a:p>
        </p:txBody>
      </p:sp>
      <p:sp>
        <p:nvSpPr>
          <p:cNvPr id="3" name="Slide Number Placeholder 2"/>
          <p:cNvSpPr>
            <a:spLocks noGrp="1"/>
          </p:cNvSpPr>
          <p:nvPr>
            <p:ph type="sldNum" sz="quarter" idx="12"/>
          </p:nvPr>
        </p:nvSpPr>
        <p:spPr/>
        <p:txBody>
          <a:bodyPr/>
          <a:lstStyle/>
          <a:p>
            <a:pPr>
              <a:defRPr/>
            </a:pPr>
            <a:fld id="{D7451CA8-7013-4953-8094-891C7E7A26B5}"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457200" y="274638"/>
            <a:ext cx="8229600" cy="639762"/>
          </a:xfrm>
        </p:spPr>
        <p:txBody>
          <a:bodyPr/>
          <a:lstStyle/>
          <a:p>
            <a:pPr eaLnBrk="1" hangingPunct="1">
              <a:defRPr/>
            </a:pPr>
            <a:r>
              <a:rPr lang="en-US" sz="4000" b="1">
                <a:effectLst>
                  <a:outerShdw blurRad="38100" dist="38100" dir="2700000" algn="tl">
                    <a:srgbClr val="C0C0C0"/>
                  </a:outerShdw>
                </a:effectLst>
              </a:rPr>
              <a:t>Available Water</a:t>
            </a:r>
          </a:p>
        </p:txBody>
      </p:sp>
      <p:sp>
        <p:nvSpPr>
          <p:cNvPr id="224259" name="Rectangle 3"/>
          <p:cNvSpPr>
            <a:spLocks noGrp="1" noChangeArrowheads="1"/>
          </p:cNvSpPr>
          <p:nvPr>
            <p:ph type="body" idx="1"/>
          </p:nvPr>
        </p:nvSpPr>
        <p:spPr>
          <a:xfrm>
            <a:off x="228600" y="990600"/>
            <a:ext cx="8686800" cy="5638800"/>
          </a:xfrm>
        </p:spPr>
        <p:txBody>
          <a:bodyPr/>
          <a:lstStyle/>
          <a:p>
            <a:pPr eaLnBrk="1" hangingPunct="1">
              <a:lnSpc>
                <a:spcPct val="90000"/>
              </a:lnSpc>
              <a:buClr>
                <a:schemeClr val="tx2"/>
              </a:buClr>
              <a:defRPr/>
            </a:pPr>
            <a:r>
              <a:rPr lang="en-US" dirty="0"/>
              <a:t>Definition</a:t>
            </a:r>
          </a:p>
          <a:p>
            <a:pPr lvl="1" eaLnBrk="1" hangingPunct="1">
              <a:lnSpc>
                <a:spcPct val="90000"/>
              </a:lnSpc>
              <a:buClr>
                <a:schemeClr val="tx2"/>
              </a:buClr>
              <a:defRPr/>
            </a:pPr>
            <a:r>
              <a:rPr lang="en-US" dirty="0"/>
              <a:t>Water held in the soil between field capacity and permanent wilting point </a:t>
            </a:r>
          </a:p>
          <a:p>
            <a:pPr lvl="1" eaLnBrk="1" hangingPunct="1">
              <a:lnSpc>
                <a:spcPct val="90000"/>
              </a:lnSpc>
              <a:buClr>
                <a:schemeClr val="tx2"/>
              </a:buClr>
              <a:defRPr/>
            </a:pPr>
            <a:r>
              <a:rPr lang="en-US" dirty="0"/>
              <a:t>“Available” for plant use</a:t>
            </a:r>
          </a:p>
          <a:p>
            <a:pPr eaLnBrk="1" hangingPunct="1">
              <a:lnSpc>
                <a:spcPct val="90000"/>
              </a:lnSpc>
              <a:buClr>
                <a:schemeClr val="tx2"/>
              </a:buClr>
              <a:defRPr/>
            </a:pPr>
            <a:r>
              <a:rPr lang="en-US" dirty="0"/>
              <a:t>Available Water Capacity (AWC)</a:t>
            </a:r>
          </a:p>
          <a:p>
            <a:pPr lvl="1" eaLnBrk="1" hangingPunct="1">
              <a:lnSpc>
                <a:spcPct val="90000"/>
              </a:lnSpc>
              <a:buClr>
                <a:schemeClr val="tx2"/>
              </a:buClr>
              <a:defRPr/>
            </a:pPr>
            <a:r>
              <a:rPr lang="en-US" dirty="0"/>
              <a:t>AWC = </a:t>
            </a:r>
            <a:r>
              <a:rPr lang="en-US" dirty="0">
                <a:sym typeface="Symbol" pitchFamily="18" charset="2"/>
              </a:rPr>
              <a:t></a:t>
            </a:r>
            <a:r>
              <a:rPr lang="en-US" baseline="-25000" dirty="0" err="1"/>
              <a:t>fc</a:t>
            </a:r>
            <a:r>
              <a:rPr lang="en-US" dirty="0"/>
              <a:t> - </a:t>
            </a:r>
            <a:r>
              <a:rPr lang="en-US" dirty="0">
                <a:sym typeface="Symbol" pitchFamily="18" charset="2"/>
              </a:rPr>
              <a:t></a:t>
            </a:r>
            <a:r>
              <a:rPr lang="en-US" baseline="-25000" dirty="0" err="1"/>
              <a:t>wp</a:t>
            </a:r>
            <a:endParaRPr lang="en-US" baseline="-25000" dirty="0"/>
          </a:p>
          <a:p>
            <a:pPr lvl="1" eaLnBrk="1" hangingPunct="1">
              <a:lnSpc>
                <a:spcPct val="90000"/>
              </a:lnSpc>
              <a:buClr>
                <a:schemeClr val="tx2"/>
              </a:buClr>
              <a:defRPr/>
            </a:pPr>
            <a:r>
              <a:rPr lang="en-US" dirty="0"/>
              <a:t>Units:  depth of available water per unit depth of soil, “</a:t>
            </a:r>
            <a:r>
              <a:rPr lang="en-US" dirty="0" err="1"/>
              <a:t>unitless</a:t>
            </a:r>
            <a:r>
              <a:rPr lang="en-US" dirty="0"/>
              <a:t>”  (in/in, or mm/mm)</a:t>
            </a:r>
          </a:p>
          <a:p>
            <a:pPr lvl="1" eaLnBrk="1" hangingPunct="1">
              <a:lnSpc>
                <a:spcPct val="90000"/>
              </a:lnSpc>
              <a:buClr>
                <a:schemeClr val="tx2"/>
              </a:buClr>
              <a:defRPr/>
            </a:pPr>
            <a:r>
              <a:rPr lang="en-US" dirty="0"/>
              <a:t>Measured using field or laboratory methods</a:t>
            </a:r>
          </a:p>
          <a:p>
            <a:pPr eaLnBrk="1" hangingPunct="1">
              <a:lnSpc>
                <a:spcPct val="90000"/>
              </a:lnSpc>
              <a:buClr>
                <a:schemeClr val="tx2"/>
              </a:buClr>
              <a:defRPr/>
            </a:pPr>
            <a:r>
              <a:rPr lang="en-US" dirty="0"/>
              <a:t>Readily Available Water Capacity (RAWC)</a:t>
            </a:r>
          </a:p>
          <a:p>
            <a:pPr lvl="1" eaLnBrk="1" hangingPunct="1">
              <a:lnSpc>
                <a:spcPct val="90000"/>
              </a:lnSpc>
              <a:buClr>
                <a:schemeClr val="tx2"/>
              </a:buClr>
              <a:defRPr/>
            </a:pPr>
            <a:r>
              <a:rPr lang="en-US" dirty="0"/>
              <a:t>Taken as 75-80% of AWC</a:t>
            </a:r>
          </a:p>
        </p:txBody>
      </p:sp>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4294967295"/>
          </p:nvPr>
        </p:nvPicPr>
        <p:blipFill>
          <a:blip r:embed="rId2" cstate="print"/>
          <a:srcRect/>
          <a:stretch>
            <a:fillRect/>
          </a:stretch>
        </p:blipFill>
        <p:spPr>
          <a:xfrm>
            <a:off x="0" y="0"/>
            <a:ext cx="8042275" cy="5048250"/>
          </a:xfrm>
        </p:spPr>
      </p:pic>
      <p:sp>
        <p:nvSpPr>
          <p:cNvPr id="21507" name="Rectangle 4"/>
          <p:cNvSpPr>
            <a:spLocks noChangeArrowheads="1"/>
          </p:cNvSpPr>
          <p:nvPr/>
        </p:nvSpPr>
        <p:spPr bwMode="auto">
          <a:xfrm>
            <a:off x="381000" y="5103813"/>
            <a:ext cx="8382000" cy="1169551"/>
          </a:xfrm>
          <a:prstGeom prst="rect">
            <a:avLst/>
          </a:prstGeom>
          <a:noFill/>
          <a:ln w="9525">
            <a:noFill/>
            <a:miter lim="800000"/>
            <a:headEnd/>
            <a:tailEnd/>
          </a:ln>
        </p:spPr>
        <p:txBody>
          <a:bodyPr>
            <a:spAutoFit/>
          </a:bodyPr>
          <a:lstStyle/>
          <a:p>
            <a:r>
              <a:rPr lang="en-US" sz="1400" dirty="0">
                <a:latin typeface="Tahoma" pitchFamily="34" charset="0"/>
              </a:rPr>
              <a:t>Depending on soil texture, which is determined by the particle-size distribution, soils will vary in water content at field capacity and at the permanent wilting point. Both characteristic values enclose the plant-available water content. </a:t>
            </a:r>
            <a:r>
              <a:rPr lang="en-US" sz="1400" dirty="0">
                <a:solidFill>
                  <a:srgbClr val="FF0000"/>
                </a:solidFill>
                <a:latin typeface="Tahoma" pitchFamily="34" charset="0"/>
              </a:rPr>
              <a:t>Silt loam soil contains the maximum of available water. </a:t>
            </a:r>
            <a:r>
              <a:rPr lang="en-US" sz="1400" dirty="0">
                <a:latin typeface="Tahoma" pitchFamily="34" charset="0"/>
              </a:rPr>
              <a:t>The water at the permanent wilting point is not available to plants. The fineness of texture increases with</a:t>
            </a:r>
          </a:p>
          <a:p>
            <a:r>
              <a:rPr lang="en-US" sz="1400" dirty="0">
                <a:latin typeface="Tahoma" pitchFamily="34" charset="0"/>
              </a:rPr>
              <a:t>the silt and clay content, presented as approximate percentages.</a:t>
            </a:r>
          </a:p>
        </p:txBody>
      </p:sp>
      <p:sp>
        <p:nvSpPr>
          <p:cNvPr id="4" name="Rectangle 3"/>
          <p:cNvSpPr/>
          <p:nvPr/>
        </p:nvSpPr>
        <p:spPr>
          <a:xfrm>
            <a:off x="3124201" y="6400800"/>
            <a:ext cx="5791200" cy="400110"/>
          </a:xfrm>
          <a:prstGeom prst="rect">
            <a:avLst/>
          </a:prstGeom>
        </p:spPr>
        <p:txBody>
          <a:bodyPr wrap="square">
            <a:spAutoFit/>
          </a:bodyPr>
          <a:lstStyle/>
          <a:p>
            <a:r>
              <a:rPr lang="en-US" sz="1000" dirty="0"/>
              <a:t>Ref: Lecture presentation of </a:t>
            </a:r>
          </a:p>
          <a:p>
            <a:r>
              <a:rPr lang="en-US" sz="1000" dirty="0"/>
              <a:t>Dr. </a:t>
            </a:r>
            <a:r>
              <a:rPr lang="en-US" sz="1000" dirty="0" err="1"/>
              <a:t>Heba</a:t>
            </a:r>
            <a:r>
              <a:rPr lang="en-US" sz="1000" dirty="0"/>
              <a:t> Al-Fares, </a:t>
            </a:r>
            <a:r>
              <a:rPr lang="en-US" sz="1000" dirty="0">
                <a:latin typeface="Tahoma" pitchFamily="34" charset="0"/>
              </a:rPr>
              <a:t>An-</a:t>
            </a:r>
            <a:r>
              <a:rPr lang="en-US" sz="1000" dirty="0" err="1">
                <a:latin typeface="Tahoma" pitchFamily="34" charset="0"/>
              </a:rPr>
              <a:t>Najah</a:t>
            </a:r>
            <a:r>
              <a:rPr lang="en-US" sz="1000" dirty="0">
                <a:latin typeface="Tahoma" pitchFamily="34" charset="0"/>
              </a:rPr>
              <a:t> National University, Palestine, available on </a:t>
            </a:r>
            <a:r>
              <a:rPr lang="en-US" sz="1000" dirty="0" err="1">
                <a:latin typeface="Tahoma" pitchFamily="34" charset="0"/>
              </a:rPr>
              <a:t>google</a:t>
            </a:r>
            <a:r>
              <a:rPr lang="en-US" sz="1000" dirty="0">
                <a:latin typeface="Tahoma" pitchFamily="34" charset="0"/>
              </a:rPr>
              <a:t> document</a:t>
            </a:r>
            <a:endParaRPr lang="en-US" sz="1000" dirty="0"/>
          </a:p>
        </p:txBody>
      </p:sp>
      <p:sp>
        <p:nvSpPr>
          <p:cNvPr id="5" name="Slide Number Placeholder 4"/>
          <p:cNvSpPr>
            <a:spLocks noGrp="1"/>
          </p:cNvSpPr>
          <p:nvPr>
            <p:ph type="sldNum" sz="quarter" idx="12"/>
          </p:nvPr>
        </p:nvSpPr>
        <p:spPr/>
        <p:txBody>
          <a:bodyPr/>
          <a:lstStyle/>
          <a:p>
            <a:pPr>
              <a:defRPr/>
            </a:pPr>
            <a:fld id="{D7451CA8-7013-4953-8094-891C7E7A26B5}" type="slidenum">
              <a:rPr lang="en-US" smtClean="0"/>
              <a:pPr>
                <a:defRPr/>
              </a:pPr>
              <a:t>28</a:t>
            </a:fld>
            <a:endParaRPr lang="en-US"/>
          </a:p>
        </p:txBody>
      </p:sp>
      <p:sp>
        <p:nvSpPr>
          <p:cNvPr id="7" name="Freeform 6"/>
          <p:cNvSpPr/>
          <p:nvPr/>
        </p:nvSpPr>
        <p:spPr>
          <a:xfrm>
            <a:off x="1282890" y="81887"/>
            <a:ext cx="5800298" cy="832513"/>
          </a:xfrm>
          <a:custGeom>
            <a:avLst/>
            <a:gdLst>
              <a:gd name="connsiteX0" fmla="*/ 0 w 5800298"/>
              <a:gd name="connsiteY0" fmla="*/ 832513 h 832513"/>
              <a:gd name="connsiteX1" fmla="*/ 3411940 w 5800298"/>
              <a:gd name="connsiteY1" fmla="*/ 300250 h 832513"/>
              <a:gd name="connsiteX2" fmla="*/ 5800298 w 5800298"/>
              <a:gd name="connsiteY2" fmla="*/ 0 h 832513"/>
            </a:gdLst>
            <a:ahLst/>
            <a:cxnLst>
              <a:cxn ang="0">
                <a:pos x="connsiteX0" y="connsiteY0"/>
              </a:cxn>
              <a:cxn ang="0">
                <a:pos x="connsiteX1" y="connsiteY1"/>
              </a:cxn>
              <a:cxn ang="0">
                <a:pos x="connsiteX2" y="connsiteY2"/>
              </a:cxn>
            </a:cxnLst>
            <a:rect l="l" t="t" r="r" b="b"/>
            <a:pathLst>
              <a:path w="5800298" h="832513">
                <a:moveTo>
                  <a:pt x="0" y="832513"/>
                </a:moveTo>
                <a:lnTo>
                  <a:pt x="3411940" y="300250"/>
                </a:lnTo>
                <a:cubicBezTo>
                  <a:pt x="4378656" y="161498"/>
                  <a:pt x="5089477" y="80749"/>
                  <a:pt x="5800298"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7451CA8-7013-4953-8094-891C7E7A26B5}" type="slidenum">
              <a:rPr lang="en-US" smtClean="0"/>
              <a:pPr>
                <a:defRPr/>
              </a:pPr>
              <a:t>29</a:t>
            </a:fld>
            <a:endParaRPr lang="en-US"/>
          </a:p>
        </p:txBody>
      </p:sp>
      <p:grpSp>
        <p:nvGrpSpPr>
          <p:cNvPr id="6" name="Group 5"/>
          <p:cNvGrpSpPr/>
          <p:nvPr/>
        </p:nvGrpSpPr>
        <p:grpSpPr>
          <a:xfrm>
            <a:off x="228600" y="0"/>
            <a:ext cx="6513620" cy="4338637"/>
            <a:chOff x="1411180" y="1295400"/>
            <a:chExt cx="6513620" cy="4338637"/>
          </a:xfrm>
        </p:grpSpPr>
        <p:pic>
          <p:nvPicPr>
            <p:cNvPr id="3" name="Picture 2" descr="soil_parameter_ranges.gif"/>
            <p:cNvPicPr>
              <a:picLocks noChangeAspect="1"/>
            </p:cNvPicPr>
            <p:nvPr/>
          </p:nvPicPr>
          <p:blipFill>
            <a:blip r:embed="rId2" cstate="print"/>
            <a:stretch>
              <a:fillRect/>
            </a:stretch>
          </p:blipFill>
          <p:spPr>
            <a:xfrm>
              <a:off x="1411180" y="1295400"/>
              <a:ext cx="6513620" cy="4338637"/>
            </a:xfrm>
            <a:prstGeom prst="rect">
              <a:avLst/>
            </a:prstGeom>
          </p:spPr>
        </p:pic>
        <p:sp>
          <p:nvSpPr>
            <p:cNvPr id="4" name="TextBox 3"/>
            <p:cNvSpPr txBox="1"/>
            <p:nvPr/>
          </p:nvSpPr>
          <p:spPr>
            <a:xfrm>
              <a:off x="6447884" y="4191000"/>
              <a:ext cx="117211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en-US" dirty="0"/>
                <a:t>porosities</a:t>
              </a:r>
            </a:p>
          </p:txBody>
        </p:sp>
      </p:grpSp>
      <p:sp>
        <p:nvSpPr>
          <p:cNvPr id="7" name="Rectangle 6"/>
          <p:cNvSpPr/>
          <p:nvPr/>
        </p:nvSpPr>
        <p:spPr>
          <a:xfrm>
            <a:off x="152400" y="6400800"/>
            <a:ext cx="7848600" cy="261610"/>
          </a:xfrm>
          <a:prstGeom prst="rect">
            <a:avLst/>
          </a:prstGeom>
        </p:spPr>
        <p:txBody>
          <a:bodyPr wrap="square">
            <a:spAutoFit/>
          </a:bodyPr>
          <a:lstStyle/>
          <a:p>
            <a:r>
              <a:rPr lang="en-US" sz="1100" dirty="0"/>
              <a:t>Ref: </a:t>
            </a:r>
            <a:r>
              <a:rPr lang="en-US" sz="1100" dirty="0">
                <a:hlinkClick r:id="rId3"/>
              </a:rPr>
              <a:t>http://www.ldeo.columbia.edu/~martins/climate_water/slides/soil_parameter_ranges.gif</a:t>
            </a:r>
            <a:r>
              <a:rPr lang="en-US" sz="1100" dirty="0"/>
              <a:t>, accessed on 10-2-15</a:t>
            </a:r>
          </a:p>
        </p:txBody>
      </p:sp>
      <p:graphicFrame>
        <p:nvGraphicFramePr>
          <p:cNvPr id="8" name="Table 7"/>
          <p:cNvGraphicFramePr>
            <a:graphicFrameLocks noGrp="1"/>
          </p:cNvGraphicFramePr>
          <p:nvPr/>
        </p:nvGraphicFramePr>
        <p:xfrm>
          <a:off x="6781800" y="1828800"/>
          <a:ext cx="2362200" cy="4116246"/>
        </p:xfrm>
        <a:graphic>
          <a:graphicData uri="http://schemas.openxmlformats.org/drawingml/2006/table">
            <a:tbl>
              <a:tblPr/>
              <a:tblGrid>
                <a:gridCol w="1606297">
                  <a:extLst>
                    <a:ext uri="{9D8B030D-6E8A-4147-A177-3AD203B41FA5}">
                      <a16:colId xmlns:a16="http://schemas.microsoft.com/office/drawing/2014/main" val="20000"/>
                    </a:ext>
                  </a:extLst>
                </a:gridCol>
                <a:gridCol w="755903">
                  <a:extLst>
                    <a:ext uri="{9D8B030D-6E8A-4147-A177-3AD203B41FA5}">
                      <a16:colId xmlns:a16="http://schemas.microsoft.com/office/drawing/2014/main" val="20001"/>
                    </a:ext>
                  </a:extLst>
                </a:gridCol>
              </a:tblGrid>
              <a:tr h="343894">
                <a:tc gridSpan="2">
                  <a:txBody>
                    <a:bodyPr/>
                    <a:lstStyle/>
                    <a:p>
                      <a:pPr algn="ctr"/>
                      <a:r>
                        <a:rPr lang="en-US" sz="2000" b="1" dirty="0"/>
                        <a:t>Range of Porosity Values</a:t>
                      </a:r>
                      <a:endParaRPr lang="en-US" sz="2000" dirty="0"/>
                    </a:p>
                  </a:txBody>
                  <a:tcPr marL="82939" marR="82939" marT="41469" marB="41469">
                    <a:lnL>
                      <a:noFill/>
                    </a:lnL>
                    <a:lnR>
                      <a:noFill/>
                    </a:lnR>
                    <a:lnT>
                      <a:noFill/>
                    </a:lnT>
                    <a:lnB>
                      <a:noFill/>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341135">
                <a:tc>
                  <a:txBody>
                    <a:bodyPr/>
                    <a:lstStyle/>
                    <a:p>
                      <a:pPr algn="ctr"/>
                      <a:r>
                        <a:rPr lang="en-US" sz="1600" dirty="0"/>
                        <a:t>Soil Type</a:t>
                      </a:r>
                    </a:p>
                  </a:txBody>
                  <a:tcPr marL="82939" marR="82939" marT="41469" marB="41469">
                    <a:lnL>
                      <a:noFill/>
                    </a:lnL>
                    <a:lnR>
                      <a:noFill/>
                    </a:lnR>
                    <a:lnT>
                      <a:noFill/>
                    </a:lnT>
                    <a:lnB>
                      <a:noFill/>
                    </a:lnB>
                    <a:solidFill>
                      <a:schemeClr val="accent6">
                        <a:lumMod val="20000"/>
                        <a:lumOff val="80000"/>
                      </a:schemeClr>
                    </a:solidFill>
                  </a:tcPr>
                </a:tc>
                <a:tc>
                  <a:txBody>
                    <a:bodyPr/>
                    <a:lstStyle/>
                    <a:p>
                      <a:pPr algn="ctr"/>
                      <a:r>
                        <a:rPr lang="en-US" sz="1600"/>
                        <a:t>Porosity, </a:t>
                      </a:r>
                      <a:r>
                        <a:rPr lang="en-US" sz="1600" i="1"/>
                        <a:t>p</a:t>
                      </a:r>
                      <a:r>
                        <a:rPr lang="en-US" sz="1600" i="1" baseline="-25000"/>
                        <a:t>t</a:t>
                      </a:r>
                      <a:endParaRPr lang="en-US" sz="1600"/>
                    </a:p>
                  </a:txBody>
                  <a:tcPr marL="82939" marR="82939" marT="41469" marB="41469">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1"/>
                  </a:ext>
                </a:extLst>
              </a:tr>
              <a:tr h="341135">
                <a:tc>
                  <a:txBody>
                    <a:bodyPr/>
                    <a:lstStyle/>
                    <a:p>
                      <a:r>
                        <a:rPr lang="en-US" sz="1600" dirty="0"/>
                        <a:t>Unconsolidated deposits</a:t>
                      </a:r>
                    </a:p>
                  </a:txBody>
                  <a:tcPr marL="82939" marR="82939" marT="41469" marB="41469">
                    <a:lnL>
                      <a:noFill/>
                    </a:lnL>
                    <a:lnR>
                      <a:noFill/>
                    </a:lnR>
                    <a:lnT>
                      <a:noFill/>
                    </a:lnT>
                    <a:lnB>
                      <a:noFill/>
                    </a:lnB>
                    <a:solidFill>
                      <a:schemeClr val="accent6">
                        <a:lumMod val="20000"/>
                        <a:lumOff val="80000"/>
                      </a:schemeClr>
                    </a:solidFill>
                  </a:tcPr>
                </a:tc>
                <a:tc>
                  <a:txBody>
                    <a:bodyPr/>
                    <a:lstStyle/>
                    <a:p>
                      <a:pPr algn="ctr"/>
                      <a:endParaRPr lang="en-US" sz="1600"/>
                    </a:p>
                  </a:txBody>
                  <a:tcPr marL="82939" marR="82939" marT="41469" marB="41469">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2"/>
                  </a:ext>
                </a:extLst>
              </a:tr>
              <a:tr h="341135">
                <a:tc>
                  <a:txBody>
                    <a:bodyPr/>
                    <a:lstStyle/>
                    <a:p>
                      <a:r>
                        <a:rPr lang="en-US" sz="1600" dirty="0"/>
                        <a:t>Gravel</a:t>
                      </a:r>
                    </a:p>
                  </a:txBody>
                  <a:tcPr marL="82939" marR="82939" marT="41469" marB="41469">
                    <a:lnL>
                      <a:noFill/>
                    </a:lnL>
                    <a:lnR>
                      <a:noFill/>
                    </a:lnR>
                    <a:lnT>
                      <a:noFill/>
                    </a:lnT>
                    <a:lnB>
                      <a:noFill/>
                    </a:lnB>
                    <a:solidFill>
                      <a:schemeClr val="accent6">
                        <a:lumMod val="20000"/>
                        <a:lumOff val="80000"/>
                      </a:schemeClr>
                    </a:solidFill>
                  </a:tcPr>
                </a:tc>
                <a:tc>
                  <a:txBody>
                    <a:bodyPr/>
                    <a:lstStyle/>
                    <a:p>
                      <a:pPr algn="ctr"/>
                      <a:r>
                        <a:rPr lang="en-US" sz="1600" dirty="0"/>
                        <a:t>0.25 - 0.40</a:t>
                      </a:r>
                    </a:p>
                  </a:txBody>
                  <a:tcPr marL="82939" marR="82939" marT="41469" marB="41469">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3"/>
                  </a:ext>
                </a:extLst>
              </a:tr>
              <a:tr h="341135">
                <a:tc>
                  <a:txBody>
                    <a:bodyPr/>
                    <a:lstStyle/>
                    <a:p>
                      <a:r>
                        <a:rPr lang="en-US" sz="1600" dirty="0"/>
                        <a:t>Sand</a:t>
                      </a:r>
                    </a:p>
                  </a:txBody>
                  <a:tcPr marL="82939" marR="82939" marT="41469" marB="41469">
                    <a:lnL>
                      <a:noFill/>
                    </a:lnL>
                    <a:lnR>
                      <a:noFill/>
                    </a:lnR>
                    <a:lnT>
                      <a:noFill/>
                    </a:lnT>
                    <a:lnB>
                      <a:noFill/>
                    </a:lnB>
                    <a:solidFill>
                      <a:schemeClr val="accent6">
                        <a:lumMod val="20000"/>
                        <a:lumOff val="80000"/>
                      </a:schemeClr>
                    </a:solidFill>
                  </a:tcPr>
                </a:tc>
                <a:tc>
                  <a:txBody>
                    <a:bodyPr/>
                    <a:lstStyle/>
                    <a:p>
                      <a:pPr algn="ctr"/>
                      <a:r>
                        <a:rPr lang="en-US" sz="1600" dirty="0"/>
                        <a:t>0.25 - 0.50</a:t>
                      </a:r>
                    </a:p>
                  </a:txBody>
                  <a:tcPr marL="82939" marR="82939" marT="41469" marB="41469">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4"/>
                  </a:ext>
                </a:extLst>
              </a:tr>
              <a:tr h="341135">
                <a:tc>
                  <a:txBody>
                    <a:bodyPr/>
                    <a:lstStyle/>
                    <a:p>
                      <a:r>
                        <a:rPr lang="en-US" sz="1600" dirty="0"/>
                        <a:t>Silt</a:t>
                      </a:r>
                    </a:p>
                  </a:txBody>
                  <a:tcPr marL="82939" marR="82939" marT="41469" marB="41469">
                    <a:lnL>
                      <a:noFill/>
                    </a:lnL>
                    <a:lnR>
                      <a:noFill/>
                    </a:lnR>
                    <a:lnT>
                      <a:noFill/>
                    </a:lnT>
                    <a:lnB>
                      <a:noFill/>
                    </a:lnB>
                    <a:solidFill>
                      <a:schemeClr val="accent6">
                        <a:lumMod val="20000"/>
                        <a:lumOff val="80000"/>
                      </a:schemeClr>
                    </a:solidFill>
                  </a:tcPr>
                </a:tc>
                <a:tc>
                  <a:txBody>
                    <a:bodyPr/>
                    <a:lstStyle/>
                    <a:p>
                      <a:pPr algn="ctr"/>
                      <a:r>
                        <a:rPr lang="en-US" sz="1600"/>
                        <a:t>0.35 - 0.50</a:t>
                      </a:r>
                    </a:p>
                  </a:txBody>
                  <a:tcPr marL="82939" marR="82939" marT="41469" marB="41469">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5"/>
                  </a:ext>
                </a:extLst>
              </a:tr>
              <a:tr h="341135">
                <a:tc>
                  <a:txBody>
                    <a:bodyPr/>
                    <a:lstStyle/>
                    <a:p>
                      <a:r>
                        <a:rPr lang="en-US" sz="1600" dirty="0"/>
                        <a:t>Clay</a:t>
                      </a:r>
                    </a:p>
                  </a:txBody>
                  <a:tcPr marL="82939" marR="82939" marT="41469" marB="41469">
                    <a:lnL>
                      <a:noFill/>
                    </a:lnL>
                    <a:lnR>
                      <a:noFill/>
                    </a:lnR>
                    <a:lnT>
                      <a:noFill/>
                    </a:lnT>
                    <a:lnB>
                      <a:noFill/>
                    </a:lnB>
                    <a:solidFill>
                      <a:schemeClr val="accent6">
                        <a:lumMod val="20000"/>
                        <a:lumOff val="80000"/>
                      </a:schemeClr>
                    </a:solidFill>
                  </a:tcPr>
                </a:tc>
                <a:tc>
                  <a:txBody>
                    <a:bodyPr/>
                    <a:lstStyle/>
                    <a:p>
                      <a:pPr algn="ctr"/>
                      <a:r>
                        <a:rPr lang="en-US" sz="1600" dirty="0"/>
                        <a:t>0.40 - 0.70</a:t>
                      </a:r>
                    </a:p>
                  </a:txBody>
                  <a:tcPr marL="82939" marR="82939" marT="41469" marB="41469">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List of Expected Submissions</a:t>
            </a:r>
          </a:p>
        </p:txBody>
      </p:sp>
      <p:graphicFrame>
        <p:nvGraphicFramePr>
          <p:cNvPr id="5" name="Content Placeholder 4"/>
          <p:cNvGraphicFramePr>
            <a:graphicFrameLocks noGrp="1"/>
          </p:cNvGraphicFramePr>
          <p:nvPr>
            <p:ph idx="1"/>
          </p:nvPr>
        </p:nvGraphicFramePr>
        <p:xfrm>
          <a:off x="457200" y="1600200"/>
          <a:ext cx="8229600" cy="4801932"/>
        </p:xfrm>
        <a:graphic>
          <a:graphicData uri="http://schemas.openxmlformats.org/drawingml/2006/table">
            <a:tbl>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586294">
                <a:tc>
                  <a:txBody>
                    <a:bodyPr/>
                    <a:lstStyle/>
                    <a:p>
                      <a:pPr algn="ctr" fontAlgn="b"/>
                      <a:r>
                        <a:rPr lang="en-US" sz="1800" b="0" i="0" u="none" strike="noStrike" dirty="0">
                          <a:latin typeface="Arial"/>
                        </a:rPr>
                        <a:t>1</a:t>
                      </a:r>
                    </a:p>
                  </a:txBody>
                  <a:tcPr marL="3642" marR="3642" marT="3642" marB="0" anchor="b">
                    <a:lnL>
                      <a:noFill/>
                    </a:lnL>
                    <a:lnR>
                      <a:noFill/>
                    </a:lnR>
                    <a:lnT>
                      <a:noFill/>
                    </a:lnT>
                    <a:lnB>
                      <a:noFill/>
                    </a:lnB>
                  </a:tcPr>
                </a:tc>
                <a:tc>
                  <a:txBody>
                    <a:bodyPr/>
                    <a:lstStyle/>
                    <a:p>
                      <a:pPr algn="l" fontAlgn="b"/>
                      <a:r>
                        <a:rPr lang="en-US" sz="1800" b="0" i="0" u="none" strike="noStrike">
                          <a:latin typeface="Arial"/>
                        </a:rPr>
                        <a:t>Indus Basin Strength, Weaknesses, Opportunitites, and Threats (SWOT Analysis)</a:t>
                      </a:r>
                    </a:p>
                  </a:txBody>
                  <a:tcPr marL="3642" marR="3642" marT="3642" marB="0" anchor="b">
                    <a:lnL>
                      <a:noFill/>
                    </a:lnL>
                    <a:lnR>
                      <a:noFill/>
                    </a:lnR>
                    <a:lnT>
                      <a:noFill/>
                    </a:lnT>
                    <a:lnB>
                      <a:noFill/>
                    </a:lnB>
                  </a:tcPr>
                </a:tc>
                <a:extLst>
                  <a:ext uri="{0D108BD9-81ED-4DB2-BD59-A6C34878D82A}">
                    <a16:rowId xmlns:a16="http://schemas.microsoft.com/office/drawing/2014/main" val="10000"/>
                  </a:ext>
                </a:extLst>
              </a:tr>
              <a:tr h="353233">
                <a:tc>
                  <a:txBody>
                    <a:bodyPr/>
                    <a:lstStyle/>
                    <a:p>
                      <a:pPr algn="ctr" fontAlgn="b"/>
                      <a:r>
                        <a:rPr lang="en-US" sz="1800" b="0" i="0" u="none" strike="noStrike">
                          <a:latin typeface="Arial"/>
                        </a:rPr>
                        <a:t>2</a:t>
                      </a:r>
                    </a:p>
                  </a:txBody>
                  <a:tcPr marL="3642" marR="3642" marT="3642" marB="0" anchor="b">
                    <a:lnL>
                      <a:noFill/>
                    </a:lnL>
                    <a:lnR>
                      <a:noFill/>
                    </a:lnR>
                    <a:lnT>
                      <a:noFill/>
                    </a:lnT>
                    <a:lnB>
                      <a:noFill/>
                    </a:lnB>
                  </a:tcPr>
                </a:tc>
                <a:tc>
                  <a:txBody>
                    <a:bodyPr/>
                    <a:lstStyle/>
                    <a:p>
                      <a:pPr algn="l" fontAlgn="b"/>
                      <a:r>
                        <a:rPr lang="en-US" sz="1800" b="0" i="0" u="none" strike="noStrike">
                          <a:latin typeface="Arial"/>
                        </a:rPr>
                        <a:t>Comsumptive use using Blaney Criddle Method</a:t>
                      </a:r>
                    </a:p>
                  </a:txBody>
                  <a:tcPr marL="3642" marR="3642" marT="3642" marB="0" anchor="b">
                    <a:lnL>
                      <a:noFill/>
                    </a:lnL>
                    <a:lnR>
                      <a:noFill/>
                    </a:lnR>
                    <a:lnT>
                      <a:noFill/>
                    </a:lnT>
                    <a:lnB>
                      <a:noFill/>
                    </a:lnB>
                  </a:tcPr>
                </a:tc>
                <a:extLst>
                  <a:ext uri="{0D108BD9-81ED-4DB2-BD59-A6C34878D82A}">
                    <a16:rowId xmlns:a16="http://schemas.microsoft.com/office/drawing/2014/main" val="10001"/>
                  </a:ext>
                </a:extLst>
              </a:tr>
              <a:tr h="761090">
                <a:tc>
                  <a:txBody>
                    <a:bodyPr/>
                    <a:lstStyle/>
                    <a:p>
                      <a:pPr algn="ctr" fontAlgn="b"/>
                      <a:r>
                        <a:rPr lang="en-US" sz="1800" b="0" i="0" u="none" strike="noStrike">
                          <a:latin typeface="Arial"/>
                        </a:rPr>
                        <a:t>3</a:t>
                      </a:r>
                    </a:p>
                  </a:txBody>
                  <a:tcPr marL="3642" marR="3642" marT="3642" marB="0" anchor="b">
                    <a:lnL>
                      <a:noFill/>
                    </a:lnL>
                    <a:lnR>
                      <a:noFill/>
                    </a:lnR>
                    <a:lnT>
                      <a:noFill/>
                    </a:lnT>
                    <a:lnB>
                      <a:noFill/>
                    </a:lnB>
                  </a:tcPr>
                </a:tc>
                <a:tc>
                  <a:txBody>
                    <a:bodyPr/>
                    <a:lstStyle/>
                    <a:p>
                      <a:pPr algn="l" fontAlgn="b"/>
                      <a:r>
                        <a:rPr lang="en-US" sz="1800" b="0" i="0" u="none" strike="noStrike">
                          <a:latin typeface="Arial"/>
                        </a:rPr>
                        <a:t>Numerical of soil water plant relationship (time of irrigation, scheduling of irrigtion, capacity of system, etc)</a:t>
                      </a:r>
                    </a:p>
                  </a:txBody>
                  <a:tcPr marL="3642" marR="3642" marT="3642" marB="0" anchor="b">
                    <a:lnL>
                      <a:noFill/>
                    </a:lnL>
                    <a:lnR>
                      <a:noFill/>
                    </a:lnR>
                    <a:lnT>
                      <a:noFill/>
                    </a:lnT>
                    <a:lnB>
                      <a:noFill/>
                    </a:lnB>
                  </a:tcPr>
                </a:tc>
                <a:extLst>
                  <a:ext uri="{0D108BD9-81ED-4DB2-BD59-A6C34878D82A}">
                    <a16:rowId xmlns:a16="http://schemas.microsoft.com/office/drawing/2014/main" val="10002"/>
                  </a:ext>
                </a:extLst>
              </a:tr>
              <a:tr h="236703">
                <a:tc>
                  <a:txBody>
                    <a:bodyPr/>
                    <a:lstStyle/>
                    <a:p>
                      <a:pPr algn="ctr" fontAlgn="b"/>
                      <a:r>
                        <a:rPr lang="en-US" sz="1800" b="0" i="0" u="none" strike="noStrike">
                          <a:latin typeface="Arial"/>
                        </a:rPr>
                        <a:t>4</a:t>
                      </a:r>
                    </a:p>
                  </a:txBody>
                  <a:tcPr marL="3642" marR="3642" marT="3642" marB="0" anchor="b">
                    <a:lnL>
                      <a:noFill/>
                    </a:lnL>
                    <a:lnR>
                      <a:noFill/>
                    </a:lnR>
                    <a:lnT>
                      <a:noFill/>
                    </a:lnT>
                    <a:lnB>
                      <a:noFill/>
                    </a:lnB>
                  </a:tcPr>
                </a:tc>
                <a:tc>
                  <a:txBody>
                    <a:bodyPr/>
                    <a:lstStyle/>
                    <a:p>
                      <a:pPr algn="l" fontAlgn="b"/>
                      <a:r>
                        <a:rPr lang="en-US" sz="1800" b="0" i="0" u="none" strike="noStrike">
                          <a:latin typeface="Arial"/>
                        </a:rPr>
                        <a:t>ET0 using Penmann monthieth eq</a:t>
                      </a:r>
                    </a:p>
                  </a:txBody>
                  <a:tcPr marL="3642" marR="3642" marT="3642" marB="0" anchor="b">
                    <a:lnL>
                      <a:noFill/>
                    </a:lnL>
                    <a:lnR>
                      <a:noFill/>
                    </a:lnR>
                    <a:lnT>
                      <a:noFill/>
                    </a:lnT>
                    <a:lnB>
                      <a:noFill/>
                    </a:lnB>
                  </a:tcPr>
                </a:tc>
                <a:extLst>
                  <a:ext uri="{0D108BD9-81ED-4DB2-BD59-A6C34878D82A}">
                    <a16:rowId xmlns:a16="http://schemas.microsoft.com/office/drawing/2014/main" val="10003"/>
                  </a:ext>
                </a:extLst>
              </a:tr>
              <a:tr h="120172">
                <a:tc>
                  <a:txBody>
                    <a:bodyPr/>
                    <a:lstStyle/>
                    <a:p>
                      <a:pPr algn="ctr" fontAlgn="b"/>
                      <a:r>
                        <a:rPr lang="en-US" sz="1800" b="0" i="0" u="none" strike="noStrike">
                          <a:latin typeface="Arial"/>
                        </a:rPr>
                        <a:t>5</a:t>
                      </a:r>
                    </a:p>
                  </a:txBody>
                  <a:tcPr marL="3642" marR="3642" marT="3642" marB="0" anchor="b">
                    <a:lnL>
                      <a:noFill/>
                    </a:lnL>
                    <a:lnR>
                      <a:noFill/>
                    </a:lnR>
                    <a:lnT>
                      <a:noFill/>
                    </a:lnT>
                    <a:lnB>
                      <a:noFill/>
                    </a:lnB>
                  </a:tcPr>
                </a:tc>
                <a:tc>
                  <a:txBody>
                    <a:bodyPr/>
                    <a:lstStyle/>
                    <a:p>
                      <a:pPr algn="l" fontAlgn="b"/>
                      <a:r>
                        <a:rPr lang="en-US" sz="1800" b="0" i="0" u="none" strike="noStrike">
                          <a:latin typeface="Arial"/>
                        </a:rPr>
                        <a:t>Kc Single and Dual</a:t>
                      </a:r>
                    </a:p>
                  </a:txBody>
                  <a:tcPr marL="3642" marR="3642" marT="3642" marB="0" anchor="b">
                    <a:lnL>
                      <a:noFill/>
                    </a:lnL>
                    <a:lnR>
                      <a:noFill/>
                    </a:lnR>
                    <a:lnT>
                      <a:noFill/>
                    </a:lnT>
                    <a:lnB>
                      <a:noFill/>
                    </a:lnB>
                  </a:tcPr>
                </a:tc>
                <a:extLst>
                  <a:ext uri="{0D108BD9-81ED-4DB2-BD59-A6C34878D82A}">
                    <a16:rowId xmlns:a16="http://schemas.microsoft.com/office/drawing/2014/main" val="10004"/>
                  </a:ext>
                </a:extLst>
              </a:tr>
              <a:tr h="120172">
                <a:tc>
                  <a:txBody>
                    <a:bodyPr/>
                    <a:lstStyle/>
                    <a:p>
                      <a:pPr algn="ctr" fontAlgn="b"/>
                      <a:r>
                        <a:rPr lang="en-US" sz="1800" b="0" i="0" u="none" strike="noStrike">
                          <a:latin typeface="Arial"/>
                        </a:rPr>
                        <a:t>6</a:t>
                      </a:r>
                    </a:p>
                  </a:txBody>
                  <a:tcPr marL="3642" marR="3642" marT="3642" marB="0" anchor="b">
                    <a:lnL>
                      <a:noFill/>
                    </a:lnL>
                    <a:lnR>
                      <a:noFill/>
                    </a:lnR>
                    <a:lnT>
                      <a:noFill/>
                    </a:lnT>
                    <a:lnB>
                      <a:noFill/>
                    </a:lnB>
                  </a:tcPr>
                </a:tc>
                <a:tc>
                  <a:txBody>
                    <a:bodyPr/>
                    <a:lstStyle/>
                    <a:p>
                      <a:pPr algn="l" fontAlgn="b"/>
                      <a:r>
                        <a:rPr lang="en-US" sz="1800" b="0" i="0" u="none" strike="noStrike">
                          <a:latin typeface="Arial"/>
                        </a:rPr>
                        <a:t>Lining B/C Analysis</a:t>
                      </a:r>
                    </a:p>
                  </a:txBody>
                  <a:tcPr marL="3642" marR="3642" marT="3642" marB="0" anchor="b">
                    <a:lnL>
                      <a:noFill/>
                    </a:lnL>
                    <a:lnR>
                      <a:noFill/>
                    </a:lnR>
                    <a:lnT>
                      <a:noFill/>
                    </a:lnT>
                    <a:lnB>
                      <a:noFill/>
                    </a:lnB>
                  </a:tcPr>
                </a:tc>
                <a:extLst>
                  <a:ext uri="{0D108BD9-81ED-4DB2-BD59-A6C34878D82A}">
                    <a16:rowId xmlns:a16="http://schemas.microsoft.com/office/drawing/2014/main" val="10005"/>
                  </a:ext>
                </a:extLst>
              </a:tr>
              <a:tr h="528029">
                <a:tc>
                  <a:txBody>
                    <a:bodyPr/>
                    <a:lstStyle/>
                    <a:p>
                      <a:pPr algn="ctr" fontAlgn="b"/>
                      <a:r>
                        <a:rPr lang="en-US" sz="1800" b="0" i="0" u="none" strike="noStrike">
                          <a:latin typeface="Arial"/>
                        </a:rPr>
                        <a:t>7</a:t>
                      </a:r>
                    </a:p>
                  </a:txBody>
                  <a:tcPr marL="3642" marR="3642" marT="3642" marB="0" anchor="b">
                    <a:lnL>
                      <a:noFill/>
                    </a:lnL>
                    <a:lnR>
                      <a:noFill/>
                    </a:lnR>
                    <a:lnT>
                      <a:noFill/>
                    </a:lnT>
                    <a:lnB>
                      <a:noFill/>
                    </a:lnB>
                  </a:tcPr>
                </a:tc>
                <a:tc>
                  <a:txBody>
                    <a:bodyPr/>
                    <a:lstStyle/>
                    <a:p>
                      <a:pPr algn="l" fontAlgn="b"/>
                      <a:r>
                        <a:rPr lang="en-US" sz="1800" b="0" i="0" u="none" strike="noStrike">
                          <a:latin typeface="Arial"/>
                        </a:rPr>
                        <a:t>System Analysis / Linear programming / Graphical Method / Excel Solver</a:t>
                      </a:r>
                    </a:p>
                  </a:txBody>
                  <a:tcPr marL="3642" marR="3642" marT="3642" marB="0" anchor="b">
                    <a:lnL>
                      <a:noFill/>
                    </a:lnL>
                    <a:lnR>
                      <a:noFill/>
                    </a:lnR>
                    <a:lnT>
                      <a:noFill/>
                    </a:lnT>
                    <a:lnB>
                      <a:noFill/>
                    </a:lnB>
                  </a:tcPr>
                </a:tc>
                <a:extLst>
                  <a:ext uri="{0D108BD9-81ED-4DB2-BD59-A6C34878D82A}">
                    <a16:rowId xmlns:a16="http://schemas.microsoft.com/office/drawing/2014/main" val="10006"/>
                  </a:ext>
                </a:extLst>
              </a:tr>
              <a:tr h="120172">
                <a:tc>
                  <a:txBody>
                    <a:bodyPr/>
                    <a:lstStyle/>
                    <a:p>
                      <a:pPr algn="ctr" fontAlgn="b"/>
                      <a:r>
                        <a:rPr lang="en-US" sz="1800" b="0" i="0" u="none" strike="noStrike">
                          <a:latin typeface="Arial"/>
                        </a:rPr>
                        <a:t>8</a:t>
                      </a:r>
                    </a:p>
                  </a:txBody>
                  <a:tcPr marL="3642" marR="3642" marT="3642" marB="0" anchor="b">
                    <a:lnL>
                      <a:noFill/>
                    </a:lnL>
                    <a:lnR>
                      <a:noFill/>
                    </a:lnR>
                    <a:lnT>
                      <a:noFill/>
                    </a:lnT>
                    <a:lnB>
                      <a:noFill/>
                    </a:lnB>
                  </a:tcPr>
                </a:tc>
                <a:tc>
                  <a:txBody>
                    <a:bodyPr/>
                    <a:lstStyle/>
                    <a:p>
                      <a:pPr algn="l" fontAlgn="b"/>
                      <a:r>
                        <a:rPr lang="en-US" sz="1800" b="0" i="0" u="none" strike="noStrike">
                          <a:latin typeface="Arial"/>
                        </a:rPr>
                        <a:t>Warabandi</a:t>
                      </a:r>
                    </a:p>
                  </a:txBody>
                  <a:tcPr marL="3642" marR="3642" marT="3642" marB="0" anchor="b">
                    <a:lnL>
                      <a:noFill/>
                    </a:lnL>
                    <a:lnR>
                      <a:noFill/>
                    </a:lnR>
                    <a:lnT>
                      <a:noFill/>
                    </a:lnT>
                    <a:lnB>
                      <a:noFill/>
                    </a:lnB>
                  </a:tcPr>
                </a:tc>
                <a:extLst>
                  <a:ext uri="{0D108BD9-81ED-4DB2-BD59-A6C34878D82A}">
                    <a16:rowId xmlns:a16="http://schemas.microsoft.com/office/drawing/2014/main" val="10007"/>
                  </a:ext>
                </a:extLst>
              </a:tr>
              <a:tr h="120172">
                <a:tc>
                  <a:txBody>
                    <a:bodyPr/>
                    <a:lstStyle/>
                    <a:p>
                      <a:pPr algn="ctr" fontAlgn="b"/>
                      <a:r>
                        <a:rPr lang="en-US" sz="1800" b="0" i="0" u="none" strike="noStrike">
                          <a:latin typeface="Arial"/>
                        </a:rPr>
                        <a:t>9</a:t>
                      </a:r>
                    </a:p>
                  </a:txBody>
                  <a:tcPr marL="3642" marR="3642" marT="3642" marB="0" anchor="b">
                    <a:lnL>
                      <a:noFill/>
                    </a:lnL>
                    <a:lnR>
                      <a:noFill/>
                    </a:lnR>
                    <a:lnT>
                      <a:noFill/>
                    </a:lnT>
                    <a:lnB>
                      <a:noFill/>
                    </a:lnB>
                  </a:tcPr>
                </a:tc>
                <a:tc>
                  <a:txBody>
                    <a:bodyPr/>
                    <a:lstStyle/>
                    <a:p>
                      <a:pPr algn="l" fontAlgn="b"/>
                      <a:r>
                        <a:rPr lang="en-US" sz="1800" b="0" i="0" u="none" strike="noStrike">
                          <a:latin typeface="Arial"/>
                        </a:rPr>
                        <a:t>Fall Design</a:t>
                      </a:r>
                    </a:p>
                  </a:txBody>
                  <a:tcPr marL="3642" marR="3642" marT="3642" marB="0" anchor="b">
                    <a:lnL>
                      <a:noFill/>
                    </a:lnL>
                    <a:lnR>
                      <a:noFill/>
                    </a:lnR>
                    <a:lnT>
                      <a:noFill/>
                    </a:lnT>
                    <a:lnB>
                      <a:noFill/>
                    </a:lnB>
                  </a:tcPr>
                </a:tc>
                <a:extLst>
                  <a:ext uri="{0D108BD9-81ED-4DB2-BD59-A6C34878D82A}">
                    <a16:rowId xmlns:a16="http://schemas.microsoft.com/office/drawing/2014/main" val="10008"/>
                  </a:ext>
                </a:extLst>
              </a:tr>
              <a:tr h="469763">
                <a:tc>
                  <a:txBody>
                    <a:bodyPr/>
                    <a:lstStyle/>
                    <a:p>
                      <a:pPr algn="ctr" fontAlgn="b"/>
                      <a:r>
                        <a:rPr lang="en-US" sz="1800" b="0" i="0" u="none" strike="noStrike">
                          <a:latin typeface="Arial"/>
                        </a:rPr>
                        <a:t>10</a:t>
                      </a:r>
                    </a:p>
                  </a:txBody>
                  <a:tcPr marL="3642" marR="3642" marT="3642" marB="0" anchor="b">
                    <a:lnL>
                      <a:noFill/>
                    </a:lnL>
                    <a:lnR>
                      <a:noFill/>
                    </a:lnR>
                    <a:lnT>
                      <a:noFill/>
                    </a:lnT>
                    <a:lnB>
                      <a:noFill/>
                    </a:lnB>
                  </a:tcPr>
                </a:tc>
                <a:tc>
                  <a:txBody>
                    <a:bodyPr/>
                    <a:lstStyle/>
                    <a:p>
                      <a:pPr algn="l" fontAlgn="b"/>
                      <a:r>
                        <a:rPr lang="en-US" sz="1800" b="0" i="0" u="none" strike="noStrike">
                          <a:latin typeface="Arial"/>
                        </a:rPr>
                        <a:t>OFWM, how to find cutting and filling for precision leveling</a:t>
                      </a:r>
                    </a:p>
                  </a:txBody>
                  <a:tcPr marL="3642" marR="3642" marT="3642" marB="0" anchor="b">
                    <a:lnL>
                      <a:noFill/>
                    </a:lnL>
                    <a:lnR>
                      <a:noFill/>
                    </a:lnR>
                    <a:lnT>
                      <a:noFill/>
                    </a:lnT>
                    <a:lnB>
                      <a:noFill/>
                    </a:lnB>
                  </a:tcPr>
                </a:tc>
                <a:extLst>
                  <a:ext uri="{0D108BD9-81ED-4DB2-BD59-A6C34878D82A}">
                    <a16:rowId xmlns:a16="http://schemas.microsoft.com/office/drawing/2014/main" val="10009"/>
                  </a:ext>
                </a:extLst>
              </a:tr>
              <a:tr h="411498">
                <a:tc>
                  <a:txBody>
                    <a:bodyPr/>
                    <a:lstStyle/>
                    <a:p>
                      <a:pPr algn="ctr" fontAlgn="b"/>
                      <a:r>
                        <a:rPr lang="en-US" sz="1800" b="0" i="0" u="none" strike="noStrike">
                          <a:latin typeface="Arial"/>
                        </a:rPr>
                        <a:t>11</a:t>
                      </a:r>
                    </a:p>
                  </a:txBody>
                  <a:tcPr marL="3642" marR="3642" marT="3642" marB="0" anchor="b">
                    <a:lnL>
                      <a:noFill/>
                    </a:lnL>
                    <a:lnR>
                      <a:noFill/>
                    </a:lnR>
                    <a:lnT>
                      <a:noFill/>
                    </a:lnT>
                    <a:lnB>
                      <a:noFill/>
                    </a:lnB>
                  </a:tcPr>
                </a:tc>
                <a:tc>
                  <a:txBody>
                    <a:bodyPr/>
                    <a:lstStyle/>
                    <a:p>
                      <a:pPr algn="l" fontAlgn="b"/>
                      <a:r>
                        <a:rPr lang="en-US" sz="1800" b="0" i="0" u="none" strike="noStrike">
                          <a:latin typeface="Arial"/>
                        </a:rPr>
                        <a:t>Methods of Irrigation, Deciding the no of Sprinklers  for a field</a:t>
                      </a:r>
                    </a:p>
                  </a:txBody>
                  <a:tcPr marL="3642" marR="3642" marT="3642" marB="0" anchor="b">
                    <a:lnL>
                      <a:noFill/>
                    </a:lnL>
                    <a:lnR>
                      <a:noFill/>
                    </a:lnR>
                    <a:lnT>
                      <a:noFill/>
                    </a:lnT>
                    <a:lnB>
                      <a:noFill/>
                    </a:lnB>
                  </a:tcPr>
                </a:tc>
                <a:extLst>
                  <a:ext uri="{0D108BD9-81ED-4DB2-BD59-A6C34878D82A}">
                    <a16:rowId xmlns:a16="http://schemas.microsoft.com/office/drawing/2014/main" val="10010"/>
                  </a:ext>
                </a:extLst>
              </a:tr>
              <a:tr h="236703">
                <a:tc>
                  <a:txBody>
                    <a:bodyPr/>
                    <a:lstStyle/>
                    <a:p>
                      <a:pPr algn="ctr" fontAlgn="b"/>
                      <a:r>
                        <a:rPr lang="en-US" sz="1800" b="0" i="0" u="none" strike="noStrike" dirty="0">
                          <a:latin typeface="Arial"/>
                        </a:rPr>
                        <a:t>12</a:t>
                      </a:r>
                    </a:p>
                  </a:txBody>
                  <a:tcPr marL="3642" marR="3642" marT="3642" marB="0" anchor="b">
                    <a:lnL>
                      <a:noFill/>
                    </a:lnL>
                    <a:lnR>
                      <a:noFill/>
                    </a:lnR>
                    <a:lnT>
                      <a:noFill/>
                    </a:lnT>
                    <a:lnB>
                      <a:noFill/>
                    </a:lnB>
                  </a:tcPr>
                </a:tc>
                <a:tc>
                  <a:txBody>
                    <a:bodyPr/>
                    <a:lstStyle/>
                    <a:p>
                      <a:pPr algn="l" fontAlgn="b"/>
                      <a:r>
                        <a:rPr lang="en-US" sz="1800" b="1" i="0" u="none" strike="noStrike" dirty="0">
                          <a:latin typeface="Arial"/>
                        </a:rPr>
                        <a:t>Gravity Irrigation System Design </a:t>
                      </a:r>
                    </a:p>
                  </a:txBody>
                  <a:tcPr marL="3642" marR="3642" marT="3642" marB="0" anchor="b">
                    <a:lnL>
                      <a:noFill/>
                    </a:lnL>
                    <a:lnR>
                      <a:noFill/>
                    </a:lnR>
                    <a:lnT>
                      <a:noFill/>
                    </a:lnT>
                    <a:lnB>
                      <a:noFill/>
                    </a:lnB>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57200" y="0"/>
            <a:ext cx="8229600" cy="1143000"/>
          </a:xfrm>
        </p:spPr>
        <p:txBody>
          <a:bodyPr/>
          <a:lstStyle/>
          <a:p>
            <a:pPr eaLnBrk="1" hangingPunct="1"/>
            <a:r>
              <a:rPr lang="en-US" dirty="0"/>
              <a:t>Important Moisture Contents</a:t>
            </a:r>
          </a:p>
        </p:txBody>
      </p:sp>
      <p:sp>
        <p:nvSpPr>
          <p:cNvPr id="6" name="TextBox 4"/>
          <p:cNvSpPr txBox="1">
            <a:spLocks noChangeArrowheads="1"/>
          </p:cNvSpPr>
          <p:nvPr/>
        </p:nvSpPr>
        <p:spPr bwMode="auto">
          <a:xfrm>
            <a:off x="6934200" y="6248400"/>
            <a:ext cx="1467133" cy="369332"/>
          </a:xfrm>
          <a:prstGeom prst="rect">
            <a:avLst/>
          </a:prstGeom>
          <a:noFill/>
          <a:ln w="9525">
            <a:noFill/>
            <a:miter lim="800000"/>
            <a:headEnd/>
            <a:tailEnd/>
          </a:ln>
        </p:spPr>
        <p:txBody>
          <a:bodyPr wrap="none">
            <a:spAutoFit/>
          </a:bodyPr>
          <a:lstStyle/>
          <a:p>
            <a:r>
              <a:rPr lang="en-US" dirty="0"/>
              <a:t>Ref: FAO-56</a:t>
            </a:r>
          </a:p>
        </p:txBody>
      </p:sp>
      <p:graphicFrame>
        <p:nvGraphicFramePr>
          <p:cNvPr id="8" name="Table 7"/>
          <p:cNvGraphicFramePr>
            <a:graphicFrameLocks noGrp="1"/>
          </p:cNvGraphicFramePr>
          <p:nvPr/>
        </p:nvGraphicFramePr>
        <p:xfrm>
          <a:off x="609600" y="1524000"/>
          <a:ext cx="8077197" cy="3810004"/>
        </p:xfrm>
        <a:graphic>
          <a:graphicData uri="http://schemas.openxmlformats.org/drawingml/2006/table">
            <a:tbl>
              <a:tblPr>
                <a:tableStyleId>{E8B1032C-EA38-4F05-BA0D-38AFFFC7BED3}</a:tableStyleId>
              </a:tblPr>
              <a:tblGrid>
                <a:gridCol w="1555050">
                  <a:extLst>
                    <a:ext uri="{9D8B030D-6E8A-4147-A177-3AD203B41FA5}">
                      <a16:colId xmlns:a16="http://schemas.microsoft.com/office/drawing/2014/main" val="20000"/>
                    </a:ext>
                  </a:extLst>
                </a:gridCol>
                <a:gridCol w="724683">
                  <a:extLst>
                    <a:ext uri="{9D8B030D-6E8A-4147-A177-3AD203B41FA5}">
                      <a16:colId xmlns:a16="http://schemas.microsoft.com/office/drawing/2014/main" val="20001"/>
                    </a:ext>
                  </a:extLst>
                </a:gridCol>
                <a:gridCol w="724683">
                  <a:extLst>
                    <a:ext uri="{9D8B030D-6E8A-4147-A177-3AD203B41FA5}">
                      <a16:colId xmlns:a16="http://schemas.microsoft.com/office/drawing/2014/main" val="20002"/>
                    </a:ext>
                  </a:extLst>
                </a:gridCol>
                <a:gridCol w="724683">
                  <a:extLst>
                    <a:ext uri="{9D8B030D-6E8A-4147-A177-3AD203B41FA5}">
                      <a16:colId xmlns:a16="http://schemas.microsoft.com/office/drawing/2014/main" val="20003"/>
                    </a:ext>
                  </a:extLst>
                </a:gridCol>
                <a:gridCol w="724683">
                  <a:extLst>
                    <a:ext uri="{9D8B030D-6E8A-4147-A177-3AD203B41FA5}">
                      <a16:colId xmlns:a16="http://schemas.microsoft.com/office/drawing/2014/main" val="20004"/>
                    </a:ext>
                  </a:extLst>
                </a:gridCol>
                <a:gridCol w="724683">
                  <a:extLst>
                    <a:ext uri="{9D8B030D-6E8A-4147-A177-3AD203B41FA5}">
                      <a16:colId xmlns:a16="http://schemas.microsoft.com/office/drawing/2014/main" val="20005"/>
                    </a:ext>
                  </a:extLst>
                </a:gridCol>
                <a:gridCol w="724683">
                  <a:extLst>
                    <a:ext uri="{9D8B030D-6E8A-4147-A177-3AD203B41FA5}">
                      <a16:colId xmlns:a16="http://schemas.microsoft.com/office/drawing/2014/main" val="20006"/>
                    </a:ext>
                  </a:extLst>
                </a:gridCol>
                <a:gridCol w="724683">
                  <a:extLst>
                    <a:ext uri="{9D8B030D-6E8A-4147-A177-3AD203B41FA5}">
                      <a16:colId xmlns:a16="http://schemas.microsoft.com/office/drawing/2014/main" val="20007"/>
                    </a:ext>
                  </a:extLst>
                </a:gridCol>
                <a:gridCol w="724683">
                  <a:extLst>
                    <a:ext uri="{9D8B030D-6E8A-4147-A177-3AD203B41FA5}">
                      <a16:colId xmlns:a16="http://schemas.microsoft.com/office/drawing/2014/main" val="20008"/>
                    </a:ext>
                  </a:extLst>
                </a:gridCol>
                <a:gridCol w="724683">
                  <a:extLst>
                    <a:ext uri="{9D8B030D-6E8A-4147-A177-3AD203B41FA5}">
                      <a16:colId xmlns:a16="http://schemas.microsoft.com/office/drawing/2014/main" val="20009"/>
                    </a:ext>
                  </a:extLst>
                </a:gridCol>
              </a:tblGrid>
              <a:tr h="346364">
                <a:tc rowSpan="2">
                  <a:txBody>
                    <a:bodyPr/>
                    <a:lstStyle/>
                    <a:p>
                      <a:pPr algn="ctr" fontAlgn="b"/>
                      <a:r>
                        <a:rPr lang="en-US" sz="1800" b="1" u="none" strike="noStrike" dirty="0"/>
                        <a:t>USDA Soil Type</a:t>
                      </a:r>
                      <a:endParaRPr lang="en-US" sz="1800" b="1" i="0" u="none" strike="noStrike" dirty="0">
                        <a:latin typeface="Arial"/>
                      </a:endParaRPr>
                    </a:p>
                  </a:txBody>
                  <a:tcPr marL="0" marR="0" marT="0" marB="0" anchor="b"/>
                </a:tc>
                <a:tc gridSpan="3">
                  <a:txBody>
                    <a:bodyPr/>
                    <a:lstStyle/>
                    <a:p>
                      <a:pPr algn="ctr" fontAlgn="b"/>
                      <a:r>
                        <a:rPr lang="en-US" sz="1800" b="1" u="none" strike="noStrike" dirty="0"/>
                        <a:t>Field Capacity (%)</a:t>
                      </a:r>
                      <a:endParaRPr lang="en-US" sz="1800" b="1" i="0" u="none" strike="noStrike" dirty="0">
                        <a:latin typeface="Arial"/>
                      </a:endParaRPr>
                    </a:p>
                  </a:txBody>
                  <a:tcPr marL="0" marR="0" marT="0" marB="0" anchor="b"/>
                </a:tc>
                <a:tc hMerge="1">
                  <a:txBody>
                    <a:bodyPr/>
                    <a:lstStyle/>
                    <a:p>
                      <a:endParaRPr lang="en-US"/>
                    </a:p>
                  </a:txBody>
                  <a:tcPr/>
                </a:tc>
                <a:tc hMerge="1">
                  <a:txBody>
                    <a:bodyPr/>
                    <a:lstStyle/>
                    <a:p>
                      <a:endParaRPr lang="en-US"/>
                    </a:p>
                  </a:txBody>
                  <a:tcPr/>
                </a:tc>
                <a:tc gridSpan="3">
                  <a:txBody>
                    <a:bodyPr/>
                    <a:lstStyle/>
                    <a:p>
                      <a:pPr algn="ctr" fontAlgn="b"/>
                      <a:r>
                        <a:rPr lang="en-US" sz="1800" b="1" u="none" strike="noStrike" dirty="0"/>
                        <a:t>Wilting point %</a:t>
                      </a:r>
                      <a:endParaRPr lang="en-US" sz="1800" b="1" i="0" u="none" strike="noStrike" dirty="0">
                        <a:latin typeface="Arial"/>
                      </a:endParaRPr>
                    </a:p>
                  </a:txBody>
                  <a:tcPr marL="0" marR="0" marT="0" marB="0" anchor="b"/>
                </a:tc>
                <a:tc hMerge="1">
                  <a:txBody>
                    <a:bodyPr/>
                    <a:lstStyle/>
                    <a:p>
                      <a:endParaRPr lang="en-US"/>
                    </a:p>
                  </a:txBody>
                  <a:tcPr/>
                </a:tc>
                <a:tc hMerge="1">
                  <a:txBody>
                    <a:bodyPr/>
                    <a:lstStyle/>
                    <a:p>
                      <a:endParaRPr lang="en-US"/>
                    </a:p>
                  </a:txBody>
                  <a:tcPr/>
                </a:tc>
                <a:tc gridSpan="3">
                  <a:txBody>
                    <a:bodyPr/>
                    <a:lstStyle/>
                    <a:p>
                      <a:pPr algn="ctr" fontAlgn="b"/>
                      <a:r>
                        <a:rPr lang="en-US" sz="1800" b="1" u="none" strike="noStrike" dirty="0"/>
                        <a:t>Available MC %</a:t>
                      </a:r>
                      <a:endParaRPr lang="en-US" sz="1800" b="1" i="0" u="none" strike="noStrike" dirty="0">
                        <a:latin typeface="Arial"/>
                      </a:endParaRPr>
                    </a:p>
                  </a:txBody>
                  <a:tcPr marL="0" marR="0" marT="0" marB="0" anchor="b"/>
                </a:tc>
                <a:tc hMerge="1">
                  <a:txBody>
                    <a:bodyPr/>
                    <a:lstStyle/>
                    <a:p>
                      <a:pPr algn="l" fontAlgn="b"/>
                      <a:endParaRPr lang="en-US" sz="1200" b="0" i="0" u="none" strike="noStrike">
                        <a:latin typeface="Arial"/>
                      </a:endParaRPr>
                    </a:p>
                  </a:txBody>
                  <a:tcPr marL="0" marR="0" marT="0" marB="0" anchor="b"/>
                </a:tc>
                <a:tc hMerge="1">
                  <a:txBody>
                    <a:bodyPr/>
                    <a:lstStyle/>
                    <a:p>
                      <a:pPr algn="l" fontAlgn="b"/>
                      <a:endParaRPr lang="en-US" sz="1200" b="0" i="0" u="none" strike="noStrike" dirty="0">
                        <a:latin typeface="Arial"/>
                      </a:endParaRPr>
                    </a:p>
                  </a:txBody>
                  <a:tcPr marL="0" marR="0" marT="0" marB="0" anchor="b"/>
                </a:tc>
                <a:extLst>
                  <a:ext uri="{0D108BD9-81ED-4DB2-BD59-A6C34878D82A}">
                    <a16:rowId xmlns:a16="http://schemas.microsoft.com/office/drawing/2014/main" val="10000"/>
                  </a:ext>
                </a:extLst>
              </a:tr>
              <a:tr h="346364">
                <a:tc vMerge="1">
                  <a:txBody>
                    <a:bodyPr/>
                    <a:lstStyle/>
                    <a:p>
                      <a:endParaRPr lang="en-US"/>
                    </a:p>
                  </a:txBody>
                  <a:tcPr/>
                </a:tc>
                <a:tc>
                  <a:txBody>
                    <a:bodyPr/>
                    <a:lstStyle/>
                    <a:p>
                      <a:pPr algn="ctr" fontAlgn="b"/>
                      <a:r>
                        <a:rPr lang="en-US" sz="1800" b="1" u="none" strike="noStrike"/>
                        <a:t>min</a:t>
                      </a:r>
                      <a:endParaRPr lang="en-US" sz="1800" b="1" i="0" u="none" strike="noStrike">
                        <a:latin typeface="Arial"/>
                      </a:endParaRPr>
                    </a:p>
                  </a:txBody>
                  <a:tcPr marL="0" marR="0" marT="0" marB="0" anchor="b"/>
                </a:tc>
                <a:tc>
                  <a:txBody>
                    <a:bodyPr/>
                    <a:lstStyle/>
                    <a:p>
                      <a:pPr algn="ctr" fontAlgn="b"/>
                      <a:r>
                        <a:rPr lang="en-US" sz="1800" b="1" u="none" strike="noStrike"/>
                        <a:t>max</a:t>
                      </a:r>
                      <a:endParaRPr lang="en-US" sz="1800" b="1" i="0" u="none" strike="noStrike">
                        <a:latin typeface="Arial"/>
                      </a:endParaRPr>
                    </a:p>
                  </a:txBody>
                  <a:tcPr marL="0" marR="0" marT="0" marB="0" anchor="b"/>
                </a:tc>
                <a:tc>
                  <a:txBody>
                    <a:bodyPr/>
                    <a:lstStyle/>
                    <a:p>
                      <a:pPr algn="ctr" fontAlgn="b"/>
                      <a:r>
                        <a:rPr lang="en-US" sz="1800" b="1" u="none" strike="noStrike" dirty="0"/>
                        <a:t>mean</a:t>
                      </a:r>
                      <a:endParaRPr lang="en-US" sz="1800" b="1" i="0" u="none" strike="noStrike" dirty="0">
                        <a:latin typeface="Arial"/>
                      </a:endParaRPr>
                    </a:p>
                  </a:txBody>
                  <a:tcPr marL="0" marR="0" marT="0" marB="0" anchor="b">
                    <a:solidFill>
                      <a:srgbClr val="FFC000"/>
                    </a:solidFill>
                  </a:tcPr>
                </a:tc>
                <a:tc>
                  <a:txBody>
                    <a:bodyPr/>
                    <a:lstStyle/>
                    <a:p>
                      <a:pPr algn="ctr" fontAlgn="b"/>
                      <a:r>
                        <a:rPr lang="en-US" sz="1800" b="1" u="none" strike="noStrike" dirty="0"/>
                        <a:t>min</a:t>
                      </a:r>
                      <a:endParaRPr lang="en-US" sz="1800" b="1" i="0" u="none" strike="noStrike" dirty="0">
                        <a:latin typeface="Arial"/>
                      </a:endParaRPr>
                    </a:p>
                  </a:txBody>
                  <a:tcPr marL="0" marR="0" marT="0" marB="0" anchor="b"/>
                </a:tc>
                <a:tc>
                  <a:txBody>
                    <a:bodyPr/>
                    <a:lstStyle/>
                    <a:p>
                      <a:pPr algn="ctr" fontAlgn="b"/>
                      <a:r>
                        <a:rPr lang="en-US" sz="1800" b="1" u="none" strike="noStrike" dirty="0"/>
                        <a:t>max</a:t>
                      </a:r>
                      <a:endParaRPr lang="en-US" sz="1800" b="1" i="0" u="none" strike="noStrike" dirty="0">
                        <a:latin typeface="Arial"/>
                      </a:endParaRPr>
                    </a:p>
                  </a:txBody>
                  <a:tcPr marL="0" marR="0" marT="0" marB="0" anchor="b"/>
                </a:tc>
                <a:tc>
                  <a:txBody>
                    <a:bodyPr/>
                    <a:lstStyle/>
                    <a:p>
                      <a:pPr algn="ctr" fontAlgn="b"/>
                      <a:r>
                        <a:rPr lang="en-US" sz="1800" b="1" u="none" strike="noStrike" dirty="0"/>
                        <a:t>mean</a:t>
                      </a:r>
                      <a:endParaRPr lang="en-US" sz="1800" b="1" i="0" u="none" strike="noStrike" dirty="0">
                        <a:latin typeface="Arial"/>
                      </a:endParaRPr>
                    </a:p>
                  </a:txBody>
                  <a:tcPr marL="0" marR="0" marT="0" marB="0" anchor="b">
                    <a:solidFill>
                      <a:srgbClr val="FFC000"/>
                    </a:solidFill>
                  </a:tcPr>
                </a:tc>
                <a:tc>
                  <a:txBody>
                    <a:bodyPr/>
                    <a:lstStyle/>
                    <a:p>
                      <a:pPr algn="ctr" fontAlgn="b"/>
                      <a:r>
                        <a:rPr lang="en-US" sz="1800" b="1" u="none" strike="noStrike" dirty="0"/>
                        <a:t>min</a:t>
                      </a:r>
                      <a:endParaRPr lang="en-US" sz="1800" b="1" i="0" u="none" strike="noStrike" dirty="0">
                        <a:latin typeface="Arial"/>
                      </a:endParaRPr>
                    </a:p>
                  </a:txBody>
                  <a:tcPr marL="0" marR="0" marT="0" marB="0" anchor="b"/>
                </a:tc>
                <a:tc>
                  <a:txBody>
                    <a:bodyPr/>
                    <a:lstStyle/>
                    <a:p>
                      <a:pPr algn="ctr" fontAlgn="b"/>
                      <a:r>
                        <a:rPr lang="en-US" sz="1800" b="1" u="none" strike="noStrike" dirty="0"/>
                        <a:t>max</a:t>
                      </a:r>
                      <a:endParaRPr lang="en-US" sz="1800" b="1" i="0" u="none" strike="noStrike" dirty="0">
                        <a:latin typeface="Arial"/>
                      </a:endParaRPr>
                    </a:p>
                  </a:txBody>
                  <a:tcPr marL="0" marR="0" marT="0" marB="0" anchor="b"/>
                </a:tc>
                <a:tc>
                  <a:txBody>
                    <a:bodyPr/>
                    <a:lstStyle/>
                    <a:p>
                      <a:pPr algn="ctr" fontAlgn="b"/>
                      <a:r>
                        <a:rPr lang="en-US" sz="1800" b="1" u="none" strike="noStrike" dirty="0"/>
                        <a:t>mean</a:t>
                      </a:r>
                      <a:endParaRPr lang="en-US" sz="1800" b="1" i="0" u="none" strike="noStrike" dirty="0">
                        <a:latin typeface="Arial"/>
                      </a:endParaRPr>
                    </a:p>
                  </a:txBody>
                  <a:tcPr marL="0" marR="0" marT="0" marB="0" anchor="b">
                    <a:solidFill>
                      <a:srgbClr val="FFC000"/>
                    </a:solidFill>
                  </a:tcPr>
                </a:tc>
                <a:extLst>
                  <a:ext uri="{0D108BD9-81ED-4DB2-BD59-A6C34878D82A}">
                    <a16:rowId xmlns:a16="http://schemas.microsoft.com/office/drawing/2014/main" val="10001"/>
                  </a:ext>
                </a:extLst>
              </a:tr>
              <a:tr h="346364">
                <a:tc>
                  <a:txBody>
                    <a:bodyPr/>
                    <a:lstStyle/>
                    <a:p>
                      <a:pPr algn="l" fontAlgn="b"/>
                      <a:r>
                        <a:rPr lang="en-US" sz="1800" u="none" strike="noStrike" dirty="0"/>
                        <a:t>Sand</a:t>
                      </a:r>
                      <a:endParaRPr lang="en-US" sz="1800" b="0" i="0" u="none" strike="noStrike" dirty="0">
                        <a:latin typeface="Arial"/>
                      </a:endParaRPr>
                    </a:p>
                  </a:txBody>
                  <a:tcPr marL="0" marR="0" marT="0" marB="0" anchor="b"/>
                </a:tc>
                <a:tc>
                  <a:txBody>
                    <a:bodyPr/>
                    <a:lstStyle/>
                    <a:p>
                      <a:pPr algn="ctr" fontAlgn="b"/>
                      <a:r>
                        <a:rPr lang="en-US" sz="1800" u="none" strike="noStrike"/>
                        <a:t>7</a:t>
                      </a:r>
                      <a:endParaRPr lang="en-US" sz="1800" b="0" i="0" u="none" strike="noStrike">
                        <a:latin typeface="Arial"/>
                      </a:endParaRPr>
                    </a:p>
                  </a:txBody>
                  <a:tcPr marL="0" marR="0" marT="0" marB="0" anchor="b"/>
                </a:tc>
                <a:tc>
                  <a:txBody>
                    <a:bodyPr/>
                    <a:lstStyle/>
                    <a:p>
                      <a:pPr algn="ctr" fontAlgn="b"/>
                      <a:r>
                        <a:rPr lang="en-US" sz="1800" u="none" strike="noStrike"/>
                        <a:t>17</a:t>
                      </a:r>
                      <a:endParaRPr lang="en-US" sz="1800" b="0" i="0" u="none" strike="noStrike">
                        <a:latin typeface="Arial"/>
                      </a:endParaRPr>
                    </a:p>
                  </a:txBody>
                  <a:tcPr marL="0" marR="0" marT="0" marB="0" anchor="b"/>
                </a:tc>
                <a:tc>
                  <a:txBody>
                    <a:bodyPr/>
                    <a:lstStyle/>
                    <a:p>
                      <a:pPr algn="ctr" fontAlgn="b"/>
                      <a:r>
                        <a:rPr lang="en-US" sz="1800" u="none" strike="noStrike" dirty="0"/>
                        <a:t>12</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u="none" strike="noStrike"/>
                        <a:t>2</a:t>
                      </a:r>
                      <a:endParaRPr lang="en-US" sz="1800" b="0" i="0" u="none" strike="noStrike">
                        <a:latin typeface="Arial"/>
                      </a:endParaRPr>
                    </a:p>
                  </a:txBody>
                  <a:tcPr marL="0" marR="0" marT="0" marB="0" anchor="b"/>
                </a:tc>
                <a:tc>
                  <a:txBody>
                    <a:bodyPr/>
                    <a:lstStyle/>
                    <a:p>
                      <a:pPr algn="ctr" fontAlgn="b"/>
                      <a:r>
                        <a:rPr lang="en-US" sz="1800" u="none" strike="noStrike"/>
                        <a:t>7</a:t>
                      </a:r>
                      <a:endParaRPr lang="en-US" sz="1800" b="0" i="0" u="none" strike="noStrike">
                        <a:latin typeface="Arial"/>
                      </a:endParaRPr>
                    </a:p>
                  </a:txBody>
                  <a:tcPr marL="0" marR="0" marT="0" marB="0" anchor="b"/>
                </a:tc>
                <a:tc>
                  <a:txBody>
                    <a:bodyPr/>
                    <a:lstStyle/>
                    <a:p>
                      <a:pPr algn="ctr" fontAlgn="b"/>
                      <a:r>
                        <a:rPr lang="en-US" sz="1800" u="none" strike="noStrike" dirty="0"/>
                        <a:t>5</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u="none" strike="noStrike"/>
                        <a:t>5</a:t>
                      </a:r>
                      <a:endParaRPr lang="en-US" sz="1800" b="0" i="0" u="none" strike="noStrike">
                        <a:latin typeface="Arial"/>
                      </a:endParaRPr>
                    </a:p>
                  </a:txBody>
                  <a:tcPr marL="0" marR="0" marT="0" marB="0" anchor="b"/>
                </a:tc>
                <a:tc>
                  <a:txBody>
                    <a:bodyPr/>
                    <a:lstStyle/>
                    <a:p>
                      <a:pPr algn="ctr" fontAlgn="b"/>
                      <a:r>
                        <a:rPr lang="en-US" sz="1800" u="none" strike="noStrike"/>
                        <a:t>10</a:t>
                      </a:r>
                      <a:endParaRPr lang="en-US" sz="1800" b="0" i="0" u="none" strike="noStrike">
                        <a:latin typeface="Arial"/>
                      </a:endParaRPr>
                    </a:p>
                  </a:txBody>
                  <a:tcPr marL="0" marR="0" marT="0" marB="0" anchor="b"/>
                </a:tc>
                <a:tc>
                  <a:txBody>
                    <a:bodyPr/>
                    <a:lstStyle/>
                    <a:p>
                      <a:pPr algn="ctr" fontAlgn="b"/>
                      <a:r>
                        <a:rPr lang="en-US" sz="1800" b="1" u="none" strike="noStrike" dirty="0"/>
                        <a:t>8</a:t>
                      </a:r>
                      <a:endParaRPr lang="en-US" sz="1800" b="1" i="0" u="none" strike="noStrike" dirty="0">
                        <a:latin typeface="Arial"/>
                      </a:endParaRPr>
                    </a:p>
                  </a:txBody>
                  <a:tcPr marL="0" marR="0" marT="0" marB="0" anchor="b">
                    <a:solidFill>
                      <a:srgbClr val="FFC000"/>
                    </a:solidFill>
                  </a:tcPr>
                </a:tc>
                <a:extLst>
                  <a:ext uri="{0D108BD9-81ED-4DB2-BD59-A6C34878D82A}">
                    <a16:rowId xmlns:a16="http://schemas.microsoft.com/office/drawing/2014/main" val="10002"/>
                  </a:ext>
                </a:extLst>
              </a:tr>
              <a:tr h="346364">
                <a:tc>
                  <a:txBody>
                    <a:bodyPr/>
                    <a:lstStyle/>
                    <a:p>
                      <a:pPr algn="l" fontAlgn="b"/>
                      <a:r>
                        <a:rPr lang="en-US" sz="1800" u="none" strike="noStrike"/>
                        <a:t>Loamy sand</a:t>
                      </a:r>
                      <a:endParaRPr lang="en-US" sz="1800" b="0" i="0" u="none" strike="noStrike">
                        <a:latin typeface="Arial"/>
                      </a:endParaRPr>
                    </a:p>
                  </a:txBody>
                  <a:tcPr marL="0" marR="0" marT="0" marB="0" anchor="b"/>
                </a:tc>
                <a:tc>
                  <a:txBody>
                    <a:bodyPr/>
                    <a:lstStyle/>
                    <a:p>
                      <a:pPr algn="ctr" fontAlgn="b"/>
                      <a:r>
                        <a:rPr lang="en-US" sz="1800" u="none" strike="noStrike"/>
                        <a:t>11</a:t>
                      </a:r>
                      <a:endParaRPr lang="en-US" sz="1800" b="0" i="0" u="none" strike="noStrike">
                        <a:latin typeface="Arial"/>
                      </a:endParaRPr>
                    </a:p>
                  </a:txBody>
                  <a:tcPr marL="0" marR="0" marT="0" marB="0" anchor="b"/>
                </a:tc>
                <a:tc>
                  <a:txBody>
                    <a:bodyPr/>
                    <a:lstStyle/>
                    <a:p>
                      <a:pPr algn="ctr" fontAlgn="b"/>
                      <a:r>
                        <a:rPr lang="en-US" sz="1800" u="none" strike="noStrike"/>
                        <a:t>19</a:t>
                      </a:r>
                      <a:endParaRPr lang="en-US" sz="1800" b="0" i="0" u="none" strike="noStrike">
                        <a:latin typeface="Arial"/>
                      </a:endParaRPr>
                    </a:p>
                  </a:txBody>
                  <a:tcPr marL="0" marR="0" marT="0" marB="0" anchor="b"/>
                </a:tc>
                <a:tc>
                  <a:txBody>
                    <a:bodyPr/>
                    <a:lstStyle/>
                    <a:p>
                      <a:pPr algn="ctr" fontAlgn="b"/>
                      <a:r>
                        <a:rPr lang="en-US" sz="1800" u="none" strike="noStrike" dirty="0"/>
                        <a:t>15</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u="none" strike="noStrike"/>
                        <a:t>3</a:t>
                      </a:r>
                      <a:endParaRPr lang="en-US" sz="1800" b="0" i="0" u="none" strike="noStrike">
                        <a:latin typeface="Arial"/>
                      </a:endParaRPr>
                    </a:p>
                  </a:txBody>
                  <a:tcPr marL="0" marR="0" marT="0" marB="0" anchor="b"/>
                </a:tc>
                <a:tc>
                  <a:txBody>
                    <a:bodyPr/>
                    <a:lstStyle/>
                    <a:p>
                      <a:pPr algn="ctr" fontAlgn="b"/>
                      <a:r>
                        <a:rPr lang="en-US" sz="1800" u="none" strike="noStrike"/>
                        <a:t>10</a:t>
                      </a:r>
                      <a:endParaRPr lang="en-US" sz="1800" b="0" i="0" u="none" strike="noStrike">
                        <a:latin typeface="Arial"/>
                      </a:endParaRPr>
                    </a:p>
                  </a:txBody>
                  <a:tcPr marL="0" marR="0" marT="0" marB="0" anchor="b"/>
                </a:tc>
                <a:tc>
                  <a:txBody>
                    <a:bodyPr/>
                    <a:lstStyle/>
                    <a:p>
                      <a:pPr algn="ctr" fontAlgn="b"/>
                      <a:r>
                        <a:rPr lang="en-US" sz="1800" u="none" strike="noStrike" dirty="0"/>
                        <a:t>7</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u="none" strike="noStrike"/>
                        <a:t>8</a:t>
                      </a:r>
                      <a:endParaRPr lang="en-US" sz="1800" b="0" i="0" u="none" strike="noStrike">
                        <a:latin typeface="Arial"/>
                      </a:endParaRPr>
                    </a:p>
                  </a:txBody>
                  <a:tcPr marL="0" marR="0" marT="0" marB="0" anchor="b"/>
                </a:tc>
                <a:tc>
                  <a:txBody>
                    <a:bodyPr/>
                    <a:lstStyle/>
                    <a:p>
                      <a:pPr algn="ctr" fontAlgn="b"/>
                      <a:r>
                        <a:rPr lang="en-US" sz="1800" u="none" strike="noStrike"/>
                        <a:t>9</a:t>
                      </a:r>
                      <a:endParaRPr lang="en-US" sz="1800" b="0" i="0" u="none" strike="noStrike">
                        <a:latin typeface="Arial"/>
                      </a:endParaRPr>
                    </a:p>
                  </a:txBody>
                  <a:tcPr marL="0" marR="0" marT="0" marB="0" anchor="b"/>
                </a:tc>
                <a:tc>
                  <a:txBody>
                    <a:bodyPr/>
                    <a:lstStyle/>
                    <a:p>
                      <a:pPr algn="ctr" fontAlgn="b"/>
                      <a:r>
                        <a:rPr lang="en-US" sz="1800" b="1" u="none" strike="noStrike" dirty="0"/>
                        <a:t>9</a:t>
                      </a:r>
                      <a:endParaRPr lang="en-US" sz="1800" b="1" i="0" u="none" strike="noStrike" dirty="0">
                        <a:latin typeface="Arial"/>
                      </a:endParaRPr>
                    </a:p>
                  </a:txBody>
                  <a:tcPr marL="0" marR="0" marT="0" marB="0" anchor="b">
                    <a:solidFill>
                      <a:srgbClr val="FFC000"/>
                    </a:solidFill>
                  </a:tcPr>
                </a:tc>
                <a:extLst>
                  <a:ext uri="{0D108BD9-81ED-4DB2-BD59-A6C34878D82A}">
                    <a16:rowId xmlns:a16="http://schemas.microsoft.com/office/drawing/2014/main" val="10003"/>
                  </a:ext>
                </a:extLst>
              </a:tr>
              <a:tr h="346364">
                <a:tc>
                  <a:txBody>
                    <a:bodyPr/>
                    <a:lstStyle/>
                    <a:p>
                      <a:pPr algn="l" fontAlgn="b"/>
                      <a:r>
                        <a:rPr lang="en-US" sz="1800" u="none" strike="noStrike" dirty="0"/>
                        <a:t>Sandy loam</a:t>
                      </a:r>
                      <a:endParaRPr lang="en-US" sz="1800" b="0" i="0" u="none" strike="noStrike" dirty="0">
                        <a:latin typeface="Arial"/>
                      </a:endParaRPr>
                    </a:p>
                  </a:txBody>
                  <a:tcPr marL="0" marR="0" marT="0" marB="0" anchor="b"/>
                </a:tc>
                <a:tc>
                  <a:txBody>
                    <a:bodyPr/>
                    <a:lstStyle/>
                    <a:p>
                      <a:pPr algn="ctr" fontAlgn="b"/>
                      <a:r>
                        <a:rPr lang="en-US" sz="1800" u="none" strike="noStrike"/>
                        <a:t>18</a:t>
                      </a:r>
                      <a:endParaRPr lang="en-US" sz="1800" b="0" i="0" u="none" strike="noStrike">
                        <a:latin typeface="Arial"/>
                      </a:endParaRPr>
                    </a:p>
                  </a:txBody>
                  <a:tcPr marL="0" marR="0" marT="0" marB="0" anchor="b"/>
                </a:tc>
                <a:tc>
                  <a:txBody>
                    <a:bodyPr/>
                    <a:lstStyle/>
                    <a:p>
                      <a:pPr algn="ctr" fontAlgn="b"/>
                      <a:r>
                        <a:rPr lang="en-US" sz="1800" u="none" strike="noStrike"/>
                        <a:t>28</a:t>
                      </a:r>
                      <a:endParaRPr lang="en-US" sz="1800" b="0" i="0" u="none" strike="noStrike">
                        <a:latin typeface="Arial"/>
                      </a:endParaRPr>
                    </a:p>
                  </a:txBody>
                  <a:tcPr marL="0" marR="0" marT="0" marB="0" anchor="b"/>
                </a:tc>
                <a:tc>
                  <a:txBody>
                    <a:bodyPr/>
                    <a:lstStyle/>
                    <a:p>
                      <a:pPr algn="ctr" fontAlgn="b"/>
                      <a:r>
                        <a:rPr lang="en-US" sz="1800" u="none" strike="noStrike" dirty="0"/>
                        <a:t>23</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u="none" strike="noStrike"/>
                        <a:t>6</a:t>
                      </a:r>
                      <a:endParaRPr lang="en-US" sz="1800" b="0" i="0" u="none" strike="noStrike">
                        <a:latin typeface="Arial"/>
                      </a:endParaRPr>
                    </a:p>
                  </a:txBody>
                  <a:tcPr marL="0" marR="0" marT="0" marB="0" anchor="b"/>
                </a:tc>
                <a:tc>
                  <a:txBody>
                    <a:bodyPr/>
                    <a:lstStyle/>
                    <a:p>
                      <a:pPr algn="ctr" fontAlgn="b"/>
                      <a:r>
                        <a:rPr lang="en-US" sz="1800" u="none" strike="noStrike"/>
                        <a:t>16</a:t>
                      </a:r>
                      <a:endParaRPr lang="en-US" sz="1800" b="0" i="0" u="none" strike="noStrike">
                        <a:latin typeface="Arial"/>
                      </a:endParaRPr>
                    </a:p>
                  </a:txBody>
                  <a:tcPr marL="0" marR="0" marT="0" marB="0" anchor="b"/>
                </a:tc>
                <a:tc>
                  <a:txBody>
                    <a:bodyPr/>
                    <a:lstStyle/>
                    <a:p>
                      <a:pPr algn="ctr" fontAlgn="b"/>
                      <a:r>
                        <a:rPr lang="en-US" sz="1800" u="none" strike="noStrike" dirty="0"/>
                        <a:t>11</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u="none" strike="noStrike" dirty="0"/>
                        <a:t>12</a:t>
                      </a:r>
                      <a:endParaRPr lang="en-US" sz="1800" b="0" i="0" u="none" strike="noStrike" dirty="0">
                        <a:latin typeface="Arial"/>
                      </a:endParaRPr>
                    </a:p>
                  </a:txBody>
                  <a:tcPr marL="0" marR="0" marT="0" marB="0" anchor="b"/>
                </a:tc>
                <a:tc>
                  <a:txBody>
                    <a:bodyPr/>
                    <a:lstStyle/>
                    <a:p>
                      <a:pPr algn="ctr" fontAlgn="b"/>
                      <a:r>
                        <a:rPr lang="en-US" sz="1800" u="none" strike="noStrike"/>
                        <a:t>12</a:t>
                      </a:r>
                      <a:endParaRPr lang="en-US" sz="1800" b="0" i="0" u="none" strike="noStrike">
                        <a:latin typeface="Arial"/>
                      </a:endParaRPr>
                    </a:p>
                  </a:txBody>
                  <a:tcPr marL="0" marR="0" marT="0" marB="0" anchor="b"/>
                </a:tc>
                <a:tc>
                  <a:txBody>
                    <a:bodyPr/>
                    <a:lstStyle/>
                    <a:p>
                      <a:pPr algn="ctr" fontAlgn="b"/>
                      <a:r>
                        <a:rPr lang="en-US" sz="1800" b="1" u="none" strike="noStrike" dirty="0"/>
                        <a:t>12</a:t>
                      </a:r>
                      <a:endParaRPr lang="en-US" sz="1800" b="1" i="0" u="none" strike="noStrike" dirty="0">
                        <a:latin typeface="Arial"/>
                      </a:endParaRPr>
                    </a:p>
                  </a:txBody>
                  <a:tcPr marL="0" marR="0" marT="0" marB="0" anchor="b">
                    <a:solidFill>
                      <a:srgbClr val="FFC000"/>
                    </a:solidFill>
                  </a:tcPr>
                </a:tc>
                <a:extLst>
                  <a:ext uri="{0D108BD9-81ED-4DB2-BD59-A6C34878D82A}">
                    <a16:rowId xmlns:a16="http://schemas.microsoft.com/office/drawing/2014/main" val="10004"/>
                  </a:ext>
                </a:extLst>
              </a:tr>
              <a:tr h="346364">
                <a:tc>
                  <a:txBody>
                    <a:bodyPr/>
                    <a:lstStyle/>
                    <a:p>
                      <a:pPr algn="l" fontAlgn="b"/>
                      <a:r>
                        <a:rPr lang="en-US" sz="1800" b="0" u="none" strike="noStrike" dirty="0"/>
                        <a:t>Loam</a:t>
                      </a:r>
                      <a:endParaRPr lang="en-US" sz="1800" b="0" i="0" u="none" strike="noStrike" dirty="0">
                        <a:latin typeface="Arial"/>
                      </a:endParaRPr>
                    </a:p>
                  </a:txBody>
                  <a:tcPr marL="0" marR="0" marT="0" marB="0" anchor="b"/>
                </a:tc>
                <a:tc>
                  <a:txBody>
                    <a:bodyPr/>
                    <a:lstStyle/>
                    <a:p>
                      <a:pPr algn="ctr" fontAlgn="b"/>
                      <a:r>
                        <a:rPr lang="en-US" sz="1800" b="0" u="none" strike="noStrike"/>
                        <a:t>20</a:t>
                      </a:r>
                      <a:endParaRPr lang="en-US" sz="1800" b="0" i="0" u="none" strike="noStrike">
                        <a:latin typeface="Arial"/>
                      </a:endParaRPr>
                    </a:p>
                  </a:txBody>
                  <a:tcPr marL="0" marR="0" marT="0" marB="0" anchor="b"/>
                </a:tc>
                <a:tc>
                  <a:txBody>
                    <a:bodyPr/>
                    <a:lstStyle/>
                    <a:p>
                      <a:pPr algn="ctr" fontAlgn="b"/>
                      <a:r>
                        <a:rPr lang="en-US" sz="1800" b="0" u="none" strike="noStrike"/>
                        <a:t>30</a:t>
                      </a:r>
                      <a:endParaRPr lang="en-US" sz="1800" b="0" i="0" u="none" strike="noStrike">
                        <a:latin typeface="Arial"/>
                      </a:endParaRPr>
                    </a:p>
                  </a:txBody>
                  <a:tcPr marL="0" marR="0" marT="0" marB="0" anchor="b"/>
                </a:tc>
                <a:tc>
                  <a:txBody>
                    <a:bodyPr/>
                    <a:lstStyle/>
                    <a:p>
                      <a:pPr algn="ctr" fontAlgn="b"/>
                      <a:r>
                        <a:rPr lang="en-US" sz="1800" b="0" u="none" strike="noStrike" dirty="0"/>
                        <a:t>25</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b="0" u="none" strike="noStrike"/>
                        <a:t>7</a:t>
                      </a:r>
                      <a:endParaRPr lang="en-US" sz="1800" b="0" i="0" u="none" strike="noStrike">
                        <a:latin typeface="Arial"/>
                      </a:endParaRPr>
                    </a:p>
                  </a:txBody>
                  <a:tcPr marL="0" marR="0" marT="0" marB="0" anchor="b"/>
                </a:tc>
                <a:tc>
                  <a:txBody>
                    <a:bodyPr/>
                    <a:lstStyle/>
                    <a:p>
                      <a:pPr algn="ctr" fontAlgn="b"/>
                      <a:r>
                        <a:rPr lang="en-US" sz="1800" b="0" u="none" strike="noStrike"/>
                        <a:t>17</a:t>
                      </a:r>
                      <a:endParaRPr lang="en-US" sz="1800" b="0" i="0" u="none" strike="noStrike">
                        <a:latin typeface="Arial"/>
                      </a:endParaRPr>
                    </a:p>
                  </a:txBody>
                  <a:tcPr marL="0" marR="0" marT="0" marB="0" anchor="b"/>
                </a:tc>
                <a:tc>
                  <a:txBody>
                    <a:bodyPr/>
                    <a:lstStyle/>
                    <a:p>
                      <a:pPr algn="ctr" fontAlgn="b"/>
                      <a:r>
                        <a:rPr lang="en-US" sz="1800" b="0" u="none" strike="noStrike" dirty="0"/>
                        <a:t>12</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b="0" u="none" strike="noStrike"/>
                        <a:t>13</a:t>
                      </a:r>
                      <a:endParaRPr lang="en-US" sz="1800" b="0" i="0" u="none" strike="noStrike">
                        <a:latin typeface="Arial"/>
                      </a:endParaRPr>
                    </a:p>
                  </a:txBody>
                  <a:tcPr marL="0" marR="0" marT="0" marB="0" anchor="b"/>
                </a:tc>
                <a:tc>
                  <a:txBody>
                    <a:bodyPr/>
                    <a:lstStyle/>
                    <a:p>
                      <a:pPr algn="ctr" fontAlgn="b"/>
                      <a:r>
                        <a:rPr lang="en-US" sz="1800" b="0" u="none" strike="noStrike"/>
                        <a:t>13</a:t>
                      </a:r>
                      <a:endParaRPr lang="en-US" sz="1800" b="0" i="0" u="none" strike="noStrike">
                        <a:latin typeface="Arial"/>
                      </a:endParaRPr>
                    </a:p>
                  </a:txBody>
                  <a:tcPr marL="0" marR="0" marT="0" marB="0" anchor="b"/>
                </a:tc>
                <a:tc>
                  <a:txBody>
                    <a:bodyPr/>
                    <a:lstStyle/>
                    <a:p>
                      <a:pPr algn="ctr" fontAlgn="b"/>
                      <a:r>
                        <a:rPr lang="en-US" sz="1800" b="1" u="none" strike="noStrike" dirty="0"/>
                        <a:t>13</a:t>
                      </a:r>
                      <a:endParaRPr lang="en-US" sz="1800" b="1" i="0" u="none" strike="noStrike" dirty="0">
                        <a:latin typeface="Arial"/>
                      </a:endParaRPr>
                    </a:p>
                  </a:txBody>
                  <a:tcPr marL="0" marR="0" marT="0" marB="0" anchor="b">
                    <a:solidFill>
                      <a:srgbClr val="FFC000"/>
                    </a:solidFill>
                  </a:tcPr>
                </a:tc>
                <a:extLst>
                  <a:ext uri="{0D108BD9-81ED-4DB2-BD59-A6C34878D82A}">
                    <a16:rowId xmlns:a16="http://schemas.microsoft.com/office/drawing/2014/main" val="10005"/>
                  </a:ext>
                </a:extLst>
              </a:tr>
              <a:tr h="346364">
                <a:tc>
                  <a:txBody>
                    <a:bodyPr/>
                    <a:lstStyle/>
                    <a:p>
                      <a:pPr algn="l" fontAlgn="b"/>
                      <a:r>
                        <a:rPr lang="en-US" sz="1800" b="1" u="none" strike="noStrike"/>
                        <a:t>Silt Loam</a:t>
                      </a:r>
                      <a:endParaRPr lang="en-US" sz="1800" b="1" i="0" u="none" strike="noStrike">
                        <a:latin typeface="Arial"/>
                      </a:endParaRPr>
                    </a:p>
                  </a:txBody>
                  <a:tcPr marL="0" marR="0" marT="0" marB="0" anchor="b"/>
                </a:tc>
                <a:tc>
                  <a:txBody>
                    <a:bodyPr/>
                    <a:lstStyle/>
                    <a:p>
                      <a:pPr algn="ctr" fontAlgn="b"/>
                      <a:r>
                        <a:rPr lang="en-US" sz="1800" b="1" u="none" strike="noStrike"/>
                        <a:t>22</a:t>
                      </a:r>
                      <a:endParaRPr lang="en-US" sz="1800" b="1" i="0" u="none" strike="noStrike">
                        <a:latin typeface="Arial"/>
                      </a:endParaRPr>
                    </a:p>
                  </a:txBody>
                  <a:tcPr marL="0" marR="0" marT="0" marB="0" anchor="b"/>
                </a:tc>
                <a:tc>
                  <a:txBody>
                    <a:bodyPr/>
                    <a:lstStyle/>
                    <a:p>
                      <a:pPr algn="ctr" fontAlgn="b"/>
                      <a:r>
                        <a:rPr lang="en-US" sz="1800" b="1" u="none" strike="noStrike"/>
                        <a:t>36</a:t>
                      </a:r>
                      <a:endParaRPr lang="en-US" sz="1800" b="1" i="0" u="none" strike="noStrike">
                        <a:latin typeface="Arial"/>
                      </a:endParaRPr>
                    </a:p>
                  </a:txBody>
                  <a:tcPr marL="0" marR="0" marT="0" marB="0" anchor="b"/>
                </a:tc>
                <a:tc>
                  <a:txBody>
                    <a:bodyPr/>
                    <a:lstStyle/>
                    <a:p>
                      <a:pPr algn="ctr" fontAlgn="b"/>
                      <a:r>
                        <a:rPr lang="en-US" sz="1800" b="1" u="none" strike="noStrike" dirty="0"/>
                        <a:t>29</a:t>
                      </a:r>
                      <a:endParaRPr lang="en-US" sz="1800" b="1" i="0" u="none" strike="noStrike" dirty="0">
                        <a:latin typeface="Arial"/>
                      </a:endParaRPr>
                    </a:p>
                  </a:txBody>
                  <a:tcPr marL="0" marR="0" marT="0" marB="0" anchor="b">
                    <a:solidFill>
                      <a:srgbClr val="FFC000"/>
                    </a:solidFill>
                  </a:tcPr>
                </a:tc>
                <a:tc>
                  <a:txBody>
                    <a:bodyPr/>
                    <a:lstStyle/>
                    <a:p>
                      <a:pPr algn="ctr" fontAlgn="b"/>
                      <a:r>
                        <a:rPr lang="en-US" sz="1800" b="1" u="none" strike="noStrike"/>
                        <a:t>9</a:t>
                      </a:r>
                      <a:endParaRPr lang="en-US" sz="1800" b="1" i="0" u="none" strike="noStrike">
                        <a:latin typeface="Arial"/>
                      </a:endParaRPr>
                    </a:p>
                  </a:txBody>
                  <a:tcPr marL="0" marR="0" marT="0" marB="0" anchor="b"/>
                </a:tc>
                <a:tc>
                  <a:txBody>
                    <a:bodyPr/>
                    <a:lstStyle/>
                    <a:p>
                      <a:pPr algn="ctr" fontAlgn="b"/>
                      <a:r>
                        <a:rPr lang="en-US" sz="1800" b="1" u="none" strike="noStrike"/>
                        <a:t>21</a:t>
                      </a:r>
                      <a:endParaRPr lang="en-US" sz="1800" b="1" i="0" u="none" strike="noStrike">
                        <a:latin typeface="Arial"/>
                      </a:endParaRPr>
                    </a:p>
                  </a:txBody>
                  <a:tcPr marL="0" marR="0" marT="0" marB="0" anchor="b"/>
                </a:tc>
                <a:tc>
                  <a:txBody>
                    <a:bodyPr/>
                    <a:lstStyle/>
                    <a:p>
                      <a:pPr algn="ctr" fontAlgn="b"/>
                      <a:r>
                        <a:rPr lang="en-US" sz="1800" b="1" u="none" strike="noStrike" dirty="0"/>
                        <a:t>15</a:t>
                      </a:r>
                      <a:endParaRPr lang="en-US" sz="1800" b="1" i="0" u="none" strike="noStrike" dirty="0">
                        <a:latin typeface="Arial"/>
                      </a:endParaRPr>
                    </a:p>
                  </a:txBody>
                  <a:tcPr marL="0" marR="0" marT="0" marB="0" anchor="b">
                    <a:solidFill>
                      <a:srgbClr val="FFC000"/>
                    </a:solidFill>
                  </a:tcPr>
                </a:tc>
                <a:tc>
                  <a:txBody>
                    <a:bodyPr/>
                    <a:lstStyle/>
                    <a:p>
                      <a:pPr algn="ctr" fontAlgn="b"/>
                      <a:r>
                        <a:rPr lang="en-US" sz="1800" b="1" u="none" strike="noStrike"/>
                        <a:t>13</a:t>
                      </a:r>
                      <a:endParaRPr lang="en-US" sz="1800" b="1" i="0" u="none" strike="noStrike">
                        <a:latin typeface="Arial"/>
                      </a:endParaRPr>
                    </a:p>
                  </a:txBody>
                  <a:tcPr marL="0" marR="0" marT="0" marB="0" anchor="b"/>
                </a:tc>
                <a:tc>
                  <a:txBody>
                    <a:bodyPr/>
                    <a:lstStyle/>
                    <a:p>
                      <a:pPr algn="ctr" fontAlgn="b"/>
                      <a:r>
                        <a:rPr lang="en-US" sz="1800" b="1" u="none" strike="noStrike"/>
                        <a:t>15</a:t>
                      </a:r>
                      <a:endParaRPr lang="en-US" sz="1800" b="1" i="0" u="none" strike="noStrike">
                        <a:latin typeface="Arial"/>
                      </a:endParaRPr>
                    </a:p>
                  </a:txBody>
                  <a:tcPr marL="0" marR="0" marT="0" marB="0" anchor="b"/>
                </a:tc>
                <a:tc>
                  <a:txBody>
                    <a:bodyPr/>
                    <a:lstStyle/>
                    <a:p>
                      <a:pPr algn="ctr" fontAlgn="b"/>
                      <a:r>
                        <a:rPr lang="en-US" sz="1800" b="1" u="none" strike="noStrike" dirty="0"/>
                        <a:t>14</a:t>
                      </a:r>
                      <a:endParaRPr lang="en-US" sz="1800" b="1" i="0" u="none" strike="noStrike" dirty="0">
                        <a:latin typeface="Arial"/>
                      </a:endParaRPr>
                    </a:p>
                  </a:txBody>
                  <a:tcPr marL="0" marR="0" marT="0" marB="0" anchor="b">
                    <a:solidFill>
                      <a:srgbClr val="FFC000"/>
                    </a:solidFill>
                  </a:tcPr>
                </a:tc>
                <a:extLst>
                  <a:ext uri="{0D108BD9-81ED-4DB2-BD59-A6C34878D82A}">
                    <a16:rowId xmlns:a16="http://schemas.microsoft.com/office/drawing/2014/main" val="10006"/>
                  </a:ext>
                </a:extLst>
              </a:tr>
              <a:tr h="346364">
                <a:tc>
                  <a:txBody>
                    <a:bodyPr/>
                    <a:lstStyle/>
                    <a:p>
                      <a:pPr algn="l" fontAlgn="b"/>
                      <a:r>
                        <a:rPr lang="en-US" sz="1800" b="1" u="none" strike="noStrike" dirty="0"/>
                        <a:t>Silt</a:t>
                      </a:r>
                      <a:endParaRPr lang="en-US" sz="1800" b="1" i="0" u="none" strike="noStrike" dirty="0">
                        <a:latin typeface="Arial"/>
                      </a:endParaRPr>
                    </a:p>
                  </a:txBody>
                  <a:tcPr marL="0" marR="0" marT="0" marB="0" anchor="b"/>
                </a:tc>
                <a:tc>
                  <a:txBody>
                    <a:bodyPr/>
                    <a:lstStyle/>
                    <a:p>
                      <a:pPr algn="ctr" fontAlgn="b"/>
                      <a:r>
                        <a:rPr lang="en-US" sz="1800" b="1" u="none" strike="noStrike"/>
                        <a:t>28</a:t>
                      </a:r>
                      <a:endParaRPr lang="en-US" sz="1800" b="1" i="0" u="none" strike="noStrike">
                        <a:latin typeface="Arial"/>
                      </a:endParaRPr>
                    </a:p>
                  </a:txBody>
                  <a:tcPr marL="0" marR="0" marT="0" marB="0" anchor="b"/>
                </a:tc>
                <a:tc>
                  <a:txBody>
                    <a:bodyPr/>
                    <a:lstStyle/>
                    <a:p>
                      <a:pPr algn="ctr" fontAlgn="b"/>
                      <a:r>
                        <a:rPr lang="en-US" sz="1800" b="1" u="none" strike="noStrike"/>
                        <a:t>36</a:t>
                      </a:r>
                      <a:endParaRPr lang="en-US" sz="1800" b="1" i="0" u="none" strike="noStrike">
                        <a:latin typeface="Arial"/>
                      </a:endParaRPr>
                    </a:p>
                  </a:txBody>
                  <a:tcPr marL="0" marR="0" marT="0" marB="0" anchor="b"/>
                </a:tc>
                <a:tc>
                  <a:txBody>
                    <a:bodyPr/>
                    <a:lstStyle/>
                    <a:p>
                      <a:pPr algn="ctr" fontAlgn="b"/>
                      <a:r>
                        <a:rPr lang="en-US" sz="1800" b="1" u="none" strike="noStrike" dirty="0"/>
                        <a:t>32</a:t>
                      </a:r>
                      <a:endParaRPr lang="en-US" sz="1800" b="1" i="0" u="none" strike="noStrike" dirty="0">
                        <a:latin typeface="Arial"/>
                      </a:endParaRPr>
                    </a:p>
                  </a:txBody>
                  <a:tcPr marL="0" marR="0" marT="0" marB="0" anchor="b">
                    <a:solidFill>
                      <a:srgbClr val="FFC000"/>
                    </a:solidFill>
                  </a:tcPr>
                </a:tc>
                <a:tc>
                  <a:txBody>
                    <a:bodyPr/>
                    <a:lstStyle/>
                    <a:p>
                      <a:pPr algn="ctr" fontAlgn="b"/>
                      <a:r>
                        <a:rPr lang="en-US" sz="1800" b="1" u="none" strike="noStrike"/>
                        <a:t>12</a:t>
                      </a:r>
                      <a:endParaRPr lang="en-US" sz="1800" b="1" i="0" u="none" strike="noStrike">
                        <a:latin typeface="Arial"/>
                      </a:endParaRPr>
                    </a:p>
                  </a:txBody>
                  <a:tcPr marL="0" marR="0" marT="0" marB="0" anchor="b"/>
                </a:tc>
                <a:tc>
                  <a:txBody>
                    <a:bodyPr/>
                    <a:lstStyle/>
                    <a:p>
                      <a:pPr algn="ctr" fontAlgn="b"/>
                      <a:r>
                        <a:rPr lang="en-US" sz="1800" b="1" u="none" strike="noStrike"/>
                        <a:t>22</a:t>
                      </a:r>
                      <a:endParaRPr lang="en-US" sz="1800" b="1" i="0" u="none" strike="noStrike">
                        <a:latin typeface="Arial"/>
                      </a:endParaRPr>
                    </a:p>
                  </a:txBody>
                  <a:tcPr marL="0" marR="0" marT="0" marB="0" anchor="b"/>
                </a:tc>
                <a:tc>
                  <a:txBody>
                    <a:bodyPr/>
                    <a:lstStyle/>
                    <a:p>
                      <a:pPr algn="ctr" fontAlgn="b"/>
                      <a:r>
                        <a:rPr lang="en-US" sz="1800" b="1" u="none" strike="noStrike" dirty="0"/>
                        <a:t>17</a:t>
                      </a:r>
                      <a:endParaRPr lang="en-US" sz="1800" b="1" i="0" u="none" strike="noStrike" dirty="0">
                        <a:latin typeface="Arial"/>
                      </a:endParaRPr>
                    </a:p>
                  </a:txBody>
                  <a:tcPr marL="0" marR="0" marT="0" marB="0" anchor="b">
                    <a:solidFill>
                      <a:srgbClr val="FFC000"/>
                    </a:solidFill>
                  </a:tcPr>
                </a:tc>
                <a:tc>
                  <a:txBody>
                    <a:bodyPr/>
                    <a:lstStyle/>
                    <a:p>
                      <a:pPr algn="ctr" fontAlgn="b"/>
                      <a:r>
                        <a:rPr lang="en-US" sz="1800" b="1" u="none" strike="noStrike"/>
                        <a:t>16</a:t>
                      </a:r>
                      <a:endParaRPr lang="en-US" sz="1800" b="1" i="0" u="none" strike="noStrike">
                        <a:latin typeface="Arial"/>
                      </a:endParaRPr>
                    </a:p>
                  </a:txBody>
                  <a:tcPr marL="0" marR="0" marT="0" marB="0" anchor="b"/>
                </a:tc>
                <a:tc>
                  <a:txBody>
                    <a:bodyPr/>
                    <a:lstStyle/>
                    <a:p>
                      <a:pPr algn="ctr" fontAlgn="b"/>
                      <a:r>
                        <a:rPr lang="en-US" sz="1800" b="1" u="none" strike="noStrike"/>
                        <a:t>14</a:t>
                      </a:r>
                      <a:endParaRPr lang="en-US" sz="1800" b="1" i="0" u="none" strike="noStrike">
                        <a:latin typeface="Arial"/>
                      </a:endParaRPr>
                    </a:p>
                  </a:txBody>
                  <a:tcPr marL="0" marR="0" marT="0" marB="0" anchor="b"/>
                </a:tc>
                <a:tc>
                  <a:txBody>
                    <a:bodyPr/>
                    <a:lstStyle/>
                    <a:p>
                      <a:pPr algn="ctr" fontAlgn="b"/>
                      <a:r>
                        <a:rPr lang="en-US" sz="1800" b="1" u="none" strike="noStrike" dirty="0"/>
                        <a:t>15</a:t>
                      </a:r>
                      <a:endParaRPr lang="en-US" sz="1800" b="1" i="0" u="none" strike="noStrike" dirty="0">
                        <a:latin typeface="Arial"/>
                      </a:endParaRPr>
                    </a:p>
                  </a:txBody>
                  <a:tcPr marL="0" marR="0" marT="0" marB="0" anchor="b">
                    <a:solidFill>
                      <a:srgbClr val="FFC000"/>
                    </a:solidFill>
                  </a:tcPr>
                </a:tc>
                <a:extLst>
                  <a:ext uri="{0D108BD9-81ED-4DB2-BD59-A6C34878D82A}">
                    <a16:rowId xmlns:a16="http://schemas.microsoft.com/office/drawing/2014/main" val="10007"/>
                  </a:ext>
                </a:extLst>
              </a:tr>
              <a:tr h="346364">
                <a:tc>
                  <a:txBody>
                    <a:bodyPr/>
                    <a:lstStyle/>
                    <a:p>
                      <a:pPr algn="l" fontAlgn="b"/>
                      <a:r>
                        <a:rPr lang="en-US" sz="1800" u="none" strike="noStrike"/>
                        <a:t>Silt Clay Loam</a:t>
                      </a:r>
                      <a:endParaRPr lang="en-US" sz="1800" b="0" i="0" u="none" strike="noStrike">
                        <a:latin typeface="Arial"/>
                      </a:endParaRPr>
                    </a:p>
                  </a:txBody>
                  <a:tcPr marL="0" marR="0" marT="0" marB="0" anchor="b"/>
                </a:tc>
                <a:tc>
                  <a:txBody>
                    <a:bodyPr/>
                    <a:lstStyle/>
                    <a:p>
                      <a:pPr algn="ctr" fontAlgn="b"/>
                      <a:r>
                        <a:rPr lang="en-US" sz="1800" u="none" strike="noStrike"/>
                        <a:t>30</a:t>
                      </a:r>
                      <a:endParaRPr lang="en-US" sz="1800" b="0" i="0" u="none" strike="noStrike">
                        <a:latin typeface="Arial"/>
                      </a:endParaRPr>
                    </a:p>
                  </a:txBody>
                  <a:tcPr marL="0" marR="0" marT="0" marB="0" anchor="b"/>
                </a:tc>
                <a:tc>
                  <a:txBody>
                    <a:bodyPr/>
                    <a:lstStyle/>
                    <a:p>
                      <a:pPr algn="ctr" fontAlgn="b"/>
                      <a:r>
                        <a:rPr lang="en-US" sz="1800" u="none" strike="noStrike"/>
                        <a:t>37</a:t>
                      </a:r>
                      <a:endParaRPr lang="en-US" sz="1800" b="0" i="0" u="none" strike="noStrike">
                        <a:latin typeface="Arial"/>
                      </a:endParaRPr>
                    </a:p>
                  </a:txBody>
                  <a:tcPr marL="0" marR="0" marT="0" marB="0" anchor="b"/>
                </a:tc>
                <a:tc>
                  <a:txBody>
                    <a:bodyPr/>
                    <a:lstStyle/>
                    <a:p>
                      <a:pPr algn="ctr" fontAlgn="b"/>
                      <a:r>
                        <a:rPr lang="en-US" sz="1800" u="none" strike="noStrike" dirty="0"/>
                        <a:t>34</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u="none" strike="noStrike"/>
                        <a:t>17</a:t>
                      </a:r>
                      <a:endParaRPr lang="en-US" sz="1800" b="0" i="0" u="none" strike="noStrike">
                        <a:latin typeface="Arial"/>
                      </a:endParaRPr>
                    </a:p>
                  </a:txBody>
                  <a:tcPr marL="0" marR="0" marT="0" marB="0" anchor="b"/>
                </a:tc>
                <a:tc>
                  <a:txBody>
                    <a:bodyPr/>
                    <a:lstStyle/>
                    <a:p>
                      <a:pPr algn="ctr" fontAlgn="b"/>
                      <a:r>
                        <a:rPr lang="en-US" sz="1800" u="none" strike="noStrike"/>
                        <a:t>24</a:t>
                      </a:r>
                      <a:endParaRPr lang="en-US" sz="1800" b="0" i="0" u="none" strike="noStrike">
                        <a:latin typeface="Arial"/>
                      </a:endParaRPr>
                    </a:p>
                  </a:txBody>
                  <a:tcPr marL="0" marR="0" marT="0" marB="0" anchor="b"/>
                </a:tc>
                <a:tc>
                  <a:txBody>
                    <a:bodyPr/>
                    <a:lstStyle/>
                    <a:p>
                      <a:pPr algn="ctr" fontAlgn="b"/>
                      <a:r>
                        <a:rPr lang="en-US" sz="1800" u="none" strike="noStrike" dirty="0"/>
                        <a:t>21</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u="none" strike="noStrike"/>
                        <a:t>13</a:t>
                      </a:r>
                      <a:endParaRPr lang="en-US" sz="1800" b="0" i="0" u="none" strike="noStrike">
                        <a:latin typeface="Arial"/>
                      </a:endParaRPr>
                    </a:p>
                  </a:txBody>
                  <a:tcPr marL="0" marR="0" marT="0" marB="0" anchor="b"/>
                </a:tc>
                <a:tc>
                  <a:txBody>
                    <a:bodyPr/>
                    <a:lstStyle/>
                    <a:p>
                      <a:pPr algn="ctr" fontAlgn="b"/>
                      <a:r>
                        <a:rPr lang="en-US" sz="1800" u="none" strike="noStrike"/>
                        <a:t>13</a:t>
                      </a:r>
                      <a:endParaRPr lang="en-US" sz="1800" b="0" i="0" u="none" strike="noStrike">
                        <a:latin typeface="Arial"/>
                      </a:endParaRPr>
                    </a:p>
                  </a:txBody>
                  <a:tcPr marL="0" marR="0" marT="0" marB="0" anchor="b"/>
                </a:tc>
                <a:tc>
                  <a:txBody>
                    <a:bodyPr/>
                    <a:lstStyle/>
                    <a:p>
                      <a:pPr algn="ctr" fontAlgn="b"/>
                      <a:r>
                        <a:rPr lang="en-US" sz="1800" b="1" u="none" strike="noStrike" dirty="0"/>
                        <a:t>13</a:t>
                      </a:r>
                      <a:endParaRPr lang="en-US" sz="1800" b="1" i="0" u="none" strike="noStrike" dirty="0">
                        <a:latin typeface="Arial"/>
                      </a:endParaRPr>
                    </a:p>
                  </a:txBody>
                  <a:tcPr marL="0" marR="0" marT="0" marB="0" anchor="b">
                    <a:solidFill>
                      <a:srgbClr val="FFC000"/>
                    </a:solidFill>
                  </a:tcPr>
                </a:tc>
                <a:extLst>
                  <a:ext uri="{0D108BD9-81ED-4DB2-BD59-A6C34878D82A}">
                    <a16:rowId xmlns:a16="http://schemas.microsoft.com/office/drawing/2014/main" val="10008"/>
                  </a:ext>
                </a:extLst>
              </a:tr>
              <a:tr h="346364">
                <a:tc>
                  <a:txBody>
                    <a:bodyPr/>
                    <a:lstStyle/>
                    <a:p>
                      <a:pPr algn="l" fontAlgn="b"/>
                      <a:r>
                        <a:rPr lang="en-US" sz="1800" u="none" strike="noStrike"/>
                        <a:t>Silty Clay</a:t>
                      </a:r>
                      <a:endParaRPr lang="en-US" sz="1800" b="0" i="0" u="none" strike="noStrike">
                        <a:latin typeface="Arial"/>
                      </a:endParaRPr>
                    </a:p>
                  </a:txBody>
                  <a:tcPr marL="0" marR="0" marT="0" marB="0" anchor="b"/>
                </a:tc>
                <a:tc>
                  <a:txBody>
                    <a:bodyPr/>
                    <a:lstStyle/>
                    <a:p>
                      <a:pPr algn="ctr" fontAlgn="b"/>
                      <a:r>
                        <a:rPr lang="en-US" sz="1800" u="none" strike="noStrike"/>
                        <a:t>30</a:t>
                      </a:r>
                      <a:endParaRPr lang="en-US" sz="1800" b="0" i="0" u="none" strike="noStrike">
                        <a:latin typeface="Arial"/>
                      </a:endParaRPr>
                    </a:p>
                  </a:txBody>
                  <a:tcPr marL="0" marR="0" marT="0" marB="0" anchor="b"/>
                </a:tc>
                <a:tc>
                  <a:txBody>
                    <a:bodyPr/>
                    <a:lstStyle/>
                    <a:p>
                      <a:pPr algn="ctr" fontAlgn="b"/>
                      <a:r>
                        <a:rPr lang="en-US" sz="1800" u="none" strike="noStrike"/>
                        <a:t>42</a:t>
                      </a:r>
                      <a:endParaRPr lang="en-US" sz="1800" b="0" i="0" u="none" strike="noStrike">
                        <a:latin typeface="Arial"/>
                      </a:endParaRPr>
                    </a:p>
                  </a:txBody>
                  <a:tcPr marL="0" marR="0" marT="0" marB="0" anchor="b"/>
                </a:tc>
                <a:tc>
                  <a:txBody>
                    <a:bodyPr/>
                    <a:lstStyle/>
                    <a:p>
                      <a:pPr algn="ctr" fontAlgn="b"/>
                      <a:r>
                        <a:rPr lang="en-US" sz="1800" u="none" strike="noStrike" dirty="0"/>
                        <a:t>36</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u="none" strike="noStrike"/>
                        <a:t>17</a:t>
                      </a:r>
                      <a:endParaRPr lang="en-US" sz="1800" b="0" i="0" u="none" strike="noStrike">
                        <a:latin typeface="Arial"/>
                      </a:endParaRPr>
                    </a:p>
                  </a:txBody>
                  <a:tcPr marL="0" marR="0" marT="0" marB="0" anchor="b"/>
                </a:tc>
                <a:tc>
                  <a:txBody>
                    <a:bodyPr/>
                    <a:lstStyle/>
                    <a:p>
                      <a:pPr algn="ctr" fontAlgn="b"/>
                      <a:r>
                        <a:rPr lang="en-US" sz="1800" u="none" strike="noStrike"/>
                        <a:t>29</a:t>
                      </a:r>
                      <a:endParaRPr lang="en-US" sz="1800" b="0" i="0" u="none" strike="noStrike">
                        <a:latin typeface="Arial"/>
                      </a:endParaRPr>
                    </a:p>
                  </a:txBody>
                  <a:tcPr marL="0" marR="0" marT="0" marB="0" anchor="b"/>
                </a:tc>
                <a:tc>
                  <a:txBody>
                    <a:bodyPr/>
                    <a:lstStyle/>
                    <a:p>
                      <a:pPr algn="ctr" fontAlgn="b"/>
                      <a:r>
                        <a:rPr lang="en-US" sz="1800" u="none" strike="noStrike" dirty="0"/>
                        <a:t>23</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u="none" strike="noStrike"/>
                        <a:t>13</a:t>
                      </a:r>
                      <a:endParaRPr lang="en-US" sz="1800" b="0" i="0" u="none" strike="noStrike">
                        <a:latin typeface="Arial"/>
                      </a:endParaRPr>
                    </a:p>
                  </a:txBody>
                  <a:tcPr marL="0" marR="0" marT="0" marB="0" anchor="b"/>
                </a:tc>
                <a:tc>
                  <a:txBody>
                    <a:bodyPr/>
                    <a:lstStyle/>
                    <a:p>
                      <a:pPr algn="ctr" fontAlgn="b"/>
                      <a:r>
                        <a:rPr lang="en-US" sz="1800" u="none" strike="noStrike"/>
                        <a:t>13</a:t>
                      </a:r>
                      <a:endParaRPr lang="en-US" sz="1800" b="0" i="0" u="none" strike="noStrike">
                        <a:latin typeface="Arial"/>
                      </a:endParaRPr>
                    </a:p>
                  </a:txBody>
                  <a:tcPr marL="0" marR="0" marT="0" marB="0" anchor="b"/>
                </a:tc>
                <a:tc>
                  <a:txBody>
                    <a:bodyPr/>
                    <a:lstStyle/>
                    <a:p>
                      <a:pPr algn="ctr" fontAlgn="b"/>
                      <a:r>
                        <a:rPr lang="en-US" sz="1800" b="1" u="none" strike="noStrike" dirty="0"/>
                        <a:t>13</a:t>
                      </a:r>
                      <a:endParaRPr lang="en-US" sz="1800" b="1" i="0" u="none" strike="noStrike" dirty="0">
                        <a:latin typeface="Arial"/>
                      </a:endParaRPr>
                    </a:p>
                  </a:txBody>
                  <a:tcPr marL="0" marR="0" marT="0" marB="0" anchor="b">
                    <a:solidFill>
                      <a:srgbClr val="FFC000"/>
                    </a:solidFill>
                  </a:tcPr>
                </a:tc>
                <a:extLst>
                  <a:ext uri="{0D108BD9-81ED-4DB2-BD59-A6C34878D82A}">
                    <a16:rowId xmlns:a16="http://schemas.microsoft.com/office/drawing/2014/main" val="10009"/>
                  </a:ext>
                </a:extLst>
              </a:tr>
              <a:tr h="346364">
                <a:tc>
                  <a:txBody>
                    <a:bodyPr/>
                    <a:lstStyle/>
                    <a:p>
                      <a:pPr algn="l" fontAlgn="b"/>
                      <a:r>
                        <a:rPr lang="en-US" sz="1800" u="none" strike="noStrike"/>
                        <a:t>Clay</a:t>
                      </a:r>
                      <a:endParaRPr lang="en-US" sz="1800" b="0" i="0" u="none" strike="noStrike">
                        <a:latin typeface="Arial"/>
                      </a:endParaRPr>
                    </a:p>
                  </a:txBody>
                  <a:tcPr marL="0" marR="0" marT="0" marB="0" anchor="b"/>
                </a:tc>
                <a:tc>
                  <a:txBody>
                    <a:bodyPr/>
                    <a:lstStyle/>
                    <a:p>
                      <a:pPr algn="ctr" fontAlgn="b"/>
                      <a:r>
                        <a:rPr lang="en-US" sz="1800" u="none" strike="noStrike"/>
                        <a:t>32</a:t>
                      </a:r>
                      <a:endParaRPr lang="en-US" sz="1800" b="0" i="0" u="none" strike="noStrike">
                        <a:latin typeface="Arial"/>
                      </a:endParaRPr>
                    </a:p>
                  </a:txBody>
                  <a:tcPr marL="0" marR="0" marT="0" marB="0" anchor="b"/>
                </a:tc>
                <a:tc>
                  <a:txBody>
                    <a:bodyPr/>
                    <a:lstStyle/>
                    <a:p>
                      <a:pPr algn="ctr" fontAlgn="b"/>
                      <a:r>
                        <a:rPr lang="en-US" sz="1800" u="none" strike="noStrike"/>
                        <a:t>40</a:t>
                      </a:r>
                      <a:endParaRPr lang="en-US" sz="1800" b="0" i="0" u="none" strike="noStrike">
                        <a:latin typeface="Arial"/>
                      </a:endParaRPr>
                    </a:p>
                  </a:txBody>
                  <a:tcPr marL="0" marR="0" marT="0" marB="0" anchor="b"/>
                </a:tc>
                <a:tc>
                  <a:txBody>
                    <a:bodyPr/>
                    <a:lstStyle/>
                    <a:p>
                      <a:pPr algn="ctr" fontAlgn="b"/>
                      <a:r>
                        <a:rPr lang="en-US" sz="1800" u="none" strike="noStrike" dirty="0"/>
                        <a:t>36</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u="none" strike="noStrike"/>
                        <a:t>20</a:t>
                      </a:r>
                      <a:endParaRPr lang="en-US" sz="1800" b="0" i="0" u="none" strike="noStrike">
                        <a:latin typeface="Arial"/>
                      </a:endParaRPr>
                    </a:p>
                  </a:txBody>
                  <a:tcPr marL="0" marR="0" marT="0" marB="0" anchor="b"/>
                </a:tc>
                <a:tc>
                  <a:txBody>
                    <a:bodyPr/>
                    <a:lstStyle/>
                    <a:p>
                      <a:pPr algn="ctr" fontAlgn="b"/>
                      <a:r>
                        <a:rPr lang="en-US" sz="1800" u="none" strike="noStrike"/>
                        <a:t>24</a:t>
                      </a:r>
                      <a:endParaRPr lang="en-US" sz="1800" b="0" i="0" u="none" strike="noStrike">
                        <a:latin typeface="Arial"/>
                      </a:endParaRPr>
                    </a:p>
                  </a:txBody>
                  <a:tcPr marL="0" marR="0" marT="0" marB="0" anchor="b"/>
                </a:tc>
                <a:tc>
                  <a:txBody>
                    <a:bodyPr/>
                    <a:lstStyle/>
                    <a:p>
                      <a:pPr algn="ctr" fontAlgn="b"/>
                      <a:r>
                        <a:rPr lang="en-US" sz="1800" u="none" strike="noStrike" dirty="0"/>
                        <a:t>22</a:t>
                      </a:r>
                      <a:endParaRPr lang="en-US" sz="1800" b="0" i="0" u="none" strike="noStrike" dirty="0">
                        <a:latin typeface="Arial"/>
                      </a:endParaRPr>
                    </a:p>
                  </a:txBody>
                  <a:tcPr marL="0" marR="0" marT="0" marB="0" anchor="b">
                    <a:solidFill>
                      <a:srgbClr val="FFC000"/>
                    </a:solidFill>
                  </a:tcPr>
                </a:tc>
                <a:tc>
                  <a:txBody>
                    <a:bodyPr/>
                    <a:lstStyle/>
                    <a:p>
                      <a:pPr algn="ctr" fontAlgn="b"/>
                      <a:r>
                        <a:rPr lang="en-US" sz="1800" u="none" strike="noStrike"/>
                        <a:t>12</a:t>
                      </a:r>
                      <a:endParaRPr lang="en-US" sz="1800" b="0" i="0" u="none" strike="noStrike">
                        <a:latin typeface="Arial"/>
                      </a:endParaRPr>
                    </a:p>
                  </a:txBody>
                  <a:tcPr marL="0" marR="0" marT="0" marB="0" anchor="b"/>
                </a:tc>
                <a:tc>
                  <a:txBody>
                    <a:bodyPr/>
                    <a:lstStyle/>
                    <a:p>
                      <a:pPr algn="ctr" fontAlgn="b"/>
                      <a:r>
                        <a:rPr lang="en-US" sz="1800" u="none" strike="noStrike"/>
                        <a:t>16</a:t>
                      </a:r>
                      <a:endParaRPr lang="en-US" sz="1800" b="0" i="0" u="none" strike="noStrike">
                        <a:latin typeface="Arial"/>
                      </a:endParaRPr>
                    </a:p>
                  </a:txBody>
                  <a:tcPr marL="0" marR="0" marT="0" marB="0" anchor="b"/>
                </a:tc>
                <a:tc>
                  <a:txBody>
                    <a:bodyPr/>
                    <a:lstStyle/>
                    <a:p>
                      <a:pPr algn="ctr" fontAlgn="b"/>
                      <a:r>
                        <a:rPr lang="en-US" sz="1800" b="1" u="none" strike="noStrike" dirty="0"/>
                        <a:t>14</a:t>
                      </a:r>
                      <a:endParaRPr lang="en-US" sz="1800" b="1" i="0" u="none" strike="noStrike" dirty="0">
                        <a:latin typeface="Arial"/>
                      </a:endParaRPr>
                    </a:p>
                  </a:txBody>
                  <a:tcPr marL="0" marR="0" marT="0" marB="0" anchor="b">
                    <a:solidFill>
                      <a:srgbClr val="FFC000"/>
                    </a:solidFill>
                  </a:tcPr>
                </a:tc>
                <a:extLst>
                  <a:ext uri="{0D108BD9-81ED-4DB2-BD59-A6C34878D82A}">
                    <a16:rowId xmlns:a16="http://schemas.microsoft.com/office/drawing/2014/main" val="10010"/>
                  </a:ext>
                </a:extLst>
              </a:tr>
            </a:tbl>
          </a:graphicData>
        </a:graphic>
      </p:graphicFrame>
      <p:sp>
        <p:nvSpPr>
          <p:cNvPr id="5" name="Slide Number Placeholder 4"/>
          <p:cNvSpPr>
            <a:spLocks noGrp="1"/>
          </p:cNvSpPr>
          <p:nvPr>
            <p:ph type="sldNum" sz="quarter" idx="12"/>
          </p:nvPr>
        </p:nvSpPr>
        <p:spPr/>
        <p:txBody>
          <a:bodyPr/>
          <a:lstStyle/>
          <a:p>
            <a:pPr>
              <a:defRPr/>
            </a:pPr>
            <a:fld id="{D7451CA8-7013-4953-8094-891C7E7A26B5}"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52400" y="274638"/>
            <a:ext cx="8763000" cy="1143000"/>
          </a:xfrm>
        </p:spPr>
        <p:txBody>
          <a:bodyPr/>
          <a:lstStyle/>
          <a:p>
            <a:pPr eaLnBrk="1" hangingPunct="1">
              <a:defRPr/>
            </a:pPr>
            <a:r>
              <a:rPr lang="en-US" sz="4000" b="1">
                <a:solidFill>
                  <a:schemeClr val="tx1"/>
                </a:solidFill>
                <a:effectLst>
                  <a:outerShdw blurRad="38100" dist="38100" dir="2700000" algn="tl">
                    <a:srgbClr val="C0C0C0"/>
                  </a:outerShdw>
                </a:effectLst>
              </a:rPr>
              <a:t>Water-Holding Capacity of Soil</a:t>
            </a:r>
            <a:br>
              <a:rPr lang="en-US" sz="4000" b="1">
                <a:solidFill>
                  <a:schemeClr val="tx1"/>
                </a:solidFill>
                <a:effectLst>
                  <a:outerShdw blurRad="38100" dist="38100" dir="2700000" algn="tl">
                    <a:srgbClr val="C0C0C0"/>
                  </a:outerShdw>
                </a:effectLst>
              </a:rPr>
            </a:br>
            <a:r>
              <a:rPr lang="en-US" sz="3200" b="1">
                <a:solidFill>
                  <a:schemeClr val="tx1"/>
                </a:solidFill>
                <a:effectLst>
                  <a:outerShdw blurRad="38100" dist="38100" dir="2700000" algn="tl">
                    <a:srgbClr val="C0C0C0"/>
                  </a:outerShdw>
                </a:effectLst>
              </a:rPr>
              <a:t>Effect of Soil Texture</a:t>
            </a:r>
          </a:p>
        </p:txBody>
      </p:sp>
      <p:sp>
        <p:nvSpPr>
          <p:cNvPr id="34819" name="Rectangle 3"/>
          <p:cNvSpPr>
            <a:spLocks noChangeArrowheads="1"/>
          </p:cNvSpPr>
          <p:nvPr/>
        </p:nvSpPr>
        <p:spPr bwMode="auto">
          <a:xfrm>
            <a:off x="838200" y="3048000"/>
            <a:ext cx="1371600" cy="1295400"/>
          </a:xfrm>
          <a:prstGeom prst="rect">
            <a:avLst/>
          </a:prstGeom>
          <a:solidFill>
            <a:srgbClr val="996633"/>
          </a:solidFill>
          <a:ln w="9525">
            <a:solidFill>
              <a:schemeClr val="tx1"/>
            </a:solidFill>
            <a:miter lim="800000"/>
            <a:headEnd/>
            <a:tailEnd/>
          </a:ln>
        </p:spPr>
        <p:txBody>
          <a:bodyPr wrap="none" anchor="ctr"/>
          <a:lstStyle/>
          <a:p>
            <a:endParaRPr lang="en-US"/>
          </a:p>
        </p:txBody>
      </p:sp>
      <p:sp>
        <p:nvSpPr>
          <p:cNvPr id="34820" name="Rectangle 4"/>
          <p:cNvSpPr>
            <a:spLocks noChangeArrowheads="1"/>
          </p:cNvSpPr>
          <p:nvPr/>
        </p:nvSpPr>
        <p:spPr bwMode="auto">
          <a:xfrm>
            <a:off x="838200" y="4343400"/>
            <a:ext cx="1371600" cy="9144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34821" name="Rectangle 5"/>
          <p:cNvSpPr>
            <a:spLocks noChangeArrowheads="1"/>
          </p:cNvSpPr>
          <p:nvPr/>
        </p:nvSpPr>
        <p:spPr bwMode="auto">
          <a:xfrm>
            <a:off x="838200" y="5257800"/>
            <a:ext cx="1371600" cy="381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34822" name="Rectangle 6"/>
          <p:cNvSpPr>
            <a:spLocks noChangeArrowheads="1"/>
          </p:cNvSpPr>
          <p:nvPr/>
        </p:nvSpPr>
        <p:spPr bwMode="auto">
          <a:xfrm>
            <a:off x="6934200" y="5334000"/>
            <a:ext cx="1371600" cy="533400"/>
          </a:xfrm>
          <a:prstGeom prst="rect">
            <a:avLst/>
          </a:prstGeom>
          <a:solidFill>
            <a:srgbClr val="6600CC"/>
          </a:solidFill>
          <a:ln w="9525">
            <a:solidFill>
              <a:schemeClr val="tx1"/>
            </a:solidFill>
            <a:miter lim="800000"/>
            <a:headEnd/>
            <a:tailEnd/>
          </a:ln>
        </p:spPr>
        <p:txBody>
          <a:bodyPr wrap="none" anchor="ctr"/>
          <a:lstStyle/>
          <a:p>
            <a:endParaRPr lang="en-US"/>
          </a:p>
        </p:txBody>
      </p:sp>
      <p:sp>
        <p:nvSpPr>
          <p:cNvPr id="34823" name="Rectangle 7"/>
          <p:cNvSpPr>
            <a:spLocks noChangeArrowheads="1"/>
          </p:cNvSpPr>
          <p:nvPr/>
        </p:nvSpPr>
        <p:spPr bwMode="auto">
          <a:xfrm>
            <a:off x="6934200" y="3048000"/>
            <a:ext cx="1371600" cy="1295400"/>
          </a:xfrm>
          <a:prstGeom prst="rect">
            <a:avLst/>
          </a:prstGeom>
          <a:solidFill>
            <a:srgbClr val="996633"/>
          </a:solidFill>
          <a:ln w="9525">
            <a:solidFill>
              <a:schemeClr val="tx1"/>
            </a:solidFill>
            <a:miter lim="800000"/>
            <a:headEnd/>
            <a:tailEnd/>
          </a:ln>
        </p:spPr>
        <p:txBody>
          <a:bodyPr wrap="none" anchor="ctr"/>
          <a:lstStyle/>
          <a:p>
            <a:endParaRPr lang="en-US"/>
          </a:p>
        </p:txBody>
      </p:sp>
      <p:sp>
        <p:nvSpPr>
          <p:cNvPr id="34824" name="Rectangle 8"/>
          <p:cNvSpPr>
            <a:spLocks noChangeArrowheads="1"/>
          </p:cNvSpPr>
          <p:nvPr/>
        </p:nvSpPr>
        <p:spPr bwMode="auto">
          <a:xfrm>
            <a:off x="6934200" y="4343400"/>
            <a:ext cx="1371600" cy="304800"/>
          </a:xfrm>
          <a:prstGeom prst="rect">
            <a:avLst/>
          </a:prstGeom>
          <a:solidFill>
            <a:srgbClr val="00FFFF"/>
          </a:solidFill>
          <a:ln w="9525">
            <a:solidFill>
              <a:schemeClr val="tx1"/>
            </a:solidFill>
            <a:miter lim="800000"/>
            <a:headEnd/>
            <a:tailEnd/>
          </a:ln>
        </p:spPr>
        <p:txBody>
          <a:bodyPr wrap="none" anchor="ctr"/>
          <a:lstStyle/>
          <a:p>
            <a:endParaRPr lang="en-US"/>
          </a:p>
        </p:txBody>
      </p:sp>
      <p:sp>
        <p:nvSpPr>
          <p:cNvPr id="34825" name="Line 9"/>
          <p:cNvSpPr>
            <a:spLocks noChangeShapeType="1"/>
          </p:cNvSpPr>
          <p:nvPr/>
        </p:nvSpPr>
        <p:spPr bwMode="auto">
          <a:xfrm>
            <a:off x="2286000" y="3048000"/>
            <a:ext cx="4495800" cy="0"/>
          </a:xfrm>
          <a:prstGeom prst="line">
            <a:avLst/>
          </a:prstGeom>
          <a:noFill/>
          <a:ln w="9525">
            <a:solidFill>
              <a:schemeClr val="tx1"/>
            </a:solidFill>
            <a:round/>
            <a:headEnd/>
            <a:tailEnd/>
          </a:ln>
        </p:spPr>
        <p:txBody>
          <a:bodyPr/>
          <a:lstStyle/>
          <a:p>
            <a:endParaRPr lang="en-US"/>
          </a:p>
        </p:txBody>
      </p:sp>
      <p:sp>
        <p:nvSpPr>
          <p:cNvPr id="34826" name="Rectangle 10"/>
          <p:cNvSpPr>
            <a:spLocks noChangeArrowheads="1"/>
          </p:cNvSpPr>
          <p:nvPr/>
        </p:nvSpPr>
        <p:spPr bwMode="auto">
          <a:xfrm>
            <a:off x="6934200" y="4648200"/>
            <a:ext cx="1371600" cy="6858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34827" name="Rectangle 11"/>
          <p:cNvSpPr>
            <a:spLocks noChangeArrowheads="1"/>
          </p:cNvSpPr>
          <p:nvPr/>
        </p:nvSpPr>
        <p:spPr bwMode="auto">
          <a:xfrm>
            <a:off x="838200" y="5638800"/>
            <a:ext cx="1371600" cy="228600"/>
          </a:xfrm>
          <a:prstGeom prst="rect">
            <a:avLst/>
          </a:prstGeom>
          <a:solidFill>
            <a:srgbClr val="6600CC"/>
          </a:solidFill>
          <a:ln w="9525">
            <a:solidFill>
              <a:schemeClr val="tx1"/>
            </a:solidFill>
            <a:miter lim="800000"/>
            <a:headEnd/>
            <a:tailEnd/>
          </a:ln>
        </p:spPr>
        <p:txBody>
          <a:bodyPr wrap="none" anchor="ctr"/>
          <a:lstStyle/>
          <a:p>
            <a:endParaRPr lang="en-US"/>
          </a:p>
        </p:txBody>
      </p:sp>
      <p:sp>
        <p:nvSpPr>
          <p:cNvPr id="34828" name="Line 12"/>
          <p:cNvSpPr>
            <a:spLocks noChangeShapeType="1"/>
          </p:cNvSpPr>
          <p:nvPr/>
        </p:nvSpPr>
        <p:spPr bwMode="auto">
          <a:xfrm>
            <a:off x="2286000" y="5867400"/>
            <a:ext cx="4495800" cy="0"/>
          </a:xfrm>
          <a:prstGeom prst="line">
            <a:avLst/>
          </a:prstGeom>
          <a:noFill/>
          <a:ln w="9525">
            <a:solidFill>
              <a:schemeClr val="tx1"/>
            </a:solidFill>
            <a:round/>
            <a:headEnd/>
            <a:tailEnd/>
          </a:ln>
        </p:spPr>
        <p:txBody>
          <a:bodyPr/>
          <a:lstStyle/>
          <a:p>
            <a:endParaRPr lang="en-US"/>
          </a:p>
        </p:txBody>
      </p:sp>
      <p:sp>
        <p:nvSpPr>
          <p:cNvPr id="226317" name="Text Box 13"/>
          <p:cNvSpPr txBox="1">
            <a:spLocks noChangeArrowheads="1"/>
          </p:cNvSpPr>
          <p:nvPr/>
        </p:nvSpPr>
        <p:spPr bwMode="auto">
          <a:xfrm>
            <a:off x="609600" y="2438400"/>
            <a:ext cx="8153400" cy="366713"/>
          </a:xfrm>
          <a:prstGeom prst="rect">
            <a:avLst/>
          </a:prstGeom>
          <a:noFill/>
          <a:ln w="9525">
            <a:noFill/>
            <a:miter lim="800000"/>
            <a:headEnd/>
            <a:tailEnd/>
          </a:ln>
          <a:effectLst/>
        </p:spPr>
        <p:txBody>
          <a:bodyPr>
            <a:spAutoFit/>
          </a:bodyPr>
          <a:lstStyle/>
          <a:p>
            <a:pPr>
              <a:spcBef>
                <a:spcPct val="50000"/>
              </a:spcBef>
              <a:defRPr/>
            </a:pPr>
            <a:r>
              <a:rPr lang="en-US"/>
              <a:t>  </a:t>
            </a:r>
            <a:r>
              <a:rPr lang="en-US">
                <a:effectLst>
                  <a:outerShdw blurRad="38100" dist="38100" dir="2700000" algn="tl">
                    <a:srgbClr val="C0C0C0"/>
                  </a:outerShdw>
                </a:effectLst>
              </a:rPr>
              <a:t>Coarse Sand					          Silty Clay Loam</a:t>
            </a:r>
          </a:p>
        </p:txBody>
      </p:sp>
      <p:sp>
        <p:nvSpPr>
          <p:cNvPr id="226318" name="Text Box 14"/>
          <p:cNvSpPr txBox="1">
            <a:spLocks noChangeArrowheads="1"/>
          </p:cNvSpPr>
          <p:nvPr/>
        </p:nvSpPr>
        <p:spPr bwMode="auto">
          <a:xfrm>
            <a:off x="3200400" y="4267200"/>
            <a:ext cx="2895600" cy="1604963"/>
          </a:xfrm>
          <a:prstGeom prst="rect">
            <a:avLst/>
          </a:prstGeom>
          <a:noFill/>
          <a:ln w="9525">
            <a:noFill/>
            <a:miter lim="800000"/>
            <a:headEnd/>
            <a:tailEnd/>
          </a:ln>
          <a:effectLst/>
        </p:spPr>
        <p:txBody>
          <a:bodyPr>
            <a:spAutoFit/>
          </a:bodyPr>
          <a:lstStyle/>
          <a:p>
            <a:pPr>
              <a:spcBef>
                <a:spcPct val="50000"/>
              </a:spcBef>
              <a:defRPr/>
            </a:pPr>
            <a:r>
              <a:rPr lang="en-US" b="1">
                <a:solidFill>
                  <a:srgbClr val="66FFFF"/>
                </a:solidFill>
                <a:effectLst>
                  <a:outerShdw blurRad="38100" dist="38100" dir="2700000" algn="tl">
                    <a:srgbClr val="C0C0C0"/>
                  </a:outerShdw>
                </a:effectLst>
              </a:rPr>
              <a:t>Gravitational Water</a:t>
            </a:r>
          </a:p>
          <a:p>
            <a:pPr>
              <a:spcBef>
                <a:spcPct val="50000"/>
              </a:spcBef>
              <a:defRPr/>
            </a:pPr>
            <a:r>
              <a:rPr lang="en-US" b="1">
                <a:solidFill>
                  <a:srgbClr val="FF0000"/>
                </a:solidFill>
                <a:effectLst>
                  <a:outerShdw blurRad="38100" dist="38100" dir="2700000" algn="tl">
                    <a:srgbClr val="C0C0C0"/>
                  </a:outerShdw>
                </a:effectLst>
              </a:rPr>
              <a:t>Water Holding Capacity</a:t>
            </a:r>
          </a:p>
          <a:p>
            <a:pPr>
              <a:spcBef>
                <a:spcPct val="50000"/>
              </a:spcBef>
              <a:defRPr/>
            </a:pPr>
            <a:r>
              <a:rPr lang="en-US" b="1">
                <a:solidFill>
                  <a:srgbClr val="FF9900"/>
                </a:solidFill>
                <a:effectLst>
                  <a:outerShdw blurRad="38100" dist="38100" dir="2700000" algn="tl">
                    <a:srgbClr val="C0C0C0"/>
                  </a:outerShdw>
                </a:effectLst>
              </a:rPr>
              <a:t>Available Water</a:t>
            </a:r>
          </a:p>
          <a:p>
            <a:pPr>
              <a:spcBef>
                <a:spcPct val="50000"/>
              </a:spcBef>
              <a:defRPr/>
            </a:pPr>
            <a:r>
              <a:rPr lang="en-US" b="1">
                <a:solidFill>
                  <a:srgbClr val="6600CC"/>
                </a:solidFill>
                <a:effectLst>
                  <a:outerShdw blurRad="38100" dist="38100" dir="2700000" algn="tl">
                    <a:srgbClr val="C0C0C0"/>
                  </a:outerShdw>
                </a:effectLst>
              </a:rPr>
              <a:t>Unavailable Water</a:t>
            </a:r>
          </a:p>
        </p:txBody>
      </p:sp>
      <p:sp>
        <p:nvSpPr>
          <p:cNvPr id="34831" name="Line 15"/>
          <p:cNvSpPr>
            <a:spLocks noChangeShapeType="1"/>
          </p:cNvSpPr>
          <p:nvPr/>
        </p:nvSpPr>
        <p:spPr bwMode="auto">
          <a:xfrm flipH="1">
            <a:off x="1981200" y="4419600"/>
            <a:ext cx="1219200" cy="228600"/>
          </a:xfrm>
          <a:prstGeom prst="line">
            <a:avLst/>
          </a:prstGeom>
          <a:noFill/>
          <a:ln w="19050">
            <a:solidFill>
              <a:schemeClr val="tx1"/>
            </a:solidFill>
            <a:round/>
            <a:headEnd/>
            <a:tailEnd type="triangle" w="med" len="med"/>
          </a:ln>
        </p:spPr>
        <p:txBody>
          <a:bodyPr/>
          <a:lstStyle/>
          <a:p>
            <a:endParaRPr lang="en-US"/>
          </a:p>
        </p:txBody>
      </p:sp>
      <p:sp>
        <p:nvSpPr>
          <p:cNvPr id="34832" name="Line 16"/>
          <p:cNvSpPr>
            <a:spLocks noChangeShapeType="1"/>
          </p:cNvSpPr>
          <p:nvPr/>
        </p:nvSpPr>
        <p:spPr bwMode="auto">
          <a:xfrm>
            <a:off x="5562600" y="4495800"/>
            <a:ext cx="1524000" cy="0"/>
          </a:xfrm>
          <a:prstGeom prst="line">
            <a:avLst/>
          </a:prstGeom>
          <a:noFill/>
          <a:ln w="19050">
            <a:solidFill>
              <a:schemeClr val="tx1"/>
            </a:solidFill>
            <a:round/>
            <a:headEnd/>
            <a:tailEnd type="triangle" w="med" len="med"/>
          </a:ln>
        </p:spPr>
        <p:txBody>
          <a:bodyPr/>
          <a:lstStyle/>
          <a:p>
            <a:endParaRPr lang="en-US"/>
          </a:p>
        </p:txBody>
      </p:sp>
      <p:sp>
        <p:nvSpPr>
          <p:cNvPr id="34833" name="Line 17"/>
          <p:cNvSpPr>
            <a:spLocks noChangeShapeType="1"/>
          </p:cNvSpPr>
          <p:nvPr/>
        </p:nvSpPr>
        <p:spPr bwMode="auto">
          <a:xfrm flipH="1">
            <a:off x="2209800" y="5257800"/>
            <a:ext cx="457200" cy="0"/>
          </a:xfrm>
          <a:prstGeom prst="line">
            <a:avLst/>
          </a:prstGeom>
          <a:noFill/>
          <a:ln w="19050">
            <a:solidFill>
              <a:srgbClr val="CC3300"/>
            </a:solidFill>
            <a:round/>
            <a:headEnd/>
            <a:tailEnd type="triangle" w="med" len="med"/>
          </a:ln>
        </p:spPr>
        <p:txBody>
          <a:bodyPr/>
          <a:lstStyle/>
          <a:p>
            <a:endParaRPr lang="en-US"/>
          </a:p>
        </p:txBody>
      </p:sp>
      <p:sp>
        <p:nvSpPr>
          <p:cNvPr id="34834" name="Line 18"/>
          <p:cNvSpPr>
            <a:spLocks noChangeShapeType="1"/>
          </p:cNvSpPr>
          <p:nvPr/>
        </p:nvSpPr>
        <p:spPr bwMode="auto">
          <a:xfrm flipV="1">
            <a:off x="2667000" y="4876800"/>
            <a:ext cx="609600" cy="381000"/>
          </a:xfrm>
          <a:prstGeom prst="line">
            <a:avLst/>
          </a:prstGeom>
          <a:noFill/>
          <a:ln w="19050">
            <a:solidFill>
              <a:srgbClr val="CC3300"/>
            </a:solidFill>
            <a:round/>
            <a:headEnd/>
            <a:tailEnd/>
          </a:ln>
        </p:spPr>
        <p:txBody>
          <a:bodyPr/>
          <a:lstStyle/>
          <a:p>
            <a:endParaRPr lang="en-US"/>
          </a:p>
        </p:txBody>
      </p:sp>
      <p:sp>
        <p:nvSpPr>
          <p:cNvPr id="34835" name="Line 19"/>
          <p:cNvSpPr>
            <a:spLocks noChangeShapeType="1"/>
          </p:cNvSpPr>
          <p:nvPr/>
        </p:nvSpPr>
        <p:spPr bwMode="auto">
          <a:xfrm flipV="1">
            <a:off x="6324600" y="4648200"/>
            <a:ext cx="609600" cy="0"/>
          </a:xfrm>
          <a:prstGeom prst="line">
            <a:avLst/>
          </a:prstGeom>
          <a:noFill/>
          <a:ln w="19050">
            <a:solidFill>
              <a:srgbClr val="CC3300"/>
            </a:solidFill>
            <a:round/>
            <a:headEnd/>
            <a:tailEnd type="triangle" w="med" len="med"/>
          </a:ln>
        </p:spPr>
        <p:txBody>
          <a:bodyPr/>
          <a:lstStyle/>
          <a:p>
            <a:endParaRPr lang="en-US"/>
          </a:p>
        </p:txBody>
      </p:sp>
      <p:sp>
        <p:nvSpPr>
          <p:cNvPr id="34836" name="Line 20"/>
          <p:cNvSpPr>
            <a:spLocks noChangeShapeType="1"/>
          </p:cNvSpPr>
          <p:nvPr/>
        </p:nvSpPr>
        <p:spPr bwMode="auto">
          <a:xfrm flipH="1">
            <a:off x="5943600" y="4648200"/>
            <a:ext cx="381000" cy="152400"/>
          </a:xfrm>
          <a:prstGeom prst="line">
            <a:avLst/>
          </a:prstGeom>
          <a:noFill/>
          <a:ln w="19050">
            <a:solidFill>
              <a:srgbClr val="CC3300"/>
            </a:solidFill>
            <a:round/>
            <a:headEnd/>
            <a:tailEnd/>
          </a:ln>
        </p:spPr>
        <p:txBody>
          <a:bodyPr/>
          <a:lstStyle/>
          <a:p>
            <a:endParaRPr lang="en-US"/>
          </a:p>
        </p:txBody>
      </p:sp>
      <p:sp>
        <p:nvSpPr>
          <p:cNvPr id="34837" name="Line 21"/>
          <p:cNvSpPr>
            <a:spLocks noChangeShapeType="1"/>
          </p:cNvSpPr>
          <p:nvPr/>
        </p:nvSpPr>
        <p:spPr bwMode="auto">
          <a:xfrm flipH="1">
            <a:off x="2133600" y="5257800"/>
            <a:ext cx="1143000" cy="228600"/>
          </a:xfrm>
          <a:prstGeom prst="line">
            <a:avLst/>
          </a:prstGeom>
          <a:noFill/>
          <a:ln w="19050">
            <a:solidFill>
              <a:schemeClr val="tx1"/>
            </a:solidFill>
            <a:round/>
            <a:headEnd/>
            <a:tailEnd type="triangle" w="med" len="med"/>
          </a:ln>
        </p:spPr>
        <p:txBody>
          <a:bodyPr/>
          <a:lstStyle/>
          <a:p>
            <a:endParaRPr lang="en-US"/>
          </a:p>
        </p:txBody>
      </p:sp>
      <p:sp>
        <p:nvSpPr>
          <p:cNvPr id="34838" name="Line 22"/>
          <p:cNvSpPr>
            <a:spLocks noChangeShapeType="1"/>
          </p:cNvSpPr>
          <p:nvPr/>
        </p:nvSpPr>
        <p:spPr bwMode="auto">
          <a:xfrm flipV="1">
            <a:off x="5181600" y="5029200"/>
            <a:ext cx="1905000" cy="228600"/>
          </a:xfrm>
          <a:prstGeom prst="line">
            <a:avLst/>
          </a:prstGeom>
          <a:noFill/>
          <a:ln w="19050">
            <a:solidFill>
              <a:schemeClr val="tx1"/>
            </a:solidFill>
            <a:round/>
            <a:headEnd/>
            <a:tailEnd type="triangle" w="med" len="med"/>
          </a:ln>
        </p:spPr>
        <p:txBody>
          <a:bodyPr/>
          <a:lstStyle/>
          <a:p>
            <a:endParaRPr lang="en-US"/>
          </a:p>
        </p:txBody>
      </p:sp>
      <p:sp>
        <p:nvSpPr>
          <p:cNvPr id="34839" name="Line 23"/>
          <p:cNvSpPr>
            <a:spLocks noChangeShapeType="1"/>
          </p:cNvSpPr>
          <p:nvPr/>
        </p:nvSpPr>
        <p:spPr bwMode="auto">
          <a:xfrm flipH="1">
            <a:off x="2057400" y="5715000"/>
            <a:ext cx="1143000" cy="0"/>
          </a:xfrm>
          <a:prstGeom prst="line">
            <a:avLst/>
          </a:prstGeom>
          <a:noFill/>
          <a:ln w="19050">
            <a:solidFill>
              <a:schemeClr val="tx1"/>
            </a:solidFill>
            <a:round/>
            <a:headEnd/>
            <a:tailEnd type="triangle" w="med" len="med"/>
          </a:ln>
        </p:spPr>
        <p:txBody>
          <a:bodyPr/>
          <a:lstStyle/>
          <a:p>
            <a:endParaRPr lang="en-US"/>
          </a:p>
        </p:txBody>
      </p:sp>
      <p:sp>
        <p:nvSpPr>
          <p:cNvPr id="34840" name="Line 24"/>
          <p:cNvSpPr>
            <a:spLocks noChangeShapeType="1"/>
          </p:cNvSpPr>
          <p:nvPr/>
        </p:nvSpPr>
        <p:spPr bwMode="auto">
          <a:xfrm>
            <a:off x="5334000" y="5715000"/>
            <a:ext cx="1752600" cy="0"/>
          </a:xfrm>
          <a:prstGeom prst="line">
            <a:avLst/>
          </a:prstGeom>
          <a:noFill/>
          <a:ln w="19050">
            <a:solidFill>
              <a:schemeClr val="tx1"/>
            </a:solidFill>
            <a:round/>
            <a:headEnd/>
            <a:tailEnd type="triangle" w="med" len="med"/>
          </a:ln>
        </p:spPr>
        <p:txBody>
          <a:bodyPr/>
          <a:lstStyle/>
          <a:p>
            <a:endParaRPr lang="en-US"/>
          </a:p>
        </p:txBody>
      </p:sp>
      <p:sp>
        <p:nvSpPr>
          <p:cNvPr id="226329" name="Text Box 25"/>
          <p:cNvSpPr txBox="1">
            <a:spLocks noChangeArrowheads="1"/>
          </p:cNvSpPr>
          <p:nvPr/>
        </p:nvSpPr>
        <p:spPr bwMode="auto">
          <a:xfrm>
            <a:off x="3276600" y="3352800"/>
            <a:ext cx="2514600" cy="366713"/>
          </a:xfrm>
          <a:prstGeom prst="rect">
            <a:avLst/>
          </a:prstGeom>
          <a:noFill/>
          <a:ln w="9525">
            <a:noFill/>
            <a:miter lim="800000"/>
            <a:headEnd/>
            <a:tailEnd/>
          </a:ln>
          <a:effectLst/>
        </p:spPr>
        <p:txBody>
          <a:bodyPr>
            <a:spAutoFit/>
          </a:bodyPr>
          <a:lstStyle/>
          <a:p>
            <a:pPr>
              <a:spcBef>
                <a:spcPct val="50000"/>
              </a:spcBef>
              <a:defRPr/>
            </a:pPr>
            <a:r>
              <a:rPr lang="en-US" b="1">
                <a:solidFill>
                  <a:srgbClr val="996633"/>
                </a:solidFill>
                <a:effectLst>
                  <a:outerShdw blurRad="38100" dist="38100" dir="2700000" algn="tl">
                    <a:srgbClr val="C0C0C0"/>
                  </a:outerShdw>
                </a:effectLst>
              </a:rPr>
              <a:t>Dry Soil</a:t>
            </a:r>
          </a:p>
        </p:txBody>
      </p:sp>
      <p:sp>
        <p:nvSpPr>
          <p:cNvPr id="34842" name="Line 26"/>
          <p:cNvSpPr>
            <a:spLocks noChangeShapeType="1"/>
          </p:cNvSpPr>
          <p:nvPr/>
        </p:nvSpPr>
        <p:spPr bwMode="auto">
          <a:xfrm flipH="1">
            <a:off x="2057400" y="3581400"/>
            <a:ext cx="1143000" cy="0"/>
          </a:xfrm>
          <a:prstGeom prst="line">
            <a:avLst/>
          </a:prstGeom>
          <a:noFill/>
          <a:ln w="19050">
            <a:solidFill>
              <a:schemeClr val="tx1"/>
            </a:solidFill>
            <a:round/>
            <a:headEnd/>
            <a:tailEnd type="triangle" w="med" len="med"/>
          </a:ln>
        </p:spPr>
        <p:txBody>
          <a:bodyPr/>
          <a:lstStyle/>
          <a:p>
            <a:endParaRPr lang="en-US"/>
          </a:p>
        </p:txBody>
      </p:sp>
      <p:sp>
        <p:nvSpPr>
          <p:cNvPr id="34843" name="Line 27"/>
          <p:cNvSpPr>
            <a:spLocks noChangeShapeType="1"/>
          </p:cNvSpPr>
          <p:nvPr/>
        </p:nvSpPr>
        <p:spPr bwMode="auto">
          <a:xfrm>
            <a:off x="4343400" y="3581400"/>
            <a:ext cx="2743200" cy="0"/>
          </a:xfrm>
          <a:prstGeom prst="line">
            <a:avLst/>
          </a:prstGeom>
          <a:noFill/>
          <a:ln w="19050">
            <a:solidFill>
              <a:schemeClr val="tx1"/>
            </a:solidFill>
            <a:round/>
            <a:headEnd/>
            <a:tailEnd type="triangle" w="med" len="med"/>
          </a:ln>
        </p:spPr>
        <p:txBody>
          <a:bodyPr/>
          <a:lstStyle/>
          <a:p>
            <a:endParaRPr lang="en-US"/>
          </a:p>
        </p:txBody>
      </p:sp>
      <p:sp>
        <p:nvSpPr>
          <p:cNvPr id="34844" name="Line 28"/>
          <p:cNvSpPr>
            <a:spLocks noChangeShapeType="1"/>
          </p:cNvSpPr>
          <p:nvPr/>
        </p:nvSpPr>
        <p:spPr bwMode="auto">
          <a:xfrm>
            <a:off x="1447800" y="5257800"/>
            <a:ext cx="0" cy="609600"/>
          </a:xfrm>
          <a:prstGeom prst="line">
            <a:avLst/>
          </a:prstGeom>
          <a:noFill/>
          <a:ln w="19050">
            <a:solidFill>
              <a:srgbClr val="FF0000"/>
            </a:solidFill>
            <a:round/>
            <a:headEnd type="triangle" w="med" len="med"/>
            <a:tailEnd type="triangle" w="med" len="med"/>
          </a:ln>
        </p:spPr>
        <p:txBody>
          <a:bodyPr/>
          <a:lstStyle/>
          <a:p>
            <a:endParaRPr lang="en-US"/>
          </a:p>
        </p:txBody>
      </p:sp>
      <p:sp>
        <p:nvSpPr>
          <p:cNvPr id="34845" name="Line 29"/>
          <p:cNvSpPr>
            <a:spLocks noChangeShapeType="1"/>
          </p:cNvSpPr>
          <p:nvPr/>
        </p:nvSpPr>
        <p:spPr bwMode="auto">
          <a:xfrm>
            <a:off x="7543800" y="4648200"/>
            <a:ext cx="0" cy="1219200"/>
          </a:xfrm>
          <a:prstGeom prst="line">
            <a:avLst/>
          </a:prstGeom>
          <a:noFill/>
          <a:ln w="19050">
            <a:solidFill>
              <a:srgbClr val="FF0000"/>
            </a:solidFill>
            <a:round/>
            <a:headEnd type="triangle" w="med" len="med"/>
            <a:tailEnd type="triangle" w="med" len="med"/>
          </a:ln>
        </p:spPr>
        <p:txBody>
          <a:bodyPr/>
          <a:lstStyle/>
          <a:p>
            <a:endParaRPr lang="en-US"/>
          </a:p>
        </p:txBody>
      </p:sp>
      <p:sp>
        <p:nvSpPr>
          <p:cNvPr id="30" name="Slide Number Placeholder 29"/>
          <p:cNvSpPr>
            <a:spLocks noGrp="1"/>
          </p:cNvSpPr>
          <p:nvPr>
            <p:ph type="sldNum" sz="quarter" idx="12"/>
          </p:nvPr>
        </p:nvSpPr>
        <p:spPr/>
        <p:txBody>
          <a:bodyPr/>
          <a:lstStyle/>
          <a:p>
            <a:pPr>
              <a:defRPr/>
            </a:pPr>
            <a:fld id="{6E160884-46F8-4E47-81D2-CC3C95BA3220}"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2800" dirty="0"/>
              <a:t>Conversion of Moisture Contents into Volume (or Depth) of Water</a:t>
            </a:r>
          </a:p>
        </p:txBody>
      </p:sp>
      <p:sp>
        <p:nvSpPr>
          <p:cNvPr id="122882" name="Rectangle 2"/>
          <p:cNvSpPr>
            <a:spLocks noGrp="1"/>
          </p:cNvSpPr>
          <p:nvPr>
            <p:ph idx="1"/>
          </p:nvPr>
        </p:nvSpPr>
        <p:spPr>
          <a:xfrm>
            <a:off x="457200" y="1798637"/>
            <a:ext cx="8229600" cy="4525963"/>
          </a:xfrm>
        </p:spPr>
        <p:txBody>
          <a:bodyPr/>
          <a:lstStyle/>
          <a:p>
            <a:pPr>
              <a:lnSpc>
                <a:spcPct val="80000"/>
              </a:lnSpc>
              <a:defRPr/>
            </a:pPr>
            <a:r>
              <a:rPr lang="en-US" sz="1600" dirty="0"/>
              <a:t>Soil water content</a:t>
            </a:r>
          </a:p>
          <a:p>
            <a:pPr>
              <a:lnSpc>
                <a:spcPct val="80000"/>
              </a:lnSpc>
              <a:defRPr/>
            </a:pPr>
            <a:endParaRPr lang="en-US" sz="1600" dirty="0"/>
          </a:p>
          <a:p>
            <a:pPr lvl="1">
              <a:lnSpc>
                <a:spcPct val="80000"/>
              </a:lnSpc>
              <a:defRPr/>
            </a:pPr>
            <a:r>
              <a:rPr lang="en-US" sz="1400" dirty="0">
                <a:effectLst>
                  <a:outerShdw blurRad="38100" dist="38100" dir="2700000" algn="tl">
                    <a:srgbClr val="C0C0C0"/>
                  </a:outerShdw>
                </a:effectLst>
              </a:rPr>
              <a:t>Mass water content (</a:t>
            </a:r>
            <a:r>
              <a:rPr lang="en-US" sz="1400" dirty="0">
                <a:effectLst>
                  <a:outerShdw blurRad="38100" dist="38100" dir="2700000" algn="tl">
                    <a:srgbClr val="C0C0C0"/>
                  </a:outerShdw>
                </a:effectLst>
                <a:sym typeface="Symbol" pitchFamily="18" charset="2"/>
              </a:rPr>
              <a:t></a:t>
            </a:r>
            <a:r>
              <a:rPr lang="en-US" sz="1400" dirty="0">
                <a:effectLst>
                  <a:outerShdw blurRad="38100" dist="38100" dir="2700000" algn="tl">
                    <a:srgbClr val="C0C0C0"/>
                  </a:outerShdw>
                </a:effectLst>
              </a:rPr>
              <a:t>m)</a:t>
            </a:r>
          </a:p>
          <a:p>
            <a:pPr lvl="1">
              <a:lnSpc>
                <a:spcPct val="80000"/>
              </a:lnSpc>
              <a:defRPr/>
            </a:pPr>
            <a:r>
              <a:rPr lang="en-US" sz="1400" dirty="0">
                <a:effectLst>
                  <a:outerShdw blurRad="38100" dist="38100" dir="2700000" algn="tl">
                    <a:srgbClr val="C0C0C0"/>
                  </a:outerShdw>
                </a:effectLst>
                <a:sym typeface="Symbol" pitchFamily="18" charset="2"/>
              </a:rPr>
              <a:t></a:t>
            </a:r>
            <a:r>
              <a:rPr lang="en-US" sz="1400" baseline="-25000" dirty="0">
                <a:effectLst>
                  <a:outerShdw blurRad="38100" dist="38100" dir="2700000" algn="tl">
                    <a:srgbClr val="C0C0C0"/>
                  </a:outerShdw>
                </a:effectLst>
              </a:rPr>
              <a:t>m</a:t>
            </a:r>
            <a:r>
              <a:rPr lang="en-US" sz="1400" dirty="0">
                <a:effectLst>
                  <a:outerShdw blurRad="38100" dist="38100" dir="2700000" algn="tl">
                    <a:srgbClr val="C0C0C0"/>
                  </a:outerShdw>
                </a:effectLst>
              </a:rPr>
              <a:t> = mass water content (fraction)</a:t>
            </a:r>
          </a:p>
          <a:p>
            <a:pPr lvl="1">
              <a:lnSpc>
                <a:spcPct val="80000"/>
              </a:lnSpc>
              <a:defRPr/>
            </a:pPr>
            <a:r>
              <a:rPr lang="en-US" sz="1400" dirty="0">
                <a:effectLst>
                  <a:outerShdw blurRad="38100" dist="38100" dir="2700000" algn="tl">
                    <a:srgbClr val="C0C0C0"/>
                  </a:outerShdw>
                </a:effectLst>
              </a:rPr>
              <a:t>M</a:t>
            </a:r>
            <a:r>
              <a:rPr lang="en-US" sz="1400" baseline="-25000" dirty="0">
                <a:effectLst>
                  <a:outerShdw blurRad="38100" dist="38100" dir="2700000" algn="tl">
                    <a:srgbClr val="C0C0C0"/>
                  </a:outerShdw>
                </a:effectLst>
              </a:rPr>
              <a:t>w</a:t>
            </a:r>
            <a:r>
              <a:rPr lang="en-US" sz="1400" dirty="0">
                <a:effectLst>
                  <a:outerShdw blurRad="38100" dist="38100" dir="2700000" algn="tl">
                    <a:srgbClr val="C0C0C0"/>
                  </a:outerShdw>
                </a:effectLst>
              </a:rPr>
              <a:t> = mass of water evaporated, g</a:t>
            </a:r>
          </a:p>
          <a:p>
            <a:pPr lvl="1">
              <a:lnSpc>
                <a:spcPct val="80000"/>
              </a:lnSpc>
              <a:buFont typeface="Wingdings 2" pitchFamily="18" charset="2"/>
              <a:buNone/>
              <a:defRPr/>
            </a:pPr>
            <a:r>
              <a:rPr lang="en-US" sz="1400" dirty="0">
                <a:effectLst>
                  <a:outerShdw blurRad="38100" dist="38100" dir="2700000" algn="tl">
                    <a:srgbClr val="C0C0C0"/>
                  </a:outerShdw>
                </a:effectLst>
              </a:rPr>
              <a:t>		(</a:t>
            </a:r>
            <a:r>
              <a:rPr lang="en-US" sz="1400" dirty="0">
                <a:effectLst>
                  <a:outerShdw blurRad="38100" dist="38100" dir="2700000" algn="tl">
                    <a:srgbClr val="C0C0C0"/>
                  </a:outerShdw>
                </a:effectLst>
                <a:sym typeface="Symbol" pitchFamily="18" charset="2"/>
              </a:rPr>
              <a:t></a:t>
            </a:r>
            <a:r>
              <a:rPr lang="en-US" sz="1400" dirty="0">
                <a:effectLst>
                  <a:outerShdw blurRad="38100" dist="38100" dir="2700000" algn="tl">
                    <a:srgbClr val="C0C0C0"/>
                  </a:outerShdw>
                </a:effectLst>
              </a:rPr>
              <a:t>24 hours at 105</a:t>
            </a:r>
            <a:r>
              <a:rPr lang="en-US" sz="1400" baseline="30000" dirty="0">
                <a:effectLst>
                  <a:outerShdw blurRad="38100" dist="38100" dir="2700000" algn="tl">
                    <a:srgbClr val="C0C0C0"/>
                  </a:outerShdw>
                </a:effectLst>
              </a:rPr>
              <a:t>o</a:t>
            </a:r>
            <a:r>
              <a:rPr lang="en-US" sz="1400" dirty="0">
                <a:effectLst>
                  <a:outerShdw blurRad="38100" dist="38100" dir="2700000" algn="tl">
                    <a:srgbClr val="C0C0C0"/>
                  </a:outerShdw>
                </a:effectLst>
              </a:rPr>
              <a:t>C)</a:t>
            </a:r>
          </a:p>
          <a:p>
            <a:pPr lvl="1">
              <a:lnSpc>
                <a:spcPct val="80000"/>
              </a:lnSpc>
              <a:defRPr/>
            </a:pPr>
            <a:r>
              <a:rPr lang="en-US" sz="1400" dirty="0">
                <a:effectLst>
                  <a:outerShdw blurRad="38100" dist="38100" dir="2700000" algn="tl">
                    <a:srgbClr val="C0C0C0"/>
                  </a:outerShdw>
                </a:effectLst>
              </a:rPr>
              <a:t>M</a:t>
            </a:r>
            <a:r>
              <a:rPr lang="en-US" sz="1400" baseline="-25000" dirty="0">
                <a:effectLst>
                  <a:outerShdw blurRad="38100" dist="38100" dir="2700000" algn="tl">
                    <a:srgbClr val="C0C0C0"/>
                  </a:outerShdw>
                </a:effectLst>
              </a:rPr>
              <a:t>s</a:t>
            </a:r>
            <a:r>
              <a:rPr lang="en-US" sz="1400" dirty="0">
                <a:effectLst>
                  <a:outerShdw blurRad="38100" dist="38100" dir="2700000" algn="tl">
                    <a:srgbClr val="C0C0C0"/>
                  </a:outerShdw>
                </a:effectLst>
              </a:rPr>
              <a:t> = mass of dry soil, g</a:t>
            </a:r>
          </a:p>
          <a:p>
            <a:pPr>
              <a:lnSpc>
                <a:spcPct val="80000"/>
              </a:lnSpc>
              <a:defRPr/>
            </a:pPr>
            <a:endParaRPr lang="en-US" sz="1400" dirty="0">
              <a:effectLst>
                <a:outerShdw blurRad="38100" dist="38100" dir="2700000" algn="tl">
                  <a:srgbClr val="C0C0C0"/>
                </a:outerShdw>
              </a:effectLst>
            </a:endParaRPr>
          </a:p>
          <a:p>
            <a:pPr>
              <a:lnSpc>
                <a:spcPct val="80000"/>
              </a:lnSpc>
              <a:defRPr/>
            </a:pPr>
            <a:r>
              <a:rPr lang="en-US" sz="1600" dirty="0">
                <a:effectLst>
                  <a:outerShdw blurRad="38100" dist="38100" dir="2700000" algn="tl">
                    <a:srgbClr val="C0C0C0"/>
                  </a:outerShdw>
                </a:effectLst>
              </a:rPr>
              <a:t>Bulk Density (</a:t>
            </a:r>
            <a:r>
              <a:rPr lang="en-US" sz="1600" dirty="0">
                <a:effectLst>
                  <a:outerShdw blurRad="38100" dist="38100" dir="2700000" algn="tl">
                    <a:srgbClr val="C0C0C0"/>
                  </a:outerShdw>
                </a:effectLst>
                <a:sym typeface="Symbol" pitchFamily="18" charset="2"/>
              </a:rPr>
              <a:t></a:t>
            </a:r>
            <a:r>
              <a:rPr lang="en-US" sz="1600" baseline="-25000" dirty="0">
                <a:effectLst>
                  <a:outerShdw blurRad="38100" dist="38100" dir="2700000" algn="tl">
                    <a:srgbClr val="C0C0C0"/>
                  </a:outerShdw>
                </a:effectLst>
              </a:rPr>
              <a:t>b</a:t>
            </a:r>
            <a:r>
              <a:rPr lang="en-US" sz="1600" dirty="0">
                <a:effectLst>
                  <a:outerShdw blurRad="38100" dist="38100" dir="2700000" algn="tl">
                    <a:srgbClr val="C0C0C0"/>
                  </a:outerShdw>
                </a:effectLst>
              </a:rPr>
              <a:t>)</a:t>
            </a:r>
          </a:p>
          <a:p>
            <a:pPr>
              <a:lnSpc>
                <a:spcPct val="80000"/>
              </a:lnSpc>
              <a:buFont typeface="Wingdings 2" pitchFamily="18" charset="2"/>
              <a:buNone/>
              <a:defRPr/>
            </a:pPr>
            <a:endParaRPr lang="en-US" sz="1600" dirty="0">
              <a:effectLst>
                <a:outerShdw blurRad="38100" dist="38100" dir="2700000" algn="tl">
                  <a:srgbClr val="C0C0C0"/>
                </a:outerShdw>
              </a:effectLst>
            </a:endParaRPr>
          </a:p>
          <a:p>
            <a:pPr lvl="1">
              <a:lnSpc>
                <a:spcPct val="80000"/>
              </a:lnSpc>
              <a:defRPr/>
            </a:pPr>
            <a:r>
              <a:rPr lang="en-US" sz="1400" dirty="0">
                <a:effectLst>
                  <a:outerShdw blurRad="38100" dist="38100" dir="2700000" algn="tl">
                    <a:srgbClr val="C0C0C0"/>
                  </a:outerShdw>
                </a:effectLst>
                <a:sym typeface="Symbol" pitchFamily="18" charset="2"/>
              </a:rPr>
              <a:t></a:t>
            </a:r>
            <a:r>
              <a:rPr lang="en-US" sz="1400" baseline="-25000" dirty="0">
                <a:effectLst>
                  <a:outerShdw blurRad="38100" dist="38100" dir="2700000" algn="tl">
                    <a:srgbClr val="C0C0C0"/>
                  </a:outerShdw>
                </a:effectLst>
              </a:rPr>
              <a:t>b</a:t>
            </a:r>
            <a:r>
              <a:rPr lang="en-US" sz="1400" dirty="0">
                <a:effectLst>
                  <a:outerShdw blurRad="38100" dist="38100" dir="2700000" algn="tl">
                    <a:srgbClr val="C0C0C0"/>
                  </a:outerShdw>
                </a:effectLst>
              </a:rPr>
              <a:t> = soil bulk density, g/cm</a:t>
            </a:r>
            <a:r>
              <a:rPr lang="en-US" sz="1400" baseline="30000" dirty="0">
                <a:effectLst>
                  <a:outerShdw blurRad="38100" dist="38100" dir="2700000" algn="tl">
                    <a:srgbClr val="C0C0C0"/>
                  </a:outerShdw>
                </a:effectLst>
              </a:rPr>
              <a:t>3</a:t>
            </a:r>
          </a:p>
          <a:p>
            <a:pPr lvl="1">
              <a:lnSpc>
                <a:spcPct val="80000"/>
              </a:lnSpc>
              <a:defRPr/>
            </a:pPr>
            <a:r>
              <a:rPr lang="en-US" sz="1400" dirty="0">
                <a:effectLst>
                  <a:outerShdw blurRad="38100" dist="38100" dir="2700000" algn="tl">
                    <a:srgbClr val="C0C0C0"/>
                  </a:outerShdw>
                </a:effectLst>
              </a:rPr>
              <a:t>M</a:t>
            </a:r>
            <a:r>
              <a:rPr lang="en-US" sz="1400" baseline="-25000" dirty="0">
                <a:effectLst>
                  <a:outerShdw blurRad="38100" dist="38100" dir="2700000" algn="tl">
                    <a:srgbClr val="C0C0C0"/>
                  </a:outerShdw>
                </a:effectLst>
              </a:rPr>
              <a:t>s</a:t>
            </a:r>
            <a:r>
              <a:rPr lang="en-US" sz="1400" dirty="0">
                <a:effectLst>
                  <a:outerShdw blurRad="38100" dist="38100" dir="2700000" algn="tl">
                    <a:srgbClr val="C0C0C0"/>
                  </a:outerShdw>
                </a:effectLst>
              </a:rPr>
              <a:t> = mass of dry soil, g</a:t>
            </a:r>
          </a:p>
          <a:p>
            <a:pPr lvl="1">
              <a:lnSpc>
                <a:spcPct val="80000"/>
              </a:lnSpc>
              <a:defRPr/>
            </a:pPr>
            <a:r>
              <a:rPr lang="en-US" sz="1400" dirty="0" err="1">
                <a:effectLst>
                  <a:outerShdw blurRad="38100" dist="38100" dir="2700000" algn="tl">
                    <a:srgbClr val="C0C0C0"/>
                  </a:outerShdw>
                </a:effectLst>
              </a:rPr>
              <a:t>V</a:t>
            </a:r>
            <a:r>
              <a:rPr lang="en-US" sz="1400" baseline="-25000" dirty="0" err="1">
                <a:effectLst>
                  <a:outerShdw blurRad="38100" dist="38100" dir="2700000" algn="tl">
                    <a:srgbClr val="C0C0C0"/>
                  </a:outerShdw>
                </a:effectLst>
              </a:rPr>
              <a:t>b</a:t>
            </a:r>
            <a:r>
              <a:rPr lang="en-US" sz="1400" dirty="0">
                <a:effectLst>
                  <a:outerShdw blurRad="38100" dist="38100" dir="2700000" algn="tl">
                    <a:srgbClr val="C0C0C0"/>
                  </a:outerShdw>
                </a:effectLst>
              </a:rPr>
              <a:t> = volume of soil sample, cm</a:t>
            </a:r>
            <a:r>
              <a:rPr lang="en-US" sz="1400" baseline="30000" dirty="0">
                <a:effectLst>
                  <a:outerShdw blurRad="38100" dist="38100" dir="2700000" algn="tl">
                    <a:srgbClr val="C0C0C0"/>
                  </a:outerShdw>
                </a:effectLst>
              </a:rPr>
              <a:t>3</a:t>
            </a:r>
          </a:p>
          <a:p>
            <a:pPr lvl="1">
              <a:lnSpc>
                <a:spcPct val="80000"/>
              </a:lnSpc>
              <a:defRPr/>
            </a:pPr>
            <a:r>
              <a:rPr lang="en-US" sz="1400" dirty="0">
                <a:effectLst>
                  <a:outerShdw blurRad="38100" dist="38100" dir="2700000" algn="tl">
                    <a:srgbClr val="C0C0C0"/>
                  </a:outerShdw>
                </a:effectLst>
              </a:rPr>
              <a:t>Typical values:  1.1 - 1.6 g/cm</a:t>
            </a:r>
            <a:r>
              <a:rPr lang="en-US" sz="1400" baseline="30000" dirty="0">
                <a:effectLst>
                  <a:outerShdw blurRad="38100" dist="38100" dir="2700000" algn="tl">
                    <a:srgbClr val="C0C0C0"/>
                  </a:outerShdw>
                </a:effectLst>
              </a:rPr>
              <a:t>3</a:t>
            </a:r>
          </a:p>
          <a:p>
            <a:pPr>
              <a:lnSpc>
                <a:spcPct val="80000"/>
              </a:lnSpc>
              <a:defRPr/>
            </a:pPr>
            <a:endParaRPr lang="en-US" sz="1600" dirty="0">
              <a:effectLst>
                <a:outerShdw blurRad="38100" dist="38100" dir="2700000" algn="tl">
                  <a:srgbClr val="C0C0C0"/>
                </a:outerShdw>
              </a:effectLst>
            </a:endParaRPr>
          </a:p>
          <a:p>
            <a:pPr>
              <a:lnSpc>
                <a:spcPct val="80000"/>
              </a:lnSpc>
              <a:defRPr/>
            </a:pPr>
            <a:r>
              <a:rPr lang="en-US" sz="1600" dirty="0">
                <a:effectLst>
                  <a:outerShdw blurRad="38100" dist="38100" dir="2700000" algn="tl">
                    <a:srgbClr val="C0C0C0"/>
                  </a:outerShdw>
                </a:effectLst>
              </a:rPr>
              <a:t>Particle Density (</a:t>
            </a:r>
            <a:r>
              <a:rPr lang="en-US" sz="1600" dirty="0">
                <a:effectLst>
                  <a:outerShdw blurRad="38100" dist="38100" dir="2700000" algn="tl">
                    <a:srgbClr val="C0C0C0"/>
                  </a:outerShdw>
                </a:effectLst>
                <a:sym typeface="Symbol" pitchFamily="18" charset="2"/>
              </a:rPr>
              <a:t></a:t>
            </a:r>
            <a:r>
              <a:rPr lang="en-US" sz="1600" baseline="-25000" dirty="0">
                <a:effectLst>
                  <a:outerShdw blurRad="38100" dist="38100" dir="2700000" algn="tl">
                    <a:srgbClr val="C0C0C0"/>
                  </a:outerShdw>
                </a:effectLst>
              </a:rPr>
              <a:t>p</a:t>
            </a:r>
            <a:r>
              <a:rPr lang="en-US" sz="1600" dirty="0">
                <a:effectLst>
                  <a:outerShdw blurRad="38100" dist="38100" dir="2700000" algn="tl">
                    <a:srgbClr val="C0C0C0"/>
                  </a:outerShdw>
                </a:effectLst>
              </a:rPr>
              <a:t>)</a:t>
            </a:r>
          </a:p>
          <a:p>
            <a:pPr lvl="1">
              <a:lnSpc>
                <a:spcPct val="80000"/>
              </a:lnSpc>
              <a:defRPr/>
            </a:pPr>
            <a:endParaRPr lang="en-US" sz="1400" dirty="0">
              <a:effectLst>
                <a:outerShdw blurRad="38100" dist="38100" dir="2700000" algn="tl">
                  <a:srgbClr val="C0C0C0"/>
                </a:outerShdw>
              </a:effectLst>
              <a:sym typeface="Symbol" pitchFamily="18" charset="2"/>
            </a:endParaRPr>
          </a:p>
          <a:p>
            <a:pPr lvl="1">
              <a:lnSpc>
                <a:spcPct val="80000"/>
              </a:lnSpc>
              <a:defRPr/>
            </a:pPr>
            <a:r>
              <a:rPr lang="en-US" sz="1400" dirty="0">
                <a:effectLst>
                  <a:outerShdw blurRad="38100" dist="38100" dir="2700000" algn="tl">
                    <a:srgbClr val="C0C0C0"/>
                  </a:outerShdw>
                </a:effectLst>
                <a:sym typeface="Symbol" pitchFamily="18" charset="2"/>
              </a:rPr>
              <a:t></a:t>
            </a:r>
            <a:r>
              <a:rPr lang="en-US" sz="1400" baseline="-25000" dirty="0">
                <a:effectLst>
                  <a:outerShdw blurRad="38100" dist="38100" dir="2700000" algn="tl">
                    <a:srgbClr val="C0C0C0"/>
                  </a:outerShdw>
                </a:effectLst>
              </a:rPr>
              <a:t>P</a:t>
            </a:r>
            <a:r>
              <a:rPr lang="en-US" sz="1400" dirty="0">
                <a:effectLst>
                  <a:outerShdw blurRad="38100" dist="38100" dir="2700000" algn="tl">
                    <a:srgbClr val="C0C0C0"/>
                  </a:outerShdw>
                </a:effectLst>
              </a:rPr>
              <a:t> = soil particle density, g/cm</a:t>
            </a:r>
            <a:r>
              <a:rPr lang="en-US" sz="1400" baseline="30000" dirty="0">
                <a:effectLst>
                  <a:outerShdw blurRad="38100" dist="38100" dir="2700000" algn="tl">
                    <a:srgbClr val="C0C0C0"/>
                  </a:outerShdw>
                </a:effectLst>
              </a:rPr>
              <a:t>3</a:t>
            </a:r>
          </a:p>
          <a:p>
            <a:pPr lvl="1">
              <a:lnSpc>
                <a:spcPct val="80000"/>
              </a:lnSpc>
              <a:defRPr/>
            </a:pPr>
            <a:r>
              <a:rPr lang="en-US" sz="1400" dirty="0">
                <a:effectLst>
                  <a:outerShdw blurRad="38100" dist="38100" dir="2700000" algn="tl">
                    <a:srgbClr val="C0C0C0"/>
                  </a:outerShdw>
                </a:effectLst>
              </a:rPr>
              <a:t>M</a:t>
            </a:r>
            <a:r>
              <a:rPr lang="en-US" sz="1400" baseline="-25000" dirty="0">
                <a:effectLst>
                  <a:outerShdw blurRad="38100" dist="38100" dir="2700000" algn="tl">
                    <a:srgbClr val="C0C0C0"/>
                  </a:outerShdw>
                </a:effectLst>
              </a:rPr>
              <a:t>s</a:t>
            </a:r>
            <a:r>
              <a:rPr lang="en-US" sz="1400" dirty="0">
                <a:effectLst>
                  <a:outerShdw blurRad="38100" dist="38100" dir="2700000" algn="tl">
                    <a:srgbClr val="C0C0C0"/>
                  </a:outerShdw>
                </a:effectLst>
              </a:rPr>
              <a:t> = mass of dry soil, g</a:t>
            </a:r>
          </a:p>
          <a:p>
            <a:pPr lvl="1">
              <a:lnSpc>
                <a:spcPct val="80000"/>
              </a:lnSpc>
              <a:defRPr/>
            </a:pPr>
            <a:r>
              <a:rPr lang="en-US" sz="1400" dirty="0">
                <a:effectLst>
                  <a:outerShdw blurRad="38100" dist="38100" dir="2700000" algn="tl">
                    <a:srgbClr val="C0C0C0"/>
                  </a:outerShdw>
                </a:effectLst>
              </a:rPr>
              <a:t>V</a:t>
            </a:r>
            <a:r>
              <a:rPr lang="en-US" sz="1400" baseline="-25000" dirty="0">
                <a:effectLst>
                  <a:outerShdw blurRad="38100" dist="38100" dir="2700000" algn="tl">
                    <a:srgbClr val="C0C0C0"/>
                  </a:outerShdw>
                </a:effectLst>
              </a:rPr>
              <a:t>s</a:t>
            </a:r>
            <a:r>
              <a:rPr lang="en-US" sz="1400" dirty="0">
                <a:effectLst>
                  <a:outerShdw blurRad="38100" dist="38100" dir="2700000" algn="tl">
                    <a:srgbClr val="C0C0C0"/>
                  </a:outerShdw>
                </a:effectLst>
              </a:rPr>
              <a:t> = volume of solids, cm</a:t>
            </a:r>
            <a:r>
              <a:rPr lang="en-US" sz="1400" baseline="30000" dirty="0">
                <a:effectLst>
                  <a:outerShdw blurRad="38100" dist="38100" dir="2700000" algn="tl">
                    <a:srgbClr val="C0C0C0"/>
                  </a:outerShdw>
                </a:effectLst>
              </a:rPr>
              <a:t>3</a:t>
            </a:r>
          </a:p>
          <a:p>
            <a:pPr lvl="1">
              <a:lnSpc>
                <a:spcPct val="80000"/>
              </a:lnSpc>
              <a:defRPr/>
            </a:pPr>
            <a:r>
              <a:rPr lang="en-US" sz="1400" dirty="0">
                <a:effectLst>
                  <a:outerShdw blurRad="38100" dist="38100" dir="2700000" algn="tl">
                    <a:srgbClr val="C0C0C0"/>
                  </a:outerShdw>
                </a:effectLst>
              </a:rPr>
              <a:t>Typical values:  2.6 - 2.7 g/cm</a:t>
            </a:r>
            <a:r>
              <a:rPr lang="en-US" sz="1400" baseline="30000" dirty="0">
                <a:effectLst>
                  <a:outerShdw blurRad="38100" dist="38100" dir="2700000" algn="tl">
                    <a:srgbClr val="C0C0C0"/>
                  </a:outerShdw>
                </a:effectLst>
              </a:rPr>
              <a:t>3</a:t>
            </a:r>
          </a:p>
        </p:txBody>
      </p:sp>
      <p:sp>
        <p:nvSpPr>
          <p:cNvPr id="5126" name="Rectangle 3"/>
          <p:cNvSpPr>
            <a:spLocks noChangeArrowheads="1"/>
          </p:cNvSpPr>
          <p:nvPr/>
        </p:nvSpPr>
        <p:spPr bwMode="auto">
          <a:xfrm>
            <a:off x="0" y="3243263"/>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2" name="Object 4"/>
          <p:cNvGraphicFramePr>
            <a:graphicFrameLocks noChangeAspect="1"/>
          </p:cNvGraphicFramePr>
          <p:nvPr/>
        </p:nvGraphicFramePr>
        <p:xfrm>
          <a:off x="5105400" y="3810000"/>
          <a:ext cx="1374198" cy="939783"/>
        </p:xfrm>
        <a:graphic>
          <a:graphicData uri="http://schemas.openxmlformats.org/presentationml/2006/ole">
            <mc:AlternateContent xmlns:mc="http://schemas.openxmlformats.org/markup-compatibility/2006">
              <mc:Choice xmlns:v="urn:schemas-microsoft-com:vml" Requires="v">
                <p:oleObj spid="_x0000_s158725" name="Equation" r:id="rId4" imgW="533160" imgH="393480" progId="Equation.3">
                  <p:embed/>
                </p:oleObj>
              </mc:Choice>
              <mc:Fallback>
                <p:oleObj name="Equation" r:id="rId4" imgW="533160" imgH="3934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810000"/>
                        <a:ext cx="1374198" cy="9397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7" name="Rectangle 5"/>
          <p:cNvSpPr>
            <a:spLocks noChangeArrowheads="1"/>
          </p:cNvSpPr>
          <p:nvPr/>
        </p:nvSpPr>
        <p:spPr bwMode="auto">
          <a:xfrm>
            <a:off x="0" y="3243263"/>
            <a:ext cx="9144000" cy="0"/>
          </a:xfrm>
          <a:prstGeom prst="rect">
            <a:avLst/>
          </a:prstGeom>
          <a:noFill/>
          <a:ln w="9525">
            <a:noFill/>
            <a:miter lim="800000"/>
            <a:headEnd/>
            <a:tailEnd/>
          </a:ln>
        </p:spPr>
        <p:txBody>
          <a:bodyPr wrap="none" anchor="ctr">
            <a:spAutoFit/>
          </a:bodyPr>
          <a:lstStyle/>
          <a:p>
            <a:endParaRPr lang="en-US"/>
          </a:p>
        </p:txBody>
      </p:sp>
      <p:graphicFrame>
        <p:nvGraphicFramePr>
          <p:cNvPr id="5123" name="Object 6"/>
          <p:cNvGraphicFramePr>
            <a:graphicFrameLocks noChangeAspect="1"/>
          </p:cNvGraphicFramePr>
          <p:nvPr/>
        </p:nvGraphicFramePr>
        <p:xfrm>
          <a:off x="5105400" y="5334000"/>
          <a:ext cx="1314450" cy="876300"/>
        </p:xfrm>
        <a:graphic>
          <a:graphicData uri="http://schemas.openxmlformats.org/presentationml/2006/ole">
            <mc:AlternateContent xmlns:mc="http://schemas.openxmlformats.org/markup-compatibility/2006">
              <mc:Choice xmlns:v="urn:schemas-microsoft-com:vml" Requires="v">
                <p:oleObj spid="_x0000_s158726" name="Equation" r:id="rId6" imgW="533169" imgH="368140" progId="Equation.3">
                  <p:embed/>
                </p:oleObj>
              </mc:Choice>
              <mc:Fallback>
                <p:oleObj name="Equation" r:id="rId6" imgW="533169" imgH="36814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5334000"/>
                        <a:ext cx="131445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4" name="Object 7"/>
          <p:cNvGraphicFramePr>
            <a:graphicFrameLocks noChangeAspect="1"/>
          </p:cNvGraphicFramePr>
          <p:nvPr/>
        </p:nvGraphicFramePr>
        <p:xfrm>
          <a:off x="5105400" y="2133600"/>
          <a:ext cx="1568378" cy="967166"/>
        </p:xfrm>
        <a:graphic>
          <a:graphicData uri="http://schemas.openxmlformats.org/presentationml/2006/ole">
            <mc:AlternateContent xmlns:mc="http://schemas.openxmlformats.org/markup-compatibility/2006">
              <mc:Choice xmlns:v="urn:schemas-microsoft-com:vml" Requires="v">
                <p:oleObj spid="_x0000_s158727" name="Equation" r:id="rId8" imgW="545760" imgH="393480" progId="Equation.3">
                  <p:embed/>
                </p:oleObj>
              </mc:Choice>
              <mc:Fallback>
                <p:oleObj name="Equation" r:id="rId8" imgW="545760" imgH="39348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2133600"/>
                        <a:ext cx="1568378" cy="967166"/>
                      </a:xfrm>
                      <a:prstGeom prst="rect">
                        <a:avLst/>
                      </a:prstGeom>
                      <a:noFill/>
                      <a:ln>
                        <a:noFill/>
                      </a:ln>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2"/>
                            </a:solidFill>
                            <a:miter lim="800000"/>
                            <a:headEnd/>
                            <a:tailEnd/>
                          </a14:hiddenLine>
                        </a:ext>
                      </a:extLst>
                    </p:spPr>
                  </p:pic>
                </p:oleObj>
              </mc:Fallback>
            </mc:AlternateContent>
          </a:graphicData>
        </a:graphic>
      </p:graphicFrame>
      <p:sp>
        <p:nvSpPr>
          <p:cNvPr id="9" name="Slide Number Placeholder 8"/>
          <p:cNvSpPr>
            <a:spLocks noGrp="1"/>
          </p:cNvSpPr>
          <p:nvPr>
            <p:ph type="sldNum" sz="quarter" idx="12"/>
          </p:nvPr>
        </p:nvSpPr>
        <p:spPr/>
        <p:txBody>
          <a:bodyPr/>
          <a:lstStyle/>
          <a:p>
            <a:pPr>
              <a:defRPr/>
            </a:pPr>
            <a:fld id="{67ECE406-5E93-47A1-AFF2-E82F0A96069B}"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8" name="Object 4"/>
          <p:cNvGraphicFramePr>
            <a:graphicFrameLocks noGrp="1" noChangeAspect="1"/>
          </p:cNvGraphicFramePr>
          <p:nvPr>
            <p:ph idx="1"/>
          </p:nvPr>
        </p:nvGraphicFramePr>
        <p:xfrm>
          <a:off x="2178050" y="1450813"/>
          <a:ext cx="4375150" cy="4949987"/>
        </p:xfrm>
        <a:graphic>
          <a:graphicData uri="http://schemas.openxmlformats.org/presentationml/2006/ole">
            <mc:AlternateContent xmlns:mc="http://schemas.openxmlformats.org/markup-compatibility/2006">
              <mc:Choice xmlns:v="urn:schemas-microsoft-com:vml" Requires="v">
                <p:oleObj spid="_x0000_s159747" name="Equation" r:id="rId3" imgW="1739880" imgH="1968480" progId="Equation.3">
                  <p:embed/>
                </p:oleObj>
              </mc:Choice>
              <mc:Fallback>
                <p:oleObj name="Equation" r:id="rId3" imgW="1739880" imgH="196848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050" y="1450813"/>
                        <a:ext cx="4375150" cy="4949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7"/>
          <p:cNvSpPr>
            <a:spLocks noGrp="1"/>
          </p:cNvSpPr>
          <p:nvPr>
            <p:ph type="title"/>
          </p:nvPr>
        </p:nvSpPr>
        <p:spPr>
          <a:xfrm>
            <a:off x="457200" y="274638"/>
            <a:ext cx="8229600" cy="1143000"/>
          </a:xfrm>
        </p:spPr>
        <p:txBody>
          <a:bodyPr/>
          <a:lstStyle/>
          <a:p>
            <a:r>
              <a:rPr lang="en-US" sz="2800" dirty="0"/>
              <a:t>Conversion of Moisture Contents into Volume (or Depth) of Water</a:t>
            </a:r>
          </a:p>
        </p:txBody>
      </p:sp>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a:t>Definitions</a:t>
            </a:r>
          </a:p>
        </p:txBody>
      </p:sp>
      <p:sp>
        <p:nvSpPr>
          <p:cNvPr id="30723" name="Content Placeholder 2"/>
          <p:cNvSpPr>
            <a:spLocks noGrp="1"/>
          </p:cNvSpPr>
          <p:nvPr>
            <p:ph idx="4294967295"/>
          </p:nvPr>
        </p:nvSpPr>
        <p:spPr>
          <a:xfrm>
            <a:off x="457200" y="1447800"/>
            <a:ext cx="8229600" cy="5257800"/>
          </a:xfrm>
        </p:spPr>
        <p:txBody>
          <a:bodyPr/>
          <a:lstStyle/>
          <a:p>
            <a:pPr eaLnBrk="1" hangingPunct="1"/>
            <a:r>
              <a:rPr lang="en-US" sz="2400" b="1"/>
              <a:t>Crop Period </a:t>
            </a:r>
            <a:r>
              <a:rPr lang="en-US" sz="2400"/>
              <a:t>(days, Sowing to Harvesting)</a:t>
            </a:r>
          </a:p>
          <a:p>
            <a:pPr eaLnBrk="1" hangingPunct="1"/>
            <a:r>
              <a:rPr lang="en-US" sz="2400" b="1"/>
              <a:t>Base Period </a:t>
            </a:r>
            <a:r>
              <a:rPr lang="en-US" sz="2400"/>
              <a:t>(“B days”, First watering to last watering)</a:t>
            </a:r>
          </a:p>
          <a:p>
            <a:pPr eaLnBrk="1" hangingPunct="1"/>
            <a:r>
              <a:rPr lang="en-US" sz="2400" b="1"/>
              <a:t>Delta </a:t>
            </a:r>
            <a:r>
              <a:rPr lang="en-US" sz="2400"/>
              <a:t>(“</a:t>
            </a:r>
            <a:r>
              <a:rPr lang="en-US" sz="2400">
                <a:sym typeface="Symbol" pitchFamily="18" charset="2"/>
              </a:rPr>
              <a:t>”, </a:t>
            </a:r>
            <a:r>
              <a:rPr lang="en-US" sz="2400"/>
              <a:t>Total quantity in units of depth)</a:t>
            </a:r>
          </a:p>
          <a:p>
            <a:pPr eaLnBrk="1" hangingPunct="1"/>
            <a:r>
              <a:rPr lang="en-US" sz="2400" b="1"/>
              <a:t>Water Allowance</a:t>
            </a:r>
            <a:r>
              <a:rPr lang="en-US" sz="2400"/>
              <a:t>: Discharge in cusecs Allocated for 1,000 acres land in a canal command.</a:t>
            </a:r>
          </a:p>
          <a:p>
            <a:pPr eaLnBrk="1" hangingPunct="1"/>
            <a:r>
              <a:rPr lang="en-US" sz="2400" b="1"/>
              <a:t>Duty </a:t>
            </a:r>
            <a:r>
              <a:rPr lang="en-US" sz="2400"/>
              <a:t>(of water, “D”): Area (hectares) irrigated by a unit discharge (may be cumecs) provided over whole base period (B days)</a:t>
            </a:r>
          </a:p>
          <a:p>
            <a:pPr eaLnBrk="1" hangingPunct="1">
              <a:buFontTx/>
              <a:buNone/>
            </a:pPr>
            <a:r>
              <a:rPr lang="en-US" sz="2400"/>
              <a:t>	In SI Units: 1 x (B x 86400) / (D x 10,000) = Delta </a:t>
            </a:r>
            <a:r>
              <a:rPr lang="en-US" sz="1800"/>
              <a:t>(meters)</a:t>
            </a:r>
            <a:endParaRPr lang="en-US" sz="2400"/>
          </a:p>
          <a:p>
            <a:pPr lvl="1" eaLnBrk="1" hangingPunct="1">
              <a:buFontTx/>
              <a:buNone/>
            </a:pPr>
            <a:r>
              <a:rPr lang="en-US" sz="2000"/>
              <a:t>Or 		</a:t>
            </a:r>
            <a:r>
              <a:rPr lang="en-US" sz="2000">
                <a:solidFill>
                  <a:srgbClr val="3333CC"/>
                </a:solidFill>
                <a:sym typeface="Symbol" pitchFamily="18" charset="2"/>
              </a:rPr>
              <a:t> = 864 B/D  centimeters</a:t>
            </a:r>
          </a:p>
          <a:p>
            <a:pPr eaLnBrk="1" hangingPunct="1">
              <a:buFontTx/>
              <a:buNone/>
            </a:pPr>
            <a:r>
              <a:rPr lang="en-US" sz="2000"/>
              <a:t>	Find Delta of a crop if its duty is 864 hectares/cumecs on a field, the base period is 120 days.    </a:t>
            </a:r>
          </a:p>
          <a:p>
            <a:pPr eaLnBrk="1" hangingPunct="1">
              <a:buFontTx/>
              <a:buNone/>
            </a:pPr>
            <a:r>
              <a:rPr lang="en-US" sz="2000"/>
              <a:t>Ans: 120cm</a:t>
            </a:r>
          </a:p>
          <a:p>
            <a:pPr lvl="1" eaLnBrk="1" hangingPunct="1">
              <a:buFontTx/>
              <a:buNone/>
            </a:pPr>
            <a:endParaRPr lang="en-US" sz="2000">
              <a:sym typeface="Symbol" pitchFamily="18" charset="2"/>
            </a:endParaRPr>
          </a:p>
        </p:txBody>
      </p:sp>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23">
                                            <p:txEl>
                                              <p:pRg st="5" end="5"/>
                                            </p:txEl>
                                          </p:spTgt>
                                        </p:tgtEl>
                                        <p:attrNameLst>
                                          <p:attrName>style.visibility</p:attrName>
                                        </p:attrNameLst>
                                      </p:cBhvr>
                                      <p:to>
                                        <p:strVal val="visible"/>
                                      </p:to>
                                    </p:set>
                                    <p:animEffect transition="in" filter="checkerboard(across)">
                                      <p:cBhvr>
                                        <p:cTn id="7" dur="500"/>
                                        <p:tgtEl>
                                          <p:spTgt spid="30723">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0723">
                                            <p:txEl>
                                              <p:pRg st="6" end="6"/>
                                            </p:txEl>
                                          </p:spTgt>
                                        </p:tgtEl>
                                        <p:attrNameLst>
                                          <p:attrName>style.visibility</p:attrName>
                                        </p:attrNameLst>
                                      </p:cBhvr>
                                      <p:to>
                                        <p:strVal val="visible"/>
                                      </p:to>
                                    </p:set>
                                    <p:animEffect transition="in" filter="checkerboard(across)">
                                      <p:cBhvr>
                                        <p:cTn id="10" dur="500"/>
                                        <p:tgtEl>
                                          <p:spTgt spid="3072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0723">
                                            <p:txEl>
                                              <p:pRg st="7" end="7"/>
                                            </p:txEl>
                                          </p:spTgt>
                                        </p:tgtEl>
                                        <p:attrNameLst>
                                          <p:attrName>style.visibility</p:attrName>
                                        </p:attrNameLst>
                                      </p:cBhvr>
                                      <p:to>
                                        <p:strVal val="visible"/>
                                      </p:to>
                                    </p:set>
                                    <p:animEffect transition="in" filter="checkerboard(across)">
                                      <p:cBhvr>
                                        <p:cTn id="15" dur="500"/>
                                        <p:tgtEl>
                                          <p:spTgt spid="30723">
                                            <p:txEl>
                                              <p:pRg st="7" end="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0723">
                                            <p:txEl>
                                              <p:pRg st="8" end="8"/>
                                            </p:txEl>
                                          </p:spTgt>
                                        </p:tgtEl>
                                        <p:attrNameLst>
                                          <p:attrName>style.visibility</p:attrName>
                                        </p:attrNameLst>
                                      </p:cBhvr>
                                      <p:to>
                                        <p:strVal val="visible"/>
                                      </p:to>
                                    </p:set>
                                    <p:animEffect transition="in" filter="checkerboard(across)">
                                      <p:cBhvr>
                                        <p:cTn id="20" dur="500"/>
                                        <p:tgtEl>
                                          <p:spTgt spid="307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eaLnBrk="1" hangingPunct="1"/>
            <a:r>
              <a:rPr lang="en-US"/>
              <a:t>Duty</a:t>
            </a:r>
          </a:p>
        </p:txBody>
      </p:sp>
      <p:sp>
        <p:nvSpPr>
          <p:cNvPr id="36867" name="Rectangle 3"/>
          <p:cNvSpPr>
            <a:spLocks noGrp="1" noChangeArrowheads="1"/>
          </p:cNvSpPr>
          <p:nvPr>
            <p:ph type="body" idx="1"/>
          </p:nvPr>
        </p:nvSpPr>
        <p:spPr/>
        <p:txBody>
          <a:bodyPr/>
          <a:lstStyle/>
          <a:p>
            <a:pPr eaLnBrk="1" hangingPunct="1"/>
            <a:r>
              <a:rPr lang="en-US"/>
              <a:t>Duty at various places</a:t>
            </a:r>
          </a:p>
          <a:p>
            <a:pPr eaLnBrk="1" hangingPunct="1"/>
            <a:r>
              <a:rPr lang="en-US"/>
              <a:t>Factors Affecting Duty</a:t>
            </a:r>
          </a:p>
          <a:p>
            <a:pPr lvl="1" eaLnBrk="1" hangingPunct="1"/>
            <a:r>
              <a:rPr lang="en-US"/>
              <a:t>Type of crop</a:t>
            </a:r>
          </a:p>
          <a:p>
            <a:pPr lvl="1" eaLnBrk="1" hangingPunct="1"/>
            <a:r>
              <a:rPr lang="en-US"/>
              <a:t>Climate &amp; season</a:t>
            </a:r>
          </a:p>
          <a:p>
            <a:pPr lvl="1" eaLnBrk="1" hangingPunct="1"/>
            <a:r>
              <a:rPr lang="en-US"/>
              <a:t>Useful rainfall</a:t>
            </a:r>
          </a:p>
          <a:p>
            <a:pPr lvl="1" eaLnBrk="1" hangingPunct="1"/>
            <a:r>
              <a:rPr lang="en-US"/>
              <a:t>Type of soil</a:t>
            </a:r>
          </a:p>
          <a:p>
            <a:pPr lvl="1" eaLnBrk="1" hangingPunct="1"/>
            <a:r>
              <a:rPr lang="en-US"/>
              <a:t>Efficiency of cultivation method</a:t>
            </a:r>
          </a:p>
        </p:txBody>
      </p:sp>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t>Irrigation Efficiencies</a:t>
            </a:r>
          </a:p>
        </p:txBody>
      </p:sp>
      <p:sp>
        <p:nvSpPr>
          <p:cNvPr id="37891" name="Rectangle 3"/>
          <p:cNvSpPr>
            <a:spLocks noGrp="1" noChangeArrowheads="1"/>
          </p:cNvSpPr>
          <p:nvPr>
            <p:ph type="body" idx="1"/>
          </p:nvPr>
        </p:nvSpPr>
        <p:spPr/>
        <p:txBody>
          <a:bodyPr/>
          <a:lstStyle/>
          <a:p>
            <a:pPr eaLnBrk="1" hangingPunct="1">
              <a:lnSpc>
                <a:spcPct val="80000"/>
              </a:lnSpc>
            </a:pPr>
            <a:r>
              <a:rPr lang="en-US" sz="2400"/>
              <a:t>Efficiency of Water Conveyance</a:t>
            </a:r>
          </a:p>
          <a:p>
            <a:pPr lvl="1" eaLnBrk="1" hangingPunct="1">
              <a:lnSpc>
                <a:spcPct val="80000"/>
              </a:lnSpc>
            </a:pPr>
            <a:r>
              <a:rPr lang="en-US" sz="2000"/>
              <a:t>Ratio of water delivered by the channel to water delivered to the channel</a:t>
            </a:r>
          </a:p>
          <a:p>
            <a:pPr eaLnBrk="1" hangingPunct="1">
              <a:lnSpc>
                <a:spcPct val="80000"/>
              </a:lnSpc>
            </a:pPr>
            <a:r>
              <a:rPr lang="en-US" sz="2400"/>
              <a:t>Efficiency of Water Application</a:t>
            </a:r>
          </a:p>
          <a:p>
            <a:pPr lvl="1" eaLnBrk="1" hangingPunct="1">
              <a:lnSpc>
                <a:spcPct val="80000"/>
              </a:lnSpc>
            </a:pPr>
            <a:r>
              <a:rPr lang="en-US" sz="2000"/>
              <a:t>Ratio of water for root zone to the water supplied to field</a:t>
            </a:r>
          </a:p>
          <a:p>
            <a:pPr eaLnBrk="1" hangingPunct="1">
              <a:lnSpc>
                <a:spcPct val="80000"/>
              </a:lnSpc>
            </a:pPr>
            <a:r>
              <a:rPr lang="en-US" sz="2400"/>
              <a:t>Efficiency of Water Storage</a:t>
            </a:r>
          </a:p>
          <a:p>
            <a:pPr lvl="1" eaLnBrk="1" hangingPunct="1">
              <a:lnSpc>
                <a:spcPct val="80000"/>
              </a:lnSpc>
            </a:pPr>
            <a:r>
              <a:rPr lang="en-US" sz="2000"/>
              <a:t>Ratio of water supplied (or stored) in root zone to the water needed by the root zone (or water that can be stored in root zone).</a:t>
            </a:r>
          </a:p>
          <a:p>
            <a:pPr eaLnBrk="1" hangingPunct="1">
              <a:lnSpc>
                <a:spcPct val="80000"/>
              </a:lnSpc>
            </a:pPr>
            <a:r>
              <a:rPr lang="en-US" sz="2400"/>
              <a:t>Water Distribution Efficiency (Uniformity Coefficient)</a:t>
            </a:r>
          </a:p>
          <a:p>
            <a:pPr lvl="2" eaLnBrk="1" hangingPunct="1">
              <a:lnSpc>
                <a:spcPct val="80000"/>
              </a:lnSpc>
              <a:buFontTx/>
              <a:buNone/>
            </a:pPr>
            <a:r>
              <a:rPr lang="en-US" sz="1800"/>
              <a:t>=(1-d / D), where</a:t>
            </a:r>
          </a:p>
          <a:p>
            <a:pPr lvl="2" eaLnBrk="1" hangingPunct="1">
              <a:lnSpc>
                <a:spcPct val="80000"/>
              </a:lnSpc>
              <a:buFontTx/>
              <a:buNone/>
            </a:pPr>
            <a:r>
              <a:rPr lang="en-US" sz="1800"/>
              <a:t>d is the average of absolute deviations of water applied from mean water applied in the field</a:t>
            </a:r>
          </a:p>
          <a:p>
            <a:pPr lvl="2" eaLnBrk="1" hangingPunct="1">
              <a:lnSpc>
                <a:spcPct val="80000"/>
              </a:lnSpc>
              <a:buFontTx/>
              <a:buNone/>
            </a:pPr>
            <a:r>
              <a:rPr lang="en-US" sz="1800"/>
              <a:t>D is the mean water applied in the field.</a:t>
            </a:r>
          </a:p>
        </p:txBody>
      </p:sp>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4000"/>
              <a:t>Estimating depth and frequency of irrigation based on soil moisture</a:t>
            </a:r>
          </a:p>
        </p:txBody>
      </p:sp>
      <p:sp>
        <p:nvSpPr>
          <p:cNvPr id="38915" name="Rectangle 3"/>
          <p:cNvSpPr>
            <a:spLocks noGrp="1" noChangeArrowheads="1"/>
          </p:cNvSpPr>
          <p:nvPr>
            <p:ph type="body" idx="1"/>
          </p:nvPr>
        </p:nvSpPr>
        <p:spPr/>
        <p:txBody>
          <a:bodyPr/>
          <a:lstStyle/>
          <a:p>
            <a:pPr eaLnBrk="1" hangingPunct="1"/>
            <a:r>
              <a:rPr lang="en-US" dirty="0"/>
              <a:t>Numerical to be solved and submitted:</a:t>
            </a:r>
          </a:p>
          <a:p>
            <a:pPr eaLnBrk="1" hangingPunct="1"/>
            <a:r>
              <a:rPr lang="en-US" dirty="0"/>
              <a:t>From book of S.K. GARG.</a:t>
            </a:r>
          </a:p>
          <a:p>
            <a:pPr lvl="1" eaLnBrk="1" hangingPunct="1"/>
            <a:r>
              <a:rPr lang="en-US" dirty="0"/>
              <a:t>Examples 2.1 to 2.7</a:t>
            </a:r>
          </a:p>
          <a:p>
            <a:pPr lvl="1" eaLnBrk="1" hangingPunct="1"/>
            <a:r>
              <a:rPr lang="en-US" dirty="0"/>
              <a:t>Examples 2.8, 2.10, 2.12</a:t>
            </a:r>
          </a:p>
          <a:p>
            <a:pPr lvl="1" eaLnBrk="1" hangingPunct="1"/>
            <a:r>
              <a:rPr lang="en-US" dirty="0"/>
              <a:t>Table 2.13, 2.14</a:t>
            </a:r>
          </a:p>
          <a:p>
            <a:pPr lvl="1" eaLnBrk="1" hangingPunct="1"/>
            <a:r>
              <a:rPr lang="en-US" dirty="0"/>
              <a:t>Examples 2.13, 2.14</a:t>
            </a:r>
          </a:p>
          <a:p>
            <a:pPr lvl="1" eaLnBrk="1" hangingPunct="1">
              <a:buNone/>
            </a:pPr>
            <a:endParaRPr lang="en-US" dirty="0"/>
          </a:p>
        </p:txBody>
      </p:sp>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228600"/>
            <a:ext cx="8229600" cy="838200"/>
          </a:xfrm>
        </p:spPr>
        <p:txBody>
          <a:bodyPr/>
          <a:lstStyle/>
          <a:p>
            <a:pPr algn="l" eaLnBrk="1" hangingPunct="1"/>
            <a:r>
              <a:rPr lang="en-US" sz="3200" dirty="0"/>
              <a:t>Land use of Pakistan</a:t>
            </a:r>
          </a:p>
        </p:txBody>
      </p:sp>
      <p:graphicFrame>
        <p:nvGraphicFramePr>
          <p:cNvPr id="33902" name="Group 110"/>
          <p:cNvGraphicFramePr>
            <a:graphicFrameLocks noGrp="1"/>
          </p:cNvGraphicFramePr>
          <p:nvPr>
            <p:ph idx="4294967295"/>
          </p:nvPr>
        </p:nvGraphicFramePr>
        <p:xfrm>
          <a:off x="381000" y="914400"/>
          <a:ext cx="8229601" cy="5283837"/>
        </p:xfrm>
        <a:graphic>
          <a:graphicData uri="http://schemas.openxmlformats.org/drawingml/2006/table">
            <a:tbl>
              <a:tblPr/>
              <a:tblGrid>
                <a:gridCol w="1146711">
                  <a:extLst>
                    <a:ext uri="{9D8B030D-6E8A-4147-A177-3AD203B41FA5}">
                      <a16:colId xmlns:a16="http://schemas.microsoft.com/office/drawing/2014/main" val="20000"/>
                    </a:ext>
                  </a:extLst>
                </a:gridCol>
                <a:gridCol w="2360208">
                  <a:extLst>
                    <a:ext uri="{9D8B030D-6E8A-4147-A177-3AD203B41FA5}">
                      <a16:colId xmlns:a16="http://schemas.microsoft.com/office/drawing/2014/main" val="20001"/>
                    </a:ext>
                  </a:extLst>
                </a:gridCol>
                <a:gridCol w="2361341">
                  <a:extLst>
                    <a:ext uri="{9D8B030D-6E8A-4147-A177-3AD203B41FA5}">
                      <a16:colId xmlns:a16="http://schemas.microsoft.com/office/drawing/2014/main" val="20002"/>
                    </a:ext>
                  </a:extLst>
                </a:gridCol>
                <a:gridCol w="2361341">
                  <a:extLst>
                    <a:ext uri="{9D8B030D-6E8A-4147-A177-3AD203B41FA5}">
                      <a16:colId xmlns:a16="http://schemas.microsoft.com/office/drawing/2014/main" val="20003"/>
                    </a:ext>
                  </a:extLst>
                </a:gridCol>
              </a:tblGrid>
              <a:tr h="6858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rPr>
                        <a:t>No.</a:t>
                      </a:r>
                      <a:endParaRPr kumimoji="0" lang="en-US" sz="2400" b="0" i="0" u="none" strike="noStrike" cap="none" normalizeH="0" baseline="0" dirty="0">
                        <a:ln>
                          <a:noFill/>
                        </a:ln>
                        <a:solidFill>
                          <a:srgbClr val="FFFFFF"/>
                        </a:solidFill>
                        <a:effectLst/>
                        <a:latin typeface="Arial"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Arial" charset="0"/>
                        </a:rPr>
                        <a:t>Type</a:t>
                      </a:r>
                      <a:endParaRPr kumimoji="0" lang="en-US" sz="2400" b="0" i="0" u="none" strike="noStrike" cap="none" normalizeH="0" baseline="0">
                        <a:ln>
                          <a:noFill/>
                        </a:ln>
                        <a:solidFill>
                          <a:srgbClr val="FFFFFF"/>
                        </a:solidFill>
                        <a:effectLst/>
                        <a:latin typeface="Arial"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rPr>
                        <a:t>Area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Million Hectares </a:t>
                      </a:r>
                      <a:r>
                        <a:rPr lang="en-US" sz="1800" dirty="0"/>
                        <a:t>(2003-04)</a:t>
                      </a:r>
                      <a:r>
                        <a:rPr lang="en-US" sz="1800" baseline="30000" dirty="0"/>
                        <a:t>1</a:t>
                      </a:r>
                      <a:endParaRPr kumimoji="0" lang="en-US" sz="1800" b="0" i="0" u="none" strike="noStrike" cap="none" normalizeH="0" baseline="30000" dirty="0">
                        <a:ln>
                          <a:noFill/>
                        </a:ln>
                        <a:solidFill>
                          <a:srgbClr val="FFFFFF"/>
                        </a:solidFill>
                        <a:effectLst/>
                        <a:latin typeface="Arial"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latin typeface="Arial" charset="0"/>
                        </a:rPr>
                        <a:t>Area </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FFFF"/>
                          </a:solidFill>
                          <a:effectLst/>
                          <a:latin typeface="Arial" charset="0"/>
                        </a:rPr>
                        <a:t>Million Hectares </a:t>
                      </a:r>
                      <a:r>
                        <a:rPr lang="en-US" sz="1800" dirty="0"/>
                        <a:t>(2010-11)*</a:t>
                      </a:r>
                      <a:endParaRPr kumimoji="0" lang="en-US" sz="1800" b="0" i="0" u="none" strike="noStrike" cap="none" normalizeH="0" baseline="0" dirty="0">
                        <a:ln>
                          <a:noFill/>
                        </a:ln>
                        <a:solidFill>
                          <a:srgbClr val="FFFFFF"/>
                        </a:solidFill>
                        <a:effectLst/>
                        <a:latin typeface="Arial" charset="0"/>
                      </a:endParaRP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30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1</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Geographical Area</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rPr>
                        <a:t>79.61</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charset="0"/>
                          <a:ea typeface="+mn-ea"/>
                          <a:cs typeface="+mn-cs"/>
                        </a:rPr>
                        <a:t>79.61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71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2</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Area Reported</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59.47</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charset="0"/>
                          <a:ea typeface="+mn-ea"/>
                          <a:cs typeface="+mn-cs"/>
                        </a:rPr>
                        <a:t>57.18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371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3</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Not Available for Cultivation</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rPr>
                        <a:t>	24.20</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sz="1400" b="0" i="0" u="none" strike="noStrike" kern="1200" cap="none" normalizeH="0" baseline="0" dirty="0">
                          <a:ln>
                            <a:noFill/>
                          </a:ln>
                          <a:solidFill>
                            <a:srgbClr val="000000"/>
                          </a:solidFill>
                          <a:effectLst/>
                          <a:latin typeface="Arial" charset="0"/>
                          <a:ea typeface="+mn-ea"/>
                          <a:cs typeface="+mn-cs"/>
                        </a:rPr>
                        <a:t>	23.53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730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4=2-3</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rPr>
                        <a:t>Agricultural Land</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35.27</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000000"/>
                          </a:solidFill>
                          <a:effectLst/>
                          <a:latin typeface="Arial" charset="0"/>
                          <a:ea typeface="+mn-ea"/>
                          <a:cs typeface="+mn-cs"/>
                        </a:rPr>
                        <a:t>33.65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71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5</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Forest Land</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rPr>
                        <a:t>	4.04</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charset="0"/>
                          <a:ea typeface="+mn-ea"/>
                          <a:cs typeface="+mn-cs"/>
                        </a:rPr>
                        <a:t>	4.23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52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6=4-5</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Arable Land</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31.23</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charset="0"/>
                          <a:ea typeface="+mn-ea"/>
                          <a:cs typeface="+mn-cs"/>
                        </a:rPr>
                        <a:t>29.42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71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7</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Culturable Waste</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rPr>
                        <a:t>	9.10</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charset="0"/>
                          <a:ea typeface="+mn-ea"/>
                          <a:cs typeface="+mn-cs"/>
                        </a:rPr>
                        <a:t>	7.82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371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8=6-7</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Cultivated Area</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22.13</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charset="0"/>
                          <a:ea typeface="+mn-ea"/>
                          <a:cs typeface="+mn-cs"/>
                        </a:rPr>
                        <a:t>21.41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37306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9</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rPr>
                        <a:t>Current Fallows</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rPr>
                        <a:t>	6.05</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charset="0"/>
                          <a:ea typeface="+mn-ea"/>
                          <a:cs typeface="+mn-cs"/>
                        </a:rPr>
                        <a:t>	5.63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r h="371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10=8-9</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Net Area Sown</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rPr>
                        <a:t>16.08</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charset="0"/>
                          <a:ea typeface="+mn-ea"/>
                          <a:cs typeface="+mn-cs"/>
                        </a:rPr>
                        <a:t>15.92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4270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11</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Arial" charset="0"/>
                        </a:rPr>
                        <a:t>Area Sown more than Once</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Arial" charset="0"/>
                        </a:rPr>
                        <a:t>6.40</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a:ln>
                            <a:noFill/>
                          </a:ln>
                          <a:solidFill>
                            <a:srgbClr val="000000"/>
                          </a:solidFill>
                          <a:effectLst/>
                          <a:latin typeface="Arial" charset="0"/>
                          <a:ea typeface="+mn-ea"/>
                          <a:cs typeface="+mn-cs"/>
                        </a:rPr>
                        <a:t>7.48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r h="371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rPr>
                        <a:t>12=10+11</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00"/>
                          </a:solidFill>
                          <a:effectLst/>
                          <a:latin typeface="Arial" charset="0"/>
                        </a:rPr>
                        <a:t>Total Cropped Area</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rPr>
                        <a:t>22.48</a:t>
                      </a:r>
                    </a:p>
                  </a:txBody>
                  <a:tcPr marL="0" marR="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000000"/>
                          </a:solidFill>
                          <a:effectLst/>
                          <a:latin typeface="Arial" charset="0"/>
                          <a:ea typeface="+mn-ea"/>
                          <a:cs typeface="+mn-cs"/>
                        </a:rPr>
                        <a:t>23.4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2"/>
                  </a:ext>
                </a:extLst>
              </a:tr>
            </a:tbl>
          </a:graphicData>
        </a:graphic>
      </p:graphicFrame>
      <p:sp>
        <p:nvSpPr>
          <p:cNvPr id="41021" name="Rectangle 4"/>
          <p:cNvSpPr>
            <a:spLocks noChangeArrowheads="1"/>
          </p:cNvSpPr>
          <p:nvPr/>
        </p:nvSpPr>
        <p:spPr bwMode="auto">
          <a:xfrm>
            <a:off x="762000" y="6443663"/>
            <a:ext cx="8153400" cy="261937"/>
          </a:xfrm>
          <a:prstGeom prst="rect">
            <a:avLst/>
          </a:prstGeom>
          <a:noFill/>
          <a:ln w="9525">
            <a:noFill/>
            <a:miter lim="800000"/>
            <a:headEnd/>
            <a:tailEnd/>
          </a:ln>
        </p:spPr>
        <p:txBody>
          <a:bodyPr>
            <a:spAutoFit/>
          </a:bodyPr>
          <a:lstStyle/>
          <a:p>
            <a:pPr fontAlgn="b"/>
            <a:r>
              <a:rPr lang="en-US" sz="1100" dirty="0"/>
              <a:t>Ref: </a:t>
            </a:r>
            <a:r>
              <a:rPr lang="en-US" sz="1100" baseline="30000" dirty="0"/>
              <a:t>1 </a:t>
            </a:r>
            <a:r>
              <a:rPr lang="en-US" sz="1100" dirty="0"/>
              <a:t>Pakistan Statistical Year Book, 2005, Federal Bureau of Statistics, Statistics Division, Govt. of Pakistan (FPS-381/1200).</a:t>
            </a:r>
          </a:p>
        </p:txBody>
      </p:sp>
      <p:sp>
        <p:nvSpPr>
          <p:cNvPr id="5" name="Slide Number Placeholder 4"/>
          <p:cNvSpPr>
            <a:spLocks noGrp="1"/>
          </p:cNvSpPr>
          <p:nvPr>
            <p:ph type="sldNum" sz="quarter" idx="12"/>
          </p:nvPr>
        </p:nvSpPr>
        <p:spPr/>
        <p:txBody>
          <a:bodyPr/>
          <a:lstStyle/>
          <a:p>
            <a:pPr>
              <a:defRPr/>
            </a:pPr>
            <a:fld id="{D7451CA8-7013-4953-8094-891C7E7A26B5}" type="slidenum">
              <a:rPr lang="en-US" smtClean="0"/>
              <a:pPr>
                <a:defRPr/>
              </a:pPr>
              <a:t>38</a:t>
            </a:fld>
            <a:endParaRPr lang="en-US" dirty="0"/>
          </a:p>
        </p:txBody>
      </p:sp>
      <p:sp>
        <p:nvSpPr>
          <p:cNvPr id="6" name="Rectangle 5"/>
          <p:cNvSpPr/>
          <p:nvPr/>
        </p:nvSpPr>
        <p:spPr>
          <a:xfrm>
            <a:off x="1066800" y="6629400"/>
            <a:ext cx="8001000" cy="246221"/>
          </a:xfrm>
          <a:prstGeom prst="rect">
            <a:avLst/>
          </a:prstGeom>
        </p:spPr>
        <p:txBody>
          <a:bodyPr wrap="square">
            <a:spAutoFit/>
          </a:bodyPr>
          <a:lstStyle/>
          <a:p>
            <a:r>
              <a:rPr lang="en-US" sz="1000" dirty="0"/>
              <a:t>* http://www.pbs.gov.pk/sites/default/files/agriculture_statistics/publications/Agricultural_Statistics_of_Pakistan_201011/tables/Table61.pdf</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t>Definitions for land-use types </a:t>
            </a:r>
          </a:p>
        </p:txBody>
      </p:sp>
      <p:sp>
        <p:nvSpPr>
          <p:cNvPr id="41987" name="Rectangle 3"/>
          <p:cNvSpPr>
            <a:spLocks noGrp="1" noChangeArrowheads="1"/>
          </p:cNvSpPr>
          <p:nvPr>
            <p:ph type="body" idx="1"/>
          </p:nvPr>
        </p:nvSpPr>
        <p:spPr>
          <a:xfrm>
            <a:off x="457200" y="1219200"/>
            <a:ext cx="8229600" cy="5638800"/>
          </a:xfrm>
        </p:spPr>
        <p:txBody>
          <a:bodyPr/>
          <a:lstStyle/>
          <a:p>
            <a:pPr eaLnBrk="1" hangingPunct="1"/>
            <a:r>
              <a:rPr lang="en-US" sz="1600"/>
              <a:t>AREA REPORTED is the total physical area of the villages/deh, tehsils or districts etc.</a:t>
            </a:r>
          </a:p>
          <a:p>
            <a:pPr eaLnBrk="1" hangingPunct="1"/>
            <a:r>
              <a:rPr lang="en-US" sz="1600"/>
              <a:t>AREA NOT AVAILABLE FOR CULTIVATION is that uncultivated area of the farm which is under farm home steads, farm roads and other connected purposes and not available for cultivation.</a:t>
            </a:r>
          </a:p>
          <a:p>
            <a:pPr eaLnBrk="1" hangingPunct="1"/>
            <a:r>
              <a:rPr lang="en-US" sz="1600"/>
              <a:t>FOREST AREA is the area of any land administered as forest under any legal enactment dealing with forests. Any cultivated area which may exist within such forest is shown under heading cultivated area.</a:t>
            </a:r>
          </a:p>
          <a:p>
            <a:pPr eaLnBrk="1" hangingPunct="1"/>
            <a:r>
              <a:rPr lang="en-US" sz="1600"/>
              <a:t>CULTURABLE WASTE is that uncultivated farm area which is fit for cultivation but was not cropped during the year under reference nor in the year before that.</a:t>
            </a:r>
          </a:p>
          <a:p>
            <a:pPr eaLnBrk="1" hangingPunct="1"/>
            <a:r>
              <a:rPr lang="en-US" sz="1600"/>
              <a:t>CURRENT FALLOW (ploughed but uncropped) is that area which is vacant during the year under reference but was sown at least once during the previous year</a:t>
            </a:r>
          </a:p>
          <a:p>
            <a:pPr eaLnBrk="1" hangingPunct="1"/>
            <a:r>
              <a:rPr lang="en-US" sz="1600"/>
              <a:t>CULTIVATED AREA is that area which was sown at least during the year under reference or during the previous year. Cultivated Area = Net Area sown + Current Fallow. </a:t>
            </a:r>
          </a:p>
          <a:p>
            <a:pPr eaLnBrk="1" hangingPunct="1"/>
            <a:r>
              <a:rPr lang="en-US" sz="1600"/>
              <a:t>NET AREA SOWN is that area which is sown at least once during (Kharif &amp; Rabi) the year under reference.</a:t>
            </a:r>
          </a:p>
          <a:p>
            <a:pPr eaLnBrk="1" hangingPunct="1"/>
            <a:r>
              <a:rPr lang="en-US" sz="1600"/>
              <a:t>AREA SOWN MORE THAN ONCE is the difference between the total croped area and the net area sown. </a:t>
            </a:r>
          </a:p>
          <a:p>
            <a:pPr eaLnBrk="1" hangingPunct="1"/>
            <a:r>
              <a:rPr lang="en-US" sz="1600"/>
              <a:t>TOTAL CROPPED AREA means the aggregate area of crops raised in a farm during the year under reference including the area under fruit trees.</a:t>
            </a:r>
          </a:p>
          <a:p>
            <a:pPr eaLnBrk="1" hangingPunct="1"/>
            <a:endParaRPr lang="en-US" sz="1600"/>
          </a:p>
        </p:txBody>
      </p:sp>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685800"/>
          </a:xfrm>
        </p:spPr>
        <p:txBody>
          <a:bodyPr/>
          <a:lstStyle/>
          <a:p>
            <a:pPr eaLnBrk="1" hangingPunct="1"/>
            <a:r>
              <a:rPr lang="en-US" sz="3200"/>
              <a:t>Lecture Delivery Plan</a:t>
            </a:r>
          </a:p>
        </p:txBody>
      </p:sp>
      <p:graphicFrame>
        <p:nvGraphicFramePr>
          <p:cNvPr id="127041" name="Group 65"/>
          <p:cNvGraphicFramePr>
            <a:graphicFrameLocks noGrp="1"/>
          </p:cNvGraphicFramePr>
          <p:nvPr>
            <p:ph idx="1"/>
          </p:nvPr>
        </p:nvGraphicFramePr>
        <p:xfrm>
          <a:off x="381000" y="838200"/>
          <a:ext cx="8534400" cy="5677218"/>
        </p:xfrm>
        <a:graphic>
          <a:graphicData uri="http://schemas.openxmlformats.org/drawingml/2006/table">
            <a:tbl>
              <a:tblPr/>
              <a:tblGrid>
                <a:gridCol w="685800">
                  <a:extLst>
                    <a:ext uri="{9D8B030D-6E8A-4147-A177-3AD203B41FA5}">
                      <a16:colId xmlns:a16="http://schemas.microsoft.com/office/drawing/2014/main" val="20000"/>
                    </a:ext>
                  </a:extLst>
                </a:gridCol>
                <a:gridCol w="7848600">
                  <a:extLst>
                    <a:ext uri="{9D8B030D-6E8A-4147-A177-3AD203B41FA5}">
                      <a16:colId xmlns:a16="http://schemas.microsoft.com/office/drawing/2014/main" val="20001"/>
                    </a:ext>
                  </a:extLst>
                </a:gridCol>
              </a:tblGrid>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2"/>
                          </a:solidFill>
                          <a:effectLst/>
                          <a:latin typeface="Arial" charset="0"/>
                        </a:rPr>
                        <a:t>Week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1" i="0" u="none" strike="noStrike" cap="none" normalizeH="0" baseline="0">
                          <a:ln>
                            <a:noFill/>
                          </a:ln>
                          <a:solidFill>
                            <a:schemeClr val="tx2"/>
                          </a:solidFill>
                          <a:effectLst/>
                          <a:latin typeface="Arial" charset="0"/>
                        </a:rPr>
                        <a:t>Topic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397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a:ln>
                            <a:noFill/>
                          </a:ln>
                          <a:solidFill>
                            <a:schemeClr val="tx2"/>
                          </a:solidFill>
                          <a:effectLst/>
                          <a:latin typeface="Times New Roman" pitchFamily="18" charset="0"/>
                          <a:cs typeface="Times New Roman" pitchFamily="18" charset="0"/>
                        </a:rPr>
                        <a:t>Introduction of subject, Introduction of Irrigation system of Pakistan</a:t>
                      </a:r>
                      <a:endParaRPr kumimoji="0" lang="en-US" sz="1200" b="0" i="0" u="none" strike="noStrike" cap="none" normalizeH="0" baseline="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1"/>
                  </a:ext>
                </a:extLst>
              </a:tr>
              <a:tr h="381000">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a:ln>
                            <a:noFill/>
                          </a:ln>
                          <a:solidFill>
                            <a:schemeClr val="tx2"/>
                          </a:solidFill>
                          <a:effectLst/>
                          <a:latin typeface="Times New Roman" pitchFamily="18" charset="0"/>
                          <a:cs typeface="Times New Roman" pitchFamily="18" charset="0"/>
                        </a:rPr>
                        <a:t>Planning and design of different components. Layout of field channels and outlets. Land shaping and leveling.</a:t>
                      </a:r>
                      <a:endParaRPr kumimoji="0" lang="en-US" sz="1200" b="0" i="0" u="none" strike="noStrike" cap="none" normalizeH="0" baseline="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2397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dirty="0">
                          <a:ln>
                            <a:noFill/>
                          </a:ln>
                          <a:solidFill>
                            <a:schemeClr val="tx2"/>
                          </a:solidFill>
                          <a:effectLst/>
                          <a:latin typeface="Times New Roman" pitchFamily="18" charset="0"/>
                          <a:cs typeface="Times New Roman" pitchFamily="18" charset="0"/>
                        </a:rPr>
                        <a:t>Soil-water-plant relationship. Methods of estimating crop water requirements</a:t>
                      </a:r>
                      <a:endParaRPr kumimoji="0" lang="en-US" sz="1200" b="0" i="0" u="none" strike="noStrike" cap="none" normalizeH="0" baseline="0" dirty="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2397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dirty="0">
                          <a:ln>
                            <a:noFill/>
                          </a:ln>
                          <a:solidFill>
                            <a:schemeClr val="tx2"/>
                          </a:solidFill>
                          <a:effectLst/>
                          <a:latin typeface="Times New Roman" pitchFamily="18" charset="0"/>
                          <a:cs typeface="Times New Roman" pitchFamily="18" charset="0"/>
                        </a:rPr>
                        <a:t>Estimating crop water requirements using </a:t>
                      </a:r>
                      <a:r>
                        <a:rPr kumimoji="0" lang="en-US" sz="1200" b="0" i="0" u="none" strike="noStrike" cap="none" normalizeH="0" baseline="0" dirty="0" err="1">
                          <a:ln>
                            <a:noFill/>
                          </a:ln>
                          <a:solidFill>
                            <a:schemeClr val="tx2"/>
                          </a:solidFill>
                          <a:effectLst/>
                          <a:latin typeface="Times New Roman" pitchFamily="18" charset="0"/>
                          <a:cs typeface="Times New Roman" pitchFamily="18" charset="0"/>
                        </a:rPr>
                        <a:t>Penmann</a:t>
                      </a:r>
                      <a:r>
                        <a:rPr kumimoji="0" lang="en-US" sz="1200" b="0" i="0" u="none" strike="noStrike" cap="none" normalizeH="0" baseline="0" dirty="0">
                          <a:ln>
                            <a:noFill/>
                          </a:ln>
                          <a:solidFill>
                            <a:schemeClr val="tx2"/>
                          </a:solidFill>
                          <a:effectLst/>
                          <a:latin typeface="Times New Roman" pitchFamily="18" charset="0"/>
                          <a:cs typeface="Times New Roman" pitchFamily="18" charset="0"/>
                        </a:rPr>
                        <a:t> </a:t>
                      </a:r>
                      <a:r>
                        <a:rPr kumimoji="0" lang="en-US" sz="1200" b="0" i="0" u="none" strike="noStrike" cap="none" normalizeH="0" baseline="0" dirty="0" err="1">
                          <a:ln>
                            <a:noFill/>
                          </a:ln>
                          <a:solidFill>
                            <a:schemeClr val="tx2"/>
                          </a:solidFill>
                          <a:effectLst/>
                          <a:latin typeface="Times New Roman" pitchFamily="18" charset="0"/>
                          <a:cs typeface="Times New Roman" pitchFamily="18" charset="0"/>
                        </a:rPr>
                        <a:t>Montieth</a:t>
                      </a:r>
                      <a:r>
                        <a:rPr kumimoji="0" lang="en-US" sz="1200" b="0" i="0" u="none" strike="noStrike" cap="none" normalizeH="0" baseline="0" dirty="0">
                          <a:ln>
                            <a:noFill/>
                          </a:ln>
                          <a:solidFill>
                            <a:schemeClr val="tx2"/>
                          </a:solidFill>
                          <a:effectLst/>
                          <a:latin typeface="Times New Roman" pitchFamily="18" charset="0"/>
                          <a:cs typeface="Times New Roman" pitchFamily="18" charset="0"/>
                        </a:rPr>
                        <a:t> Eq.</a:t>
                      </a:r>
                      <a:endParaRPr kumimoji="0" lang="en-US" sz="1200" b="0" i="0" u="none" strike="noStrike" cap="none" normalizeH="0" baseline="0" dirty="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2397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dirty="0">
                          <a:ln>
                            <a:noFill/>
                          </a:ln>
                          <a:solidFill>
                            <a:schemeClr val="tx2"/>
                          </a:solidFill>
                          <a:effectLst/>
                          <a:latin typeface="Times New Roman" pitchFamily="18" charset="0"/>
                          <a:cs typeface="Times New Roman" pitchFamily="18" charset="0"/>
                        </a:rPr>
                        <a:t>Irrigation scheduling: Dynamic Crop response model. Modeling of irrigation schedules.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5"/>
                  </a:ext>
                </a:extLst>
              </a:tr>
              <a:tr h="2397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a:ln>
                            <a:noFill/>
                          </a:ln>
                          <a:solidFill>
                            <a:schemeClr val="tx2"/>
                          </a:solidFill>
                          <a:effectLst/>
                          <a:latin typeface="Times New Roman" pitchFamily="18" charset="0"/>
                          <a:cs typeface="Times New Roman" pitchFamily="18" charset="0"/>
                        </a:rPr>
                        <a:t>Losses in irrigation system and its determination.</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a:ln>
                            <a:noFill/>
                          </a:ln>
                          <a:solidFill>
                            <a:schemeClr val="tx2"/>
                          </a:solidFill>
                          <a:effectLst/>
                          <a:latin typeface="Times New Roman" pitchFamily="18" charset="0"/>
                          <a:cs typeface="Times New Roman" pitchFamily="18" charset="0"/>
                        </a:rPr>
                        <a:t>Economics of lined channels. </a:t>
                      </a:r>
                      <a:endParaRPr kumimoji="0" lang="en-US" sz="1200" b="0" i="0" u="none" strike="noStrike" cap="none" normalizeH="0" baseline="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2397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a:ln>
                            <a:noFill/>
                          </a:ln>
                          <a:solidFill>
                            <a:schemeClr val="tx2"/>
                          </a:solidFill>
                          <a:effectLst/>
                          <a:latin typeface="Times New Roman" pitchFamily="18" charset="0"/>
                          <a:cs typeface="Times New Roman" pitchFamily="18" charset="0"/>
                        </a:rPr>
                        <a:t>Irrigation distribution network: Planning and design of different components. Layout of field channels and outlets. Warabandi distribution system and its constraints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7"/>
                  </a:ext>
                </a:extLst>
              </a:tr>
              <a:tr h="577850">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a:ln>
                            <a:noFill/>
                          </a:ln>
                          <a:solidFill>
                            <a:schemeClr val="tx2"/>
                          </a:solidFill>
                          <a:effectLst/>
                          <a:latin typeface="Times New Roman" pitchFamily="18" charset="0"/>
                          <a:cs typeface="Times New Roman" pitchFamily="18" charset="0"/>
                        </a:rPr>
                        <a:t>Land shaping and leveling.</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endParaRPr kumimoji="0" lang="en-US" sz="1200" b="0" i="0" u="none" strike="noStrike" cap="none" normalizeH="0" baseline="0">
                        <a:ln>
                          <a:noFill/>
                        </a:ln>
                        <a:solidFill>
                          <a:schemeClr val="tx2"/>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a:ln>
                            <a:noFill/>
                          </a:ln>
                          <a:solidFill>
                            <a:schemeClr val="tx2"/>
                          </a:solidFill>
                          <a:effectLst/>
                          <a:latin typeface="Times New Roman" pitchFamily="18" charset="0"/>
                          <a:cs typeface="Times New Roman" pitchFamily="18" charset="0"/>
                        </a:rPr>
                        <a:t>Irrigation efficiencies, Project efficiency, operation efficiency, and economic efficiency.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8"/>
                  </a:ext>
                </a:extLst>
              </a:tr>
              <a:tr h="514350">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dirty="0">
                          <a:ln>
                            <a:noFill/>
                          </a:ln>
                          <a:solidFill>
                            <a:schemeClr val="tx2"/>
                          </a:solidFill>
                          <a:effectLst/>
                          <a:latin typeface="Times New Roman" pitchFamily="18" charset="0"/>
                          <a:cs typeface="Times New Roman" pitchFamily="18" charset="0"/>
                        </a:rPr>
                        <a:t>Comparison of surface, sub-surface and sprinkling irrigation, their suitability and economics in water saving</a:t>
                      </a:r>
                      <a:endParaRPr kumimoji="0" lang="en-US" sz="1200" b="0" i="0" u="none" strike="noStrike" cap="none" normalizeH="0" baseline="0" dirty="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9"/>
                  </a:ext>
                </a:extLst>
              </a:tr>
              <a:tr h="274638">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a:ln>
                            <a:noFill/>
                          </a:ln>
                          <a:solidFill>
                            <a:schemeClr val="tx2"/>
                          </a:solidFill>
                          <a:effectLst/>
                          <a:latin typeface="Times New Roman" pitchFamily="18" charset="0"/>
                          <a:cs typeface="Times New Roman" pitchFamily="18" charset="0"/>
                        </a:rPr>
                        <a:t>Diagnostic analysis of Irrigation systems.</a:t>
                      </a:r>
                      <a:endParaRPr kumimoji="0" lang="en-US" sz="1200" b="0" i="0" u="none" strike="noStrike" cap="none" normalizeH="0" baseline="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10"/>
                  </a:ext>
                </a:extLst>
              </a:tr>
              <a:tr h="285750">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a:ln>
                            <a:noFill/>
                          </a:ln>
                          <a:solidFill>
                            <a:schemeClr val="tx2"/>
                          </a:solidFill>
                          <a:effectLst/>
                          <a:latin typeface="Times New Roman" pitchFamily="18" charset="0"/>
                          <a:cs typeface="Times New Roman" pitchFamily="18" charset="0"/>
                        </a:rPr>
                        <a:t>Development Model. </a:t>
                      </a:r>
                      <a:endParaRPr kumimoji="0" lang="en-US" sz="1200" b="0" i="0" u="none" strike="noStrike" cap="none" normalizeH="0" baseline="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11"/>
                  </a:ext>
                </a:extLst>
              </a:tr>
              <a:tr h="2397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a:ln>
                            <a:noFill/>
                          </a:ln>
                          <a:solidFill>
                            <a:schemeClr val="tx2"/>
                          </a:solidFill>
                          <a:effectLst/>
                          <a:latin typeface="Times New Roman" pitchFamily="18" charset="0"/>
                          <a:cs typeface="Times New Roman" pitchFamily="18" charset="0"/>
                        </a:rPr>
                        <a:t>System perspectives: </a:t>
                      </a:r>
                      <a:endParaRPr kumimoji="0" lang="en-US" sz="1200" b="0" i="0" u="none" strike="noStrike" cap="none" normalizeH="0" baseline="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12"/>
                  </a:ext>
                </a:extLst>
              </a:tr>
              <a:tr h="239713">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742950" marR="0" lvl="1" indent="-285750" algn="l" defTabSz="914400" rtl="0" eaLnBrk="0" fontAlgn="base" latinLnBrk="0" hangingPunct="0">
                        <a:lnSpc>
                          <a:spcPct val="100000"/>
                        </a:lnSpc>
                        <a:spcBef>
                          <a:spcPct val="0"/>
                        </a:spcBef>
                        <a:spcAft>
                          <a:spcPct val="0"/>
                        </a:spcAft>
                        <a:buClrTx/>
                        <a:buSzTx/>
                        <a:buFont typeface="Wingdings" pitchFamily="2" charset="2"/>
                        <a:buNone/>
                        <a:tabLst>
                          <a:tab pos="457200" algn="l"/>
                        </a:tabLst>
                      </a:pPr>
                      <a:r>
                        <a:rPr kumimoji="0" lang="en-US" sz="1200" b="0" i="0" u="none" strike="noStrike" cap="none" normalizeH="0" baseline="0">
                          <a:ln>
                            <a:noFill/>
                          </a:ln>
                          <a:solidFill>
                            <a:schemeClr val="tx2"/>
                          </a:solidFill>
                          <a:effectLst/>
                          <a:latin typeface="Times New Roman" pitchFamily="18" charset="0"/>
                          <a:cs typeface="Times New Roman" pitchFamily="18" charset="0"/>
                        </a:rPr>
                        <a:t>Interdisciplinary approach. Identification of problems. Establishment of objectives. Allocation of responsibility. Information collection. Development of work plans and methods. </a:t>
                      </a:r>
                      <a:endParaRPr kumimoji="0" lang="en-US" sz="1200" b="0" i="0" u="none" strike="noStrike" cap="none" normalizeH="0" baseline="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13"/>
                  </a:ext>
                </a:extLst>
              </a:tr>
              <a:tr h="457200">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2"/>
                          </a:solidFill>
                          <a:effectLst/>
                          <a:latin typeface="Arial" charset="0"/>
                        </a:rPr>
                        <a:t>14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742950" marR="0" lvl="1" indent="-285750" algn="l" defTabSz="914400" rtl="0" eaLnBrk="0" fontAlgn="base" latinLnBrk="0" hangingPunct="0">
                        <a:lnSpc>
                          <a:spcPct val="100000"/>
                        </a:lnSpc>
                        <a:spcBef>
                          <a:spcPct val="0"/>
                        </a:spcBef>
                        <a:spcAft>
                          <a:spcPct val="0"/>
                        </a:spcAft>
                        <a:buClrTx/>
                        <a:buSzTx/>
                        <a:buFont typeface="Wingdings" pitchFamily="2" charset="2"/>
                        <a:buNone/>
                        <a:tabLst>
                          <a:tab pos="914400" algn="l"/>
                        </a:tabLst>
                      </a:pPr>
                      <a:r>
                        <a:rPr kumimoji="0" lang="en-US" sz="1200" b="0" i="0" u="none" strike="noStrike" cap="none" normalizeH="0" baseline="0">
                          <a:ln>
                            <a:noFill/>
                          </a:ln>
                          <a:solidFill>
                            <a:schemeClr val="tx2"/>
                          </a:solidFill>
                          <a:effectLst/>
                          <a:latin typeface="Times New Roman" pitchFamily="18" charset="0"/>
                          <a:cs typeface="Times New Roman" pitchFamily="18" charset="0"/>
                        </a:rPr>
                        <a:t>Technical social and economic data collection. Data analysis. On-farm water management practices, physical constraints, socio-economic problems. Traditional practices.</a:t>
                      </a:r>
                      <a:endParaRPr kumimoji="0" lang="en-US" sz="1200" b="0" i="0" u="none" strike="noStrike" cap="none" normalizeH="0" baseline="0">
                        <a:ln>
                          <a:noFill/>
                        </a:ln>
                        <a:solidFill>
                          <a:schemeClr val="tx2"/>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14"/>
                  </a:ext>
                </a:extLst>
              </a:tr>
            </a:tbl>
          </a:graphicData>
        </a:graphic>
      </p:graphicFrame>
      <p:sp>
        <p:nvSpPr>
          <p:cNvPr id="4" name="Slide Number Placeholder 3"/>
          <p:cNvSpPr>
            <a:spLocks noGrp="1"/>
          </p:cNvSpPr>
          <p:nvPr>
            <p:ph type="sldNum" sz="quarter" idx="12"/>
          </p:nvPr>
        </p:nvSpPr>
        <p:spPr/>
        <p:txBody>
          <a:bodyPr/>
          <a:lstStyle/>
          <a:p>
            <a:pPr>
              <a:defRPr/>
            </a:pPr>
            <a:fld id="{8AE31A6A-BCDF-43FA-8009-601CC7E52D0D}"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Area Irrigated by Various Sources in Pakistan (2010-11): </a:t>
            </a:r>
            <a:r>
              <a:rPr lang="en-US" sz="2000" dirty="0"/>
              <a:t>Total Area 18 M. </a:t>
            </a:r>
            <a:r>
              <a:rPr lang="en-US" sz="2000" dirty="0" err="1"/>
              <a:t>Hactare</a:t>
            </a:r>
            <a:endParaRPr lang="en-US" sz="3200"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40</a:t>
            </a:fld>
            <a:endParaRPr lang="en-US"/>
          </a:p>
        </p:txBody>
      </p:sp>
      <p:sp>
        <p:nvSpPr>
          <p:cNvPr id="6" name="Rectangle 5"/>
          <p:cNvSpPr/>
          <p:nvPr/>
        </p:nvSpPr>
        <p:spPr>
          <a:xfrm>
            <a:off x="457200" y="6412468"/>
            <a:ext cx="7467600" cy="307777"/>
          </a:xfrm>
          <a:prstGeom prst="rect">
            <a:avLst/>
          </a:prstGeom>
        </p:spPr>
        <p:txBody>
          <a:bodyPr wrap="square">
            <a:spAutoFit/>
          </a:bodyPr>
          <a:lstStyle/>
          <a:p>
            <a:r>
              <a:rPr lang="en-US" sz="1400" dirty="0"/>
              <a:t>http://www.pbs.gov.pk/content/agriculture-statistics-pakistan-2010-11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pPr eaLnBrk="1" hangingPunct="1"/>
            <a:r>
              <a:rPr lang="en-US"/>
              <a:t>Crops</a:t>
            </a:r>
          </a:p>
        </p:txBody>
      </p:sp>
      <p:sp>
        <p:nvSpPr>
          <p:cNvPr id="39939" name="Rectangle 3"/>
          <p:cNvSpPr>
            <a:spLocks noGrp="1" noChangeArrowheads="1"/>
          </p:cNvSpPr>
          <p:nvPr>
            <p:ph type="body" idx="4294967295"/>
          </p:nvPr>
        </p:nvSpPr>
        <p:spPr>
          <a:xfrm>
            <a:off x="457200" y="1570038"/>
            <a:ext cx="8229600" cy="4525962"/>
          </a:xfrm>
        </p:spPr>
        <p:txBody>
          <a:bodyPr/>
          <a:lstStyle/>
          <a:p>
            <a:pPr eaLnBrk="1" hangingPunct="1"/>
            <a:r>
              <a:rPr lang="en-US" sz="2800" dirty="0" err="1"/>
              <a:t>Kharif</a:t>
            </a:r>
            <a:r>
              <a:rPr lang="en-US" sz="2800" dirty="0"/>
              <a:t> (April-Sep)</a:t>
            </a:r>
          </a:p>
          <a:p>
            <a:pPr lvl="1" eaLnBrk="1" hangingPunct="1"/>
            <a:r>
              <a:rPr lang="en-US" sz="2400" dirty="0"/>
              <a:t>Rice, </a:t>
            </a:r>
            <a:r>
              <a:rPr lang="en-US" sz="2400" dirty="0" err="1"/>
              <a:t>Maiz</a:t>
            </a:r>
            <a:r>
              <a:rPr lang="en-US" sz="2400" dirty="0"/>
              <a:t>, Sorghum (</a:t>
            </a:r>
            <a:r>
              <a:rPr lang="en-US" sz="2400" dirty="0" err="1"/>
              <a:t>Jawar</a:t>
            </a:r>
            <a:r>
              <a:rPr lang="en-US" sz="2400" dirty="0"/>
              <a:t>), Millet (</a:t>
            </a:r>
            <a:r>
              <a:rPr lang="en-US" sz="2400" dirty="0" err="1"/>
              <a:t>Bajra</a:t>
            </a:r>
            <a:r>
              <a:rPr lang="en-US" sz="2400" dirty="0"/>
              <a:t>), Cotton</a:t>
            </a:r>
          </a:p>
          <a:p>
            <a:pPr eaLnBrk="1" hangingPunct="1"/>
            <a:r>
              <a:rPr lang="en-US" sz="2800" dirty="0"/>
              <a:t>Rabi (Oct.- March)</a:t>
            </a:r>
          </a:p>
          <a:p>
            <a:pPr lvl="1" eaLnBrk="1" hangingPunct="1"/>
            <a:r>
              <a:rPr lang="en-US" sz="2400" dirty="0"/>
              <a:t>Wheat, Gram (</a:t>
            </a:r>
            <a:r>
              <a:rPr lang="en-US" sz="2400" dirty="0" err="1"/>
              <a:t>Channa</a:t>
            </a:r>
            <a:r>
              <a:rPr lang="en-US" sz="2400" dirty="0"/>
              <a:t>), Barley (</a:t>
            </a:r>
            <a:r>
              <a:rPr lang="en-US" sz="2400" dirty="0" err="1"/>
              <a:t>Jau</a:t>
            </a:r>
            <a:r>
              <a:rPr lang="en-US" sz="2400" dirty="0"/>
              <a:t>)</a:t>
            </a:r>
          </a:p>
          <a:p>
            <a:pPr eaLnBrk="1" hangingPunct="1"/>
            <a:r>
              <a:rPr lang="en-US" sz="2800" dirty="0"/>
              <a:t>Other</a:t>
            </a:r>
          </a:p>
          <a:p>
            <a:pPr lvl="1" eaLnBrk="1" hangingPunct="1"/>
            <a:r>
              <a:rPr lang="en-US" sz="2400" dirty="0"/>
              <a:t>Sugarcane (Perennial), Vegetables (potato, onions, etc.)</a:t>
            </a:r>
          </a:p>
        </p:txBody>
      </p:sp>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76200"/>
            <a:ext cx="8229600" cy="1143000"/>
          </a:xfrm>
        </p:spPr>
        <p:txBody>
          <a:bodyPr/>
          <a:lstStyle/>
          <a:p>
            <a:pPr eaLnBrk="1" hangingPunct="1"/>
            <a:r>
              <a:rPr lang="en-US" sz="2800" dirty="0"/>
              <a:t>Crops, Area and Yield in Pakistan (1994-2004)</a:t>
            </a:r>
          </a:p>
        </p:txBody>
      </p:sp>
      <p:graphicFrame>
        <p:nvGraphicFramePr>
          <p:cNvPr id="35105" name="Group 289"/>
          <p:cNvGraphicFramePr>
            <a:graphicFrameLocks noGrp="1"/>
          </p:cNvGraphicFramePr>
          <p:nvPr>
            <p:ph idx="4294967295"/>
          </p:nvPr>
        </p:nvGraphicFramePr>
        <p:xfrm>
          <a:off x="533400" y="990600"/>
          <a:ext cx="8229600" cy="3374073"/>
        </p:xfrm>
        <a:graphic>
          <a:graphicData uri="http://schemas.openxmlformats.org/drawingml/2006/table">
            <a:tbl>
              <a:tblPr/>
              <a:tblGrid>
                <a:gridCol w="1531938">
                  <a:extLst>
                    <a:ext uri="{9D8B030D-6E8A-4147-A177-3AD203B41FA5}">
                      <a16:colId xmlns:a16="http://schemas.microsoft.com/office/drawing/2014/main" val="20000"/>
                    </a:ext>
                  </a:extLst>
                </a:gridCol>
                <a:gridCol w="557212">
                  <a:extLst>
                    <a:ext uri="{9D8B030D-6E8A-4147-A177-3AD203B41FA5}">
                      <a16:colId xmlns:a16="http://schemas.microsoft.com/office/drawing/2014/main" val="20001"/>
                    </a:ext>
                  </a:extLst>
                </a:gridCol>
                <a:gridCol w="557213">
                  <a:extLst>
                    <a:ext uri="{9D8B030D-6E8A-4147-A177-3AD203B41FA5}">
                      <a16:colId xmlns:a16="http://schemas.microsoft.com/office/drawing/2014/main" val="20002"/>
                    </a:ext>
                  </a:extLst>
                </a:gridCol>
                <a:gridCol w="558800">
                  <a:extLst>
                    <a:ext uri="{9D8B030D-6E8A-4147-A177-3AD203B41FA5}">
                      <a16:colId xmlns:a16="http://schemas.microsoft.com/office/drawing/2014/main" val="20003"/>
                    </a:ext>
                  </a:extLst>
                </a:gridCol>
                <a:gridCol w="557212">
                  <a:extLst>
                    <a:ext uri="{9D8B030D-6E8A-4147-A177-3AD203B41FA5}">
                      <a16:colId xmlns:a16="http://schemas.microsoft.com/office/drawing/2014/main" val="20004"/>
                    </a:ext>
                  </a:extLst>
                </a:gridCol>
                <a:gridCol w="547688">
                  <a:extLst>
                    <a:ext uri="{9D8B030D-6E8A-4147-A177-3AD203B41FA5}">
                      <a16:colId xmlns:a16="http://schemas.microsoft.com/office/drawing/2014/main" val="20005"/>
                    </a:ext>
                  </a:extLst>
                </a:gridCol>
                <a:gridCol w="549275">
                  <a:extLst>
                    <a:ext uri="{9D8B030D-6E8A-4147-A177-3AD203B41FA5}">
                      <a16:colId xmlns:a16="http://schemas.microsoft.com/office/drawing/2014/main" val="20006"/>
                    </a:ext>
                  </a:extLst>
                </a:gridCol>
                <a:gridCol w="557212">
                  <a:extLst>
                    <a:ext uri="{9D8B030D-6E8A-4147-A177-3AD203B41FA5}">
                      <a16:colId xmlns:a16="http://schemas.microsoft.com/office/drawing/2014/main" val="20007"/>
                    </a:ext>
                  </a:extLst>
                </a:gridCol>
                <a:gridCol w="549275">
                  <a:extLst>
                    <a:ext uri="{9D8B030D-6E8A-4147-A177-3AD203B41FA5}">
                      <a16:colId xmlns:a16="http://schemas.microsoft.com/office/drawing/2014/main" val="20008"/>
                    </a:ext>
                  </a:extLst>
                </a:gridCol>
                <a:gridCol w="549275">
                  <a:extLst>
                    <a:ext uri="{9D8B030D-6E8A-4147-A177-3AD203B41FA5}">
                      <a16:colId xmlns:a16="http://schemas.microsoft.com/office/drawing/2014/main" val="20009"/>
                    </a:ext>
                  </a:extLst>
                </a:gridCol>
                <a:gridCol w="547688">
                  <a:extLst>
                    <a:ext uri="{9D8B030D-6E8A-4147-A177-3AD203B41FA5}">
                      <a16:colId xmlns:a16="http://schemas.microsoft.com/office/drawing/2014/main" val="20010"/>
                    </a:ext>
                  </a:extLst>
                </a:gridCol>
                <a:gridCol w="617537">
                  <a:extLst>
                    <a:ext uri="{9D8B030D-6E8A-4147-A177-3AD203B41FA5}">
                      <a16:colId xmlns:a16="http://schemas.microsoft.com/office/drawing/2014/main" val="20011"/>
                    </a:ext>
                  </a:extLst>
                </a:gridCol>
                <a:gridCol w="549275">
                  <a:extLst>
                    <a:ext uri="{9D8B030D-6E8A-4147-A177-3AD203B41FA5}">
                      <a16:colId xmlns:a16="http://schemas.microsoft.com/office/drawing/2014/main" val="20012"/>
                    </a:ext>
                  </a:extLst>
                </a:gridCol>
              </a:tblGrid>
              <a:tr h="14605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gridSpan="11">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Cropped Area Under various crops (000, hactare), Total cropped area= 22.48 million hactare</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684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Major Crop</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1994-95</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95-96</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96-97</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97-98</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98-99</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99-00</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2000-01</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01-02</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02-03</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03-04</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Average 1994-2004</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 age</a:t>
                      </a: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Wheat</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8169.8</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8376.5</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8109.1</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8354.6</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8229.9</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8463</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8180.8</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8057.5</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8033.9</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8216.2</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       8,219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99"/>
                    </a:solidFill>
                  </a:tcPr>
                </a:tc>
                <a:tc>
                  <a:txBody>
                    <a:bodyPr/>
                    <a:lstStyle/>
                    <a:p>
                      <a:pPr algn="r" fontAlgn="b"/>
                      <a:r>
                        <a:rPr lang="en-US" sz="1100" b="0" i="0" u="none" strike="noStrike" dirty="0">
                          <a:solidFill>
                            <a:srgbClr val="000000"/>
                          </a:solidFill>
                          <a:latin typeface="Calibri"/>
                        </a:rPr>
                        <a:t>47.4%</a:t>
                      </a:r>
                    </a:p>
                  </a:txBody>
                  <a:tcPr marL="9525" marR="9525" marT="9525" marB="0" anchor="b">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Cotton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2652.8</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2997.3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3148.6</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2959.7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2922.8</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2983.1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2927.5</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3115.8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2793.6</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2989.3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       2,949 </a:t>
                      </a:r>
                    </a:p>
                  </a:txBody>
                  <a:tcPr marL="0" marR="0" marT="0" marB="0" anchor="b" horzOverflow="overflow">
                    <a:lnL>
                      <a:noFill/>
                    </a:lnL>
                    <a:lnR>
                      <a:noFill/>
                    </a:lnR>
                    <a:lnT>
                      <a:noFill/>
                    </a:lnT>
                    <a:lnB>
                      <a:noFill/>
                    </a:lnB>
                    <a:lnTlToBr>
                      <a:noFill/>
                    </a:lnTlToBr>
                    <a:lnBlToTr>
                      <a:noFill/>
                    </a:lnBlToTr>
                    <a:solidFill>
                      <a:srgbClr val="FFFF99"/>
                    </a:solidFill>
                  </a:tcPr>
                </a:tc>
                <a:tc>
                  <a:txBody>
                    <a:bodyPr/>
                    <a:lstStyle/>
                    <a:p>
                      <a:pPr algn="r" fontAlgn="b"/>
                      <a:r>
                        <a:rPr lang="en-US" sz="1100" b="0" i="0" u="none" strike="noStrike" dirty="0">
                          <a:solidFill>
                            <a:srgbClr val="000000"/>
                          </a:solidFill>
                          <a:latin typeface="Calibri"/>
                        </a:rPr>
                        <a:t>17.0%</a:t>
                      </a:r>
                    </a:p>
                  </a:txBody>
                  <a:tcPr marL="9525" marR="9525" marT="9525" marB="0" anchor="b">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Rice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2124.6</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2161.8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2251.1</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2317.3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2423.6</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2515.4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2376.6</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2114.2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2225.2</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2460.6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       2,297 </a:t>
                      </a:r>
                    </a:p>
                  </a:txBody>
                  <a:tcPr marL="0" marR="0" marT="0" marB="0" anchor="b" horzOverflow="overflow">
                    <a:lnL>
                      <a:noFill/>
                    </a:lnL>
                    <a:lnR>
                      <a:noFill/>
                    </a:lnR>
                    <a:lnT>
                      <a:noFill/>
                    </a:lnT>
                    <a:lnB>
                      <a:noFill/>
                    </a:lnB>
                    <a:lnTlToBr>
                      <a:noFill/>
                    </a:lnTlToBr>
                    <a:lnBlToTr>
                      <a:noFill/>
                    </a:lnBlToTr>
                    <a:solidFill>
                      <a:srgbClr val="FFFF99"/>
                    </a:solidFill>
                  </a:tcPr>
                </a:tc>
                <a:tc>
                  <a:txBody>
                    <a:bodyPr/>
                    <a:lstStyle/>
                    <a:p>
                      <a:pPr algn="r" fontAlgn="b"/>
                      <a:r>
                        <a:rPr lang="en-US" sz="1100" b="0" i="0" u="none" strike="noStrike" dirty="0">
                          <a:solidFill>
                            <a:srgbClr val="000000"/>
                          </a:solidFill>
                          <a:latin typeface="Calibri"/>
                        </a:rPr>
                        <a:t>13.2%</a:t>
                      </a:r>
                    </a:p>
                  </a:txBody>
                  <a:tcPr marL="9525" marR="9525" marT="9525" marB="0" anchor="b">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Sugarcane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1009</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963.1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964.5</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1056.2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1155.1</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1009.8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960.8</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999.7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1099.6</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1074.5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       1,029 </a:t>
                      </a:r>
                    </a:p>
                  </a:txBody>
                  <a:tcPr marL="0" marR="0" marT="0" marB="0" anchor="b" horzOverflow="overflow">
                    <a:lnL>
                      <a:noFill/>
                    </a:lnL>
                    <a:lnR>
                      <a:noFill/>
                    </a:lnR>
                    <a:lnT>
                      <a:noFill/>
                    </a:lnT>
                    <a:lnB>
                      <a:noFill/>
                    </a:lnB>
                    <a:lnTlToBr>
                      <a:noFill/>
                    </a:lnTlToBr>
                    <a:lnBlToTr>
                      <a:noFill/>
                    </a:lnBlToTr>
                    <a:solidFill>
                      <a:srgbClr val="FFFF99"/>
                    </a:solidFill>
                  </a:tcPr>
                </a:tc>
                <a:tc>
                  <a:txBody>
                    <a:bodyPr/>
                    <a:lstStyle/>
                    <a:p>
                      <a:pPr algn="r" fontAlgn="b"/>
                      <a:r>
                        <a:rPr lang="en-US" sz="1100" b="0" i="0" u="none" strike="noStrike" dirty="0">
                          <a:solidFill>
                            <a:srgbClr val="000000"/>
                          </a:solidFill>
                          <a:latin typeface="Calibri"/>
                        </a:rPr>
                        <a:t>5.9%</a:t>
                      </a:r>
                    </a:p>
                  </a:txBody>
                  <a:tcPr marL="9525" marR="9525" marT="9525" marB="0" anchor="b">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Gram</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1064.5</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1118.9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1100.2</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1102.3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1076.9</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971.8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905</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933.9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963</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982.3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       1,022 </a:t>
                      </a:r>
                    </a:p>
                  </a:txBody>
                  <a:tcPr marL="0" marR="0" marT="0" marB="0" anchor="b" horzOverflow="overflow">
                    <a:lnL>
                      <a:noFill/>
                    </a:lnL>
                    <a:lnR>
                      <a:noFill/>
                    </a:lnR>
                    <a:lnT>
                      <a:noFill/>
                    </a:lnT>
                    <a:lnB>
                      <a:noFill/>
                    </a:lnB>
                    <a:lnTlToBr>
                      <a:noFill/>
                    </a:lnTlToBr>
                    <a:lnBlToTr>
                      <a:noFill/>
                    </a:lnBlToTr>
                    <a:solidFill>
                      <a:srgbClr val="FFFF99"/>
                    </a:solidFill>
                  </a:tcPr>
                </a:tc>
                <a:tc>
                  <a:txBody>
                    <a:bodyPr/>
                    <a:lstStyle/>
                    <a:p>
                      <a:pPr algn="r" fontAlgn="b"/>
                      <a:r>
                        <a:rPr lang="en-US" sz="1100" b="0" i="0" u="none" strike="noStrike">
                          <a:solidFill>
                            <a:srgbClr val="000000"/>
                          </a:solidFill>
                          <a:latin typeface="Calibri"/>
                        </a:rPr>
                        <a:t>5.9%</a:t>
                      </a:r>
                    </a:p>
                  </a:txBody>
                  <a:tcPr marL="9525" marR="9525" marT="9525" marB="0" anchor="b">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146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Maize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889.5</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938.7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927.7</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932.6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962.2</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961.7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944</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941.6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935.5</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947.1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          938 </a:t>
                      </a:r>
                    </a:p>
                  </a:txBody>
                  <a:tcPr marL="0" marR="0" marT="0" marB="0" anchor="b" horzOverflow="overflow">
                    <a:lnL>
                      <a:noFill/>
                    </a:lnL>
                    <a:lnR>
                      <a:noFill/>
                    </a:lnR>
                    <a:lnT>
                      <a:noFill/>
                    </a:lnT>
                    <a:lnB>
                      <a:noFill/>
                    </a:lnB>
                    <a:lnTlToBr>
                      <a:noFill/>
                    </a:lnTlToBr>
                    <a:lnBlToTr>
                      <a:noFill/>
                    </a:lnBlToTr>
                    <a:solidFill>
                      <a:srgbClr val="FFFF99"/>
                    </a:solidFill>
                  </a:tcPr>
                </a:tc>
                <a:tc>
                  <a:txBody>
                    <a:bodyPr/>
                    <a:lstStyle/>
                    <a:p>
                      <a:pPr algn="r" fontAlgn="b"/>
                      <a:r>
                        <a:rPr lang="en-US" sz="1100" b="0" i="0" u="none" strike="noStrike">
                          <a:solidFill>
                            <a:srgbClr val="000000"/>
                          </a:solidFill>
                          <a:latin typeface="Calibri"/>
                        </a:rPr>
                        <a:t>5.4%</a:t>
                      </a:r>
                    </a:p>
                  </a:txBody>
                  <a:tcPr marL="9525" marR="9525" marT="9525" marB="0" anchor="b">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146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Bajra (millet)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508.5</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406.8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302.9</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460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462.5</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313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389.6</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417.1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349.3</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539.3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Arial" charset="0"/>
                        </a:rPr>
                        <a:t>          415 </a:t>
                      </a:r>
                    </a:p>
                  </a:txBody>
                  <a:tcPr marL="0" marR="0" marT="0" marB="0" anchor="b" horzOverflow="overflow">
                    <a:lnL>
                      <a:noFill/>
                    </a:lnL>
                    <a:lnR>
                      <a:noFill/>
                    </a:lnR>
                    <a:lnT>
                      <a:noFill/>
                    </a:lnT>
                    <a:lnB>
                      <a:noFill/>
                    </a:lnB>
                    <a:lnTlToBr>
                      <a:noFill/>
                    </a:lnTlToBr>
                    <a:lnBlToTr>
                      <a:noFill/>
                    </a:lnBlToTr>
                    <a:solidFill>
                      <a:srgbClr val="FFFF99"/>
                    </a:solidFill>
                  </a:tcPr>
                </a:tc>
                <a:tc>
                  <a:txBody>
                    <a:bodyPr/>
                    <a:lstStyle/>
                    <a:p>
                      <a:pPr algn="r" fontAlgn="b"/>
                      <a:r>
                        <a:rPr lang="en-US" sz="1100" b="0" i="0" u="none" strike="noStrike">
                          <a:solidFill>
                            <a:srgbClr val="000000"/>
                          </a:solidFill>
                          <a:latin typeface="Calibri"/>
                        </a:rPr>
                        <a:t>2.4%</a:t>
                      </a:r>
                    </a:p>
                  </a:txBody>
                  <a:tcPr marL="9525" marR="9525" marT="9525" marB="0" anchor="b">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146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Jowar (Sorghum)</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438.2</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417.8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369.6</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390.3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382.7</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357.4</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353.6</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357.6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338.1</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342.5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          375 </a:t>
                      </a:r>
                    </a:p>
                  </a:txBody>
                  <a:tcPr marL="0" marR="0" marT="0" marB="0" anchor="b" horzOverflow="overflow">
                    <a:lnL>
                      <a:noFill/>
                    </a:lnL>
                    <a:lnR>
                      <a:noFill/>
                    </a:lnR>
                    <a:lnT>
                      <a:noFill/>
                    </a:lnT>
                    <a:lnB>
                      <a:noFill/>
                    </a:lnB>
                    <a:lnTlToBr>
                      <a:noFill/>
                    </a:lnTlToBr>
                    <a:lnBlToTr>
                      <a:noFill/>
                    </a:lnBlToTr>
                    <a:solidFill>
                      <a:srgbClr val="FFFF99"/>
                    </a:solidFill>
                  </a:tcPr>
                </a:tc>
                <a:tc>
                  <a:txBody>
                    <a:bodyPr/>
                    <a:lstStyle/>
                    <a:p>
                      <a:pPr algn="r" fontAlgn="b"/>
                      <a:r>
                        <a:rPr lang="en-US" sz="1100" b="0" i="0" u="none" strike="noStrike">
                          <a:solidFill>
                            <a:srgbClr val="000000"/>
                          </a:solidFill>
                          <a:latin typeface="Calibri"/>
                        </a:rPr>
                        <a:t>2.2%</a:t>
                      </a:r>
                    </a:p>
                  </a:txBody>
                  <a:tcPr marL="9525" marR="9525" marT="9525" marB="0" anchor="b">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1539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Oil Seeds(sunflower)</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68.3</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86.2</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98.5</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98.4</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144.1</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114.2</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59</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65.1</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110</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rPr>
                        <a:t>258</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Arial" charset="0"/>
                        </a:rPr>
                        <a:t>          110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algn="r" fontAlgn="b"/>
                      <a:r>
                        <a:rPr lang="en-US" sz="1100" b="0" i="0" u="none" strike="noStrike" dirty="0">
                          <a:solidFill>
                            <a:srgbClr val="000000"/>
                          </a:solidFill>
                          <a:latin typeface="Calibri"/>
                        </a:rPr>
                        <a:t>0.6%</a:t>
                      </a:r>
                    </a:p>
                  </a:txBody>
                  <a:tcPr marL="9525" marR="9525" marT="9525" marB="0" anchor="b">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146050">
                <a:tc gridSpan="10">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Arial" charset="0"/>
                        </a:rPr>
                        <a:t>Ref: Pakistan Statistical Year Book, 2005, Federal Bureau of Statistics, Statistics Division, Govt. of Pakistan (FPS-381/1200).</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charset="0"/>
                      </a:endParaRP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Arial" charset="0"/>
                      </a:endParaRP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txBody>
                  <a:tcPr marL="0" marR="0" marT="0" marB="0"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35107" name="Group 291"/>
          <p:cNvGraphicFramePr>
            <a:graphicFrameLocks noGrp="1"/>
          </p:cNvGraphicFramePr>
          <p:nvPr/>
        </p:nvGraphicFramePr>
        <p:xfrm>
          <a:off x="609600" y="4495800"/>
          <a:ext cx="7696200" cy="2095500"/>
        </p:xfrm>
        <a:graphic>
          <a:graphicData uri="http://schemas.openxmlformats.org/drawingml/2006/table">
            <a:tbl>
              <a:tblPr/>
              <a:tblGrid>
                <a:gridCol w="1535113">
                  <a:extLst>
                    <a:ext uri="{9D8B030D-6E8A-4147-A177-3AD203B41FA5}">
                      <a16:colId xmlns:a16="http://schemas.microsoft.com/office/drawing/2014/main" val="20000"/>
                    </a:ext>
                  </a:extLst>
                </a:gridCol>
                <a:gridCol w="558800">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558800">
                  <a:extLst>
                    <a:ext uri="{9D8B030D-6E8A-4147-A177-3AD203B41FA5}">
                      <a16:colId xmlns:a16="http://schemas.microsoft.com/office/drawing/2014/main" val="20003"/>
                    </a:ext>
                  </a:extLst>
                </a:gridCol>
                <a:gridCol w="557212">
                  <a:extLst>
                    <a:ext uri="{9D8B030D-6E8A-4147-A177-3AD203B41FA5}">
                      <a16:colId xmlns:a16="http://schemas.microsoft.com/office/drawing/2014/main" val="20004"/>
                    </a:ext>
                  </a:extLst>
                </a:gridCol>
                <a:gridCol w="550863">
                  <a:extLst>
                    <a:ext uri="{9D8B030D-6E8A-4147-A177-3AD203B41FA5}">
                      <a16:colId xmlns:a16="http://schemas.microsoft.com/office/drawing/2014/main" val="20005"/>
                    </a:ext>
                  </a:extLst>
                </a:gridCol>
                <a:gridCol w="549275">
                  <a:extLst>
                    <a:ext uri="{9D8B030D-6E8A-4147-A177-3AD203B41FA5}">
                      <a16:colId xmlns:a16="http://schemas.microsoft.com/office/drawing/2014/main" val="20006"/>
                    </a:ext>
                  </a:extLst>
                </a:gridCol>
                <a:gridCol w="558800">
                  <a:extLst>
                    <a:ext uri="{9D8B030D-6E8A-4147-A177-3AD203B41FA5}">
                      <a16:colId xmlns:a16="http://schemas.microsoft.com/office/drawing/2014/main" val="20007"/>
                    </a:ext>
                  </a:extLst>
                </a:gridCol>
                <a:gridCol w="549275">
                  <a:extLst>
                    <a:ext uri="{9D8B030D-6E8A-4147-A177-3AD203B41FA5}">
                      <a16:colId xmlns:a16="http://schemas.microsoft.com/office/drawing/2014/main" val="20008"/>
                    </a:ext>
                  </a:extLst>
                </a:gridCol>
                <a:gridCol w="550862">
                  <a:extLst>
                    <a:ext uri="{9D8B030D-6E8A-4147-A177-3AD203B41FA5}">
                      <a16:colId xmlns:a16="http://schemas.microsoft.com/office/drawing/2014/main" val="20009"/>
                    </a:ext>
                  </a:extLst>
                </a:gridCol>
                <a:gridCol w="549275">
                  <a:extLst>
                    <a:ext uri="{9D8B030D-6E8A-4147-A177-3AD203B41FA5}">
                      <a16:colId xmlns:a16="http://schemas.microsoft.com/office/drawing/2014/main" val="20010"/>
                    </a:ext>
                  </a:extLst>
                </a:gridCol>
                <a:gridCol w="619125">
                  <a:extLst>
                    <a:ext uri="{9D8B030D-6E8A-4147-A177-3AD203B41FA5}">
                      <a16:colId xmlns:a16="http://schemas.microsoft.com/office/drawing/2014/main" val="20011"/>
                    </a:ext>
                  </a:extLst>
                </a:gridCol>
              </a:tblGrid>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ndParaRP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gridSpan="11">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Yield of Important Crops in Pakistan (Kg/hactare)</a:t>
                      </a:r>
                    </a:p>
                  </a:txBody>
                  <a:tcPr marL="0" marR="0" marT="0"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46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Major Crops</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1994-95</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95-96</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96-97</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97-98</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98-99</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99-00</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2000-01</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01-02</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02-03</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03-04</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Average 1994-2004</a:t>
                      </a:r>
                    </a:p>
                  </a:txBody>
                  <a:tcPr marL="0" marR="0" marT="0" marB="0" anchor="b" horzOverflow="overflow">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1"/>
                  </a:ext>
                </a:extLst>
              </a:tr>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Wheat</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2081</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2018</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2053</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2238</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2169</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2490</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2325</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2262</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2388</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2373</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       2,240 </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FF99"/>
                    </a:solidFill>
                  </a:tcPr>
                </a:tc>
                <a:extLst>
                  <a:ext uri="{0D108BD9-81ED-4DB2-BD59-A6C34878D82A}">
                    <a16:rowId xmlns:a16="http://schemas.microsoft.com/office/drawing/2014/main" val="10002"/>
                  </a:ext>
                </a:extLst>
              </a:tr>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Cotton</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558</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601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506</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528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512</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641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624</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579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622</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572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          574 </a:t>
                      </a:r>
                    </a:p>
                  </a:txBody>
                  <a:tcPr marL="0" marR="0" marT="0" marB="0" anchor="b" horzOverflow="overflow">
                    <a:lnL>
                      <a:noFill/>
                    </a:lnL>
                    <a:lnR>
                      <a:noFill/>
                    </a:lnR>
                    <a:lnT>
                      <a:noFill/>
                    </a:lnT>
                    <a:lnB>
                      <a:noFill/>
                    </a:lnB>
                    <a:lnTlToBr>
                      <a:noFill/>
                    </a:lnTlToBr>
                    <a:lnBlToTr>
                      <a:noFill/>
                    </a:lnBlToTr>
                    <a:solidFill>
                      <a:srgbClr val="FFFF99"/>
                    </a:solidFill>
                  </a:tcPr>
                </a:tc>
                <a:extLst>
                  <a:ext uri="{0D108BD9-81ED-4DB2-BD59-A6C34878D82A}">
                    <a16:rowId xmlns:a16="http://schemas.microsoft.com/office/drawing/2014/main" val="10003"/>
                  </a:ext>
                </a:extLst>
              </a:tr>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Rice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1622</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1835</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1912</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1870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1928</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2050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2021</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1836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2013</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1970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charset="0"/>
                        </a:rPr>
                        <a:t>       1,906 </a:t>
                      </a:r>
                    </a:p>
                  </a:txBody>
                  <a:tcPr marL="0" marR="0" marT="0" marB="0" anchor="b" horzOverflow="overflow">
                    <a:lnL>
                      <a:noFill/>
                    </a:lnL>
                    <a:lnR>
                      <a:noFill/>
                    </a:lnR>
                    <a:lnT>
                      <a:noFill/>
                    </a:lnT>
                    <a:lnB>
                      <a:noFill/>
                    </a:lnB>
                    <a:lnTlToBr>
                      <a:noFill/>
                    </a:lnTlToBr>
                    <a:lnBlToTr>
                      <a:noFill/>
                    </a:lnBlToTr>
                    <a:solidFill>
                      <a:srgbClr val="FFFF99"/>
                    </a:solidFill>
                  </a:tcPr>
                </a:tc>
                <a:extLst>
                  <a:ext uri="{0D108BD9-81ED-4DB2-BD59-A6C34878D82A}">
                    <a16:rowId xmlns:a16="http://schemas.microsoft.com/office/drawing/2014/main" val="10004"/>
                  </a:ext>
                </a:extLst>
              </a:tr>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Sugarcane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47000</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44000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50000</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48000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46000</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45000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48000</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47000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47000</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50000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      47,200 </a:t>
                      </a:r>
                    </a:p>
                  </a:txBody>
                  <a:tcPr marL="0" marR="0" marT="0" marB="0" anchor="b" horzOverflow="overflow">
                    <a:lnL>
                      <a:noFill/>
                    </a:lnL>
                    <a:lnR>
                      <a:noFill/>
                    </a:lnR>
                    <a:lnT>
                      <a:noFill/>
                    </a:lnT>
                    <a:lnB>
                      <a:noFill/>
                    </a:lnB>
                    <a:lnTlToBr>
                      <a:noFill/>
                    </a:lnTlToBr>
                    <a:lnBlToTr>
                      <a:noFill/>
                    </a:lnBlToTr>
                    <a:solidFill>
                      <a:srgbClr val="FFFF99"/>
                    </a:solidFill>
                  </a:tcPr>
                </a:tc>
                <a:extLst>
                  <a:ext uri="{0D108BD9-81ED-4DB2-BD59-A6C34878D82A}">
                    <a16:rowId xmlns:a16="http://schemas.microsoft.com/office/drawing/2014/main" val="10005"/>
                  </a:ext>
                </a:extLst>
              </a:tr>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Gram</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525</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607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540</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696</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648</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581</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439</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388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701</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622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          575 </a:t>
                      </a:r>
                    </a:p>
                  </a:txBody>
                  <a:tcPr marL="0" marR="0" marT="0" marB="0" anchor="b" horzOverflow="overflow">
                    <a:lnL>
                      <a:noFill/>
                    </a:lnL>
                    <a:lnR>
                      <a:noFill/>
                    </a:lnR>
                    <a:lnT>
                      <a:noFill/>
                    </a:lnT>
                    <a:lnB>
                      <a:noFill/>
                    </a:lnB>
                    <a:lnTlToBr>
                      <a:noFill/>
                    </a:lnTlToBr>
                    <a:lnBlToTr>
                      <a:noFill/>
                    </a:lnBlToTr>
                    <a:solidFill>
                      <a:srgbClr val="FFFF99"/>
                    </a:solidFill>
                  </a:tcPr>
                </a:tc>
                <a:extLst>
                  <a:ext uri="{0D108BD9-81ED-4DB2-BD59-A6C34878D82A}">
                    <a16:rowId xmlns:a16="http://schemas.microsoft.com/office/drawing/2014/main" val="10006"/>
                  </a:ext>
                </a:extLst>
              </a:tr>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Maize</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1482</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1602</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1607</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1627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1730</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1718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1741</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1768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1857</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2003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       1,714 </a:t>
                      </a:r>
                    </a:p>
                  </a:txBody>
                  <a:tcPr marL="0" marR="0" marT="0" marB="0" anchor="b" horzOverflow="overflow">
                    <a:lnL>
                      <a:noFill/>
                    </a:lnL>
                    <a:lnR>
                      <a:noFill/>
                    </a:lnR>
                    <a:lnT>
                      <a:noFill/>
                    </a:lnT>
                    <a:lnB>
                      <a:noFill/>
                    </a:lnB>
                    <a:lnTlToBr>
                      <a:noFill/>
                    </a:lnTlToBr>
                    <a:lnBlToTr>
                      <a:noFill/>
                    </a:lnBlToTr>
                    <a:solidFill>
                      <a:srgbClr val="FFFF99"/>
                    </a:solidFill>
                  </a:tcPr>
                </a:tc>
                <a:extLst>
                  <a:ext uri="{0D108BD9-81ED-4DB2-BD59-A6C34878D82A}">
                    <a16:rowId xmlns:a16="http://schemas.microsoft.com/office/drawing/2014/main" val="10007"/>
                  </a:ext>
                </a:extLst>
              </a:tr>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Bajra (millet)</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449</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397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481</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459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460</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497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511</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519</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542</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508</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          482 </a:t>
                      </a:r>
                    </a:p>
                  </a:txBody>
                  <a:tcPr marL="0" marR="0" marT="0" marB="0" anchor="b" horzOverflow="overflow">
                    <a:lnL>
                      <a:noFill/>
                    </a:lnL>
                    <a:lnR>
                      <a:noFill/>
                    </a:lnR>
                    <a:lnT>
                      <a:noFill/>
                    </a:lnT>
                    <a:lnB>
                      <a:noFill/>
                    </a:lnB>
                    <a:lnTlToBr>
                      <a:noFill/>
                    </a:lnTlToBr>
                    <a:lnBlToTr>
                      <a:noFill/>
                    </a:lnBlToTr>
                    <a:solidFill>
                      <a:srgbClr val="FFFF99"/>
                    </a:solidFill>
                  </a:tcPr>
                </a:tc>
                <a:extLst>
                  <a:ext uri="{0D108BD9-81ED-4DB2-BD59-A6C34878D82A}">
                    <a16:rowId xmlns:a16="http://schemas.microsoft.com/office/drawing/2014/main" val="10008"/>
                  </a:ext>
                </a:extLst>
              </a:tr>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Jowar (Sorghum)</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601</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610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593</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593</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595</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617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618</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620</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599</a:t>
                      </a:r>
                    </a:p>
                  </a:txBody>
                  <a:tcPr marL="0" marR="0" marT="0" marB="0" anchor="b" horzOverflow="overflow">
                    <a:lnL>
                      <a:noFill/>
                    </a:lnL>
                    <a:lnR>
                      <a:noFill/>
                    </a:lnR>
                    <a:lnT>
                      <a:noFill/>
                    </a:lnT>
                    <a:lnB>
                      <a:noFill/>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607</a:t>
                      </a:r>
                    </a:p>
                  </a:txBody>
                  <a:tcPr marL="0" marR="0" marT="0"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          605 </a:t>
                      </a:r>
                    </a:p>
                  </a:txBody>
                  <a:tcPr marL="0" marR="0" marT="0" marB="0" anchor="b" horzOverflow="overflow">
                    <a:lnL>
                      <a:noFill/>
                    </a:lnL>
                    <a:lnR>
                      <a:noFill/>
                    </a:lnR>
                    <a:lnT>
                      <a:noFill/>
                    </a:lnT>
                    <a:lnB>
                      <a:noFill/>
                    </a:lnB>
                    <a:lnTlToBr>
                      <a:noFill/>
                    </a:lnTlToBr>
                    <a:lnBlToTr>
                      <a:noFill/>
                    </a:lnBlToTr>
                    <a:solidFill>
                      <a:srgbClr val="FFFF99"/>
                    </a:solidFill>
                  </a:tcPr>
                </a:tc>
                <a:extLst>
                  <a:ext uri="{0D108BD9-81ED-4DB2-BD59-A6C34878D82A}">
                    <a16:rowId xmlns:a16="http://schemas.microsoft.com/office/drawing/2014/main" val="10009"/>
                  </a:ext>
                </a:extLst>
              </a:tr>
              <a:tr h="1651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Oil Seeds(sunflower)</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1253</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1270</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1307</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1317</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1302</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1311</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1163</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1174</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1199</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rPr>
                        <a:t>1403</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1" i="0" u="none" strike="noStrike" cap="none" normalizeH="0" baseline="0">
                          <a:ln>
                            <a:noFill/>
                          </a:ln>
                          <a:solidFill>
                            <a:schemeClr val="tx1"/>
                          </a:solidFill>
                          <a:effectLst/>
                          <a:latin typeface="Arial" charset="0"/>
                        </a:rPr>
                        <a:t>       1,270 </a:t>
                      </a:r>
                    </a:p>
                  </a:txBody>
                  <a:tcPr marL="0" marR="0" marT="0"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10"/>
                  </a:ext>
                </a:extLst>
              </a:tr>
              <a:tr h="155575">
                <a:tc gridSpan="10">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Ref: Pakistan Statistical Year Book, 2005, Federal Bureau of Statistics, Statistics Division, Govt. of Pakistan (FPS-381/1200).</a:t>
                      </a: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endParaRP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Arial" charset="0"/>
                      </a:endParaRPr>
                    </a:p>
                  </a:txBody>
                  <a:tcPr marL="0" marR="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11"/>
                  </a:ext>
                </a:extLst>
              </a:tr>
            </a:tbl>
          </a:graphicData>
        </a:graphic>
      </p:graphicFrame>
      <p:sp>
        <p:nvSpPr>
          <p:cNvPr id="5" name="Slide Number Placeholder 4"/>
          <p:cNvSpPr>
            <a:spLocks noGrp="1"/>
          </p:cNvSpPr>
          <p:nvPr>
            <p:ph type="sldNum" sz="quarter" idx="12"/>
          </p:nvPr>
        </p:nvSpPr>
        <p:spPr/>
        <p:txBody>
          <a:bodyPr/>
          <a:lstStyle/>
          <a:p>
            <a:pPr>
              <a:defRPr/>
            </a:pPr>
            <a:fld id="{D7451CA8-7013-4953-8094-891C7E7A26B5}"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7451CA8-7013-4953-8094-891C7E7A26B5}" type="slidenum">
              <a:rPr lang="en-US" smtClean="0"/>
              <a:pPr>
                <a:defRPr/>
              </a:pPr>
              <a:t>43</a:t>
            </a:fld>
            <a:endParaRPr lang="en-US"/>
          </a:p>
        </p:txBody>
      </p:sp>
      <p:sp>
        <p:nvSpPr>
          <p:cNvPr id="4" name="Title 1"/>
          <p:cNvSpPr txBox="1">
            <a:spLocks/>
          </p:cNvSpPr>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chemeClr val="tx2"/>
                </a:solidFill>
                <a:effectLst/>
                <a:uLnTx/>
                <a:uFillTx/>
                <a:latin typeface="+mj-lt"/>
                <a:ea typeface="+mj-ea"/>
                <a:cs typeface="+mj-cs"/>
              </a:rPr>
              <a:t>Crops, Area and Yield in Pakistan 2011-14</a:t>
            </a:r>
          </a:p>
        </p:txBody>
      </p:sp>
      <p:graphicFrame>
        <p:nvGraphicFramePr>
          <p:cNvPr id="8" name="Content Placeholder 7"/>
          <p:cNvGraphicFramePr>
            <a:graphicFrameLocks noGrp="1"/>
          </p:cNvGraphicFramePr>
          <p:nvPr>
            <p:ph idx="1"/>
          </p:nvPr>
        </p:nvGraphicFramePr>
        <p:xfrm>
          <a:off x="457200" y="1600200"/>
          <a:ext cx="7848600" cy="3000375"/>
        </p:xfrm>
        <a:graphic>
          <a:graphicData uri="http://schemas.openxmlformats.org/drawingml/2006/table">
            <a:tbl>
              <a:tblPr/>
              <a:tblGrid>
                <a:gridCol w="1187313">
                  <a:extLst>
                    <a:ext uri="{9D8B030D-6E8A-4147-A177-3AD203B41FA5}">
                      <a16:colId xmlns:a16="http://schemas.microsoft.com/office/drawing/2014/main" val="20000"/>
                    </a:ext>
                  </a:extLst>
                </a:gridCol>
                <a:gridCol w="740143">
                  <a:extLst>
                    <a:ext uri="{9D8B030D-6E8A-4147-A177-3AD203B41FA5}">
                      <a16:colId xmlns:a16="http://schemas.microsoft.com/office/drawing/2014/main" val="20001"/>
                    </a:ext>
                  </a:extLst>
                </a:gridCol>
                <a:gridCol w="740143">
                  <a:extLst>
                    <a:ext uri="{9D8B030D-6E8A-4147-A177-3AD203B41FA5}">
                      <a16:colId xmlns:a16="http://schemas.microsoft.com/office/drawing/2014/main" val="20002"/>
                    </a:ext>
                  </a:extLst>
                </a:gridCol>
                <a:gridCol w="740143">
                  <a:extLst>
                    <a:ext uri="{9D8B030D-6E8A-4147-A177-3AD203B41FA5}">
                      <a16:colId xmlns:a16="http://schemas.microsoft.com/office/drawing/2014/main" val="20003"/>
                    </a:ext>
                  </a:extLst>
                </a:gridCol>
                <a:gridCol w="740143">
                  <a:extLst>
                    <a:ext uri="{9D8B030D-6E8A-4147-A177-3AD203B41FA5}">
                      <a16:colId xmlns:a16="http://schemas.microsoft.com/office/drawing/2014/main" val="20004"/>
                    </a:ext>
                  </a:extLst>
                </a:gridCol>
                <a:gridCol w="740143">
                  <a:extLst>
                    <a:ext uri="{9D8B030D-6E8A-4147-A177-3AD203B41FA5}">
                      <a16:colId xmlns:a16="http://schemas.microsoft.com/office/drawing/2014/main" val="20005"/>
                    </a:ext>
                  </a:extLst>
                </a:gridCol>
                <a:gridCol w="740143">
                  <a:extLst>
                    <a:ext uri="{9D8B030D-6E8A-4147-A177-3AD203B41FA5}">
                      <a16:colId xmlns:a16="http://schemas.microsoft.com/office/drawing/2014/main" val="20006"/>
                    </a:ext>
                  </a:extLst>
                </a:gridCol>
                <a:gridCol w="740143">
                  <a:extLst>
                    <a:ext uri="{9D8B030D-6E8A-4147-A177-3AD203B41FA5}">
                      <a16:colId xmlns:a16="http://schemas.microsoft.com/office/drawing/2014/main" val="20007"/>
                    </a:ext>
                  </a:extLst>
                </a:gridCol>
                <a:gridCol w="740143">
                  <a:extLst>
                    <a:ext uri="{9D8B030D-6E8A-4147-A177-3AD203B41FA5}">
                      <a16:colId xmlns:a16="http://schemas.microsoft.com/office/drawing/2014/main" val="20008"/>
                    </a:ext>
                  </a:extLst>
                </a:gridCol>
                <a:gridCol w="740143">
                  <a:extLst>
                    <a:ext uri="{9D8B030D-6E8A-4147-A177-3AD203B41FA5}">
                      <a16:colId xmlns:a16="http://schemas.microsoft.com/office/drawing/2014/main" val="20009"/>
                    </a:ext>
                  </a:extLst>
                </a:gridCol>
              </a:tblGrid>
              <a:tr h="271462">
                <a:tc rowSpan="2">
                  <a:txBody>
                    <a:bodyPr/>
                    <a:lstStyle/>
                    <a:p>
                      <a:pPr algn="ctr" fontAlgn="b"/>
                      <a:r>
                        <a:rPr lang="en-US" sz="1800" b="0" i="0" u="none" strike="noStrike" dirty="0">
                          <a:solidFill>
                            <a:srgbClr val="000000"/>
                          </a:solidFill>
                          <a:latin typeface="Calibri"/>
                        </a:rPr>
                        <a:t>CROP/YEAR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gridSpan="3">
                  <a:txBody>
                    <a:bodyPr/>
                    <a:lstStyle/>
                    <a:p>
                      <a:pPr algn="ctr" fontAlgn="b"/>
                      <a:r>
                        <a:rPr lang="en-US" sz="1800" b="1" i="0" u="none" strike="noStrike">
                          <a:solidFill>
                            <a:srgbClr val="000000"/>
                          </a:solidFill>
                          <a:latin typeface="Calibri"/>
                        </a:rPr>
                        <a:t>2013-14 (Provisional)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hMerge="1">
                  <a:txBody>
                    <a:bodyPr/>
                    <a:lstStyle/>
                    <a:p>
                      <a:endParaRPr lang="en-US"/>
                    </a:p>
                  </a:txBody>
                  <a:tcPr/>
                </a:tc>
                <a:tc hMerge="1">
                  <a:txBody>
                    <a:bodyPr/>
                    <a:lstStyle/>
                    <a:p>
                      <a:endParaRPr lang="en-US"/>
                    </a:p>
                  </a:txBody>
                  <a:tcPr/>
                </a:tc>
                <a:tc gridSpan="3">
                  <a:txBody>
                    <a:bodyPr/>
                    <a:lstStyle/>
                    <a:p>
                      <a:pPr algn="ctr" fontAlgn="b"/>
                      <a:r>
                        <a:rPr lang="en-US" sz="1800" b="1" i="0" u="none" strike="noStrike">
                          <a:solidFill>
                            <a:srgbClr val="000000"/>
                          </a:solidFill>
                          <a:latin typeface="Calibri"/>
                        </a:rPr>
                        <a:t>2012-13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hMerge="1">
                  <a:txBody>
                    <a:bodyPr/>
                    <a:lstStyle/>
                    <a:p>
                      <a:endParaRPr lang="en-US"/>
                    </a:p>
                  </a:txBody>
                  <a:tcPr/>
                </a:tc>
                <a:tc hMerge="1">
                  <a:txBody>
                    <a:bodyPr/>
                    <a:lstStyle/>
                    <a:p>
                      <a:endParaRPr lang="en-US"/>
                    </a:p>
                  </a:txBody>
                  <a:tcPr/>
                </a:tc>
                <a:tc gridSpan="3">
                  <a:txBody>
                    <a:bodyPr/>
                    <a:lstStyle/>
                    <a:p>
                      <a:pPr algn="ctr" fontAlgn="b"/>
                      <a:r>
                        <a:rPr lang="en-US" sz="1800" b="1" i="0" u="none" strike="noStrike" dirty="0">
                          <a:solidFill>
                            <a:srgbClr val="000000"/>
                          </a:solidFill>
                          <a:latin typeface="Calibri"/>
                        </a:rPr>
                        <a:t>2011-12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4389">
                <a:tc vMerge="1">
                  <a:txBody>
                    <a:bodyPr/>
                    <a:lstStyle/>
                    <a:p>
                      <a:endParaRPr lang="en-US"/>
                    </a:p>
                  </a:txBody>
                  <a:tcPr/>
                </a:tc>
                <a:tc>
                  <a:txBody>
                    <a:bodyPr/>
                    <a:lstStyle/>
                    <a:p>
                      <a:pPr algn="ctr" fontAlgn="b"/>
                      <a:r>
                        <a:rPr lang="en-US" sz="1400" b="1" i="0" u="none" strike="noStrike" dirty="0">
                          <a:solidFill>
                            <a:srgbClr val="000000"/>
                          </a:solidFill>
                          <a:latin typeface="Calibri"/>
                        </a:rPr>
                        <a:t>Area, 000 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a:solidFill>
                            <a:srgbClr val="000000"/>
                          </a:solidFill>
                          <a:latin typeface="Calibri"/>
                        </a:rPr>
                        <a:t>Production, 000 tonnes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a:solidFill>
                            <a:srgbClr val="000000"/>
                          </a:solidFill>
                          <a:latin typeface="Calibri"/>
                        </a:rPr>
                        <a:t>Yield, tonne/ha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a:solidFill>
                            <a:srgbClr val="000000"/>
                          </a:solidFill>
                          <a:latin typeface="Calibri"/>
                        </a:rPr>
                        <a:t>Area, 000 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1" i="0" u="none" strike="noStrike">
                          <a:solidFill>
                            <a:srgbClr val="000000"/>
                          </a:solidFill>
                          <a:latin typeface="Calibri"/>
                        </a:rPr>
                        <a:t>Production, 000 tonnes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1" i="0" u="none" strike="noStrike">
                          <a:solidFill>
                            <a:srgbClr val="000000"/>
                          </a:solidFill>
                          <a:latin typeface="Calibri"/>
                        </a:rPr>
                        <a:t>Yield, tonne/ha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1" i="0" u="none" strike="noStrike" dirty="0">
                          <a:solidFill>
                            <a:srgbClr val="000000"/>
                          </a:solidFill>
                          <a:latin typeface="Calibri"/>
                        </a:rPr>
                        <a:t>Area, 000 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dirty="0">
                          <a:solidFill>
                            <a:srgbClr val="000000"/>
                          </a:solidFill>
                          <a:latin typeface="Calibri"/>
                        </a:rPr>
                        <a:t>Production, 000 </a:t>
                      </a:r>
                      <a:r>
                        <a:rPr lang="en-US" sz="1400" b="1" i="0" u="none" strike="noStrike" dirty="0" err="1">
                          <a:solidFill>
                            <a:srgbClr val="000000"/>
                          </a:solidFill>
                          <a:latin typeface="Calibri"/>
                        </a:rPr>
                        <a:t>tonnes</a:t>
                      </a:r>
                      <a:endParaRPr lang="en-US"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a:solidFill>
                            <a:srgbClr val="000000"/>
                          </a:solidFill>
                          <a:latin typeface="Calibri"/>
                        </a:rPr>
                        <a:t>Yield, tonne/ha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extLst>
                  <a:ext uri="{0D108BD9-81ED-4DB2-BD59-A6C34878D82A}">
                    <a16:rowId xmlns:a16="http://schemas.microsoft.com/office/drawing/2014/main" val="10001"/>
                  </a:ext>
                </a:extLst>
              </a:tr>
              <a:tr h="271462">
                <a:tc>
                  <a:txBody>
                    <a:bodyPr/>
                    <a:lstStyle/>
                    <a:p>
                      <a:pPr algn="l" fontAlgn="b"/>
                      <a:r>
                        <a:rPr lang="en-US" sz="1800" b="0" i="0" u="none" strike="noStrike">
                          <a:solidFill>
                            <a:srgbClr val="000000"/>
                          </a:solidFill>
                          <a:latin typeface="Calibri"/>
                        </a:rPr>
                        <a:t>Wheat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9039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25285.6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dirty="0">
                          <a:solidFill>
                            <a:srgbClr val="000000"/>
                          </a:solidFill>
                          <a:latin typeface="Calibri"/>
                        </a:rPr>
                        <a:t>2.797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dirty="0">
                          <a:solidFill>
                            <a:srgbClr val="000000"/>
                          </a:solidFill>
                          <a:latin typeface="Calibri"/>
                        </a:rPr>
                        <a:t>8660.2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24211.4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2.796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8649.8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23473.4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dirty="0">
                          <a:solidFill>
                            <a:srgbClr val="000000"/>
                          </a:solidFill>
                          <a:latin typeface="Calibri"/>
                        </a:rPr>
                        <a:t>2.714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extLst>
                  <a:ext uri="{0D108BD9-81ED-4DB2-BD59-A6C34878D82A}">
                    <a16:rowId xmlns:a16="http://schemas.microsoft.com/office/drawing/2014/main" val="10002"/>
                  </a:ext>
                </a:extLst>
              </a:tr>
              <a:tr h="271462">
                <a:tc>
                  <a:txBody>
                    <a:bodyPr/>
                    <a:lstStyle/>
                    <a:p>
                      <a:pPr algn="l" fontAlgn="b"/>
                      <a:r>
                        <a:rPr lang="en-US" sz="1800" b="0" i="0" u="none" strike="noStrike">
                          <a:solidFill>
                            <a:srgbClr val="000000"/>
                          </a:solidFill>
                          <a:latin typeface="Calibri"/>
                        </a:rPr>
                        <a:t>Maiz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1116.6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4527.2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4.054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1059.5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4220.1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3.983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1087.4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4338.4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dirty="0">
                          <a:solidFill>
                            <a:srgbClr val="000000"/>
                          </a:solidFill>
                          <a:latin typeface="Calibri"/>
                        </a:rPr>
                        <a:t>3.990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extLst>
                  <a:ext uri="{0D108BD9-81ED-4DB2-BD59-A6C34878D82A}">
                    <a16:rowId xmlns:a16="http://schemas.microsoft.com/office/drawing/2014/main" val="10003"/>
                  </a:ext>
                </a:extLst>
              </a:tr>
              <a:tr h="271462">
                <a:tc>
                  <a:txBody>
                    <a:bodyPr/>
                    <a:lstStyle/>
                    <a:p>
                      <a:pPr algn="l" fontAlgn="b"/>
                      <a:r>
                        <a:rPr lang="en-US" sz="1800" b="0" i="0" u="none" strike="noStrike">
                          <a:solidFill>
                            <a:srgbClr val="000000"/>
                          </a:solidFill>
                          <a:latin typeface="Calibri"/>
                        </a:rPr>
                        <a:t>Rice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2789.3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6798.1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dirty="0">
                          <a:solidFill>
                            <a:srgbClr val="000000"/>
                          </a:solidFill>
                          <a:latin typeface="Calibri"/>
                        </a:rPr>
                        <a:t>2.437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2308.8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5535.9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2.398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2571.2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6160.4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dirty="0">
                          <a:solidFill>
                            <a:srgbClr val="000000"/>
                          </a:solidFill>
                          <a:latin typeface="Calibri"/>
                        </a:rPr>
                        <a:t>2.396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extLst>
                  <a:ext uri="{0D108BD9-81ED-4DB2-BD59-A6C34878D82A}">
                    <a16:rowId xmlns:a16="http://schemas.microsoft.com/office/drawing/2014/main" val="10004"/>
                  </a:ext>
                </a:extLst>
              </a:tr>
              <a:tr h="271462">
                <a:tc>
                  <a:txBody>
                    <a:bodyPr/>
                    <a:lstStyle/>
                    <a:p>
                      <a:pPr algn="l" fontAlgn="b"/>
                      <a:r>
                        <a:rPr lang="en-US" sz="1800" b="0" i="0" u="none" strike="noStrike" dirty="0" err="1">
                          <a:solidFill>
                            <a:srgbClr val="000000"/>
                          </a:solidFill>
                          <a:latin typeface="Calibri"/>
                        </a:rPr>
                        <a:t>Sugercane</a:t>
                      </a:r>
                      <a:endParaRPr lang="en-US" sz="18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1172.5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66469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dirty="0">
                          <a:solidFill>
                            <a:srgbClr val="000000"/>
                          </a:solidFill>
                          <a:latin typeface="Calibri"/>
                        </a:rPr>
                        <a:t>56.690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1128.8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63749.9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56.476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1057.5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58397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dirty="0">
                          <a:solidFill>
                            <a:srgbClr val="000000"/>
                          </a:solidFill>
                          <a:latin typeface="Calibri"/>
                        </a:rPr>
                        <a:t>55.222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extLst>
                  <a:ext uri="{0D108BD9-81ED-4DB2-BD59-A6C34878D82A}">
                    <a16:rowId xmlns:a16="http://schemas.microsoft.com/office/drawing/2014/main" val="10005"/>
                  </a:ext>
                </a:extLst>
              </a:tr>
              <a:tr h="271462">
                <a:tc>
                  <a:txBody>
                    <a:bodyPr/>
                    <a:lstStyle/>
                    <a:p>
                      <a:pPr algn="l"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extLst>
                  <a:ext uri="{0D108BD9-81ED-4DB2-BD59-A6C34878D82A}">
                    <a16:rowId xmlns:a16="http://schemas.microsoft.com/office/drawing/2014/main" val="10006"/>
                  </a:ext>
                </a:extLst>
              </a:tr>
              <a:tr h="271462">
                <a:tc>
                  <a:txBody>
                    <a:bodyPr/>
                    <a:lstStyle/>
                    <a:p>
                      <a:pPr algn="l"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1" i="0" u="none" strike="noStrike">
                          <a:solidFill>
                            <a:srgbClr val="000000"/>
                          </a:solidFill>
                          <a:latin typeface="Calibri"/>
                        </a:rPr>
                        <a:t>th. 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a:solidFill>
                            <a:srgbClr val="000000"/>
                          </a:solidFill>
                          <a:latin typeface="Calibri"/>
                        </a:rPr>
                        <a:t>th. Bales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a:solidFill>
                            <a:srgbClr val="000000"/>
                          </a:solidFill>
                          <a:latin typeface="Calibri"/>
                        </a:rPr>
                        <a:t>bales/ha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a:solidFill>
                            <a:srgbClr val="000000"/>
                          </a:solidFill>
                          <a:latin typeface="Calibri"/>
                        </a:rPr>
                        <a:t>th. 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1" i="0" u="none" strike="noStrike">
                          <a:solidFill>
                            <a:srgbClr val="000000"/>
                          </a:solidFill>
                          <a:latin typeface="Calibri"/>
                        </a:rPr>
                        <a:t>th. Bales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1" i="0" u="none" strike="noStrike">
                          <a:solidFill>
                            <a:srgbClr val="000000"/>
                          </a:solidFill>
                          <a:latin typeface="Calibri"/>
                        </a:rPr>
                        <a:t>bales/ha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1" i="0" u="none" strike="noStrike">
                          <a:solidFill>
                            <a:srgbClr val="000000"/>
                          </a:solidFill>
                          <a:latin typeface="Calibri"/>
                        </a:rPr>
                        <a:t>th. 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a:solidFill>
                            <a:srgbClr val="000000"/>
                          </a:solidFill>
                          <a:latin typeface="Calibri"/>
                        </a:rPr>
                        <a:t>th. Bales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1" i="0" u="none" strike="noStrike">
                          <a:solidFill>
                            <a:srgbClr val="000000"/>
                          </a:solidFill>
                          <a:latin typeface="Calibri"/>
                        </a:rPr>
                        <a:t>bales/ha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extLst>
                  <a:ext uri="{0D108BD9-81ED-4DB2-BD59-A6C34878D82A}">
                    <a16:rowId xmlns:a16="http://schemas.microsoft.com/office/drawing/2014/main" val="10007"/>
                  </a:ext>
                </a:extLst>
              </a:tr>
              <a:tr h="271462">
                <a:tc>
                  <a:txBody>
                    <a:bodyPr/>
                    <a:lstStyle/>
                    <a:p>
                      <a:pPr algn="l" fontAlgn="b"/>
                      <a:r>
                        <a:rPr lang="en-US" sz="1400" b="0" i="0" u="none" strike="noStrike">
                          <a:solidFill>
                            <a:srgbClr val="000000"/>
                          </a:solidFill>
                          <a:latin typeface="Calibri"/>
                        </a:rPr>
                        <a:t>Cotton*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2805.7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12769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dirty="0">
                          <a:solidFill>
                            <a:srgbClr val="000000"/>
                          </a:solidFill>
                          <a:latin typeface="Calibri"/>
                        </a:rPr>
                        <a:t>4.551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C000"/>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2878.8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13030.7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4.526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fontAlgn="b"/>
                      <a:r>
                        <a:rPr lang="en-US" sz="1400" b="0" i="0" u="none" strike="noStrike">
                          <a:solidFill>
                            <a:srgbClr val="000000"/>
                          </a:solidFill>
                          <a:latin typeface="Calibri"/>
                        </a:rPr>
                        <a:t>2834.5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a:solidFill>
                            <a:srgbClr val="000000"/>
                          </a:solidFill>
                          <a:latin typeface="Calibri"/>
                        </a:rPr>
                        <a:t>13595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tc>
                  <a:txBody>
                    <a:bodyPr/>
                    <a:lstStyle/>
                    <a:p>
                      <a:pPr algn="ctr" fontAlgn="b"/>
                      <a:r>
                        <a:rPr lang="en-US" sz="1400" b="0" i="0" u="none" strike="noStrike" dirty="0">
                          <a:solidFill>
                            <a:srgbClr val="000000"/>
                          </a:solidFill>
                          <a:latin typeface="Calibri"/>
                        </a:rPr>
                        <a:t>4.796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tcPr>
                </a:tc>
                <a:extLst>
                  <a:ext uri="{0D108BD9-81ED-4DB2-BD59-A6C34878D82A}">
                    <a16:rowId xmlns:a16="http://schemas.microsoft.com/office/drawing/2014/main" val="10008"/>
                  </a:ext>
                </a:extLst>
              </a:tr>
            </a:tbl>
          </a:graphicData>
        </a:graphic>
      </p:graphicFrame>
      <p:sp>
        <p:nvSpPr>
          <p:cNvPr id="10" name="Rectangle 9"/>
          <p:cNvSpPr/>
          <p:nvPr/>
        </p:nvSpPr>
        <p:spPr>
          <a:xfrm>
            <a:off x="609600" y="6245423"/>
            <a:ext cx="7543800" cy="307777"/>
          </a:xfrm>
          <a:prstGeom prst="rect">
            <a:avLst/>
          </a:prstGeom>
        </p:spPr>
        <p:txBody>
          <a:bodyPr wrap="square">
            <a:spAutoFit/>
          </a:bodyPr>
          <a:lstStyle/>
          <a:p>
            <a:pPr fontAlgn="b"/>
            <a:r>
              <a:rPr lang="en-US" sz="1400" u="sng" dirty="0">
                <a:solidFill>
                  <a:srgbClr val="0000FF"/>
                </a:solidFill>
                <a:latin typeface="Calibri"/>
                <a:hlinkClick r:id="rId2"/>
              </a:rPr>
              <a:t>Ref: http://www.pbs.gov.pk/sites/default/files//tables/area_production_crops_0.pdf, 27-2-15</a:t>
            </a:r>
            <a:endParaRPr lang="en-US" sz="1400" u="sng" dirty="0">
              <a:solidFill>
                <a:srgbClr val="0000FF"/>
              </a:solidFill>
              <a:latin typeface="Calibri"/>
            </a:endParaRPr>
          </a:p>
        </p:txBody>
      </p:sp>
      <p:sp>
        <p:nvSpPr>
          <p:cNvPr id="11" name="Rectangle 10"/>
          <p:cNvSpPr/>
          <p:nvPr/>
        </p:nvSpPr>
        <p:spPr>
          <a:xfrm>
            <a:off x="381000" y="4964668"/>
            <a:ext cx="7543800" cy="369332"/>
          </a:xfrm>
          <a:prstGeom prst="rect">
            <a:avLst/>
          </a:prstGeom>
        </p:spPr>
        <p:txBody>
          <a:bodyPr wrap="square">
            <a:spAutoFit/>
          </a:bodyPr>
          <a:lstStyle/>
          <a:p>
            <a:pPr fontAlgn="b"/>
            <a:r>
              <a:rPr lang="en-US" dirty="0">
                <a:solidFill>
                  <a:srgbClr val="000000"/>
                </a:solidFill>
                <a:latin typeface="Calibri"/>
              </a:rPr>
              <a:t>* Cotton production in thousands bales, of 375lb each</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457200" y="76200"/>
            <a:ext cx="8229600" cy="1143000"/>
          </a:xfrm>
        </p:spPr>
        <p:txBody>
          <a:bodyPr/>
          <a:lstStyle/>
          <a:p>
            <a:pPr eaLnBrk="1" hangingPunct="1"/>
            <a:r>
              <a:rPr lang="en-US" sz="3600" dirty="0"/>
              <a:t>Salient details of some crops</a:t>
            </a:r>
          </a:p>
        </p:txBody>
      </p:sp>
      <p:graphicFrame>
        <p:nvGraphicFramePr>
          <p:cNvPr id="35919" name="Group 79"/>
          <p:cNvGraphicFramePr>
            <a:graphicFrameLocks noGrp="1"/>
          </p:cNvGraphicFramePr>
          <p:nvPr>
            <p:ph idx="4294967295"/>
          </p:nvPr>
        </p:nvGraphicFramePr>
        <p:xfrm>
          <a:off x="228600" y="1066800"/>
          <a:ext cx="8686800" cy="5549904"/>
        </p:xfrm>
        <a:graphic>
          <a:graphicData uri="http://schemas.openxmlformats.org/drawingml/2006/table">
            <a:tbl>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877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charset="0"/>
                        </a:rPr>
                        <a:t>Crop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rPr>
                        <a:t>Sowing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rPr>
                        <a:t>Harvesting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rPr>
                        <a:t>Crop duration (days)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rPr>
                        <a:t>Yield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rPr>
                        <a:t>(100 Kg /ha)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rPr>
                        <a:t>Delta (mm)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17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Rice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June-July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Oct. -Nov.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120-160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20-40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1500-2000, 1200*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Maize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June-July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Sep.-Oct.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100-125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15-30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150-200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617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Sorghum (</a:t>
                      </a:r>
                      <a:r>
                        <a:rPr kumimoji="0" lang="en-US" sz="1600" b="0" i="0" u="none" strike="noStrike" cap="none" normalizeH="0" baseline="0" dirty="0" err="1">
                          <a:ln>
                            <a:noFill/>
                          </a:ln>
                          <a:solidFill>
                            <a:srgbClr val="000000"/>
                          </a:solidFill>
                          <a:effectLst/>
                          <a:latin typeface="Arial" charset="0"/>
                        </a:rPr>
                        <a:t>Juvar</a:t>
                      </a:r>
                      <a:r>
                        <a:rPr kumimoji="0" lang="en-US" sz="1600" b="0" i="0" u="none" strike="noStrike" cap="none" normalizeH="0" baseline="0" dirty="0">
                          <a:ln>
                            <a:noFill/>
                          </a:ln>
                          <a:solidFill>
                            <a:srgbClr val="000000"/>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June-July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Oct.-Nov.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100-120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15-30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150-200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Millet (Bajra)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July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Oct.-Nov.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90-110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15-30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150-200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617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Cotton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April-May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Nov.-Jan.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150-180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2-5 (with seeds)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500-700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Wheat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Nov-Dec.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April-May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125-150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20-40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300-400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617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Gram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Sep-Oct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March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150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617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Sugarcane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Oct.-Nov. and Feb-March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Oct.-April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300-325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400-450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1500-2000,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rPr>
                        <a:t>1200*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9"/>
                  </a:ext>
                </a:extLst>
              </a:tr>
            </a:tbl>
          </a:graphicData>
        </a:graphic>
      </p:graphicFrame>
      <p:sp>
        <p:nvSpPr>
          <p:cNvPr id="6" name="Slide Number Placeholder 5"/>
          <p:cNvSpPr>
            <a:spLocks noGrp="1"/>
          </p:cNvSpPr>
          <p:nvPr>
            <p:ph type="sldNum" sz="quarter" idx="12"/>
          </p:nvPr>
        </p:nvSpPr>
        <p:spPr>
          <a:xfrm>
            <a:off x="6781800" y="6172200"/>
            <a:ext cx="2133600" cy="476250"/>
          </a:xfrm>
        </p:spPr>
        <p:txBody>
          <a:bodyPr/>
          <a:lstStyle/>
          <a:p>
            <a:pPr>
              <a:defRPr/>
            </a:pPr>
            <a:fld id="{D7451CA8-7013-4953-8094-891C7E7A26B5}" type="slidenum">
              <a:rPr lang="en-US" smtClean="0"/>
              <a:pPr>
                <a:defRPr/>
              </a:pPr>
              <a:t>44</a:t>
            </a:fld>
            <a:endParaRPr lang="en-US" dirty="0"/>
          </a:p>
        </p:txBody>
      </p:sp>
      <p:sp>
        <p:nvSpPr>
          <p:cNvPr id="7" name="TextBox 4"/>
          <p:cNvSpPr txBox="1">
            <a:spLocks noChangeArrowheads="1"/>
          </p:cNvSpPr>
          <p:nvPr/>
        </p:nvSpPr>
        <p:spPr bwMode="auto">
          <a:xfrm>
            <a:off x="6167215" y="0"/>
            <a:ext cx="2976785" cy="523220"/>
          </a:xfrm>
          <a:prstGeom prst="rect">
            <a:avLst/>
          </a:prstGeom>
          <a:noFill/>
          <a:ln w="9525">
            <a:noFill/>
            <a:miter lim="800000"/>
            <a:headEnd/>
            <a:tailEnd/>
          </a:ln>
        </p:spPr>
        <p:txBody>
          <a:bodyPr wrap="square">
            <a:spAutoFit/>
          </a:bodyPr>
          <a:lstStyle/>
          <a:p>
            <a:r>
              <a:rPr lang="en-US" sz="1400" dirty="0"/>
              <a:t>Ref. </a:t>
            </a:r>
            <a:r>
              <a:rPr lang="en-US" sz="1400" dirty="0" err="1"/>
              <a:t>Asawa</a:t>
            </a:r>
            <a:r>
              <a:rPr lang="en-US" sz="1400" dirty="0"/>
              <a:t>, 1993 /p25</a:t>
            </a:r>
          </a:p>
          <a:p>
            <a:r>
              <a:rPr lang="en-US" sz="1400" dirty="0"/>
              <a:t>* Other</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55"/>
          <p:cNvSpPr>
            <a:spLocks noGrp="1" noChangeArrowheads="1"/>
          </p:cNvSpPr>
          <p:nvPr>
            <p:ph type="title"/>
          </p:nvPr>
        </p:nvSpPr>
        <p:spPr/>
        <p:txBody>
          <a:bodyPr/>
          <a:lstStyle/>
          <a:p>
            <a:pPr eaLnBrk="1" hangingPunct="1"/>
            <a:r>
              <a:rPr lang="en-US" sz="4000"/>
              <a:t>Water Required per Kg of a Crop</a:t>
            </a:r>
          </a:p>
        </p:txBody>
      </p:sp>
      <p:graphicFrame>
        <p:nvGraphicFramePr>
          <p:cNvPr id="228712" name="Group 360"/>
          <p:cNvGraphicFramePr>
            <a:graphicFrameLocks noGrp="1"/>
          </p:cNvGraphicFramePr>
          <p:nvPr>
            <p:ph idx="1"/>
          </p:nvPr>
        </p:nvGraphicFramePr>
        <p:xfrm>
          <a:off x="457200" y="1219200"/>
          <a:ext cx="8458200" cy="4892042"/>
        </p:xfrm>
        <a:graphic>
          <a:graphicData uri="http://schemas.openxmlformats.org/drawingml/2006/table">
            <a:tbl>
              <a:tblPr/>
              <a:tblGrid>
                <a:gridCol w="1370542">
                  <a:extLst>
                    <a:ext uri="{9D8B030D-6E8A-4147-A177-3AD203B41FA5}">
                      <a16:colId xmlns:a16="http://schemas.microsoft.com/office/drawing/2014/main" val="20000"/>
                    </a:ext>
                  </a:extLst>
                </a:gridCol>
                <a:gridCol w="1274278">
                  <a:extLst>
                    <a:ext uri="{9D8B030D-6E8A-4147-A177-3AD203B41FA5}">
                      <a16:colId xmlns:a16="http://schemas.microsoft.com/office/drawing/2014/main" val="20001"/>
                    </a:ext>
                  </a:extLst>
                </a:gridCol>
                <a:gridCol w="1023011">
                  <a:extLst>
                    <a:ext uri="{9D8B030D-6E8A-4147-A177-3AD203B41FA5}">
                      <a16:colId xmlns:a16="http://schemas.microsoft.com/office/drawing/2014/main" val="20002"/>
                    </a:ext>
                  </a:extLst>
                </a:gridCol>
                <a:gridCol w="1231856">
                  <a:extLst>
                    <a:ext uri="{9D8B030D-6E8A-4147-A177-3AD203B41FA5}">
                      <a16:colId xmlns:a16="http://schemas.microsoft.com/office/drawing/2014/main" val="20003"/>
                    </a:ext>
                  </a:extLst>
                </a:gridCol>
                <a:gridCol w="1191066">
                  <a:extLst>
                    <a:ext uri="{9D8B030D-6E8A-4147-A177-3AD203B41FA5}">
                      <a16:colId xmlns:a16="http://schemas.microsoft.com/office/drawing/2014/main" val="20004"/>
                    </a:ext>
                  </a:extLst>
                </a:gridCol>
                <a:gridCol w="1300647">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1096963">
                <a:tc>
                  <a:txBody>
                    <a:bodyPr/>
                    <a:lstStyle/>
                    <a:p>
                      <a:pPr marL="342900" marR="0" lvl="0" indent="0" algn="l" defTabSz="914400" rtl="0" eaLnBrk="1" fontAlgn="b" latinLnBrk="0" hangingPunct="1">
                        <a:lnSpc>
                          <a:spcPct val="100000"/>
                        </a:lnSpc>
                        <a:spcBef>
                          <a:spcPct val="0"/>
                        </a:spcBef>
                        <a:spcAft>
                          <a:spcPct val="0"/>
                        </a:spcAft>
                        <a:buClrTx/>
                        <a:buSzTx/>
                        <a:buFont typeface="Arial" pitchFamily="34" charset="0"/>
                        <a:buNone/>
                        <a:tabLst/>
                      </a:pPr>
                      <a:r>
                        <a:rPr kumimoji="0" lang="en-US" sz="1600" b="1" i="0" u="none" strike="noStrike" cap="none" spc="0" normalizeH="0" baseline="0" dirty="0">
                          <a:ln>
                            <a:noFill/>
                          </a:ln>
                          <a:solidFill>
                            <a:schemeClr val="tx1"/>
                          </a:solidFill>
                          <a:effectLst/>
                          <a:latin typeface="Arial" charset="0"/>
                          <a:cs typeface="Arial" charset="0"/>
                        </a:rPr>
                        <a:t>Major Crops</a:t>
                      </a:r>
                      <a:endParaRPr kumimoji="0" lang="en-US" sz="1600" b="0" i="0" u="none" strike="noStrike" cap="none" spc="0"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0" algn="l" defTabSz="914400" rtl="0" eaLnBrk="1" fontAlgn="b" latinLnBrk="0" hangingPunct="1">
                        <a:lnSpc>
                          <a:spcPct val="100000"/>
                        </a:lnSpc>
                        <a:spcBef>
                          <a:spcPct val="0"/>
                        </a:spcBef>
                        <a:spcAft>
                          <a:spcPct val="0"/>
                        </a:spcAft>
                        <a:buClrTx/>
                        <a:buSzTx/>
                        <a:buFont typeface="Arial" pitchFamily="34" charset="0"/>
                        <a:buNone/>
                        <a:tabLst/>
                      </a:pPr>
                      <a:r>
                        <a:rPr kumimoji="0" lang="en-US" sz="1600" b="1" i="0" u="none" strike="noStrike" cap="none" spc="0" normalizeH="0" baseline="0" dirty="0">
                          <a:ln>
                            <a:noFill/>
                          </a:ln>
                          <a:solidFill>
                            <a:schemeClr val="tx1"/>
                          </a:solidFill>
                          <a:effectLst/>
                          <a:latin typeface="Arial" charset="0"/>
                          <a:cs typeface="Arial" charset="0"/>
                        </a:rPr>
                        <a:t>Average Yield in Pakistan kg / </a:t>
                      </a:r>
                      <a:r>
                        <a:rPr kumimoji="0" lang="en-US" sz="1600" b="1" i="0" u="none" strike="noStrike" cap="none" spc="0" normalizeH="0" baseline="0" dirty="0" err="1">
                          <a:ln>
                            <a:noFill/>
                          </a:ln>
                          <a:solidFill>
                            <a:schemeClr val="tx1"/>
                          </a:solidFill>
                          <a:effectLst/>
                          <a:latin typeface="Arial" charset="0"/>
                          <a:cs typeface="Arial" charset="0"/>
                        </a:rPr>
                        <a:t>hact</a:t>
                      </a:r>
                      <a:r>
                        <a:rPr kumimoji="0" lang="en-US" sz="1600" b="1" i="0" u="none" strike="noStrike" cap="none" spc="0" normalizeH="0" baseline="0" dirty="0">
                          <a:ln>
                            <a:noFill/>
                          </a:ln>
                          <a:solidFill>
                            <a:schemeClr val="tx1"/>
                          </a:solidFill>
                          <a:effectLst/>
                          <a:latin typeface="Arial" charset="0"/>
                          <a:cs typeface="Arial" charset="0"/>
                        </a:rPr>
                        <a:t>. 1994-2004</a:t>
                      </a:r>
                      <a:endParaRPr kumimoji="0" lang="en-US" sz="1600" b="0" i="0" u="none" strike="noStrike" cap="none" spc="0"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0" algn="l" defTabSz="914400" rtl="0" eaLnBrk="0" fontAlgn="b" latinLnBrk="0" hangingPunct="0">
                        <a:lnSpc>
                          <a:spcPct val="100000"/>
                        </a:lnSpc>
                        <a:spcBef>
                          <a:spcPct val="0"/>
                        </a:spcBef>
                        <a:spcAft>
                          <a:spcPct val="0"/>
                        </a:spcAft>
                        <a:buClrTx/>
                        <a:buSzTx/>
                        <a:buFont typeface="Arial" pitchFamily="34" charset="0"/>
                        <a:buNone/>
                        <a:tabLst/>
                      </a:pPr>
                      <a:r>
                        <a:rPr kumimoji="0" lang="en-US" sz="1600" b="1" i="0" u="none" strike="noStrike" cap="none" spc="0" normalizeH="0" baseline="0" dirty="0">
                          <a:ln>
                            <a:noFill/>
                          </a:ln>
                          <a:solidFill>
                            <a:schemeClr val="tx1"/>
                          </a:solidFill>
                          <a:effectLst/>
                          <a:latin typeface="Arial" charset="0"/>
                          <a:cs typeface="Arial" charset="0"/>
                        </a:rPr>
                        <a:t>Yield Kg/m</a:t>
                      </a:r>
                      <a:r>
                        <a:rPr kumimoji="0" lang="en-US" sz="1600" b="1" i="0" u="none" strike="noStrike" cap="none" spc="0" normalizeH="0" baseline="30000" dirty="0">
                          <a:ln>
                            <a:noFill/>
                          </a:ln>
                          <a:solidFill>
                            <a:schemeClr val="tx1"/>
                          </a:solidFill>
                          <a:effectLst/>
                          <a:latin typeface="Arial" charset="0"/>
                          <a:cs typeface="Arial" charset="0"/>
                        </a:rPr>
                        <a:t>2</a:t>
                      </a:r>
                      <a:endParaRPr kumimoji="0" lang="en-US" sz="1600" b="0" i="0" u="none" strike="noStrike" cap="none" spc="0" normalizeH="0" baseline="3000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0" algn="l" defTabSz="914400" rtl="0" eaLnBrk="0" fontAlgn="b" latinLnBrk="0" hangingPunct="0">
                        <a:lnSpc>
                          <a:spcPct val="100000"/>
                        </a:lnSpc>
                        <a:spcBef>
                          <a:spcPct val="0"/>
                        </a:spcBef>
                        <a:spcAft>
                          <a:spcPct val="0"/>
                        </a:spcAft>
                        <a:buClrTx/>
                        <a:buSzTx/>
                        <a:buFont typeface="Arial" pitchFamily="34" charset="0"/>
                        <a:buNone/>
                        <a:tabLst/>
                      </a:pPr>
                      <a:r>
                        <a:rPr kumimoji="0" lang="en-US" sz="1600" b="1" i="0" u="none" strike="noStrike" cap="none" spc="0" normalizeH="0" baseline="0" dirty="0">
                          <a:ln>
                            <a:noFill/>
                          </a:ln>
                          <a:solidFill>
                            <a:schemeClr val="tx1"/>
                          </a:solidFill>
                          <a:effectLst/>
                          <a:latin typeface="Arial" charset="0"/>
                          <a:cs typeface="Arial" charset="0"/>
                        </a:rPr>
                        <a:t>Water Required (Delta, mm)</a:t>
                      </a:r>
                      <a:endParaRPr kumimoji="0" lang="en-US" sz="1600" b="0" i="0" u="none" strike="noStrike" cap="none" spc="0"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0" algn="l" defTabSz="914400" rtl="0" eaLnBrk="0" fontAlgn="b" latinLnBrk="0" hangingPunct="0">
                        <a:lnSpc>
                          <a:spcPct val="100000"/>
                        </a:lnSpc>
                        <a:spcBef>
                          <a:spcPct val="0"/>
                        </a:spcBef>
                        <a:spcAft>
                          <a:spcPct val="0"/>
                        </a:spcAft>
                        <a:buClrTx/>
                        <a:buSzTx/>
                        <a:buFont typeface="Arial" pitchFamily="34" charset="0"/>
                        <a:buNone/>
                        <a:tabLst/>
                      </a:pPr>
                      <a:r>
                        <a:rPr kumimoji="0" lang="en-US" sz="1600" b="1" i="0" u="none" strike="noStrike" cap="none" spc="0" normalizeH="0" baseline="0" dirty="0">
                          <a:ln>
                            <a:noFill/>
                          </a:ln>
                          <a:solidFill>
                            <a:schemeClr val="tx1"/>
                          </a:solidFill>
                          <a:effectLst/>
                          <a:latin typeface="Arial" charset="0"/>
                          <a:cs typeface="Arial" charset="0"/>
                        </a:rPr>
                        <a:t>Avg. Water Required (Delta, m</a:t>
                      </a:r>
                      <a:r>
                        <a:rPr kumimoji="0" lang="en-US" sz="1600" b="1" i="0" u="none" strike="noStrike" cap="none" spc="0" normalizeH="0" baseline="30000" dirty="0">
                          <a:ln>
                            <a:noFill/>
                          </a:ln>
                          <a:solidFill>
                            <a:schemeClr val="tx1"/>
                          </a:solidFill>
                          <a:effectLst/>
                          <a:latin typeface="Arial" charset="0"/>
                          <a:cs typeface="Arial" charset="0"/>
                        </a:rPr>
                        <a:t>3</a:t>
                      </a:r>
                      <a:r>
                        <a:rPr kumimoji="0" lang="en-US" sz="1600" b="1" i="0" u="none" strike="noStrike" cap="none" spc="0" normalizeH="0" baseline="0" dirty="0">
                          <a:ln>
                            <a:noFill/>
                          </a:ln>
                          <a:solidFill>
                            <a:schemeClr val="tx1"/>
                          </a:solidFill>
                          <a:effectLst/>
                          <a:latin typeface="Arial" charset="0"/>
                          <a:cs typeface="Arial" charset="0"/>
                        </a:rPr>
                        <a:t>/m</a:t>
                      </a:r>
                      <a:r>
                        <a:rPr kumimoji="0" lang="en-US" sz="1600" b="1" i="0" u="none" strike="noStrike" cap="none" spc="0" normalizeH="0" baseline="30000" dirty="0">
                          <a:ln>
                            <a:noFill/>
                          </a:ln>
                          <a:solidFill>
                            <a:schemeClr val="tx1"/>
                          </a:solidFill>
                          <a:effectLst/>
                          <a:latin typeface="Arial" charset="0"/>
                          <a:cs typeface="Arial" charset="0"/>
                        </a:rPr>
                        <a:t>2</a:t>
                      </a:r>
                      <a:r>
                        <a:rPr kumimoji="0" lang="en-US" sz="1600" b="1" i="0" u="none" strike="noStrike" cap="none" spc="0" normalizeH="0" baseline="0" dirty="0">
                          <a:ln>
                            <a:noFill/>
                          </a:ln>
                          <a:solidFill>
                            <a:schemeClr val="tx1"/>
                          </a:solidFill>
                          <a:effectLst/>
                          <a:latin typeface="Arial" charset="0"/>
                          <a:cs typeface="Arial" charset="0"/>
                        </a:rPr>
                        <a:t>)</a:t>
                      </a:r>
                      <a:endParaRPr kumimoji="0" lang="en-US" sz="1600" b="0" i="0" u="none" strike="noStrike" cap="none" spc="0"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0" algn="l" defTabSz="914400" rtl="0" eaLnBrk="0" fontAlgn="b" latinLnBrk="0" hangingPunct="0">
                        <a:lnSpc>
                          <a:spcPct val="100000"/>
                        </a:lnSpc>
                        <a:spcBef>
                          <a:spcPct val="0"/>
                        </a:spcBef>
                        <a:spcAft>
                          <a:spcPct val="0"/>
                        </a:spcAft>
                        <a:buClrTx/>
                        <a:buSzTx/>
                        <a:buFont typeface="Arial" pitchFamily="34" charset="0"/>
                        <a:buNone/>
                        <a:tabLst/>
                      </a:pPr>
                      <a:r>
                        <a:rPr kumimoji="0" lang="en-US" sz="1600" b="1" i="0" u="none" strike="noStrike" cap="none" spc="0" normalizeH="0" baseline="0" dirty="0">
                          <a:ln>
                            <a:noFill/>
                          </a:ln>
                          <a:solidFill>
                            <a:schemeClr val="tx1"/>
                          </a:solidFill>
                          <a:effectLst/>
                          <a:latin typeface="Arial" charset="0"/>
                          <a:cs typeface="Arial" charset="0"/>
                        </a:rPr>
                        <a:t>Water Required Liters/Kg of crop</a:t>
                      </a:r>
                      <a:endParaRPr kumimoji="0" lang="en-US" sz="1600" b="0" i="0" u="none" strike="noStrike" cap="none" spc="0"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0" algn="l" defTabSz="914400" rtl="0" eaLnBrk="0" fontAlgn="b" latinLnBrk="0" hangingPunct="0">
                        <a:lnSpc>
                          <a:spcPct val="100000"/>
                        </a:lnSpc>
                        <a:spcBef>
                          <a:spcPct val="0"/>
                        </a:spcBef>
                        <a:spcAft>
                          <a:spcPct val="0"/>
                        </a:spcAft>
                        <a:buClrTx/>
                        <a:buSzTx/>
                        <a:buFont typeface="Arial" pitchFamily="34" charset="0"/>
                        <a:buNone/>
                        <a:tabLst/>
                      </a:pPr>
                      <a:r>
                        <a:rPr kumimoji="0" lang="en-US" sz="1600" b="1" i="0" u="none" strike="noStrike" cap="none" spc="0" normalizeH="0" baseline="0" dirty="0">
                          <a:ln>
                            <a:noFill/>
                          </a:ln>
                          <a:solidFill>
                            <a:schemeClr val="tx1"/>
                          </a:solidFill>
                          <a:effectLst/>
                          <a:latin typeface="Arial" charset="0"/>
                          <a:cs typeface="Arial" charset="0"/>
                        </a:rPr>
                        <a:t>As </a:t>
                      </a:r>
                      <a:r>
                        <a:rPr kumimoji="0" lang="en-US" sz="1600" b="1" i="0" u="none" strike="noStrike" cap="none" spc="0" normalizeH="0" baseline="0" dirty="0" err="1">
                          <a:ln>
                            <a:noFill/>
                          </a:ln>
                          <a:solidFill>
                            <a:schemeClr val="tx1"/>
                          </a:solidFill>
                          <a:effectLst/>
                          <a:latin typeface="Arial" charset="0"/>
                          <a:cs typeface="Arial" charset="0"/>
                        </a:rPr>
                        <a:t>compa</a:t>
                      </a:r>
                      <a:r>
                        <a:rPr kumimoji="0" lang="en-US" sz="1600" b="1" i="0" u="none" strike="noStrike" cap="none" spc="0" normalizeH="0" baseline="0" dirty="0">
                          <a:ln>
                            <a:noFill/>
                          </a:ln>
                          <a:solidFill>
                            <a:schemeClr val="tx1"/>
                          </a:solidFill>
                          <a:effectLst/>
                          <a:latin typeface="Arial" charset="0"/>
                          <a:cs typeface="Arial" charset="0"/>
                        </a:rPr>
                        <a:t>-red to wheat</a:t>
                      </a:r>
                      <a:endParaRPr kumimoji="0" lang="en-US" sz="1600" b="0" i="0" u="none" strike="noStrike" cap="none" spc="0"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4905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Wheat</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2,240</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0.224</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300-400</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0.35</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1,563 </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1.0</a:t>
                      </a:r>
                      <a:endParaRPr kumimoji="0" lang="en-US" sz="2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89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Cotton</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574</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0.057</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500-700</a:t>
                      </a:r>
                      <a:endParaRPr kumimoji="0" lang="en-US" sz="2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0.60</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10,453 </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6.7</a:t>
                      </a:r>
                      <a:endParaRPr kumimoji="0" lang="en-US" sz="2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905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Rice</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1,906</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0.191</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1500-2000</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1.75</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9,182 </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5.9</a:t>
                      </a:r>
                      <a:endParaRPr kumimoji="0" lang="en-US" sz="2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889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Sugarcane</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47,200</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4.720</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1500-2000</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1.75</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371 </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0.2</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05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Maize</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1,714</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0.171</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150-200</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0.18</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1,021 </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0.7</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889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Bajra (millet)</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cs typeface="Arial" charset="0"/>
                        </a:rPr>
                        <a:t>482</a:t>
                      </a:r>
                      <a:endParaRPr kumimoji="0" lang="en-US" sz="2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0.048</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150-200</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0.18</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                        3,631 </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2.3</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9053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Jowar (Sorghum)</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605</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0.061</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cs typeface="Arial" charset="0"/>
                        </a:rPr>
                        <a:t>150-200</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cs typeface="Arial" charset="0"/>
                        </a:rPr>
                        <a:t>0.18</a:t>
                      </a:r>
                      <a:endParaRPr kumimoji="0" lang="en-US" sz="2800" b="0" i="0" u="none" strike="noStrike" cap="none" normalizeH="0" baseline="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                        2,893 </a:t>
                      </a:r>
                      <a:endParaRPr kumimoji="0" lang="en-US" sz="2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1.9</a:t>
                      </a:r>
                      <a:endParaRPr kumimoji="0" lang="en-US" sz="2800" b="0" i="0" u="none" strike="noStrike" cap="none" normalizeH="0" baseline="0" dirty="0">
                        <a:ln>
                          <a:noFill/>
                        </a:ln>
                        <a:solidFill>
                          <a:schemeClr val="tx1"/>
                        </a:solidFill>
                        <a:effectLst/>
                        <a:latin typeface="Arial"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pPr>
              <a:defRPr/>
            </a:pPr>
            <a:fld id="{8AE31A6A-BCDF-43FA-8009-601CC7E52D0D}" type="slidenum">
              <a:rPr lang="en-US" smtClean="0"/>
              <a:pPr>
                <a:defRPr/>
              </a:pPr>
              <a:t>45</a:t>
            </a:fld>
            <a:endParaRPr lang="en-US"/>
          </a:p>
        </p:txBody>
      </p:sp>
      <p:sp>
        <p:nvSpPr>
          <p:cNvPr id="5" name="AutoShape 81"/>
          <p:cNvSpPr>
            <a:spLocks noChangeArrowheads="1"/>
          </p:cNvSpPr>
          <p:nvPr/>
        </p:nvSpPr>
        <p:spPr bwMode="auto">
          <a:xfrm>
            <a:off x="5181600" y="5562600"/>
            <a:ext cx="1371600" cy="1295400"/>
          </a:xfrm>
          <a:prstGeom prst="irregularSeal1">
            <a:avLst/>
          </a:prstGeom>
          <a:solidFill>
            <a:srgbClr val="00FF00">
              <a:alpha val="39999"/>
            </a:srgbClr>
          </a:solidFill>
          <a:ln w="9525">
            <a:solidFill>
              <a:schemeClr val="tx1"/>
            </a:solidFill>
            <a:miter lim="800000"/>
            <a:headEnd/>
            <a:tailEnd/>
          </a:ln>
        </p:spPr>
        <p:txBody>
          <a:bodyPr wrap="none" anchor="ctr"/>
          <a:lstStyle/>
          <a:p>
            <a:pPr algn="ctr"/>
            <a:r>
              <a:rPr lang="en-US"/>
              <a:t>Virtual </a:t>
            </a:r>
          </a:p>
          <a:p>
            <a:pPr algn="ctr"/>
            <a:r>
              <a:rPr lang="en-US"/>
              <a:t>Water??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t>Virtual water</a:t>
            </a:r>
          </a:p>
        </p:txBody>
      </p:sp>
      <p:sp>
        <p:nvSpPr>
          <p:cNvPr id="46083" name="Rectangle 3"/>
          <p:cNvSpPr>
            <a:spLocks noGrp="1" noChangeArrowheads="1"/>
          </p:cNvSpPr>
          <p:nvPr>
            <p:ph type="body" idx="1"/>
          </p:nvPr>
        </p:nvSpPr>
        <p:spPr>
          <a:xfrm>
            <a:off x="457200" y="1066800"/>
            <a:ext cx="8229600" cy="4525963"/>
          </a:xfrm>
        </p:spPr>
        <p:txBody>
          <a:bodyPr/>
          <a:lstStyle/>
          <a:p>
            <a:pPr eaLnBrk="1" hangingPunct="1"/>
            <a:r>
              <a:rPr lang="en-US" sz="2400" i="1" dirty="0"/>
              <a:t>“The concept of virtual water helps us realize how much water is needed to produce different goods and services”.</a:t>
            </a:r>
          </a:p>
          <a:p>
            <a:pPr eaLnBrk="1" hangingPunct="1"/>
            <a:r>
              <a:rPr lang="en-US" sz="2400" i="1" dirty="0"/>
              <a:t>“In semi-arid and arid areas, knowing the virtual water value of a good or service can be useful towards determining how best to use the scarce water available”.</a:t>
            </a:r>
          </a:p>
          <a:p>
            <a:pPr algn="r" eaLnBrk="1" hangingPunct="1">
              <a:buFontTx/>
              <a:buNone/>
            </a:pPr>
            <a:r>
              <a:rPr lang="en-US" sz="2400" dirty="0"/>
              <a:t>Ref. Wiki</a:t>
            </a:r>
          </a:p>
          <a:p>
            <a:pPr algn="r" eaLnBrk="1" hangingPunct="1">
              <a:buFontTx/>
              <a:buNone/>
            </a:pPr>
            <a:r>
              <a:rPr lang="en-US" sz="2400" i="1" dirty="0"/>
              <a:t>Allan (2005) stated: "The water is said to be </a:t>
            </a:r>
            <a:r>
              <a:rPr lang="en-US" sz="2400" i="1" u="sng" dirty="0"/>
              <a:t>VIRTUAL </a:t>
            </a:r>
            <a:r>
              <a:rPr lang="en-US" sz="2400" i="1" dirty="0"/>
              <a:t>because once the wheat (crop) is grown, the real water used to grow it is no longer actually contained in the wheat”.</a:t>
            </a:r>
            <a:endParaRPr lang="en-US" sz="2400" dirty="0"/>
          </a:p>
          <a:p>
            <a:pPr eaLnBrk="1" hangingPunct="1"/>
            <a:endParaRPr lang="en-US" sz="2400" i="1" dirty="0"/>
          </a:p>
        </p:txBody>
      </p:sp>
      <p:sp>
        <p:nvSpPr>
          <p:cNvPr id="5" name="Slide Number Placeholder 4"/>
          <p:cNvSpPr>
            <a:spLocks noGrp="1"/>
          </p:cNvSpPr>
          <p:nvPr>
            <p:ph type="sldNum" sz="quarter" idx="12"/>
          </p:nvPr>
        </p:nvSpPr>
        <p:spPr/>
        <p:txBody>
          <a:bodyPr/>
          <a:lstStyle/>
          <a:p>
            <a:pPr>
              <a:defRPr/>
            </a:pPr>
            <a:fld id="{67ECE406-5E93-47A1-AFF2-E82F0A96069B}"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a:t>Virtual Water for some products</a:t>
            </a:r>
          </a:p>
        </p:txBody>
      </p:sp>
      <p:sp>
        <p:nvSpPr>
          <p:cNvPr id="7" name="Content Placeholder 6"/>
          <p:cNvSpPr>
            <a:spLocks noGrp="1"/>
          </p:cNvSpPr>
          <p:nvPr>
            <p:ph idx="1"/>
          </p:nvPr>
        </p:nvSpPr>
        <p:spPr/>
        <p:txBody>
          <a:bodyPr/>
          <a:lstStyle/>
          <a:p>
            <a:r>
              <a:rPr lang="en-US" sz="2400" dirty="0"/>
              <a:t>Global Water Use: 6390 Gm</a:t>
            </a:r>
            <a:r>
              <a:rPr lang="en-US" sz="2400" baseline="30000" dirty="0"/>
              <a:t>3</a:t>
            </a:r>
            <a:r>
              <a:rPr lang="en-US" sz="2400" dirty="0"/>
              <a:t>/year</a:t>
            </a:r>
          </a:p>
          <a:p>
            <a:r>
              <a:rPr lang="en-US" sz="2400" dirty="0"/>
              <a:t>Virtual Water for production of:</a:t>
            </a:r>
          </a:p>
          <a:p>
            <a:pPr lvl="1"/>
            <a:r>
              <a:rPr lang="en-US" sz="2000" dirty="0"/>
              <a:t>Maize: 900 m</a:t>
            </a:r>
            <a:r>
              <a:rPr lang="en-US" sz="2000" baseline="30000" dirty="0"/>
              <a:t>3</a:t>
            </a:r>
            <a:r>
              <a:rPr lang="en-US" sz="2000" dirty="0"/>
              <a:t>/ton</a:t>
            </a:r>
          </a:p>
          <a:p>
            <a:pPr lvl="1"/>
            <a:r>
              <a:rPr lang="en-US" sz="2000" dirty="0"/>
              <a:t>Wheat: 1300 m</a:t>
            </a:r>
            <a:r>
              <a:rPr lang="en-US" sz="2000" baseline="30000" dirty="0"/>
              <a:t>3</a:t>
            </a:r>
            <a:r>
              <a:rPr lang="en-US" sz="2000" dirty="0"/>
              <a:t>/ton</a:t>
            </a:r>
          </a:p>
          <a:p>
            <a:pPr lvl="1"/>
            <a:r>
              <a:rPr lang="en-US" sz="2000" dirty="0"/>
              <a:t>Rice (husked): 3000 m</a:t>
            </a:r>
            <a:r>
              <a:rPr lang="en-US" sz="2000" baseline="30000" dirty="0"/>
              <a:t>3</a:t>
            </a:r>
            <a:r>
              <a:rPr lang="en-US" sz="2000" dirty="0"/>
              <a:t>/ton</a:t>
            </a:r>
          </a:p>
          <a:p>
            <a:pPr lvl="1"/>
            <a:r>
              <a:rPr lang="en-US" sz="2000" dirty="0"/>
              <a:t>Chicken meat: 3900 m</a:t>
            </a:r>
            <a:r>
              <a:rPr lang="en-US" sz="2000" baseline="30000" dirty="0"/>
              <a:t>3</a:t>
            </a:r>
            <a:r>
              <a:rPr lang="en-US" sz="2000" dirty="0"/>
              <a:t>/ton</a:t>
            </a:r>
          </a:p>
          <a:p>
            <a:pPr lvl="1"/>
            <a:r>
              <a:rPr lang="en-US" sz="2000" dirty="0"/>
              <a:t>Beef: 15500 m</a:t>
            </a:r>
            <a:r>
              <a:rPr lang="en-US" sz="2000" baseline="30000" dirty="0"/>
              <a:t>3</a:t>
            </a:r>
            <a:r>
              <a:rPr lang="en-US" sz="2000" dirty="0"/>
              <a:t>/ton</a:t>
            </a:r>
          </a:p>
          <a:p>
            <a:r>
              <a:rPr lang="en-US" sz="2400" dirty="0"/>
              <a:t>Global trade results in Virtual water trade:1625 Gm</a:t>
            </a:r>
            <a:r>
              <a:rPr lang="en-US" sz="2400" baseline="30000" dirty="0"/>
              <a:t>3</a:t>
            </a:r>
            <a:r>
              <a:rPr lang="en-US" sz="2400" dirty="0"/>
              <a:t>/year</a:t>
            </a:r>
          </a:p>
        </p:txBody>
      </p:sp>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p:txBody>
          <a:bodyPr/>
          <a:lstStyle/>
          <a:p>
            <a:pPr eaLnBrk="1" hangingPunct="1"/>
            <a:r>
              <a:rPr lang="en-US"/>
              <a:t>Design of Irrigation Scheme</a:t>
            </a:r>
          </a:p>
        </p:txBody>
      </p:sp>
      <p:sp>
        <p:nvSpPr>
          <p:cNvPr id="49155" name="Content Placeholder 2"/>
          <p:cNvSpPr>
            <a:spLocks noGrp="1"/>
          </p:cNvSpPr>
          <p:nvPr>
            <p:ph idx="4294967295"/>
          </p:nvPr>
        </p:nvSpPr>
        <p:spPr/>
        <p:txBody>
          <a:bodyPr/>
          <a:lstStyle/>
          <a:p>
            <a:pPr eaLnBrk="1" hangingPunct="1"/>
            <a:r>
              <a:rPr lang="en-US" sz="2000" b="1"/>
              <a:t>Gross Command Area (GCA):</a:t>
            </a:r>
            <a:endParaRPr lang="en-US" sz="2000"/>
          </a:p>
          <a:p>
            <a:pPr eaLnBrk="1" hangingPunct="1"/>
            <a:r>
              <a:rPr lang="en-US" sz="2000" b="1"/>
              <a:t>Culturable Command Area (CCA):</a:t>
            </a:r>
            <a:r>
              <a:rPr lang="en-US" sz="2000"/>
              <a:t> </a:t>
            </a:r>
          </a:p>
          <a:p>
            <a:pPr eaLnBrk="1" hangingPunct="1"/>
            <a:r>
              <a:rPr lang="en-US" sz="2000" b="1"/>
              <a:t>Non Culturable Command Area (NCCA):</a:t>
            </a:r>
            <a:r>
              <a:rPr lang="en-US" sz="2000"/>
              <a:t> </a:t>
            </a:r>
          </a:p>
          <a:p>
            <a:pPr eaLnBrk="1" hangingPunct="1">
              <a:buFontTx/>
              <a:buNone/>
            </a:pPr>
            <a:endParaRPr lang="en-US" sz="2000" b="1" i="1"/>
          </a:p>
          <a:p>
            <a:pPr eaLnBrk="1" hangingPunct="1">
              <a:buFontTx/>
              <a:buNone/>
            </a:pPr>
            <a:r>
              <a:rPr lang="en-US" sz="2000" b="1" i="1"/>
              <a:t>		CCA=GCA-Non Culturable Command Area</a:t>
            </a:r>
          </a:p>
          <a:p>
            <a:pPr eaLnBrk="1" hangingPunct="1">
              <a:buFontTx/>
              <a:buNone/>
            </a:pPr>
            <a:r>
              <a:rPr lang="en-US" sz="2000" b="1" i="1"/>
              <a:t>Chak?</a:t>
            </a:r>
            <a:endParaRPr lang="en-US" sz="2000"/>
          </a:p>
          <a:p>
            <a:pPr eaLnBrk="1" hangingPunct="1"/>
            <a:r>
              <a:rPr lang="en-US" sz="2000" b="1" i="1"/>
              <a:t> </a:t>
            </a:r>
            <a:r>
              <a:rPr lang="en-US" sz="2000" b="1" u="sng"/>
              <a:t>Alignment of Irrigation Channels: </a:t>
            </a:r>
            <a:endParaRPr lang="en-US" sz="2000"/>
          </a:p>
          <a:p>
            <a:pPr eaLnBrk="1" hangingPunct="1">
              <a:buFontTx/>
              <a:buNone/>
            </a:pPr>
            <a:r>
              <a:rPr lang="en-US" sz="2000"/>
              <a:t>The alignment of irrigation channels can be divided into two parts, namely </a:t>
            </a:r>
          </a:p>
          <a:p>
            <a:pPr eaLnBrk="1" hangingPunct="1"/>
            <a:r>
              <a:rPr lang="en-US" sz="2000"/>
              <a:t>Alignment of canals and distributory.</a:t>
            </a:r>
          </a:p>
          <a:p>
            <a:pPr eaLnBrk="1" hangingPunct="1"/>
            <a:r>
              <a:rPr lang="en-US" sz="2000"/>
              <a:t>Alignment of water course.</a:t>
            </a:r>
            <a:r>
              <a:rPr lang="en-US" sz="2000" b="1"/>
              <a:t> </a:t>
            </a:r>
            <a:endParaRPr lang="en-US" sz="2000"/>
          </a:p>
        </p:txBody>
      </p:sp>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p:txBody>
          <a:bodyPr/>
          <a:lstStyle/>
          <a:p>
            <a:pPr eaLnBrk="1" hangingPunct="1"/>
            <a:r>
              <a:rPr lang="en-US" sz="3200" b="1">
                <a:solidFill>
                  <a:schemeClr val="tx1"/>
                </a:solidFill>
              </a:rPr>
              <a:t>Alignment of canals and distributory</a:t>
            </a:r>
            <a:br>
              <a:rPr lang="en-US" sz="3200">
                <a:solidFill>
                  <a:schemeClr val="tx1"/>
                </a:solidFill>
              </a:rPr>
            </a:br>
            <a:endParaRPr lang="en-US" sz="3200"/>
          </a:p>
        </p:txBody>
      </p:sp>
      <p:sp>
        <p:nvSpPr>
          <p:cNvPr id="50179" name="Content Placeholder 2"/>
          <p:cNvSpPr>
            <a:spLocks noGrp="1"/>
          </p:cNvSpPr>
          <p:nvPr>
            <p:ph idx="4294967295"/>
          </p:nvPr>
        </p:nvSpPr>
        <p:spPr>
          <a:xfrm>
            <a:off x="457200" y="1143000"/>
            <a:ext cx="8229600" cy="4525963"/>
          </a:xfrm>
        </p:spPr>
        <p:txBody>
          <a:bodyPr/>
          <a:lstStyle/>
          <a:p>
            <a:pPr eaLnBrk="1" hangingPunct="1"/>
            <a:r>
              <a:rPr lang="en-US" sz="2000"/>
              <a:t>Main Canal (Head Reach), Main Canal, Branch Canal, Distributory, Minors. </a:t>
            </a:r>
          </a:p>
          <a:p>
            <a:pPr eaLnBrk="1" hangingPunct="1"/>
            <a:r>
              <a:rPr lang="en-US" sz="2000"/>
              <a:t>Main Canal Head reach (normally in cutting)</a:t>
            </a:r>
          </a:p>
          <a:p>
            <a:pPr eaLnBrk="1" hangingPunct="1"/>
            <a:r>
              <a:rPr lang="en-US" sz="2000"/>
              <a:t>Canal is taken to centre of command area, and at ridge</a:t>
            </a:r>
          </a:p>
          <a:p>
            <a:pPr eaLnBrk="1" hangingPunct="1"/>
            <a:r>
              <a:rPr lang="en-US" sz="2000"/>
              <a:t>Branch Canal usually have discharge &gt; 30 cumecs (1,000 cusecs)</a:t>
            </a:r>
          </a:p>
          <a:p>
            <a:pPr eaLnBrk="1" hangingPunct="1"/>
            <a:r>
              <a:rPr lang="en-US" sz="2000"/>
              <a:t>Distributory (normally less than 30 cumecs) with Outlets</a:t>
            </a:r>
          </a:p>
          <a:p>
            <a:pPr eaLnBrk="1" hangingPunct="1"/>
            <a:r>
              <a:rPr lang="en-US" sz="2000"/>
              <a:t>If Distributory is such that Water Course (WC) is more than 3 km, or WC capacity required is &gt; 85 liters/sec (3 cusec) then better to form a Minor canal and reduce length of WC. </a:t>
            </a:r>
          </a:p>
          <a:p>
            <a:pPr eaLnBrk="1" hangingPunct="1"/>
            <a:r>
              <a:rPr lang="en-US" sz="2000"/>
              <a:t>Minor has cap &lt; 2.5 cumecs (</a:t>
            </a:r>
            <a:r>
              <a:rPr lang="en-US" sz="2000">
                <a:sym typeface="Symbol" pitchFamily="18" charset="2"/>
              </a:rPr>
              <a:t></a:t>
            </a:r>
            <a:r>
              <a:rPr lang="en-US" sz="2000"/>
              <a:t> 90 cusecs) </a:t>
            </a:r>
          </a:p>
          <a:p>
            <a:pPr eaLnBrk="1" hangingPunct="1"/>
            <a:endParaRPr lang="en-US" sz="2000"/>
          </a:p>
          <a:p>
            <a:pPr eaLnBrk="1" hangingPunct="1"/>
            <a:endParaRPr lang="en-US" sz="2000"/>
          </a:p>
        </p:txBody>
      </p:sp>
      <p:sp>
        <p:nvSpPr>
          <p:cNvPr id="7" name="Freeform 6"/>
          <p:cNvSpPr/>
          <p:nvPr/>
        </p:nvSpPr>
        <p:spPr>
          <a:xfrm>
            <a:off x="1635125" y="5297488"/>
            <a:ext cx="4637088" cy="804862"/>
          </a:xfrm>
          <a:custGeom>
            <a:avLst/>
            <a:gdLst>
              <a:gd name="connsiteX0" fmla="*/ 0 w 4636394"/>
              <a:gd name="connsiteY0" fmla="*/ 575256 h 804929"/>
              <a:gd name="connsiteX1" fmla="*/ 399245 w 4636394"/>
              <a:gd name="connsiteY1" fmla="*/ 34344 h 804929"/>
              <a:gd name="connsiteX2" fmla="*/ 1197735 w 4636394"/>
              <a:gd name="connsiteY2" fmla="*/ 781318 h 804929"/>
              <a:gd name="connsiteX3" fmla="*/ 2099256 w 4636394"/>
              <a:gd name="connsiteY3" fmla="*/ 176011 h 804929"/>
              <a:gd name="connsiteX4" fmla="*/ 2807594 w 4636394"/>
              <a:gd name="connsiteY4" fmla="*/ 266163 h 804929"/>
              <a:gd name="connsiteX5" fmla="*/ 3258355 w 4636394"/>
              <a:gd name="connsiteY5" fmla="*/ 665408 h 804929"/>
              <a:gd name="connsiteX6" fmla="*/ 4636394 w 4636394"/>
              <a:gd name="connsiteY6" fmla="*/ 369194 h 80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6394" h="804929">
                <a:moveTo>
                  <a:pt x="0" y="575256"/>
                </a:moveTo>
                <a:cubicBezTo>
                  <a:pt x="99811" y="287628"/>
                  <a:pt x="199623" y="0"/>
                  <a:pt x="399245" y="34344"/>
                </a:cubicBezTo>
                <a:cubicBezTo>
                  <a:pt x="598868" y="68688"/>
                  <a:pt x="914400" y="757707"/>
                  <a:pt x="1197735" y="781318"/>
                </a:cubicBezTo>
                <a:cubicBezTo>
                  <a:pt x="1481070" y="804929"/>
                  <a:pt x="1830946" y="261870"/>
                  <a:pt x="2099256" y="176011"/>
                </a:cubicBezTo>
                <a:cubicBezTo>
                  <a:pt x="2367566" y="90152"/>
                  <a:pt x="2614411" y="184597"/>
                  <a:pt x="2807594" y="266163"/>
                </a:cubicBezTo>
                <a:cubicBezTo>
                  <a:pt x="3000777" y="347729"/>
                  <a:pt x="2953555" y="648236"/>
                  <a:pt x="3258355" y="665408"/>
                </a:cubicBezTo>
                <a:cubicBezTo>
                  <a:pt x="3563155" y="682580"/>
                  <a:pt x="4099774" y="525887"/>
                  <a:pt x="4636394" y="36919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a:xfrm>
            <a:off x="1687513" y="5519738"/>
            <a:ext cx="4637087" cy="804862"/>
          </a:xfrm>
          <a:custGeom>
            <a:avLst/>
            <a:gdLst>
              <a:gd name="connsiteX0" fmla="*/ 0 w 4636394"/>
              <a:gd name="connsiteY0" fmla="*/ 575256 h 804929"/>
              <a:gd name="connsiteX1" fmla="*/ 399245 w 4636394"/>
              <a:gd name="connsiteY1" fmla="*/ 34344 h 804929"/>
              <a:gd name="connsiteX2" fmla="*/ 1197735 w 4636394"/>
              <a:gd name="connsiteY2" fmla="*/ 781318 h 804929"/>
              <a:gd name="connsiteX3" fmla="*/ 2099256 w 4636394"/>
              <a:gd name="connsiteY3" fmla="*/ 176011 h 804929"/>
              <a:gd name="connsiteX4" fmla="*/ 2807594 w 4636394"/>
              <a:gd name="connsiteY4" fmla="*/ 266163 h 804929"/>
              <a:gd name="connsiteX5" fmla="*/ 3258355 w 4636394"/>
              <a:gd name="connsiteY5" fmla="*/ 665408 h 804929"/>
              <a:gd name="connsiteX6" fmla="*/ 4636394 w 4636394"/>
              <a:gd name="connsiteY6" fmla="*/ 369194 h 80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6394" h="804929">
                <a:moveTo>
                  <a:pt x="0" y="575256"/>
                </a:moveTo>
                <a:cubicBezTo>
                  <a:pt x="99811" y="287628"/>
                  <a:pt x="199623" y="0"/>
                  <a:pt x="399245" y="34344"/>
                </a:cubicBezTo>
                <a:cubicBezTo>
                  <a:pt x="598868" y="68688"/>
                  <a:pt x="914400" y="757707"/>
                  <a:pt x="1197735" y="781318"/>
                </a:cubicBezTo>
                <a:cubicBezTo>
                  <a:pt x="1481070" y="804929"/>
                  <a:pt x="1830946" y="261870"/>
                  <a:pt x="2099256" y="176011"/>
                </a:cubicBezTo>
                <a:cubicBezTo>
                  <a:pt x="2367566" y="90152"/>
                  <a:pt x="2614411" y="184597"/>
                  <a:pt x="2807594" y="266163"/>
                </a:cubicBezTo>
                <a:cubicBezTo>
                  <a:pt x="3000777" y="347729"/>
                  <a:pt x="2953555" y="648236"/>
                  <a:pt x="3258355" y="665408"/>
                </a:cubicBezTo>
                <a:cubicBezTo>
                  <a:pt x="3563155" y="682580"/>
                  <a:pt x="4099774" y="525887"/>
                  <a:pt x="4636394" y="36919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9" name="Freeform 8"/>
          <p:cNvSpPr/>
          <p:nvPr/>
        </p:nvSpPr>
        <p:spPr>
          <a:xfrm>
            <a:off x="1752600" y="5748338"/>
            <a:ext cx="4637088" cy="804862"/>
          </a:xfrm>
          <a:custGeom>
            <a:avLst/>
            <a:gdLst>
              <a:gd name="connsiteX0" fmla="*/ 0 w 4636394"/>
              <a:gd name="connsiteY0" fmla="*/ 575256 h 804929"/>
              <a:gd name="connsiteX1" fmla="*/ 399245 w 4636394"/>
              <a:gd name="connsiteY1" fmla="*/ 34344 h 804929"/>
              <a:gd name="connsiteX2" fmla="*/ 1197735 w 4636394"/>
              <a:gd name="connsiteY2" fmla="*/ 781318 h 804929"/>
              <a:gd name="connsiteX3" fmla="*/ 2099256 w 4636394"/>
              <a:gd name="connsiteY3" fmla="*/ 176011 h 804929"/>
              <a:gd name="connsiteX4" fmla="*/ 2807594 w 4636394"/>
              <a:gd name="connsiteY4" fmla="*/ 266163 h 804929"/>
              <a:gd name="connsiteX5" fmla="*/ 3258355 w 4636394"/>
              <a:gd name="connsiteY5" fmla="*/ 665408 h 804929"/>
              <a:gd name="connsiteX6" fmla="*/ 4636394 w 4636394"/>
              <a:gd name="connsiteY6" fmla="*/ 369194 h 80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6394" h="804929">
                <a:moveTo>
                  <a:pt x="0" y="575256"/>
                </a:moveTo>
                <a:cubicBezTo>
                  <a:pt x="99811" y="287628"/>
                  <a:pt x="199623" y="0"/>
                  <a:pt x="399245" y="34344"/>
                </a:cubicBezTo>
                <a:cubicBezTo>
                  <a:pt x="598868" y="68688"/>
                  <a:pt x="914400" y="757707"/>
                  <a:pt x="1197735" y="781318"/>
                </a:cubicBezTo>
                <a:cubicBezTo>
                  <a:pt x="1481070" y="804929"/>
                  <a:pt x="1830946" y="261870"/>
                  <a:pt x="2099256" y="176011"/>
                </a:cubicBezTo>
                <a:cubicBezTo>
                  <a:pt x="2367566" y="90152"/>
                  <a:pt x="2614411" y="184597"/>
                  <a:pt x="2807594" y="266163"/>
                </a:cubicBezTo>
                <a:cubicBezTo>
                  <a:pt x="3000777" y="347729"/>
                  <a:pt x="2953555" y="648236"/>
                  <a:pt x="3258355" y="665408"/>
                </a:cubicBezTo>
                <a:cubicBezTo>
                  <a:pt x="3563155" y="682580"/>
                  <a:pt x="4099774" y="525887"/>
                  <a:pt x="4636394" y="369194"/>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1" name="Straight Connector 10"/>
          <p:cNvCxnSpPr/>
          <p:nvPr/>
        </p:nvCxnSpPr>
        <p:spPr>
          <a:xfrm rot="16200000" flipH="1">
            <a:off x="1429544" y="5620544"/>
            <a:ext cx="1217612" cy="1905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70907" y="5830093"/>
            <a:ext cx="1447800" cy="15081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3313907" y="5677693"/>
            <a:ext cx="1447800" cy="15081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0186" name="TextBox 15"/>
          <p:cNvSpPr txBox="1">
            <a:spLocks noChangeArrowheads="1"/>
          </p:cNvSpPr>
          <p:nvPr/>
        </p:nvSpPr>
        <p:spPr bwMode="auto">
          <a:xfrm>
            <a:off x="1371600" y="5638800"/>
            <a:ext cx="525463" cy="276225"/>
          </a:xfrm>
          <a:prstGeom prst="rect">
            <a:avLst/>
          </a:prstGeom>
          <a:noFill/>
          <a:ln w="9525">
            <a:noFill/>
            <a:miter lim="800000"/>
            <a:headEnd/>
            <a:tailEnd/>
          </a:ln>
        </p:spPr>
        <p:txBody>
          <a:bodyPr wrap="none">
            <a:spAutoFit/>
          </a:bodyPr>
          <a:lstStyle/>
          <a:p>
            <a:r>
              <a:rPr lang="en-US" sz="1200"/>
              <a:t>70 m</a:t>
            </a:r>
          </a:p>
        </p:txBody>
      </p:sp>
      <p:sp>
        <p:nvSpPr>
          <p:cNvPr id="50187" name="TextBox 16"/>
          <p:cNvSpPr txBox="1">
            <a:spLocks noChangeArrowheads="1"/>
          </p:cNvSpPr>
          <p:nvPr/>
        </p:nvSpPr>
        <p:spPr bwMode="auto">
          <a:xfrm>
            <a:off x="1447800" y="5972175"/>
            <a:ext cx="354013" cy="276225"/>
          </a:xfrm>
          <a:prstGeom prst="rect">
            <a:avLst/>
          </a:prstGeom>
          <a:noFill/>
          <a:ln w="9525">
            <a:noFill/>
            <a:miter lim="800000"/>
            <a:headEnd/>
            <a:tailEnd/>
          </a:ln>
        </p:spPr>
        <p:txBody>
          <a:bodyPr wrap="none">
            <a:spAutoFit/>
          </a:bodyPr>
          <a:lstStyle/>
          <a:p>
            <a:r>
              <a:rPr lang="en-US" sz="1200"/>
              <a:t>80</a:t>
            </a:r>
          </a:p>
        </p:txBody>
      </p:sp>
      <p:sp>
        <p:nvSpPr>
          <p:cNvPr id="50188" name="TextBox 17"/>
          <p:cNvSpPr txBox="1">
            <a:spLocks noChangeArrowheads="1"/>
          </p:cNvSpPr>
          <p:nvPr/>
        </p:nvSpPr>
        <p:spPr bwMode="auto">
          <a:xfrm>
            <a:off x="1600200" y="6248400"/>
            <a:ext cx="354013" cy="276225"/>
          </a:xfrm>
          <a:prstGeom prst="rect">
            <a:avLst/>
          </a:prstGeom>
          <a:noFill/>
          <a:ln w="9525">
            <a:noFill/>
            <a:miter lim="800000"/>
            <a:headEnd/>
            <a:tailEnd/>
          </a:ln>
        </p:spPr>
        <p:txBody>
          <a:bodyPr wrap="none">
            <a:spAutoFit/>
          </a:bodyPr>
          <a:lstStyle/>
          <a:p>
            <a:r>
              <a:rPr lang="en-US" sz="1200"/>
              <a:t>90</a:t>
            </a:r>
          </a:p>
        </p:txBody>
      </p:sp>
      <p:sp>
        <p:nvSpPr>
          <p:cNvPr id="50189" name="TextBox 19"/>
          <p:cNvSpPr txBox="1">
            <a:spLocks noChangeArrowheads="1"/>
          </p:cNvSpPr>
          <p:nvPr/>
        </p:nvSpPr>
        <p:spPr bwMode="auto">
          <a:xfrm>
            <a:off x="7086600" y="6019800"/>
            <a:ext cx="1544638" cy="646113"/>
          </a:xfrm>
          <a:prstGeom prst="rect">
            <a:avLst/>
          </a:prstGeom>
          <a:noFill/>
          <a:ln w="9525">
            <a:noFill/>
            <a:miter lim="800000"/>
            <a:headEnd/>
            <a:tailEnd/>
          </a:ln>
        </p:spPr>
        <p:txBody>
          <a:bodyPr wrap="none">
            <a:spAutoFit/>
          </a:bodyPr>
          <a:lstStyle/>
          <a:p>
            <a:r>
              <a:rPr lang="en-US"/>
              <a:t>Ridge Line??</a:t>
            </a:r>
          </a:p>
          <a:p>
            <a:r>
              <a:rPr lang="en-US"/>
              <a:t>Valley Line??</a:t>
            </a:r>
          </a:p>
        </p:txBody>
      </p:sp>
      <p:sp>
        <p:nvSpPr>
          <p:cNvPr id="14" name="Slide Number Placeholder 13"/>
          <p:cNvSpPr>
            <a:spLocks noGrp="1"/>
          </p:cNvSpPr>
          <p:nvPr>
            <p:ph type="sldNum" sz="quarter" idx="12"/>
          </p:nvPr>
        </p:nvSpPr>
        <p:spPr/>
        <p:txBody>
          <a:bodyPr/>
          <a:lstStyle/>
          <a:p>
            <a:pPr>
              <a:defRPr/>
            </a:pPr>
            <a:fld id="{D7451CA8-7013-4953-8094-891C7E7A26B5}" type="slidenum">
              <a:rPr lang="en-US" smtClean="0"/>
              <a:pPr>
                <a:defRPr/>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en-US"/>
              <a:t>Reference Material</a:t>
            </a:r>
          </a:p>
        </p:txBody>
      </p:sp>
      <p:sp>
        <p:nvSpPr>
          <p:cNvPr id="9219" name="Rectangle 3"/>
          <p:cNvSpPr>
            <a:spLocks noGrp="1" noChangeArrowheads="1"/>
          </p:cNvSpPr>
          <p:nvPr>
            <p:ph type="body" idx="4294967295"/>
          </p:nvPr>
        </p:nvSpPr>
        <p:spPr>
          <a:xfrm>
            <a:off x="457200" y="1371600"/>
            <a:ext cx="8229600" cy="4754563"/>
          </a:xfrm>
        </p:spPr>
        <p:txBody>
          <a:bodyPr/>
          <a:lstStyle/>
          <a:p>
            <a:pPr eaLnBrk="1" hangingPunct="1">
              <a:lnSpc>
                <a:spcPct val="80000"/>
              </a:lnSpc>
            </a:pPr>
            <a:r>
              <a:rPr lang="en-US" sz="2000"/>
              <a:t>Crop Evapotranspiration: Guidelines for computing crop water requirements, FAO Irrigation and Drainage Paper No 56 by Food and Agriculture Organization of the United Nations (1998) (available on </a:t>
            </a:r>
            <a:r>
              <a:rPr lang="en-US" sz="2000">
                <a:hlinkClick r:id="rId3"/>
              </a:rPr>
              <a:t>http://www.fao.org/docrep/X0490E/X0490E00.htm</a:t>
            </a:r>
            <a:r>
              <a:rPr lang="en-US" sz="2000"/>
              <a:t>, or </a:t>
            </a:r>
            <a:r>
              <a:rPr lang="en-US" sz="2000" i="1">
                <a:hlinkClick r:id="rId4"/>
              </a:rPr>
              <a:t>www.kimberly.uidaho.edu/ref-et/</a:t>
            </a:r>
            <a:r>
              <a:rPr lang="en-US" sz="2000" b="1" i="1">
                <a:hlinkClick r:id="rId4"/>
              </a:rPr>
              <a:t>fao</a:t>
            </a:r>
            <a:r>
              <a:rPr lang="en-US" sz="2000" i="1">
                <a:hlinkClick r:id="rId4"/>
              </a:rPr>
              <a:t>56.pdf</a:t>
            </a:r>
            <a:r>
              <a:rPr lang="en-US" sz="2000" i="1"/>
              <a:t> </a:t>
            </a:r>
            <a:r>
              <a:rPr lang="en-US" sz="2000"/>
              <a:t>)</a:t>
            </a:r>
          </a:p>
          <a:p>
            <a:pPr eaLnBrk="1" hangingPunct="1">
              <a:lnSpc>
                <a:spcPct val="80000"/>
              </a:lnSpc>
            </a:pPr>
            <a:r>
              <a:rPr lang="en-US" sz="2000"/>
              <a:t>Irrigation Engineering and Hydraulic Structures by Santosh Kumar Garg (1999)</a:t>
            </a:r>
          </a:p>
          <a:p>
            <a:pPr eaLnBrk="1" hangingPunct="1">
              <a:lnSpc>
                <a:spcPct val="80000"/>
              </a:lnSpc>
            </a:pPr>
            <a:endParaRPr lang="en-US" sz="2000"/>
          </a:p>
          <a:p>
            <a:pPr eaLnBrk="1" hangingPunct="1">
              <a:lnSpc>
                <a:spcPct val="80000"/>
              </a:lnSpc>
            </a:pPr>
            <a:r>
              <a:rPr lang="en-US" sz="2000"/>
              <a:t>Irrigation Management, Volume II, by B.L. Darra, and C.S. Raghuvanshi (1999)</a:t>
            </a:r>
          </a:p>
          <a:p>
            <a:pPr eaLnBrk="1" hangingPunct="1">
              <a:lnSpc>
                <a:spcPct val="80000"/>
              </a:lnSpc>
            </a:pPr>
            <a:endParaRPr lang="en-US" sz="2000"/>
          </a:p>
          <a:p>
            <a:pPr eaLnBrk="1" hangingPunct="1">
              <a:lnSpc>
                <a:spcPct val="80000"/>
              </a:lnSpc>
            </a:pPr>
            <a:r>
              <a:rPr lang="en-US" sz="2000"/>
              <a:t>Irrigation Water management: Principles and Practice by Dilip Kumar Majumdar (2000)</a:t>
            </a:r>
          </a:p>
          <a:p>
            <a:pPr eaLnBrk="1" hangingPunct="1">
              <a:lnSpc>
                <a:spcPct val="80000"/>
              </a:lnSpc>
            </a:pPr>
            <a:endParaRPr lang="en-US" sz="2000"/>
          </a:p>
          <a:p>
            <a:pPr eaLnBrk="1" hangingPunct="1">
              <a:lnSpc>
                <a:spcPct val="80000"/>
              </a:lnSpc>
            </a:pPr>
            <a:r>
              <a:rPr lang="en-US" sz="2000"/>
              <a:t>Irrigation Engineering by G.L. Asawa (1993)</a:t>
            </a:r>
          </a:p>
          <a:p>
            <a:pPr eaLnBrk="1" hangingPunct="1">
              <a:lnSpc>
                <a:spcPct val="80000"/>
              </a:lnSpc>
            </a:pPr>
            <a:endParaRPr lang="en-US" sz="2000"/>
          </a:p>
          <a:p>
            <a:pPr eaLnBrk="1" hangingPunct="1">
              <a:lnSpc>
                <a:spcPct val="80000"/>
              </a:lnSpc>
            </a:pPr>
            <a:r>
              <a:rPr lang="en-US" sz="2000"/>
              <a:t>Fundamental principles of Irrigation Engineering by VB Priyani (1979)</a:t>
            </a:r>
          </a:p>
        </p:txBody>
      </p:sp>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4294967295"/>
          </p:nvPr>
        </p:nvSpPr>
        <p:spPr>
          <a:xfrm>
            <a:off x="457200" y="1143000"/>
            <a:ext cx="8229600" cy="5210175"/>
          </a:xfrm>
        </p:spPr>
        <p:txBody>
          <a:bodyPr/>
          <a:lstStyle/>
          <a:p>
            <a:pPr eaLnBrk="1" hangingPunct="1"/>
            <a:r>
              <a:rPr lang="en-US" sz="2400"/>
              <a:t>The entire tract (land) should be irrigated by flow-irrigation. </a:t>
            </a:r>
          </a:p>
          <a:p>
            <a:pPr eaLnBrk="1" hangingPunct="1"/>
            <a:r>
              <a:rPr lang="en-US" sz="2400"/>
              <a:t>Prefer ‘watershed canals’ over the ‘contour canals’</a:t>
            </a:r>
          </a:p>
          <a:p>
            <a:pPr eaLnBrk="1" hangingPunct="1"/>
            <a:r>
              <a:rPr lang="en-US" sz="2400"/>
              <a:t>Least cut and fills (use falls if required), </a:t>
            </a:r>
          </a:p>
          <a:p>
            <a:pPr eaLnBrk="1" hangingPunct="1"/>
            <a:r>
              <a:rPr lang="en-US" sz="2400"/>
              <a:t>Most economical alignment to be selected out of many</a:t>
            </a:r>
          </a:p>
          <a:p>
            <a:pPr eaLnBrk="1" hangingPunct="1"/>
            <a:r>
              <a:rPr lang="en-US" sz="2400"/>
              <a:t>Least crossings</a:t>
            </a:r>
          </a:p>
          <a:p>
            <a:pPr eaLnBrk="1" hangingPunct="1"/>
            <a:r>
              <a:rPr lang="en-US" sz="2400"/>
              <a:t>Avoid cities</a:t>
            </a:r>
          </a:p>
          <a:p>
            <a:pPr eaLnBrk="1" hangingPunct="1"/>
            <a:r>
              <a:rPr lang="en-US" sz="2400"/>
              <a:t>Avoid well irrigated areas</a:t>
            </a:r>
          </a:p>
          <a:p>
            <a:pPr eaLnBrk="1" hangingPunct="1"/>
            <a:r>
              <a:rPr lang="en-US" sz="2400"/>
              <a:t>Branch &amp; main without  outlets</a:t>
            </a:r>
          </a:p>
          <a:p>
            <a:pPr eaLnBrk="1" hangingPunct="1"/>
            <a:r>
              <a:rPr lang="en-US" sz="2400"/>
              <a:t>Make distributaries such that Water Course length should be &lt; 2 miles</a:t>
            </a:r>
          </a:p>
          <a:p>
            <a:pPr eaLnBrk="1" hangingPunct="1"/>
            <a:r>
              <a:rPr lang="en-US" sz="2400"/>
              <a:t>Scale 2” to a mile Sheets, contour interval 5’</a:t>
            </a:r>
          </a:p>
          <a:p>
            <a:pPr eaLnBrk="1" hangingPunct="1"/>
            <a:endParaRPr lang="en-US" sz="2400"/>
          </a:p>
        </p:txBody>
      </p:sp>
      <p:sp>
        <p:nvSpPr>
          <p:cNvPr id="51203" name="Title 1"/>
          <p:cNvSpPr>
            <a:spLocks noGrp="1"/>
          </p:cNvSpPr>
          <p:nvPr>
            <p:ph type="title" idx="4294967295"/>
          </p:nvPr>
        </p:nvSpPr>
        <p:spPr/>
        <p:txBody>
          <a:bodyPr/>
          <a:lstStyle/>
          <a:p>
            <a:pPr eaLnBrk="1" hangingPunct="1"/>
            <a:r>
              <a:rPr lang="en-US" sz="3200" b="1">
                <a:solidFill>
                  <a:schemeClr val="tx1"/>
                </a:solidFill>
              </a:rPr>
              <a:t>Alignment of canals and distributory</a:t>
            </a:r>
            <a:br>
              <a:rPr lang="en-US" sz="3200">
                <a:solidFill>
                  <a:schemeClr val="tx1"/>
                </a:solidFill>
              </a:rPr>
            </a:br>
            <a:endParaRPr lang="en-US" sz="3200"/>
          </a:p>
        </p:txBody>
      </p:sp>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p:txBody>
          <a:bodyPr/>
          <a:lstStyle/>
          <a:p>
            <a:pPr eaLnBrk="1" hangingPunct="1"/>
            <a:r>
              <a:rPr lang="en-US"/>
              <a:t>Curvature</a:t>
            </a:r>
          </a:p>
        </p:txBody>
      </p:sp>
      <p:graphicFrame>
        <p:nvGraphicFramePr>
          <p:cNvPr id="4" name="Content Placeholder 3"/>
          <p:cNvGraphicFramePr>
            <a:graphicFrameLocks noGrp="1"/>
          </p:cNvGraphicFramePr>
          <p:nvPr>
            <p:ph idx="4294967295"/>
          </p:nvPr>
        </p:nvGraphicFramePr>
        <p:xfrm>
          <a:off x="990600" y="2049463"/>
          <a:ext cx="6705600" cy="3436939"/>
        </p:xfrm>
        <a:graphic>
          <a:graphicData uri="http://schemas.openxmlformats.org/drawingml/2006/table">
            <a:tbl>
              <a:tblPr/>
              <a:tblGrid>
                <a:gridCol w="3352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603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rPr>
                        <a:t>Capacity of Channel Cusecs (cumecs in brackets)</a:t>
                      </a:r>
                      <a:endParaRPr kumimoji="0" lang="en-US" sz="1600" b="1"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Arial" charset="0"/>
                        </a:rPr>
                        <a:t>Minimum Radii of curves feet, (m in brackets)</a:t>
                      </a:r>
                      <a:endParaRPr kumimoji="0" lang="en-US" sz="1600" b="1"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0"/>
                  </a:ext>
                </a:extLst>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Over-3000 (&gt; 100 cumec)</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5000 (1500 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1"/>
                  </a:ext>
                </a:extLst>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3000-1000 (100-30)</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3000 (900)</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1000-500 (30-15)</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2000 (600)</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3"/>
                  </a:ext>
                </a:extLst>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500-100 (15-3)</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1000 (300)</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473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100-10 (3-0.5)</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500 (150)</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5"/>
                  </a:ext>
                </a:extLst>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Less than 10 (&lt; 0.5 cumec)</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rPr>
                        <a:t>300 (100 m)</a:t>
                      </a:r>
                      <a:endParaRPr kumimoji="0" lang="en-US" sz="1600" b="0" i="0" u="none" strike="noStrike" cap="none" normalizeH="0" baseline="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pPr>
              <a:defRPr/>
            </a:pPr>
            <a:fld id="{D7451CA8-7013-4953-8094-891C7E7A26B5}" type="slidenum">
              <a:rPr lang="en-US" smtClean="0"/>
              <a:pPr>
                <a:defRPr/>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p:txBody>
          <a:bodyPr/>
          <a:lstStyle/>
          <a:p>
            <a:pPr eaLnBrk="1" hangingPunct="1"/>
            <a:r>
              <a:rPr lang="en-US" sz="3600"/>
              <a:t>Alignment of Water Course</a:t>
            </a:r>
          </a:p>
        </p:txBody>
      </p:sp>
      <p:sp>
        <p:nvSpPr>
          <p:cNvPr id="53251" name="Content Placeholder 2"/>
          <p:cNvSpPr>
            <a:spLocks noGrp="1"/>
          </p:cNvSpPr>
          <p:nvPr>
            <p:ph idx="4294967295"/>
          </p:nvPr>
        </p:nvSpPr>
        <p:spPr/>
        <p:txBody>
          <a:bodyPr/>
          <a:lstStyle/>
          <a:p>
            <a:pPr eaLnBrk="1" hangingPunct="1"/>
            <a:r>
              <a:rPr lang="en-US" sz="2000" dirty="0"/>
              <a:t>Use scale of 8" to a mile (1:8000) and spot levels at every corner of 500 ft. </a:t>
            </a:r>
          </a:p>
          <a:p>
            <a:pPr eaLnBrk="1" hangingPunct="1"/>
            <a:r>
              <a:rPr lang="en-US" sz="2000" dirty="0"/>
              <a:t>Economical </a:t>
            </a:r>
          </a:p>
          <a:p>
            <a:pPr eaLnBrk="1" hangingPunct="1"/>
            <a:r>
              <a:rPr lang="en-US" sz="2000" dirty="0"/>
              <a:t>Minimum in length. </a:t>
            </a:r>
          </a:p>
          <a:p>
            <a:pPr eaLnBrk="1" hangingPunct="1"/>
            <a:endParaRPr lang="en-US" sz="2000" dirty="0"/>
          </a:p>
          <a:p>
            <a:pPr eaLnBrk="1" hangingPunct="1"/>
            <a:r>
              <a:rPr lang="en-US" sz="2000" dirty="0"/>
              <a:t>Aligned within one “Rectangle” (</a:t>
            </a:r>
            <a:r>
              <a:rPr lang="en-US" sz="2000" dirty="0" err="1"/>
              <a:t>Muraba</a:t>
            </a:r>
            <a:r>
              <a:rPr lang="en-US" sz="2000" dirty="0"/>
              <a:t> = 25 </a:t>
            </a:r>
            <a:r>
              <a:rPr lang="en-US" sz="2000" dirty="0" err="1"/>
              <a:t>acer</a:t>
            </a:r>
            <a:r>
              <a:rPr lang="en-US" sz="2000" dirty="0"/>
              <a:t> = </a:t>
            </a:r>
            <a:r>
              <a:rPr lang="en-US" sz="2000" b="1" dirty="0"/>
              <a:t>990 ft x 1100  ft)</a:t>
            </a:r>
            <a:endParaRPr lang="en-US" sz="2000" dirty="0"/>
          </a:p>
          <a:p>
            <a:pPr eaLnBrk="1" hangingPunct="1"/>
            <a:r>
              <a:rPr lang="en-US" sz="2000" dirty="0"/>
              <a:t>Minimize the losses by irrigating on both sides. </a:t>
            </a:r>
          </a:p>
          <a:p>
            <a:pPr eaLnBrk="1" hangingPunct="1"/>
            <a:r>
              <a:rPr lang="en-US" sz="2000" dirty="0"/>
              <a:t>One </a:t>
            </a:r>
            <a:r>
              <a:rPr lang="en-US" sz="2000" dirty="0" err="1"/>
              <a:t>nakka</a:t>
            </a:r>
            <a:r>
              <a:rPr lang="en-US" sz="2000" dirty="0"/>
              <a:t> (Connection) is sanctioned for each Rectangle (</a:t>
            </a:r>
            <a:r>
              <a:rPr lang="en-US" sz="2000" dirty="0" err="1"/>
              <a:t>Muraba</a:t>
            </a:r>
            <a:r>
              <a:rPr lang="en-US" sz="2000" dirty="0"/>
              <a:t>)</a:t>
            </a:r>
          </a:p>
          <a:p>
            <a:pPr lvl="1" eaLnBrk="1" hangingPunct="1"/>
            <a:r>
              <a:rPr lang="en-US" sz="1800" dirty="0"/>
              <a:t>a second may be provided if much necessary</a:t>
            </a:r>
          </a:p>
        </p:txBody>
      </p:sp>
      <p:sp>
        <p:nvSpPr>
          <p:cNvPr id="53252" name="Line 5"/>
          <p:cNvSpPr>
            <a:spLocks noChangeShapeType="1"/>
          </p:cNvSpPr>
          <p:nvPr/>
        </p:nvSpPr>
        <p:spPr bwMode="auto">
          <a:xfrm>
            <a:off x="2057400" y="5867400"/>
            <a:ext cx="4876800" cy="0"/>
          </a:xfrm>
          <a:prstGeom prst="line">
            <a:avLst/>
          </a:prstGeom>
          <a:noFill/>
          <a:ln w="76200">
            <a:solidFill>
              <a:srgbClr val="3333CC"/>
            </a:solidFill>
            <a:bevel/>
            <a:headEnd type="oval" w="med" len="med"/>
            <a:tailEnd type="oval" w="med" len="med"/>
          </a:ln>
        </p:spPr>
        <p:txBody>
          <a:bodyPr/>
          <a:lstStyle/>
          <a:p>
            <a:endParaRPr lang="en-US"/>
          </a:p>
        </p:txBody>
      </p:sp>
      <p:pic>
        <p:nvPicPr>
          <p:cNvPr id="53253" name="Picture 5"/>
          <p:cNvPicPr>
            <a:picLocks noChangeAspect="1" noChangeArrowheads="1"/>
          </p:cNvPicPr>
          <p:nvPr/>
        </p:nvPicPr>
        <p:blipFill>
          <a:blip r:embed="rId3" cstate="print"/>
          <a:srcRect/>
          <a:stretch>
            <a:fillRect/>
          </a:stretch>
        </p:blipFill>
        <p:spPr bwMode="auto">
          <a:xfrm>
            <a:off x="304800" y="5410200"/>
            <a:ext cx="1304925" cy="1038225"/>
          </a:xfrm>
          <a:prstGeom prst="rect">
            <a:avLst/>
          </a:prstGeom>
          <a:noFill/>
          <a:ln w="9525">
            <a:noFill/>
            <a:miter lim="800000"/>
            <a:headEnd/>
            <a:tailEnd/>
          </a:ln>
        </p:spPr>
      </p:pic>
      <p:pic>
        <p:nvPicPr>
          <p:cNvPr id="53254" name="Picture 6"/>
          <p:cNvPicPr>
            <a:picLocks noChangeAspect="1" noChangeArrowheads="1"/>
          </p:cNvPicPr>
          <p:nvPr/>
        </p:nvPicPr>
        <p:blipFill>
          <a:blip r:embed="rId4" cstate="print"/>
          <a:srcRect/>
          <a:stretch>
            <a:fillRect/>
          </a:stretch>
        </p:blipFill>
        <p:spPr bwMode="auto">
          <a:xfrm>
            <a:off x="6496050" y="5472113"/>
            <a:ext cx="2647950" cy="1385887"/>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D7451CA8-7013-4953-8094-891C7E7A26B5}" type="slidenum">
              <a:rPr lang="en-US" smtClean="0"/>
              <a:pPr>
                <a:defRPr/>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0220" name="Group 2412"/>
          <p:cNvGraphicFramePr>
            <a:graphicFrameLocks noGrp="1"/>
          </p:cNvGraphicFramePr>
          <p:nvPr/>
        </p:nvGraphicFramePr>
        <p:xfrm>
          <a:off x="0" y="4038600"/>
          <a:ext cx="5514975" cy="1775460"/>
        </p:xfrm>
        <a:graphic>
          <a:graphicData uri="http://schemas.openxmlformats.org/drawingml/2006/table">
            <a:tbl>
              <a:tblPr/>
              <a:tblGrid>
                <a:gridCol w="498475">
                  <a:extLst>
                    <a:ext uri="{9D8B030D-6E8A-4147-A177-3AD203B41FA5}">
                      <a16:colId xmlns:a16="http://schemas.microsoft.com/office/drawing/2014/main" val="20000"/>
                    </a:ext>
                  </a:extLst>
                </a:gridCol>
                <a:gridCol w="501650">
                  <a:extLst>
                    <a:ext uri="{9D8B030D-6E8A-4147-A177-3AD203B41FA5}">
                      <a16:colId xmlns:a16="http://schemas.microsoft.com/office/drawing/2014/main" val="20001"/>
                    </a:ext>
                  </a:extLst>
                </a:gridCol>
                <a:gridCol w="501650">
                  <a:extLst>
                    <a:ext uri="{9D8B030D-6E8A-4147-A177-3AD203B41FA5}">
                      <a16:colId xmlns:a16="http://schemas.microsoft.com/office/drawing/2014/main" val="20002"/>
                    </a:ext>
                  </a:extLst>
                </a:gridCol>
                <a:gridCol w="501650">
                  <a:extLst>
                    <a:ext uri="{9D8B030D-6E8A-4147-A177-3AD203B41FA5}">
                      <a16:colId xmlns:a16="http://schemas.microsoft.com/office/drawing/2014/main" val="20003"/>
                    </a:ext>
                  </a:extLst>
                </a:gridCol>
                <a:gridCol w="501650">
                  <a:extLst>
                    <a:ext uri="{9D8B030D-6E8A-4147-A177-3AD203B41FA5}">
                      <a16:colId xmlns:a16="http://schemas.microsoft.com/office/drawing/2014/main" val="20004"/>
                    </a:ext>
                  </a:extLst>
                </a:gridCol>
                <a:gridCol w="501650">
                  <a:extLst>
                    <a:ext uri="{9D8B030D-6E8A-4147-A177-3AD203B41FA5}">
                      <a16:colId xmlns:a16="http://schemas.microsoft.com/office/drawing/2014/main" val="20005"/>
                    </a:ext>
                  </a:extLst>
                </a:gridCol>
                <a:gridCol w="501650">
                  <a:extLst>
                    <a:ext uri="{9D8B030D-6E8A-4147-A177-3AD203B41FA5}">
                      <a16:colId xmlns:a16="http://schemas.microsoft.com/office/drawing/2014/main" val="20006"/>
                    </a:ext>
                  </a:extLst>
                </a:gridCol>
                <a:gridCol w="501650">
                  <a:extLst>
                    <a:ext uri="{9D8B030D-6E8A-4147-A177-3AD203B41FA5}">
                      <a16:colId xmlns:a16="http://schemas.microsoft.com/office/drawing/2014/main" val="20007"/>
                    </a:ext>
                  </a:extLst>
                </a:gridCol>
                <a:gridCol w="501650">
                  <a:extLst>
                    <a:ext uri="{9D8B030D-6E8A-4147-A177-3AD203B41FA5}">
                      <a16:colId xmlns:a16="http://schemas.microsoft.com/office/drawing/2014/main" val="20008"/>
                    </a:ext>
                  </a:extLst>
                </a:gridCol>
                <a:gridCol w="501650">
                  <a:extLst>
                    <a:ext uri="{9D8B030D-6E8A-4147-A177-3AD203B41FA5}">
                      <a16:colId xmlns:a16="http://schemas.microsoft.com/office/drawing/2014/main" val="20009"/>
                    </a:ext>
                  </a:extLst>
                </a:gridCol>
                <a:gridCol w="501650">
                  <a:extLst>
                    <a:ext uri="{9D8B030D-6E8A-4147-A177-3AD203B41FA5}">
                      <a16:colId xmlns:a16="http://schemas.microsoft.com/office/drawing/2014/main" val="20010"/>
                    </a:ext>
                  </a:extLst>
                </a:gridCol>
              </a:tblGrid>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11</a:t>
                      </a:r>
                      <a:endParaRPr kumimoji="0" lang="en-US" sz="1800" b="0" i="0" u="none" strike="noStrike" cap="none" normalizeH="0" baseline="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865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24.75</a:t>
                      </a:r>
                      <a:endParaRPr kumimoji="0" lang="en-US" sz="1800" b="0" i="0" u="none" strike="noStrike" cap="none" normalizeH="0" baseline="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1"/>
                  </a:ext>
                </a:extLst>
              </a:tr>
              <a:tr h="62865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24.75</a:t>
                      </a:r>
                      <a:endParaRPr kumimoji="0" lang="en-US" sz="1800" b="0" i="0" u="none" strike="noStrike" cap="none" normalizeH="0" baseline="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99CC"/>
                    </a:solid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solidFill>
                      <a:srgbClr val="FF99CC"/>
                    </a:solidFill>
                  </a:tcPr>
                </a:tc>
                <a:extLst>
                  <a:ext uri="{0D108BD9-81ED-4DB2-BD59-A6C34878D82A}">
                    <a16:rowId xmlns:a16="http://schemas.microsoft.com/office/drawing/2014/main" val="10002"/>
                  </a:ext>
                </a:extLst>
              </a:tr>
            </a:tbl>
          </a:graphicData>
        </a:graphic>
      </p:graphicFrame>
      <p:graphicFrame>
        <p:nvGraphicFramePr>
          <p:cNvPr id="250328" name="Group 2520"/>
          <p:cNvGraphicFramePr>
            <a:graphicFrameLocks noGrp="1"/>
          </p:cNvGraphicFramePr>
          <p:nvPr/>
        </p:nvGraphicFramePr>
        <p:xfrm>
          <a:off x="5994400" y="5362575"/>
          <a:ext cx="3149600" cy="1496060"/>
        </p:xfrm>
        <a:graphic>
          <a:graphicData uri="http://schemas.openxmlformats.org/drawingml/2006/table">
            <a:tbl>
              <a:tblPr/>
              <a:tblGrid>
                <a:gridCol w="609600">
                  <a:extLst>
                    <a:ext uri="{9D8B030D-6E8A-4147-A177-3AD203B41FA5}">
                      <a16:colId xmlns:a16="http://schemas.microsoft.com/office/drawing/2014/main" val="20000"/>
                    </a:ext>
                  </a:extLst>
                </a:gridCol>
                <a:gridCol w="508000">
                  <a:extLst>
                    <a:ext uri="{9D8B030D-6E8A-4147-A177-3AD203B41FA5}">
                      <a16:colId xmlns:a16="http://schemas.microsoft.com/office/drawing/2014/main" val="20001"/>
                    </a:ext>
                  </a:extLst>
                </a:gridCol>
                <a:gridCol w="508000">
                  <a:extLst>
                    <a:ext uri="{9D8B030D-6E8A-4147-A177-3AD203B41FA5}">
                      <a16:colId xmlns:a16="http://schemas.microsoft.com/office/drawing/2014/main" val="20002"/>
                    </a:ext>
                  </a:extLst>
                </a:gridCol>
                <a:gridCol w="508000">
                  <a:extLst>
                    <a:ext uri="{9D8B030D-6E8A-4147-A177-3AD203B41FA5}">
                      <a16:colId xmlns:a16="http://schemas.microsoft.com/office/drawing/2014/main" val="20003"/>
                    </a:ext>
                  </a:extLst>
                </a:gridCol>
                <a:gridCol w="5080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tblGrid>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22</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22</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22</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22</a:t>
                      </a:r>
                      <a:endParaRPr kumimoji="0" lang="en-US" sz="1800" b="0" i="0" u="none" strike="noStrike" cap="none" normalizeH="0" baseline="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22</a:t>
                      </a:r>
                      <a:endParaRPr kumimoji="0" lang="en-US" sz="1800" b="0" i="0" u="none" strike="noStrike" cap="none" normalizeH="0" baseline="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12.375</a:t>
                      </a:r>
                      <a:endParaRPr kumimoji="0" lang="en-US" sz="1800" b="0" i="0" u="none" strike="noStrike" cap="none" normalizeH="0" baseline="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1"/>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12.375</a:t>
                      </a:r>
                      <a:endParaRPr kumimoji="0" lang="en-US" sz="1800" b="0" i="0" u="none" strike="noStrike" cap="none" normalizeH="0" baseline="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a:noFill/>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2"/>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12.375</a:t>
                      </a:r>
                      <a:endParaRPr kumimoji="0" lang="en-US" sz="1800" b="0" i="0" u="none" strike="noStrike" cap="none" normalizeH="0" baseline="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a:noFill/>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3"/>
                  </a:ext>
                </a:extLst>
              </a:tr>
              <a:tr h="24447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12.375</a:t>
                      </a:r>
                      <a:endParaRPr kumimoji="0" lang="en-US" sz="1800" b="0" i="0" u="none" strike="noStrike" cap="none" normalizeH="0" baseline="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a:noFill/>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Arial" charset="0"/>
                          <a:cs typeface="Arial" charset="0"/>
                        </a:rPr>
                        <a:t>marla</a:t>
                      </a:r>
                      <a:endParaRPr kumimoji="0" 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lnTlToBr>
                      <a:noFill/>
                    </a:lnTlToBr>
                    <a:lnBlToTr>
                      <a:noFill/>
                    </a:lnBlToTr>
                    <a:solidFill>
                      <a:srgbClr val="FF99CC"/>
                    </a:solidFill>
                  </a:tcPr>
                </a:tc>
                <a:extLst>
                  <a:ext uri="{0D108BD9-81ED-4DB2-BD59-A6C34878D82A}">
                    <a16:rowId xmlns:a16="http://schemas.microsoft.com/office/drawing/2014/main" val="10004"/>
                  </a:ext>
                </a:extLst>
              </a:tr>
            </a:tbl>
          </a:graphicData>
        </a:graphic>
      </p:graphicFrame>
      <p:pic>
        <p:nvPicPr>
          <p:cNvPr id="54358" name="Picture 3136"/>
          <p:cNvPicPr>
            <a:picLocks noChangeAspect="1" noChangeArrowheads="1"/>
          </p:cNvPicPr>
          <p:nvPr/>
        </p:nvPicPr>
        <p:blipFill>
          <a:blip r:embed="rId3" cstate="print"/>
          <a:srcRect/>
          <a:stretch>
            <a:fillRect/>
          </a:stretch>
        </p:blipFill>
        <p:spPr bwMode="auto">
          <a:xfrm>
            <a:off x="228600" y="0"/>
            <a:ext cx="4894263" cy="3695700"/>
          </a:xfrm>
          <a:prstGeom prst="rect">
            <a:avLst/>
          </a:prstGeom>
          <a:noFill/>
          <a:ln w="9525">
            <a:noFill/>
            <a:miter lim="800000"/>
            <a:headEnd/>
            <a:tailEnd/>
          </a:ln>
        </p:spPr>
      </p:pic>
      <p:sp>
        <p:nvSpPr>
          <p:cNvPr id="54359" name="Text Box 3137"/>
          <p:cNvSpPr txBox="1">
            <a:spLocks noChangeArrowheads="1"/>
          </p:cNvSpPr>
          <p:nvPr/>
        </p:nvSpPr>
        <p:spPr bwMode="auto">
          <a:xfrm>
            <a:off x="5124450" y="1408113"/>
            <a:ext cx="2584450" cy="915987"/>
          </a:xfrm>
          <a:prstGeom prst="rect">
            <a:avLst/>
          </a:prstGeom>
          <a:noFill/>
          <a:ln w="9525">
            <a:noFill/>
            <a:miter lim="800000"/>
            <a:headEnd/>
            <a:tailEnd/>
          </a:ln>
        </p:spPr>
        <p:txBody>
          <a:bodyPr wrap="none">
            <a:spAutoFit/>
          </a:bodyPr>
          <a:lstStyle/>
          <a:p>
            <a:r>
              <a:rPr lang="en-US" b="1" dirty="0"/>
              <a:t>One Square (</a:t>
            </a:r>
            <a:r>
              <a:rPr lang="en-US" b="1" dirty="0" err="1"/>
              <a:t>Muraba</a:t>
            </a:r>
            <a:r>
              <a:rPr lang="en-US" b="1" dirty="0"/>
              <a:t>)</a:t>
            </a:r>
          </a:p>
          <a:p>
            <a:r>
              <a:rPr lang="en-US" b="1" dirty="0"/>
              <a:t>1100 x 990 ft</a:t>
            </a:r>
          </a:p>
          <a:p>
            <a:r>
              <a:rPr lang="en-US" b="1" dirty="0"/>
              <a:t>25 acres of 220' x 198'</a:t>
            </a:r>
          </a:p>
        </p:txBody>
      </p:sp>
      <p:sp>
        <p:nvSpPr>
          <p:cNvPr id="54360" name="Text Box 3140"/>
          <p:cNvSpPr txBox="1">
            <a:spLocks noChangeArrowheads="1"/>
          </p:cNvSpPr>
          <p:nvPr/>
        </p:nvSpPr>
        <p:spPr bwMode="auto">
          <a:xfrm>
            <a:off x="6432550" y="4800600"/>
            <a:ext cx="2787650" cy="915988"/>
          </a:xfrm>
          <a:prstGeom prst="rect">
            <a:avLst/>
          </a:prstGeom>
          <a:noFill/>
          <a:ln w="9525">
            <a:noFill/>
            <a:miter lim="800000"/>
            <a:headEnd/>
            <a:tailEnd/>
          </a:ln>
        </p:spPr>
        <p:txBody>
          <a:bodyPr wrap="none">
            <a:spAutoFit/>
          </a:bodyPr>
          <a:lstStyle/>
          <a:p>
            <a:r>
              <a:rPr lang="en-US" b="1" dirty="0"/>
              <a:t>One </a:t>
            </a:r>
            <a:r>
              <a:rPr lang="en-US" b="1" dirty="0" err="1"/>
              <a:t>Kanal</a:t>
            </a:r>
            <a:endParaRPr lang="en-US" b="1" dirty="0"/>
          </a:p>
          <a:p>
            <a:r>
              <a:rPr lang="en-US" b="1" dirty="0"/>
              <a:t>110 x 49.5 ft</a:t>
            </a:r>
          </a:p>
          <a:p>
            <a:r>
              <a:rPr lang="en-US" b="1" dirty="0"/>
              <a:t>20 </a:t>
            </a:r>
            <a:r>
              <a:rPr lang="en-US" b="1" dirty="0" err="1"/>
              <a:t>marlas</a:t>
            </a:r>
            <a:r>
              <a:rPr lang="en-US" b="1" dirty="0"/>
              <a:t> of 22' x 12'-3"</a:t>
            </a:r>
          </a:p>
        </p:txBody>
      </p:sp>
      <p:sp>
        <p:nvSpPr>
          <p:cNvPr id="54361" name="Text Box 3141"/>
          <p:cNvSpPr txBox="1">
            <a:spLocks noChangeArrowheads="1"/>
          </p:cNvSpPr>
          <p:nvPr/>
        </p:nvSpPr>
        <p:spPr bwMode="auto">
          <a:xfrm>
            <a:off x="838200" y="5911850"/>
            <a:ext cx="2791213" cy="923330"/>
          </a:xfrm>
          <a:prstGeom prst="rect">
            <a:avLst/>
          </a:prstGeom>
          <a:noFill/>
          <a:ln w="9525">
            <a:noFill/>
            <a:miter lim="800000"/>
            <a:headEnd/>
            <a:tailEnd/>
          </a:ln>
        </p:spPr>
        <p:txBody>
          <a:bodyPr wrap="none">
            <a:spAutoFit/>
          </a:bodyPr>
          <a:lstStyle/>
          <a:p>
            <a:r>
              <a:rPr lang="en-US" b="1" dirty="0"/>
              <a:t>One </a:t>
            </a:r>
            <a:r>
              <a:rPr lang="en-US" b="1" dirty="0" err="1"/>
              <a:t>Kanal</a:t>
            </a:r>
            <a:endParaRPr lang="en-US" b="1" dirty="0"/>
          </a:p>
          <a:p>
            <a:r>
              <a:rPr lang="en-US" b="1" dirty="0"/>
              <a:t>110 x 49.5 ft</a:t>
            </a:r>
          </a:p>
          <a:p>
            <a:r>
              <a:rPr lang="en-US" b="1" dirty="0"/>
              <a:t>20 </a:t>
            </a:r>
            <a:r>
              <a:rPr lang="en-US" b="1" dirty="0" err="1"/>
              <a:t>marlas</a:t>
            </a:r>
            <a:r>
              <a:rPr lang="en-US" b="1" dirty="0"/>
              <a:t> of 11'x 24'-9"</a:t>
            </a:r>
          </a:p>
        </p:txBody>
      </p:sp>
      <p:sp>
        <p:nvSpPr>
          <p:cNvPr id="8" name="Slide Number Placeholder 7"/>
          <p:cNvSpPr>
            <a:spLocks noGrp="1"/>
          </p:cNvSpPr>
          <p:nvPr>
            <p:ph type="sldNum" sz="quarter" idx="12"/>
          </p:nvPr>
        </p:nvSpPr>
        <p:spPr/>
        <p:txBody>
          <a:bodyPr/>
          <a:lstStyle/>
          <a:p>
            <a:pPr>
              <a:defRPr/>
            </a:pPr>
            <a:fld id="{B57B7A19-F532-4993-91B6-B0456018F9C6}"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4000"/>
              <a:t>Factors affecting Cropping Pattern</a:t>
            </a:r>
          </a:p>
        </p:txBody>
      </p:sp>
      <p:sp>
        <p:nvSpPr>
          <p:cNvPr id="55299" name="Rectangle 3"/>
          <p:cNvSpPr>
            <a:spLocks noGrp="1" noChangeArrowheads="1"/>
          </p:cNvSpPr>
          <p:nvPr>
            <p:ph type="body" idx="1"/>
          </p:nvPr>
        </p:nvSpPr>
        <p:spPr>
          <a:xfrm>
            <a:off x="457200" y="1524000"/>
            <a:ext cx="8229600" cy="4343400"/>
          </a:xfrm>
        </p:spPr>
        <p:txBody>
          <a:bodyPr/>
          <a:lstStyle/>
          <a:p>
            <a:pPr eaLnBrk="1" hangingPunct="1"/>
            <a:r>
              <a:rPr lang="en-US" sz="2800" dirty="0"/>
              <a:t>Soil Characteristics</a:t>
            </a:r>
          </a:p>
          <a:p>
            <a:pPr eaLnBrk="1" hangingPunct="1"/>
            <a:r>
              <a:rPr lang="en-US" sz="2800" dirty="0"/>
              <a:t>Climatic Condition</a:t>
            </a:r>
          </a:p>
          <a:p>
            <a:pPr eaLnBrk="1" hangingPunct="1"/>
            <a:r>
              <a:rPr lang="en-US" sz="2800" dirty="0"/>
              <a:t>Water Quantity and Quality</a:t>
            </a:r>
          </a:p>
          <a:p>
            <a:pPr eaLnBrk="1" hangingPunct="1"/>
            <a:r>
              <a:rPr lang="en-US" sz="2800" dirty="0"/>
              <a:t>Economic Benefits</a:t>
            </a:r>
          </a:p>
          <a:p>
            <a:pPr eaLnBrk="1" hangingPunct="1"/>
            <a:r>
              <a:rPr lang="en-US" sz="2800" dirty="0"/>
              <a:t>Self Sufficiency (Staple, Food and Fodder)</a:t>
            </a:r>
          </a:p>
          <a:p>
            <a:pPr eaLnBrk="1" hangingPunct="1"/>
            <a:r>
              <a:rPr lang="en-US" sz="2800" dirty="0"/>
              <a:t>Diversity to reduce risk of full failure</a:t>
            </a:r>
          </a:p>
          <a:p>
            <a:pPr eaLnBrk="1" hangingPunct="1"/>
            <a:r>
              <a:rPr lang="en-US" sz="2800" dirty="0"/>
              <a:t>Storage facilities</a:t>
            </a:r>
          </a:p>
          <a:p>
            <a:pPr eaLnBrk="1" hangingPunct="1"/>
            <a:r>
              <a:rPr lang="en-US" sz="2800" dirty="0"/>
              <a:t>Local farmer’s preference</a:t>
            </a:r>
          </a:p>
        </p:txBody>
      </p:sp>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52400"/>
            <a:ext cx="8229600" cy="1143000"/>
          </a:xfrm>
        </p:spPr>
        <p:txBody>
          <a:bodyPr/>
          <a:lstStyle/>
          <a:p>
            <a:pPr eaLnBrk="1" hangingPunct="1"/>
            <a:r>
              <a:rPr lang="en-US" dirty="0" err="1"/>
              <a:t>Physiography</a:t>
            </a:r>
            <a:r>
              <a:rPr lang="en-US" dirty="0"/>
              <a:t> of Pakistan</a:t>
            </a:r>
          </a:p>
        </p:txBody>
      </p:sp>
      <p:pic>
        <p:nvPicPr>
          <p:cNvPr id="56323" name="Picture 5" descr="physiography of pakistan"/>
          <p:cNvPicPr>
            <a:picLocks noGrp="1" noChangeAspect="1" noChangeArrowheads="1"/>
          </p:cNvPicPr>
          <p:nvPr>
            <p:ph type="body" idx="1"/>
          </p:nvPr>
        </p:nvPicPr>
        <p:blipFill>
          <a:blip r:embed="rId3" cstate="print"/>
          <a:srcRect/>
          <a:stretch>
            <a:fillRect/>
          </a:stretch>
        </p:blipFill>
        <p:spPr>
          <a:xfrm>
            <a:off x="954088" y="1135063"/>
            <a:ext cx="7046912" cy="5583237"/>
          </a:xfrm>
          <a:noFill/>
        </p:spPr>
      </p:pic>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457200" y="152400"/>
            <a:ext cx="8229600" cy="1143000"/>
          </a:xfrm>
          <a:prstGeom prst="rect">
            <a:avLst/>
          </a:prstGeom>
          <a:noFill/>
          <a:ln w="9525">
            <a:noFill/>
            <a:miter lim="800000"/>
            <a:headEnd/>
            <a:tailEnd/>
          </a:ln>
        </p:spPr>
        <p:txBody>
          <a:bodyPr anchor="ctr"/>
          <a:lstStyle/>
          <a:p>
            <a:pPr algn="ctr"/>
            <a:r>
              <a:rPr lang="en-US" sz="4400">
                <a:solidFill>
                  <a:schemeClr val="tx2"/>
                </a:solidFill>
              </a:rPr>
              <a:t>Soil Types of Pakistan</a:t>
            </a:r>
          </a:p>
        </p:txBody>
      </p:sp>
      <p:pic>
        <p:nvPicPr>
          <p:cNvPr id="57347" name="Picture 303" descr="map13"/>
          <p:cNvPicPr>
            <a:picLocks noChangeAspect="1" noChangeArrowheads="1"/>
          </p:cNvPicPr>
          <p:nvPr/>
        </p:nvPicPr>
        <p:blipFill>
          <a:blip r:embed="rId3" cstate="print"/>
          <a:srcRect/>
          <a:stretch>
            <a:fillRect/>
          </a:stretch>
        </p:blipFill>
        <p:spPr bwMode="auto">
          <a:xfrm>
            <a:off x="76200" y="1054100"/>
            <a:ext cx="8991600" cy="5799138"/>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76200"/>
            <a:ext cx="8229600" cy="1143000"/>
          </a:xfrm>
        </p:spPr>
        <p:txBody>
          <a:bodyPr/>
          <a:lstStyle/>
          <a:p>
            <a:pPr eaLnBrk="1" hangingPunct="1"/>
            <a:r>
              <a:rPr lang="en-US"/>
              <a:t>Soil Types of Pakistan</a:t>
            </a:r>
          </a:p>
        </p:txBody>
      </p:sp>
      <p:pic>
        <p:nvPicPr>
          <p:cNvPr id="58371" name="Picture 5" descr="map13"/>
          <p:cNvPicPr>
            <a:picLocks noChangeAspect="1" noChangeArrowheads="1"/>
          </p:cNvPicPr>
          <p:nvPr/>
        </p:nvPicPr>
        <p:blipFill>
          <a:blip r:embed="rId3" cstate="print"/>
          <a:srcRect/>
          <a:stretch>
            <a:fillRect/>
          </a:stretch>
        </p:blipFill>
        <p:spPr bwMode="auto">
          <a:xfrm>
            <a:off x="6934200" y="757238"/>
            <a:ext cx="2133600" cy="1376362"/>
          </a:xfrm>
          <a:prstGeom prst="rect">
            <a:avLst/>
          </a:prstGeom>
          <a:noFill/>
          <a:ln w="9525">
            <a:noFill/>
            <a:miter lim="800000"/>
            <a:headEnd/>
            <a:tailEnd/>
          </a:ln>
        </p:spPr>
      </p:pic>
      <p:graphicFrame>
        <p:nvGraphicFramePr>
          <p:cNvPr id="271276" name="Group 940"/>
          <p:cNvGraphicFramePr>
            <a:graphicFrameLocks noGrp="1"/>
          </p:cNvGraphicFramePr>
          <p:nvPr/>
        </p:nvGraphicFramePr>
        <p:xfrm>
          <a:off x="152400" y="1192213"/>
          <a:ext cx="4953000" cy="5672455"/>
        </p:xfrm>
        <a:graphic>
          <a:graphicData uri="http://schemas.openxmlformats.org/drawingml/2006/table">
            <a:tbl>
              <a:tblPr/>
              <a:tblGrid>
                <a:gridCol w="3278188">
                  <a:extLst>
                    <a:ext uri="{9D8B030D-6E8A-4147-A177-3AD203B41FA5}">
                      <a16:colId xmlns:a16="http://schemas.microsoft.com/office/drawing/2014/main" val="20000"/>
                    </a:ext>
                  </a:extLst>
                </a:gridCol>
                <a:gridCol w="760412">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244475">
                <a:tc rowSpan="2">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cs typeface="Times New Roman" pitchFamily="18" charset="0"/>
                        </a:rPr>
                        <a:t>Soil Type</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Area</a:t>
                      </a:r>
                      <a:r>
                        <a:rPr kumimoji="0" lang="en-US" sz="1000" b="1" i="0" u="none" strike="noStrike" cap="none" normalizeH="0" baseline="0">
                          <a:ln>
                            <a:noFill/>
                          </a:ln>
                          <a:solidFill>
                            <a:schemeClr val="tx1"/>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%age</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1925">
                <a:tc vMerge="1">
                  <a:txBody>
                    <a:bodyPr/>
                    <a:lstStyle/>
                    <a:p>
                      <a:endParaRPr lang="en-US"/>
                    </a:p>
                  </a:txBody>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(000</a:t>
                      </a:r>
                      <a:r>
                        <a:rPr kumimoji="0" lang="en-US" sz="1000" b="1" i="0" u="none" strike="noStrike" cap="none" normalizeH="0" baseline="0">
                          <a:ln>
                            <a:noFill/>
                          </a:ln>
                          <a:solidFill>
                            <a:schemeClr val="tx1"/>
                          </a:solidFill>
                          <a:effectLst/>
                          <a:latin typeface="Arial"/>
                          <a:cs typeface="Times New Roman" pitchFamily="18" charset="0"/>
                        </a:rPr>
                        <a:t>’</a:t>
                      </a:r>
                      <a:r>
                        <a:rPr kumimoji="0" lang="en-US" sz="1000" b="1" i="0" u="none" strike="noStrike" cap="none" normalizeH="0" baseline="0">
                          <a:ln>
                            <a:noFill/>
                          </a:ln>
                          <a:solidFill>
                            <a:schemeClr val="tx1"/>
                          </a:solidFill>
                          <a:effectLst/>
                          <a:latin typeface="Times New Roman" pitchFamily="18" charset="0"/>
                          <a:cs typeface="Times New Roman" pitchFamily="18" charset="0"/>
                        </a:rPr>
                        <a:t> ha)</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extLst>
                  <a:ext uri="{0D108BD9-81ED-4DB2-BD59-A6C34878D82A}">
                    <a16:rowId xmlns:a16="http://schemas.microsoft.com/office/drawing/2014/main" val="10001"/>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 Loamy and sandy stratified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0.1</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 Loamy and clayey non-calcareous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4.6</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0.6</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3. MOUNTAINS: Loamy shallow soils</a:t>
                      </a:r>
                      <a:r>
                        <a:rPr kumimoji="0" lang="en-US" sz="1000" b="0" i="0" u="none" strike="noStrike" cap="none" normalizeH="0" baseline="0">
                          <a:ln>
                            <a:noFill/>
                          </a:ln>
                          <a:solidFill>
                            <a:schemeClr val="tx1"/>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18.6</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VALLEYS : Loamy non-calcareous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5"/>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cs typeface="Times New Roman" pitchFamily="18" charset="0"/>
                        </a:rPr>
                        <a:t>4. Loamy sandy stratified soils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cs typeface="Times New Roman" pitchFamily="18" charset="0"/>
                        </a:rPr>
                        <a:t>1.5</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0.2</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5. Loamy clayey non-calcareous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7.7</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6. Loamy non-calcareous soils of alluvial/loess plains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18.2</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7. MOUNTAINS: Loamy and shallow soils</a:t>
                      </a:r>
                      <a:r>
                        <a:rPr kumimoji="0" lang="en-US" sz="1000" b="0" i="0" u="none" strike="noStrike" cap="none" normalizeH="0" baseline="0">
                          <a:ln>
                            <a:noFill/>
                          </a:ln>
                          <a:solidFill>
                            <a:schemeClr val="tx1"/>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10.2</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6192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cs typeface="Times New Roman" pitchFamily="18" charset="0"/>
                        </a:rPr>
                        <a:t>VALLEYS : </a:t>
                      </a:r>
                      <a:r>
                        <a:rPr kumimoji="0" lang="en-US" sz="1000" b="0" i="0" u="none" strike="noStrike" cap="none" normalizeH="0" baseline="0" dirty="0" err="1">
                          <a:ln>
                            <a:noFill/>
                          </a:ln>
                          <a:solidFill>
                            <a:schemeClr val="tx1"/>
                          </a:solidFill>
                          <a:effectLst/>
                          <a:latin typeface="Times New Roman" pitchFamily="18" charset="0"/>
                          <a:cs typeface="Times New Roman" pitchFamily="18" charset="0"/>
                        </a:rPr>
                        <a:t>Laomy</a:t>
                      </a:r>
                      <a:r>
                        <a:rPr kumimoji="0" lang="en-US" sz="1000" b="0" i="0" u="none" strike="noStrike" cap="none" normalizeH="0" baseline="0" dirty="0">
                          <a:ln>
                            <a:noFill/>
                          </a:ln>
                          <a:solidFill>
                            <a:schemeClr val="tx1"/>
                          </a:solidFill>
                          <a:effectLst/>
                          <a:latin typeface="Times New Roman" pitchFamily="18" charset="0"/>
                          <a:cs typeface="Times New Roman" pitchFamily="18" charset="0"/>
                        </a:rPr>
                        <a:t> soils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0"/>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8. MOUNTAINS: Rock out-crops loamy and shallow soils</a:t>
                      </a:r>
                      <a:r>
                        <a:rPr kumimoji="0" lang="en-US" sz="1000" b="0" i="0" u="none" strike="noStrike" cap="none" normalizeH="0" baseline="0">
                          <a:ln>
                            <a:noFill/>
                          </a:ln>
                          <a:solidFill>
                            <a:schemeClr val="tx1"/>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17</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2.1</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6192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VALLEYS : Loamy soils</a:t>
                      </a:r>
                      <a:r>
                        <a:rPr kumimoji="0" lang="en-US" sz="1000" b="0" i="0" u="none" strike="noStrike" cap="none" normalizeH="0" baseline="0">
                          <a:ln>
                            <a:noFill/>
                          </a:ln>
                          <a:solidFill>
                            <a:schemeClr val="tx1"/>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2"/>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9. Loamy partly gravelly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0.7</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0.1</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10. MOUNTAINS: Loamy shallow soils and rock out-crop</a:t>
                      </a:r>
                      <a:r>
                        <a:rPr kumimoji="0" lang="en-US" sz="1000" b="0" i="0" u="none" strike="noStrike" cap="none" normalizeH="0" baseline="0">
                          <a:ln>
                            <a:noFill/>
                          </a:ln>
                          <a:solidFill>
                            <a:schemeClr val="tx1"/>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2.7</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0.3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6192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VALLEYS : Loamy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5"/>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11. MOUNTAINS: Rock out-crop and loamy very shallow soils</a:t>
                      </a:r>
                      <a:r>
                        <a:rPr kumimoji="0" lang="en-US" sz="1000" b="0" i="0" u="none" strike="noStrike" cap="none" normalizeH="0" baseline="0">
                          <a:ln>
                            <a:noFill/>
                          </a:ln>
                          <a:solidFill>
                            <a:schemeClr val="tx1"/>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41.7</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5.2</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6192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VALLEYS : Loamy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7"/>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12. MOUNTAINS:Rock outcrop, some loamy very shallow</a:t>
                      </a:r>
                      <a:r>
                        <a:rPr kumimoji="0" lang="en-US" sz="1000" b="0" i="0" u="none" strike="noStrike" cap="none" normalizeH="0" baseline="0">
                          <a:ln>
                            <a:noFill/>
                          </a:ln>
                          <a:solidFill>
                            <a:schemeClr val="tx1"/>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22.7</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2.9</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16192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dirty="0" err="1">
                          <a:ln>
                            <a:noFill/>
                          </a:ln>
                          <a:solidFill>
                            <a:schemeClr val="tx1"/>
                          </a:solidFill>
                          <a:effectLst/>
                          <a:latin typeface="Times New Roman" pitchFamily="18" charset="0"/>
                          <a:cs typeface="Times New Roman" pitchFamily="18" charset="0"/>
                        </a:rPr>
                        <a:t>soilsVALLEYS</a:t>
                      </a:r>
                      <a:r>
                        <a:rPr kumimoji="0" lang="en-US" sz="1000" b="0" i="0" u="none" strike="noStrike" cap="none" normalizeH="0" baseline="0" dirty="0">
                          <a:ln>
                            <a:noFill/>
                          </a:ln>
                          <a:solidFill>
                            <a:schemeClr val="tx1"/>
                          </a:solidFill>
                          <a:effectLst/>
                          <a:latin typeface="Times New Roman" pitchFamily="18" charset="0"/>
                          <a:cs typeface="Times New Roman" pitchFamily="18" charset="0"/>
                        </a:rPr>
                        <a:t> : Mainly loamy soils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9"/>
                  </a:ext>
                </a:extLst>
              </a:tr>
            </a:tbl>
          </a:graphicData>
        </a:graphic>
      </p:graphicFrame>
      <p:graphicFrame>
        <p:nvGraphicFramePr>
          <p:cNvPr id="271274" name="Group 938"/>
          <p:cNvGraphicFramePr>
            <a:graphicFrameLocks noGrp="1"/>
          </p:cNvGraphicFramePr>
          <p:nvPr/>
        </p:nvGraphicFramePr>
        <p:xfrm>
          <a:off x="5334000" y="2192338"/>
          <a:ext cx="3810000" cy="4670425"/>
        </p:xfrm>
        <a:graphic>
          <a:graphicData uri="http://schemas.openxmlformats.org/drawingml/2006/table">
            <a:tbl>
              <a:tblPr/>
              <a:tblGrid>
                <a:gridCol w="2370138">
                  <a:extLst>
                    <a:ext uri="{9D8B030D-6E8A-4147-A177-3AD203B41FA5}">
                      <a16:colId xmlns:a16="http://schemas.microsoft.com/office/drawing/2014/main" val="20000"/>
                    </a:ext>
                  </a:extLst>
                </a:gridCol>
                <a:gridCol w="719137">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tblGrid>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cs typeface="Times New Roman" pitchFamily="18" charset="0"/>
                        </a:rPr>
                        <a:t>13. </a:t>
                      </a:r>
                      <a:r>
                        <a:rPr kumimoji="0" lang="en-US" sz="1000" b="0" i="0" u="none" strike="noStrike" cap="none" normalizeH="0" baseline="0" dirty="0" err="1">
                          <a:ln>
                            <a:noFill/>
                          </a:ln>
                          <a:solidFill>
                            <a:schemeClr val="tx1"/>
                          </a:solidFill>
                          <a:effectLst/>
                          <a:latin typeface="Times New Roman" pitchFamily="18" charset="0"/>
                          <a:cs typeface="Times New Roman" pitchFamily="18" charset="0"/>
                        </a:rPr>
                        <a:t>Laomy</a:t>
                      </a:r>
                      <a:r>
                        <a:rPr kumimoji="0" lang="en-US" sz="1000" b="0" i="0" u="none" strike="noStrike" cap="none" normalizeH="0" baseline="0" dirty="0">
                          <a:ln>
                            <a:noFill/>
                          </a:ln>
                          <a:solidFill>
                            <a:schemeClr val="tx1"/>
                          </a:solidFill>
                          <a:effectLst/>
                          <a:latin typeface="Times New Roman" pitchFamily="18" charset="0"/>
                          <a:cs typeface="Times New Roman" pitchFamily="18" charset="0"/>
                        </a:rPr>
                        <a:t> sandy stratified soils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18.8</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2.4</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cs typeface="Times New Roman" pitchFamily="18" charset="0"/>
                        </a:rPr>
                        <a:t>14. Loamy clayey soils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90.4</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cs typeface="Times New Roman" pitchFamily="18" charset="0"/>
                        </a:rPr>
                        <a:t>11.4</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15. Loamy soils of old river terraces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21.9</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2.8</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16. Laomy clayey mainly dense saline sodic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0.3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dirty="0">
                          <a:ln>
                            <a:noFill/>
                          </a:ln>
                          <a:solidFill>
                            <a:schemeClr val="tx1"/>
                          </a:solidFill>
                          <a:effectLst/>
                          <a:latin typeface="Times New Roman" pitchFamily="18" charset="0"/>
                          <a:cs typeface="Times New Roman" pitchFamily="18" charset="0"/>
                        </a:rPr>
                        <a:t>17. Loamy and clayey partly </a:t>
                      </a:r>
                      <a:r>
                        <a:rPr kumimoji="0" lang="en-US" sz="1000" b="0" i="0" u="none" strike="noStrike" cap="none" normalizeH="0" baseline="0" dirty="0" err="1">
                          <a:ln>
                            <a:noFill/>
                          </a:ln>
                          <a:solidFill>
                            <a:schemeClr val="tx1"/>
                          </a:solidFill>
                          <a:effectLst/>
                          <a:latin typeface="Times New Roman" pitchFamily="18" charset="0"/>
                          <a:cs typeface="Times New Roman" pitchFamily="18" charset="0"/>
                        </a:rPr>
                        <a:t>slaine</a:t>
                      </a:r>
                      <a:r>
                        <a:rPr kumimoji="0" lang="en-US" sz="1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1000" b="0" i="0" u="none" strike="noStrike" cap="none" normalizeH="0" baseline="0" dirty="0" err="1">
                          <a:ln>
                            <a:noFill/>
                          </a:ln>
                          <a:solidFill>
                            <a:schemeClr val="tx1"/>
                          </a:solidFill>
                          <a:effectLst/>
                          <a:latin typeface="Times New Roman" pitchFamily="18" charset="0"/>
                          <a:cs typeface="Times New Roman" pitchFamily="18" charset="0"/>
                        </a:rPr>
                        <a:t>sodic</a:t>
                      </a:r>
                      <a:r>
                        <a:rPr kumimoji="0" lang="en-US" sz="1000" b="0" i="0" u="none" strike="noStrike" cap="none" normalizeH="0" baseline="0" dirty="0">
                          <a:ln>
                            <a:noFill/>
                          </a:ln>
                          <a:solidFill>
                            <a:schemeClr val="tx1"/>
                          </a:solidFill>
                          <a:effectLst/>
                          <a:latin typeface="Times New Roman" pitchFamily="18" charset="0"/>
                          <a:cs typeface="Times New Roman" pitchFamily="18" charset="0"/>
                        </a:rPr>
                        <a:t> soils</a:t>
                      </a:r>
                      <a:endParaRPr kumimoji="0" lang="en-US" sz="18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52.7</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6.6</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18. Mainly loamy saline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15.3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1.9</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19. Silty and calyey saline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5.6</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0.7</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20. Rolling to hilly sandy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116.9</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14.7</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21. Mainly loamy partly gravelly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46.6</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5.8</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22. Mainly loamy partly gravelly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16.7</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2.1</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23. MOUNTAIND: Rocky out-crop with patchy soils</a:t>
                      </a:r>
                      <a:r>
                        <a:rPr kumimoji="0" lang="en-US" sz="1000" b="0" i="0" u="none" strike="noStrike" cap="none" normalizeH="0" baseline="0">
                          <a:ln>
                            <a:noFill/>
                          </a:ln>
                          <a:solidFill>
                            <a:schemeClr val="tx1"/>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244.5</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30.6</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VALLEYS : Mainly loamy partly gravelly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1"/>
                  </a:ext>
                </a:extLst>
              </a:tr>
              <a:tr h="323850">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24. Clayey and loamy severly slaine sodic soils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2.7</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0.3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25. Glaciers and snow caps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3.4</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0.4</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26. Rivers</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13</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1.6</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44475">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TOTAL:</a:t>
                      </a:r>
                      <a:r>
                        <a:rPr kumimoji="0" lang="en-US" sz="1000" b="0" i="0" u="none" strike="noStrike" cap="none" normalizeH="0" baseline="0">
                          <a:ln>
                            <a:noFill/>
                          </a:ln>
                          <a:solidFill>
                            <a:schemeClr val="tx1"/>
                          </a:solidFill>
                          <a:effectLst/>
                          <a:latin typeface="Arial"/>
                          <a:cs typeface="Times New Roman" pitchFamily="18" charset="0"/>
                        </a:rPr>
                        <a:t> </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796.1</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t" latinLnBrk="0" hangingPunct="0">
                        <a:lnSpc>
                          <a:spcPct val="100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Times New Roman" pitchFamily="18" charset="0"/>
                          <a:cs typeface="Times New Roman" pitchFamily="18" charset="0"/>
                        </a:rPr>
                        <a:t>100</a:t>
                      </a: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bl>
          </a:graphicData>
        </a:graphic>
      </p:graphicFrame>
      <p:sp>
        <p:nvSpPr>
          <p:cNvPr id="6" name="Slide Number Placeholder 5"/>
          <p:cNvSpPr>
            <a:spLocks noGrp="1"/>
          </p:cNvSpPr>
          <p:nvPr>
            <p:ph type="sldNum" sz="quarter" idx="12"/>
          </p:nvPr>
        </p:nvSpPr>
        <p:spPr/>
        <p:txBody>
          <a:bodyPr/>
          <a:lstStyle/>
          <a:p>
            <a:pPr>
              <a:defRPr/>
            </a:pPr>
            <a:fld id="{67ECE406-5E93-47A1-AFF2-E82F0A96069B}" type="slidenum">
              <a:rPr lang="en-US" smtClean="0"/>
              <a:pPr>
                <a:defRPr/>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Crops vs. Soil type</a:t>
            </a:r>
          </a:p>
        </p:txBody>
      </p:sp>
      <p:sp>
        <p:nvSpPr>
          <p:cNvPr id="3" name="Content Placeholder 2"/>
          <p:cNvSpPr>
            <a:spLocks noGrp="1"/>
          </p:cNvSpPr>
          <p:nvPr>
            <p:ph idx="1"/>
          </p:nvPr>
        </p:nvSpPr>
        <p:spPr>
          <a:xfrm>
            <a:off x="457200" y="1600201"/>
            <a:ext cx="8229600" cy="2438400"/>
          </a:xfrm>
        </p:spPr>
        <p:txBody>
          <a:bodyPr/>
          <a:lstStyle/>
          <a:p>
            <a:r>
              <a:rPr lang="en-US" sz="2000" dirty="0"/>
              <a:t>Heavy retentive soils (&gt;40% clay) are good for rice &amp; sugarcane</a:t>
            </a:r>
          </a:p>
          <a:p>
            <a:r>
              <a:rPr lang="en-US" sz="2000" dirty="0"/>
              <a:t>Light sandy soil (2 – 8% clay) is suitable for gram, fodder, pulses etc</a:t>
            </a:r>
          </a:p>
          <a:p>
            <a:r>
              <a:rPr lang="en-US" sz="2000" dirty="0"/>
              <a:t>Medium  or normal soil (10-20% clay) is good for wheat, cotton, maize, vegetables, oil seeds etc.</a:t>
            </a:r>
          </a:p>
        </p:txBody>
      </p:sp>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58</a:t>
            </a:fld>
            <a:endParaRPr lang="en-US"/>
          </a:p>
        </p:txBody>
      </p:sp>
      <p:sp>
        <p:nvSpPr>
          <p:cNvPr id="5" name="Title 1"/>
          <p:cNvSpPr txBox="1">
            <a:spLocks/>
          </p:cNvSpPr>
          <p:nvPr/>
        </p:nvSpPr>
        <p:spPr bwMode="auto">
          <a:xfrm>
            <a:off x="609600" y="2971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chemeClr val="tx2"/>
                </a:solidFill>
                <a:effectLst/>
                <a:uLnTx/>
                <a:uFillTx/>
                <a:latin typeface="+mj-lt"/>
                <a:ea typeface="+mj-ea"/>
                <a:cs typeface="+mj-cs"/>
              </a:rPr>
              <a:t>Crop Rotations</a:t>
            </a:r>
          </a:p>
        </p:txBody>
      </p:sp>
      <p:sp>
        <p:nvSpPr>
          <p:cNvPr id="6" name="Content Placeholder 2"/>
          <p:cNvSpPr txBox="1">
            <a:spLocks/>
          </p:cNvSpPr>
          <p:nvPr/>
        </p:nvSpPr>
        <p:spPr bwMode="auto">
          <a:xfrm>
            <a:off x="457200" y="3886200"/>
            <a:ext cx="82296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a:ln>
                  <a:noFill/>
                </a:ln>
                <a:solidFill>
                  <a:schemeClr val="tx1"/>
                </a:solidFill>
                <a:effectLst/>
                <a:uLnTx/>
                <a:uFillTx/>
                <a:latin typeface="+mn-lt"/>
                <a:ea typeface="+mn-ea"/>
                <a:cs typeface="+mn-cs"/>
              </a:rPr>
              <a:t>Benefits of crop rotation: </a:t>
            </a:r>
          </a:p>
          <a:p>
            <a:pPr marL="800100" lvl="1" indent="-342900" eaLnBrk="0" hangingPunct="0">
              <a:spcBef>
                <a:spcPct val="20000"/>
              </a:spcBef>
              <a:buFontTx/>
              <a:buChar char="•"/>
            </a:pPr>
            <a:r>
              <a:rPr kumimoji="0" lang="en-US" b="0" i="0" u="none" strike="noStrike" kern="0" cap="none" spc="0" normalizeH="0" baseline="0" noProof="0" dirty="0">
                <a:ln>
                  <a:noFill/>
                </a:ln>
                <a:solidFill>
                  <a:schemeClr val="tx1"/>
                </a:solidFill>
                <a:effectLst/>
                <a:uLnTx/>
                <a:uFillTx/>
                <a:latin typeface="+mn-lt"/>
                <a:ea typeface="+mn-ea"/>
                <a:cs typeface="+mn-cs"/>
              </a:rPr>
              <a:t>Increase</a:t>
            </a:r>
            <a:r>
              <a:rPr kumimoji="0" lang="en-US" b="0" i="0" u="none" strike="noStrike" kern="0" cap="none" spc="0" normalizeH="0" noProof="0" dirty="0">
                <a:ln>
                  <a:noFill/>
                </a:ln>
                <a:solidFill>
                  <a:schemeClr val="tx1"/>
                </a:solidFill>
                <a:effectLst/>
                <a:uLnTx/>
                <a:uFillTx/>
                <a:latin typeface="+mn-lt"/>
                <a:ea typeface="+mn-ea"/>
                <a:cs typeface="+mn-cs"/>
              </a:rPr>
              <a:t> fertility of crop, </a:t>
            </a:r>
          </a:p>
          <a:p>
            <a:pPr marL="800100" lvl="1" indent="-342900" eaLnBrk="0" hangingPunct="0">
              <a:spcBef>
                <a:spcPct val="20000"/>
              </a:spcBef>
              <a:buFontTx/>
              <a:buChar char="•"/>
            </a:pPr>
            <a:r>
              <a:rPr kumimoji="0" lang="en-US" b="0" i="0" u="none" strike="noStrike" kern="0" cap="none" spc="0" normalizeH="0" noProof="0" dirty="0">
                <a:ln>
                  <a:noFill/>
                </a:ln>
                <a:solidFill>
                  <a:schemeClr val="tx1"/>
                </a:solidFill>
                <a:effectLst/>
                <a:uLnTx/>
                <a:uFillTx/>
                <a:latin typeface="+mn-lt"/>
                <a:ea typeface="+mn-ea"/>
                <a:cs typeface="+mn-cs"/>
              </a:rPr>
              <a:t>reduce diseases, and </a:t>
            </a:r>
          </a:p>
          <a:p>
            <a:pPr marL="800100" lvl="1" indent="-342900" eaLnBrk="0" hangingPunct="0">
              <a:spcBef>
                <a:spcPct val="20000"/>
              </a:spcBef>
              <a:buFontTx/>
              <a:buChar char="•"/>
            </a:pPr>
            <a:r>
              <a:rPr kumimoji="0" lang="en-US" b="0" i="0" u="none" strike="noStrike" kern="0" cap="none" spc="0" normalizeH="0" noProof="0" dirty="0">
                <a:ln>
                  <a:noFill/>
                </a:ln>
                <a:solidFill>
                  <a:schemeClr val="tx1"/>
                </a:solidFill>
                <a:effectLst/>
                <a:uLnTx/>
                <a:uFillTx/>
                <a:latin typeface="+mn-lt"/>
                <a:ea typeface="+mn-ea"/>
                <a:cs typeface="+mn-cs"/>
              </a:rPr>
              <a:t>reduce  insects</a:t>
            </a:r>
          </a:p>
          <a:p>
            <a:pPr marL="342900" indent="-342900" eaLnBrk="0" hangingPunct="0">
              <a:spcBef>
                <a:spcPct val="20000"/>
              </a:spcBef>
              <a:buFontTx/>
              <a:buChar char="•"/>
            </a:pPr>
            <a:r>
              <a:rPr kumimoji="0" lang="en-US" b="0" i="0" u="none" strike="noStrike" kern="0" cap="none" spc="0" normalizeH="0" baseline="0" noProof="0" dirty="0">
                <a:ln>
                  <a:noFill/>
                </a:ln>
                <a:solidFill>
                  <a:schemeClr val="tx1"/>
                </a:solidFill>
                <a:effectLst/>
                <a:uLnTx/>
                <a:uFillTx/>
                <a:latin typeface="+mn-lt"/>
                <a:ea typeface="+mn-ea"/>
                <a:cs typeface="+mn-cs"/>
              </a:rPr>
              <a:t>Example</a:t>
            </a:r>
            <a:r>
              <a:rPr lang="en-US" kern="0" baseline="0" dirty="0">
                <a:latin typeface="+mn-lt"/>
              </a:rPr>
              <a:t>s:</a:t>
            </a:r>
            <a:r>
              <a:rPr lang="en-US" kern="0" dirty="0">
                <a:latin typeface="+mn-lt"/>
              </a:rPr>
              <a:t> </a:t>
            </a:r>
          </a:p>
          <a:p>
            <a:pPr marL="800100" lvl="1" indent="-342900" eaLnBrk="0" hangingPunct="0">
              <a:spcBef>
                <a:spcPct val="20000"/>
              </a:spcBef>
              <a:buFontTx/>
              <a:buChar char="•"/>
            </a:pPr>
            <a:r>
              <a:rPr kumimoji="0" lang="en-US" b="0" i="0" u="none" strike="noStrike" kern="0" cap="none" spc="0" normalizeH="0" baseline="0" noProof="0" dirty="0">
                <a:ln>
                  <a:noFill/>
                </a:ln>
                <a:solidFill>
                  <a:schemeClr val="tx1"/>
                </a:solidFill>
                <a:effectLst/>
                <a:uLnTx/>
                <a:uFillTx/>
                <a:latin typeface="+mn-lt"/>
                <a:ea typeface="+mn-ea"/>
                <a:cs typeface="+mn-cs"/>
              </a:rPr>
              <a:t>Wheat </a:t>
            </a:r>
            <a:r>
              <a:rPr kumimoji="0" lang="en-US" b="0" i="0" u="none" strike="noStrike" kern="0" cap="none" spc="0" normalizeH="0" baseline="0" noProof="0" dirty="0">
                <a:ln>
                  <a:noFill/>
                </a:ln>
                <a:solidFill>
                  <a:schemeClr val="tx1"/>
                </a:solidFill>
                <a:effectLst/>
                <a:uLnTx/>
                <a:uFillTx/>
                <a:latin typeface="+mn-lt"/>
                <a:ea typeface="+mn-ea"/>
                <a:cs typeface="+mn-cs"/>
                <a:sym typeface="Wingdings" pitchFamily="2" charset="2"/>
              </a:rPr>
              <a:t> </a:t>
            </a:r>
            <a:r>
              <a:rPr kumimoji="0" lang="en-US" b="0" i="0" u="none" strike="noStrike" kern="0" cap="none" spc="0" normalizeH="0" baseline="0" noProof="0" dirty="0" err="1">
                <a:ln>
                  <a:noFill/>
                </a:ln>
                <a:solidFill>
                  <a:schemeClr val="tx1"/>
                </a:solidFill>
                <a:effectLst/>
                <a:uLnTx/>
                <a:uFillTx/>
                <a:latin typeface="+mn-lt"/>
                <a:ea typeface="+mn-ea"/>
                <a:cs typeface="+mn-cs"/>
              </a:rPr>
              <a:t>Sorgum</a:t>
            </a:r>
            <a:r>
              <a:rPr kumimoji="0" lang="en-US" b="0" i="0" u="none" strike="noStrike" kern="0" cap="none" spc="0" normalizeH="0" baseline="0" noProof="0" dirty="0">
                <a:ln>
                  <a:noFill/>
                </a:ln>
                <a:solidFill>
                  <a:schemeClr val="tx1"/>
                </a:solidFill>
                <a:effectLst/>
                <a:uLnTx/>
                <a:uFillTx/>
                <a:latin typeface="+mn-lt"/>
                <a:ea typeface="+mn-ea"/>
                <a:cs typeface="+mn-cs"/>
              </a:rPr>
              <a:t> (</a:t>
            </a:r>
            <a:r>
              <a:rPr kumimoji="0" lang="en-US" b="0" i="0" u="none" strike="noStrike" kern="0" cap="none" spc="0" normalizeH="0" noProof="0" dirty="0" err="1">
                <a:ln>
                  <a:noFill/>
                </a:ln>
                <a:solidFill>
                  <a:schemeClr val="tx1"/>
                </a:solidFill>
                <a:effectLst/>
                <a:uLnTx/>
                <a:uFillTx/>
                <a:latin typeface="+mn-lt"/>
                <a:ea typeface="+mn-ea"/>
                <a:cs typeface="+mn-cs"/>
              </a:rPr>
              <a:t>Juvar</a:t>
            </a:r>
            <a:r>
              <a:rPr kumimoji="0" lang="en-US" b="0" i="0" u="none" strike="noStrike" kern="0" cap="none" spc="0" normalizeH="0" noProof="0" dirty="0">
                <a:ln>
                  <a:noFill/>
                </a:ln>
                <a:solidFill>
                  <a:schemeClr val="tx1"/>
                </a:solidFill>
                <a:effectLst/>
                <a:uLnTx/>
                <a:uFillTx/>
                <a:latin typeface="+mn-lt"/>
                <a:ea typeface="+mn-ea"/>
                <a:cs typeface="+mn-cs"/>
              </a:rPr>
              <a:t>) </a:t>
            </a:r>
            <a:r>
              <a:rPr kumimoji="0" lang="en-US" b="0" i="0" u="none" strike="noStrike" kern="0" cap="none" spc="0" normalizeH="0" noProof="0" dirty="0">
                <a:ln>
                  <a:noFill/>
                </a:ln>
                <a:solidFill>
                  <a:schemeClr val="tx1"/>
                </a:solidFill>
                <a:effectLst/>
                <a:uLnTx/>
                <a:uFillTx/>
                <a:latin typeface="+mn-lt"/>
                <a:ea typeface="+mn-ea"/>
                <a:cs typeface="+mn-cs"/>
                <a:sym typeface="Wingdings" pitchFamily="2" charset="2"/>
              </a:rPr>
              <a:t></a:t>
            </a:r>
            <a:r>
              <a:rPr kumimoji="0" lang="en-US" b="0" i="0" u="none" strike="noStrike" kern="0" cap="none" spc="0" normalizeH="0" noProof="0" dirty="0">
                <a:ln>
                  <a:noFill/>
                </a:ln>
                <a:solidFill>
                  <a:schemeClr val="tx1"/>
                </a:solidFill>
                <a:effectLst/>
                <a:uLnTx/>
                <a:uFillTx/>
                <a:latin typeface="+mn-lt"/>
                <a:ea typeface="+mn-ea"/>
                <a:cs typeface="+mn-cs"/>
              </a:rPr>
              <a:t>Gram</a:t>
            </a:r>
          </a:p>
          <a:p>
            <a:pPr marL="800100" lvl="1" indent="-342900" eaLnBrk="0" hangingPunct="0">
              <a:spcBef>
                <a:spcPct val="20000"/>
              </a:spcBef>
              <a:buFontTx/>
              <a:buChar char="•"/>
            </a:pPr>
            <a:r>
              <a:rPr lang="en-US" kern="0" baseline="0" dirty="0">
                <a:latin typeface="+mn-lt"/>
              </a:rPr>
              <a:t>Rice</a:t>
            </a:r>
            <a:r>
              <a:rPr lang="en-US" kern="0" dirty="0">
                <a:latin typeface="+mn-lt"/>
              </a:rPr>
              <a:t> </a:t>
            </a:r>
            <a:r>
              <a:rPr lang="en-US" kern="0" dirty="0">
                <a:latin typeface="+mn-lt"/>
                <a:sym typeface="Wingdings" pitchFamily="2" charset="2"/>
              </a:rPr>
              <a:t></a:t>
            </a:r>
            <a:r>
              <a:rPr lang="en-US" kern="0" dirty="0">
                <a:latin typeface="+mn-lt"/>
              </a:rPr>
              <a:t> Gram</a:t>
            </a:r>
          </a:p>
          <a:p>
            <a:pPr marL="800100" lvl="1" indent="-342900" eaLnBrk="0" hangingPunct="0">
              <a:spcBef>
                <a:spcPct val="20000"/>
              </a:spcBef>
              <a:buFontTx/>
              <a:buChar char="•"/>
            </a:pPr>
            <a:r>
              <a:rPr kumimoji="0" lang="en-US" b="0" i="0" u="none" strike="noStrike" kern="0" cap="none" spc="0" normalizeH="0" baseline="0" noProof="0" dirty="0">
                <a:ln>
                  <a:noFill/>
                </a:ln>
                <a:solidFill>
                  <a:schemeClr val="tx1"/>
                </a:solidFill>
                <a:effectLst/>
                <a:uLnTx/>
                <a:uFillTx/>
                <a:latin typeface="+mn-lt"/>
                <a:ea typeface="+mn-ea"/>
                <a:cs typeface="+mn-cs"/>
              </a:rPr>
              <a:t>Cotton</a:t>
            </a:r>
            <a:r>
              <a:rPr kumimoji="0" lang="en-US" b="0" i="0" u="none" strike="noStrike" kern="0" cap="none" spc="0" normalizeH="0" noProof="0" dirty="0">
                <a:ln>
                  <a:noFill/>
                </a:ln>
                <a:solidFill>
                  <a:schemeClr val="tx1"/>
                </a:solidFill>
                <a:effectLst/>
                <a:uLnTx/>
                <a:uFillTx/>
                <a:latin typeface="+mn-lt"/>
                <a:ea typeface="+mn-ea"/>
                <a:cs typeface="+mn-cs"/>
              </a:rPr>
              <a:t> </a:t>
            </a:r>
            <a:r>
              <a:rPr kumimoji="0" lang="en-US" b="0" i="0" u="none" strike="noStrike" kern="0" cap="none" spc="0" normalizeH="0" noProof="0" dirty="0">
                <a:ln>
                  <a:noFill/>
                </a:ln>
                <a:solidFill>
                  <a:schemeClr val="tx1"/>
                </a:solidFill>
                <a:effectLst/>
                <a:uLnTx/>
                <a:uFillTx/>
                <a:latin typeface="+mn-lt"/>
                <a:ea typeface="+mn-ea"/>
                <a:cs typeface="+mn-cs"/>
                <a:sym typeface="Wingdings" pitchFamily="2" charset="2"/>
              </a:rPr>
              <a:t></a:t>
            </a:r>
            <a:r>
              <a:rPr kumimoji="0" lang="en-US" b="0" i="0" u="none" strike="noStrike" kern="0" cap="none" spc="0" normalizeH="0" noProof="0" dirty="0">
                <a:ln>
                  <a:noFill/>
                </a:ln>
                <a:solidFill>
                  <a:schemeClr val="tx1"/>
                </a:solidFill>
                <a:effectLst/>
                <a:uLnTx/>
                <a:uFillTx/>
                <a:latin typeface="+mn-lt"/>
                <a:ea typeface="+mn-ea"/>
                <a:cs typeface="+mn-cs"/>
              </a:rPr>
              <a:t> Wheat </a:t>
            </a:r>
            <a:r>
              <a:rPr kumimoji="0" lang="en-US" b="0" i="0" u="none" strike="noStrike" kern="0" cap="none" spc="0" normalizeH="0" noProof="0" dirty="0">
                <a:ln>
                  <a:noFill/>
                </a:ln>
                <a:solidFill>
                  <a:schemeClr val="tx1"/>
                </a:solidFill>
                <a:effectLst/>
                <a:uLnTx/>
                <a:uFillTx/>
                <a:latin typeface="+mn-lt"/>
                <a:ea typeface="+mn-ea"/>
                <a:cs typeface="+mn-cs"/>
                <a:sym typeface="Wingdings" pitchFamily="2" charset="2"/>
              </a:rPr>
              <a:t></a:t>
            </a:r>
            <a:r>
              <a:rPr kumimoji="0" lang="en-US" b="0" i="0" u="none" strike="noStrike" kern="0" cap="none" spc="0" normalizeH="0" noProof="0" dirty="0">
                <a:ln>
                  <a:noFill/>
                </a:ln>
                <a:solidFill>
                  <a:schemeClr val="tx1"/>
                </a:solidFill>
                <a:effectLst/>
                <a:uLnTx/>
                <a:uFillTx/>
                <a:latin typeface="+mn-lt"/>
                <a:ea typeface="+mn-ea"/>
                <a:cs typeface="+mn-cs"/>
              </a:rPr>
              <a:t> Gram or Sugarcane</a:t>
            </a:r>
          </a:p>
          <a:p>
            <a:pPr marL="800100" lvl="1" indent="-342900" eaLnBrk="0" hangingPunct="0">
              <a:spcBef>
                <a:spcPct val="20000"/>
              </a:spcBef>
              <a:buFontTx/>
              <a:buChar char="•"/>
            </a:pPr>
            <a:r>
              <a:rPr lang="en-US" kern="0" baseline="0" dirty="0">
                <a:latin typeface="+mn-lt"/>
              </a:rPr>
              <a:t>Cotton </a:t>
            </a:r>
            <a:r>
              <a:rPr lang="en-US" kern="0" baseline="0" dirty="0">
                <a:latin typeface="+mn-lt"/>
                <a:sym typeface="Wingdings" pitchFamily="2" charset="2"/>
              </a:rPr>
              <a:t></a:t>
            </a:r>
            <a:r>
              <a:rPr lang="en-US" kern="0" baseline="0" dirty="0">
                <a:latin typeface="+mn-lt"/>
              </a:rPr>
              <a:t> </a:t>
            </a:r>
            <a:r>
              <a:rPr lang="en-US" kern="0" baseline="0" dirty="0" err="1">
                <a:latin typeface="+mn-lt"/>
              </a:rPr>
              <a:t>Juvar</a:t>
            </a:r>
            <a:r>
              <a:rPr lang="en-US" kern="0" dirty="0">
                <a:latin typeface="+mn-lt"/>
              </a:rPr>
              <a:t> </a:t>
            </a:r>
            <a:r>
              <a:rPr lang="en-US" kern="0" dirty="0">
                <a:latin typeface="+mn-lt"/>
                <a:sym typeface="Wingdings" pitchFamily="2" charset="2"/>
              </a:rPr>
              <a:t></a:t>
            </a:r>
            <a:r>
              <a:rPr lang="en-US" kern="0" dirty="0">
                <a:latin typeface="+mn-lt"/>
              </a:rPr>
              <a:t> Gram</a:t>
            </a:r>
            <a:endParaRPr kumimoji="0" lang="en-US"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2800"/>
              <a:t>Pakistan: Aridity based on Moisture Index (%age)</a:t>
            </a:r>
          </a:p>
        </p:txBody>
      </p:sp>
      <p:pic>
        <p:nvPicPr>
          <p:cNvPr id="59395" name="Picture 5" descr="kharif"/>
          <p:cNvPicPr>
            <a:picLocks noChangeAspect="1" noChangeArrowheads="1"/>
          </p:cNvPicPr>
          <p:nvPr/>
        </p:nvPicPr>
        <p:blipFill>
          <a:blip r:embed="rId3" cstate="print"/>
          <a:srcRect/>
          <a:stretch>
            <a:fillRect/>
          </a:stretch>
        </p:blipFill>
        <p:spPr bwMode="auto">
          <a:xfrm>
            <a:off x="1828800" y="1333500"/>
            <a:ext cx="4933950" cy="5067300"/>
          </a:xfrm>
          <a:prstGeom prst="rect">
            <a:avLst/>
          </a:prstGeom>
          <a:noFill/>
          <a:ln w="9525">
            <a:noFill/>
            <a:miter lim="800000"/>
            <a:headEnd/>
            <a:tailEnd/>
          </a:ln>
        </p:spPr>
      </p:pic>
      <p:sp>
        <p:nvSpPr>
          <p:cNvPr id="59396" name="Rectangle 6"/>
          <p:cNvSpPr>
            <a:spLocks noChangeArrowheads="1"/>
          </p:cNvSpPr>
          <p:nvPr/>
        </p:nvSpPr>
        <p:spPr bwMode="auto">
          <a:xfrm>
            <a:off x="0" y="6491288"/>
            <a:ext cx="6426200" cy="366712"/>
          </a:xfrm>
          <a:prstGeom prst="rect">
            <a:avLst/>
          </a:prstGeom>
          <a:noFill/>
          <a:ln w="9525">
            <a:noFill/>
            <a:miter lim="800000"/>
            <a:headEnd/>
            <a:tailEnd/>
          </a:ln>
        </p:spPr>
        <p:txBody>
          <a:bodyPr wrap="none">
            <a:spAutoFit/>
          </a:bodyPr>
          <a:lstStyle/>
          <a:p>
            <a:r>
              <a:rPr lang="en-US">
                <a:hlinkClick r:id="rId4"/>
              </a:rPr>
              <a:t>http://namc.pmd.gov.pk/zone.php?type=c</a:t>
            </a:r>
            <a:r>
              <a:rPr lang="en-US"/>
              <a:t>   dated: 225-2-2013</a:t>
            </a:r>
          </a:p>
        </p:txBody>
      </p:sp>
      <p:sp>
        <p:nvSpPr>
          <p:cNvPr id="5" name="Slide Number Placeholder 4"/>
          <p:cNvSpPr>
            <a:spLocks noGrp="1"/>
          </p:cNvSpPr>
          <p:nvPr>
            <p:ph type="sldNum" sz="quarter" idx="12"/>
          </p:nvPr>
        </p:nvSpPr>
        <p:spPr/>
        <p:txBody>
          <a:bodyPr/>
          <a:lstStyle/>
          <a:p>
            <a:pPr>
              <a:defRPr/>
            </a:pPr>
            <a:fld id="{67ECE406-5E93-47A1-AFF2-E82F0A96069B}" type="slidenum">
              <a:rPr lang="en-US" smtClean="0"/>
              <a:pPr>
                <a:defRPr/>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457200" y="0"/>
            <a:ext cx="8229600" cy="1143000"/>
          </a:xfrm>
        </p:spPr>
        <p:txBody>
          <a:bodyPr/>
          <a:lstStyle/>
          <a:p>
            <a:pPr eaLnBrk="1" hangingPunct="1"/>
            <a:r>
              <a:rPr lang="en-US" sz="2800"/>
              <a:t>Irrigation and drainage papers by FAO</a:t>
            </a:r>
            <a:endParaRPr lang="en-US" sz="1400"/>
          </a:p>
        </p:txBody>
      </p:sp>
      <p:sp>
        <p:nvSpPr>
          <p:cNvPr id="9219" name="Rectangle 3"/>
          <p:cNvSpPr>
            <a:spLocks noGrp="1" noChangeArrowheads="1"/>
          </p:cNvSpPr>
          <p:nvPr>
            <p:ph type="body" idx="4294967295"/>
          </p:nvPr>
        </p:nvSpPr>
        <p:spPr>
          <a:xfrm>
            <a:off x="228600" y="1143000"/>
            <a:ext cx="4267200" cy="5181600"/>
          </a:xfrm>
        </p:spPr>
        <p:txBody>
          <a:bodyPr/>
          <a:lstStyle/>
          <a:p>
            <a:pPr eaLnBrk="1" hangingPunct="1">
              <a:lnSpc>
                <a:spcPct val="80000"/>
              </a:lnSpc>
              <a:buFontTx/>
              <a:buNone/>
              <a:defRPr/>
            </a:pPr>
            <a:r>
              <a:rPr lang="en-US" sz="1200" b="1" dirty="0"/>
              <a:t>IRRIGATION AND DRAINAGE PAPERS</a:t>
            </a:r>
          </a:p>
          <a:p>
            <a:pPr eaLnBrk="1" hangingPunct="1">
              <a:lnSpc>
                <a:spcPct val="80000"/>
              </a:lnSpc>
              <a:buFontTx/>
              <a:buNone/>
              <a:defRPr/>
            </a:pPr>
            <a:r>
              <a:rPr lang="en-US" sz="1200" dirty="0"/>
              <a:t>1</a:t>
            </a:r>
            <a:r>
              <a:rPr lang="en-US" sz="1200" dirty="0">
                <a:solidFill>
                  <a:schemeClr val="accent3">
                    <a:lumMod val="50000"/>
                  </a:schemeClr>
                </a:solidFill>
              </a:rPr>
              <a:t> Irrigation practice and water management, 1971 (</a:t>
            </a:r>
            <a:r>
              <a:rPr lang="en-US" sz="1200" dirty="0" err="1">
                <a:solidFill>
                  <a:schemeClr val="accent3">
                    <a:lumMod val="50000"/>
                  </a:schemeClr>
                </a:solidFill>
              </a:rPr>
              <a:t>Ar</a:t>
            </a:r>
            <a:r>
              <a:rPr lang="en-US" sz="1200" dirty="0">
                <a:solidFill>
                  <a:schemeClr val="accent3">
                    <a:lumMod val="50000"/>
                  </a:schemeClr>
                </a:solidFill>
              </a:rPr>
              <a:t>* E* F* S*) </a:t>
            </a:r>
          </a:p>
          <a:p>
            <a:pPr eaLnBrk="1" hangingPunct="1">
              <a:lnSpc>
                <a:spcPct val="80000"/>
              </a:lnSpc>
              <a:buFontTx/>
              <a:buNone/>
              <a:defRPr/>
            </a:pPr>
            <a:r>
              <a:rPr lang="en-US" sz="1200" dirty="0">
                <a:solidFill>
                  <a:schemeClr val="accent3">
                    <a:lumMod val="50000"/>
                  </a:schemeClr>
                </a:solidFill>
              </a:rPr>
              <a:t>1 Rev. 1 Irrigation practice and water management, 1984 (E*) </a:t>
            </a:r>
          </a:p>
          <a:p>
            <a:pPr eaLnBrk="1" hangingPunct="1">
              <a:lnSpc>
                <a:spcPct val="80000"/>
              </a:lnSpc>
              <a:buFontTx/>
              <a:buNone/>
              <a:defRPr/>
            </a:pPr>
            <a:r>
              <a:rPr lang="en-US" sz="1200" dirty="0">
                <a:solidFill>
                  <a:schemeClr val="accent3">
                    <a:lumMod val="50000"/>
                  </a:schemeClr>
                </a:solidFill>
              </a:rPr>
              <a:t>2. Irrigation canal lining (New edition, 1977, available in E, F and S in the FAO Land and Water Development Series, No. 1) </a:t>
            </a:r>
          </a:p>
          <a:p>
            <a:pPr eaLnBrk="1" hangingPunct="1">
              <a:lnSpc>
                <a:spcPct val="80000"/>
              </a:lnSpc>
              <a:buFontTx/>
              <a:buNone/>
              <a:defRPr/>
            </a:pPr>
            <a:r>
              <a:rPr lang="en-US" sz="1200" dirty="0">
                <a:solidFill>
                  <a:schemeClr val="accent3">
                    <a:lumMod val="50000"/>
                  </a:schemeClr>
                </a:solidFill>
              </a:rPr>
              <a:t>3. Design criteria for basin irrigation systems, 1971 (E*) </a:t>
            </a:r>
          </a:p>
          <a:p>
            <a:pPr eaLnBrk="1" hangingPunct="1">
              <a:lnSpc>
                <a:spcPct val="80000"/>
              </a:lnSpc>
              <a:buFontTx/>
              <a:buNone/>
              <a:defRPr/>
            </a:pPr>
            <a:r>
              <a:rPr lang="en-US" sz="1200" dirty="0">
                <a:solidFill>
                  <a:schemeClr val="accent3">
                    <a:lumMod val="50000"/>
                  </a:schemeClr>
                </a:solidFill>
              </a:rPr>
              <a:t>4. Village irrigation </a:t>
            </a:r>
            <a:r>
              <a:rPr lang="en-US" sz="1200" dirty="0" err="1">
                <a:solidFill>
                  <a:schemeClr val="accent3">
                    <a:lumMod val="50000"/>
                  </a:schemeClr>
                </a:solidFill>
              </a:rPr>
              <a:t>programmes</a:t>
            </a:r>
            <a:r>
              <a:rPr lang="en-US" sz="1200" dirty="0">
                <a:solidFill>
                  <a:schemeClr val="accent3">
                    <a:lumMod val="50000"/>
                  </a:schemeClr>
                </a:solidFill>
              </a:rPr>
              <a:t> - a new approach in water economy, 1971 (E* F*) </a:t>
            </a:r>
          </a:p>
          <a:p>
            <a:pPr eaLnBrk="1" hangingPunct="1">
              <a:lnSpc>
                <a:spcPct val="80000"/>
              </a:lnSpc>
              <a:buFontTx/>
              <a:buNone/>
              <a:defRPr/>
            </a:pPr>
            <a:r>
              <a:rPr lang="en-US" sz="1200" dirty="0">
                <a:solidFill>
                  <a:schemeClr val="accent3">
                    <a:lumMod val="50000"/>
                  </a:schemeClr>
                </a:solidFill>
              </a:rPr>
              <a:t>5. Automated irrigation, 1971 (E* F* S*) </a:t>
            </a:r>
          </a:p>
          <a:p>
            <a:pPr eaLnBrk="1" hangingPunct="1">
              <a:lnSpc>
                <a:spcPct val="80000"/>
              </a:lnSpc>
              <a:buFontTx/>
              <a:buNone/>
              <a:defRPr/>
            </a:pPr>
            <a:r>
              <a:rPr lang="en-US" sz="1200" dirty="0">
                <a:solidFill>
                  <a:schemeClr val="accent3">
                    <a:lumMod val="50000"/>
                  </a:schemeClr>
                </a:solidFill>
              </a:rPr>
              <a:t>6. Drainage of heavy soils, 1971 (E* F* S*) </a:t>
            </a:r>
          </a:p>
          <a:p>
            <a:pPr eaLnBrk="1" hangingPunct="1">
              <a:lnSpc>
                <a:spcPct val="80000"/>
              </a:lnSpc>
              <a:buFontTx/>
              <a:buNone/>
              <a:defRPr/>
            </a:pPr>
            <a:r>
              <a:rPr lang="en-US" sz="1200" dirty="0">
                <a:solidFill>
                  <a:schemeClr val="accent3">
                    <a:lumMod val="50000"/>
                  </a:schemeClr>
                </a:solidFill>
              </a:rPr>
              <a:t>7. Salinity seminar, Baghdad, 1971 (E* F) </a:t>
            </a:r>
          </a:p>
          <a:p>
            <a:pPr eaLnBrk="1" hangingPunct="1">
              <a:lnSpc>
                <a:spcPct val="80000"/>
              </a:lnSpc>
              <a:buFontTx/>
              <a:buNone/>
              <a:defRPr/>
            </a:pPr>
            <a:r>
              <a:rPr lang="en-US" sz="1200" dirty="0">
                <a:solidFill>
                  <a:schemeClr val="accent3">
                    <a:lumMod val="50000"/>
                  </a:schemeClr>
                </a:solidFill>
              </a:rPr>
              <a:t>8. Water and the environment, 1971 (E* F* S*) </a:t>
            </a:r>
          </a:p>
          <a:p>
            <a:pPr eaLnBrk="1" hangingPunct="1">
              <a:lnSpc>
                <a:spcPct val="80000"/>
              </a:lnSpc>
              <a:buFontTx/>
              <a:buNone/>
              <a:defRPr/>
            </a:pPr>
            <a:r>
              <a:rPr lang="en-US" sz="1200" dirty="0">
                <a:solidFill>
                  <a:schemeClr val="accent3">
                    <a:lumMod val="50000"/>
                  </a:schemeClr>
                </a:solidFill>
              </a:rPr>
              <a:t>9. Drainage materials, 1972 (E* F* S*) </a:t>
            </a:r>
          </a:p>
          <a:p>
            <a:pPr eaLnBrk="1" hangingPunct="1">
              <a:lnSpc>
                <a:spcPct val="80000"/>
              </a:lnSpc>
              <a:buFontTx/>
              <a:buNone/>
              <a:defRPr/>
            </a:pPr>
            <a:r>
              <a:rPr lang="en-US" sz="1200" dirty="0">
                <a:solidFill>
                  <a:schemeClr val="accent3">
                    <a:lumMod val="50000"/>
                  </a:schemeClr>
                </a:solidFill>
              </a:rPr>
              <a:t>10. Integrated farm water management, 1971 (E* F* S*) </a:t>
            </a:r>
          </a:p>
          <a:p>
            <a:pPr eaLnBrk="1" hangingPunct="1">
              <a:lnSpc>
                <a:spcPct val="80000"/>
              </a:lnSpc>
              <a:buFontTx/>
              <a:buNone/>
              <a:defRPr/>
            </a:pPr>
            <a:r>
              <a:rPr lang="en-US" sz="1200" dirty="0">
                <a:solidFill>
                  <a:schemeClr val="accent3">
                    <a:lumMod val="50000"/>
                  </a:schemeClr>
                </a:solidFill>
              </a:rPr>
              <a:t>11. Planning methodology seminar, Bucharest, 1972 (E* F*) </a:t>
            </a:r>
          </a:p>
          <a:p>
            <a:pPr eaLnBrk="1" hangingPunct="1">
              <a:lnSpc>
                <a:spcPct val="80000"/>
              </a:lnSpc>
              <a:buFontTx/>
              <a:buNone/>
              <a:defRPr/>
            </a:pPr>
            <a:r>
              <a:rPr lang="en-US" sz="1200" dirty="0">
                <a:solidFill>
                  <a:schemeClr val="accent3">
                    <a:lumMod val="50000"/>
                  </a:schemeClr>
                </a:solidFill>
              </a:rPr>
              <a:t>12. Farm water management seminar, Manila 1972 (E*) </a:t>
            </a:r>
          </a:p>
          <a:p>
            <a:pPr eaLnBrk="1" hangingPunct="1">
              <a:lnSpc>
                <a:spcPct val="80000"/>
              </a:lnSpc>
              <a:buFontTx/>
              <a:buNone/>
              <a:defRPr/>
            </a:pPr>
            <a:r>
              <a:rPr lang="en-US" sz="1200" dirty="0">
                <a:solidFill>
                  <a:schemeClr val="accent3">
                    <a:lumMod val="50000"/>
                  </a:schemeClr>
                </a:solidFill>
              </a:rPr>
              <a:t>13. Water use seminar, Damascus, 1972 (E* F*) </a:t>
            </a:r>
          </a:p>
          <a:p>
            <a:pPr eaLnBrk="1" hangingPunct="1">
              <a:lnSpc>
                <a:spcPct val="80000"/>
              </a:lnSpc>
              <a:buFontTx/>
              <a:buNone/>
              <a:defRPr/>
            </a:pPr>
            <a:r>
              <a:rPr lang="en-US" sz="1200" dirty="0">
                <a:solidFill>
                  <a:schemeClr val="accent3">
                    <a:lumMod val="50000"/>
                  </a:schemeClr>
                </a:solidFill>
              </a:rPr>
              <a:t>14. Trickle irrigation, 1973 (E* F* S*) </a:t>
            </a:r>
          </a:p>
          <a:p>
            <a:pPr eaLnBrk="1" hangingPunct="1">
              <a:lnSpc>
                <a:spcPct val="80000"/>
              </a:lnSpc>
              <a:buFontTx/>
              <a:buNone/>
              <a:defRPr/>
            </a:pPr>
            <a:r>
              <a:rPr lang="en-US" sz="1200" dirty="0">
                <a:solidFill>
                  <a:schemeClr val="accent3">
                    <a:lumMod val="50000"/>
                  </a:schemeClr>
                </a:solidFill>
              </a:rPr>
              <a:t>15. Drainage machinery, 1973 (E* F*) </a:t>
            </a:r>
          </a:p>
          <a:p>
            <a:pPr eaLnBrk="1" hangingPunct="1">
              <a:lnSpc>
                <a:spcPct val="80000"/>
              </a:lnSpc>
              <a:buFontTx/>
              <a:buNone/>
              <a:defRPr/>
            </a:pPr>
            <a:r>
              <a:rPr lang="en-US" sz="1200" dirty="0">
                <a:solidFill>
                  <a:schemeClr val="accent3">
                    <a:lumMod val="50000"/>
                  </a:schemeClr>
                </a:solidFill>
              </a:rPr>
              <a:t>16. Drainage of salty soils, 1973 (C* E* F* S*) </a:t>
            </a:r>
          </a:p>
          <a:p>
            <a:pPr eaLnBrk="1" hangingPunct="1">
              <a:lnSpc>
                <a:spcPct val="80000"/>
              </a:lnSpc>
              <a:buFontTx/>
              <a:buNone/>
              <a:defRPr/>
            </a:pPr>
            <a:r>
              <a:rPr lang="en-US" sz="1200" dirty="0">
                <a:solidFill>
                  <a:schemeClr val="accent3">
                    <a:lumMod val="50000"/>
                  </a:schemeClr>
                </a:solidFill>
              </a:rPr>
              <a:t>17. Man's influence on the hydrological cycle, 1973 (E* F* S*) </a:t>
            </a:r>
          </a:p>
          <a:p>
            <a:pPr eaLnBrk="1" hangingPunct="1">
              <a:lnSpc>
                <a:spcPct val="80000"/>
              </a:lnSpc>
              <a:buFontTx/>
              <a:buNone/>
              <a:defRPr/>
            </a:pPr>
            <a:r>
              <a:rPr lang="en-US" sz="1200" dirty="0">
                <a:solidFill>
                  <a:schemeClr val="accent3">
                    <a:lumMod val="50000"/>
                  </a:schemeClr>
                </a:solidFill>
              </a:rPr>
              <a:t>18. Groundwater seminar, Granada, 1973 (E* F* S*) </a:t>
            </a:r>
          </a:p>
          <a:p>
            <a:pPr eaLnBrk="1" hangingPunct="1">
              <a:lnSpc>
                <a:spcPct val="80000"/>
              </a:lnSpc>
              <a:buFontTx/>
              <a:buNone/>
              <a:defRPr/>
            </a:pPr>
            <a:r>
              <a:rPr lang="en-US" sz="1200" dirty="0">
                <a:solidFill>
                  <a:schemeClr val="accent3">
                    <a:lumMod val="50000"/>
                  </a:schemeClr>
                </a:solidFill>
              </a:rPr>
              <a:t>19. Mathematical models in hydrology, 1978 (E*)</a:t>
            </a:r>
            <a:r>
              <a:rPr lang="en-US" sz="1200" dirty="0"/>
              <a:t> </a:t>
            </a:r>
          </a:p>
          <a:p>
            <a:pPr eaLnBrk="1" hangingPunct="1">
              <a:lnSpc>
                <a:spcPct val="80000"/>
              </a:lnSpc>
              <a:buFontTx/>
              <a:buNone/>
              <a:defRPr/>
            </a:pPr>
            <a:r>
              <a:rPr lang="en-US" sz="1200" dirty="0"/>
              <a:t>20/1. </a:t>
            </a:r>
            <a:r>
              <a:rPr lang="en-US" sz="1200" b="1" dirty="0"/>
              <a:t>Water laws in Moslem countries - Vol. 1, 1973 (E* F*) </a:t>
            </a:r>
          </a:p>
          <a:p>
            <a:pPr eaLnBrk="1" hangingPunct="1">
              <a:lnSpc>
                <a:spcPct val="80000"/>
              </a:lnSpc>
              <a:buFontTx/>
              <a:buNone/>
              <a:defRPr/>
            </a:pPr>
            <a:r>
              <a:rPr lang="en-US" sz="1200" b="1" dirty="0"/>
              <a:t>20/2. Water laws in Moslem countries - Vol. 2, 1978 (E F) </a:t>
            </a:r>
          </a:p>
        </p:txBody>
      </p:sp>
      <p:sp>
        <p:nvSpPr>
          <p:cNvPr id="9220" name="Rectangle 6"/>
          <p:cNvSpPr>
            <a:spLocks noChangeArrowheads="1"/>
          </p:cNvSpPr>
          <p:nvPr/>
        </p:nvSpPr>
        <p:spPr bwMode="auto">
          <a:xfrm>
            <a:off x="4495800" y="1219200"/>
            <a:ext cx="4343400" cy="5262563"/>
          </a:xfrm>
          <a:prstGeom prst="rect">
            <a:avLst/>
          </a:prstGeom>
          <a:noFill/>
          <a:ln w="9525">
            <a:noFill/>
            <a:miter lim="800000"/>
            <a:headEnd/>
            <a:tailEnd/>
          </a:ln>
        </p:spPr>
        <p:txBody>
          <a:bodyPr>
            <a:spAutoFit/>
          </a:bodyPr>
          <a:lstStyle/>
          <a:p>
            <a:pPr>
              <a:lnSpc>
                <a:spcPct val="80000"/>
              </a:lnSpc>
              <a:defRPr/>
            </a:pPr>
            <a:r>
              <a:rPr lang="en-US" sz="1400" dirty="0">
                <a:solidFill>
                  <a:schemeClr val="accent3">
                    <a:lumMod val="50000"/>
                  </a:schemeClr>
                </a:solidFill>
              </a:rPr>
              <a:t>21. Groundwater models, 1973 (E*) </a:t>
            </a:r>
          </a:p>
          <a:p>
            <a:pPr>
              <a:lnSpc>
                <a:spcPct val="80000"/>
              </a:lnSpc>
              <a:defRPr/>
            </a:pPr>
            <a:r>
              <a:rPr lang="en-US" sz="1400" dirty="0">
                <a:solidFill>
                  <a:schemeClr val="accent3">
                    <a:lumMod val="50000"/>
                  </a:schemeClr>
                </a:solidFill>
              </a:rPr>
              <a:t>22. Water for agriculture - index, 1973 (E/F/S*) </a:t>
            </a:r>
          </a:p>
          <a:p>
            <a:pPr>
              <a:lnSpc>
                <a:spcPct val="80000"/>
              </a:lnSpc>
              <a:defRPr/>
            </a:pPr>
            <a:r>
              <a:rPr lang="en-US" sz="1400" dirty="0">
                <a:solidFill>
                  <a:schemeClr val="accent3">
                    <a:lumMod val="50000"/>
                  </a:schemeClr>
                </a:solidFill>
              </a:rPr>
              <a:t>23. Simulation methods in water development, 1974 (E* F* S*) </a:t>
            </a:r>
          </a:p>
          <a:p>
            <a:pPr>
              <a:lnSpc>
                <a:spcPct val="80000"/>
              </a:lnSpc>
              <a:defRPr/>
            </a:pPr>
            <a:r>
              <a:rPr lang="en-US" sz="1400" b="1" dirty="0"/>
              <a:t>24. Crop water requirements (rev.) 1977 (C* E F S) </a:t>
            </a:r>
          </a:p>
          <a:p>
            <a:pPr>
              <a:lnSpc>
                <a:spcPct val="80000"/>
              </a:lnSpc>
              <a:defRPr/>
            </a:pPr>
            <a:r>
              <a:rPr lang="en-US" sz="1400" dirty="0">
                <a:solidFill>
                  <a:schemeClr val="accent3">
                    <a:lumMod val="50000"/>
                  </a:schemeClr>
                </a:solidFill>
              </a:rPr>
              <a:t>25. Effective rainfall, 1974 (C* E* F* S*) </a:t>
            </a:r>
          </a:p>
          <a:p>
            <a:pPr>
              <a:lnSpc>
                <a:spcPct val="80000"/>
              </a:lnSpc>
              <a:defRPr/>
            </a:pPr>
            <a:r>
              <a:rPr lang="en-US" sz="1400" dirty="0">
                <a:solidFill>
                  <a:schemeClr val="accent3">
                    <a:lumMod val="50000"/>
                  </a:schemeClr>
                </a:solidFill>
              </a:rPr>
              <a:t>26/1. Small hydraulic structures - Vol. 1, 1975 (E* F* S*) </a:t>
            </a:r>
          </a:p>
          <a:p>
            <a:pPr>
              <a:lnSpc>
                <a:spcPct val="80000"/>
              </a:lnSpc>
              <a:defRPr/>
            </a:pPr>
            <a:r>
              <a:rPr lang="en-US" sz="1400" dirty="0">
                <a:solidFill>
                  <a:schemeClr val="accent3">
                    <a:lumMod val="50000"/>
                  </a:schemeClr>
                </a:solidFill>
              </a:rPr>
              <a:t>26/2. Small hydraulic structures - Vol. 2, 1975 (E* F* S*) </a:t>
            </a:r>
          </a:p>
          <a:p>
            <a:pPr>
              <a:lnSpc>
                <a:spcPct val="80000"/>
              </a:lnSpc>
              <a:defRPr/>
            </a:pPr>
            <a:r>
              <a:rPr lang="en-US" sz="1400" dirty="0">
                <a:solidFill>
                  <a:schemeClr val="accent3">
                    <a:lumMod val="50000"/>
                  </a:schemeClr>
                </a:solidFill>
              </a:rPr>
              <a:t>27. Agro-meteorological field stations, 1976 (E* F* S*) </a:t>
            </a:r>
          </a:p>
          <a:p>
            <a:pPr>
              <a:lnSpc>
                <a:spcPct val="80000"/>
              </a:lnSpc>
              <a:defRPr/>
            </a:pPr>
            <a:r>
              <a:rPr lang="en-US" sz="1400" dirty="0">
                <a:solidFill>
                  <a:schemeClr val="accent3">
                    <a:lumMod val="50000"/>
                  </a:schemeClr>
                </a:solidFill>
              </a:rPr>
              <a:t>28. Drainage testing, 1976 (E* F* S*) </a:t>
            </a:r>
          </a:p>
          <a:p>
            <a:pPr>
              <a:lnSpc>
                <a:spcPct val="80000"/>
              </a:lnSpc>
              <a:defRPr/>
            </a:pPr>
            <a:r>
              <a:rPr lang="en-US" sz="1400" dirty="0">
                <a:solidFill>
                  <a:schemeClr val="accent3">
                    <a:lumMod val="50000"/>
                  </a:schemeClr>
                </a:solidFill>
              </a:rPr>
              <a:t>29. Water quality for agriculture, 1976 (E* F* S*) </a:t>
            </a:r>
          </a:p>
          <a:p>
            <a:pPr>
              <a:lnSpc>
                <a:spcPct val="80000"/>
              </a:lnSpc>
              <a:defRPr/>
            </a:pPr>
            <a:r>
              <a:rPr lang="en-US" sz="1400" dirty="0">
                <a:solidFill>
                  <a:schemeClr val="accent3">
                    <a:lumMod val="50000"/>
                  </a:schemeClr>
                </a:solidFill>
              </a:rPr>
              <a:t>29. Rev. 1 Water quality for agriculture, 1985 (C* E* F* S*) </a:t>
            </a:r>
          </a:p>
          <a:p>
            <a:pPr>
              <a:lnSpc>
                <a:spcPct val="80000"/>
              </a:lnSpc>
              <a:defRPr/>
            </a:pPr>
            <a:r>
              <a:rPr lang="en-US" sz="1400" dirty="0">
                <a:solidFill>
                  <a:schemeClr val="accent3">
                    <a:lumMod val="50000"/>
                  </a:schemeClr>
                </a:solidFill>
              </a:rPr>
              <a:t>30. Self-help wells, 1977 (E*) </a:t>
            </a:r>
          </a:p>
          <a:p>
            <a:pPr>
              <a:lnSpc>
                <a:spcPct val="80000"/>
              </a:lnSpc>
              <a:defRPr/>
            </a:pPr>
            <a:r>
              <a:rPr lang="en-US" sz="1400" dirty="0">
                <a:solidFill>
                  <a:schemeClr val="accent3">
                    <a:lumMod val="50000"/>
                  </a:schemeClr>
                </a:solidFill>
              </a:rPr>
              <a:t>31. Groundwater pollution, 1979 (C* E* S) </a:t>
            </a:r>
          </a:p>
          <a:p>
            <a:pPr>
              <a:lnSpc>
                <a:spcPct val="80000"/>
              </a:lnSpc>
              <a:defRPr/>
            </a:pPr>
            <a:r>
              <a:rPr lang="en-US" sz="1400" dirty="0">
                <a:solidFill>
                  <a:schemeClr val="accent3">
                    <a:lumMod val="50000"/>
                  </a:schemeClr>
                </a:solidFill>
              </a:rPr>
              <a:t>32. Deterministic models in hydrology, 1979 (E*) </a:t>
            </a:r>
          </a:p>
          <a:p>
            <a:pPr>
              <a:lnSpc>
                <a:spcPct val="80000"/>
              </a:lnSpc>
              <a:defRPr/>
            </a:pPr>
            <a:r>
              <a:rPr lang="en-US" sz="1400" dirty="0">
                <a:solidFill>
                  <a:schemeClr val="accent3">
                    <a:lumMod val="50000"/>
                  </a:schemeClr>
                </a:solidFill>
              </a:rPr>
              <a:t>33. Yield response to water, 1979 (C* E F S) </a:t>
            </a:r>
          </a:p>
          <a:p>
            <a:pPr>
              <a:lnSpc>
                <a:spcPct val="80000"/>
              </a:lnSpc>
              <a:defRPr/>
            </a:pPr>
            <a:r>
              <a:rPr lang="en-US" sz="1400" dirty="0">
                <a:solidFill>
                  <a:schemeClr val="accent3">
                    <a:lumMod val="50000"/>
                  </a:schemeClr>
                </a:solidFill>
              </a:rPr>
              <a:t>34. Corrosion and encrustation in water wells, 1980 (E*) </a:t>
            </a:r>
          </a:p>
          <a:p>
            <a:pPr>
              <a:lnSpc>
                <a:spcPct val="80000"/>
              </a:lnSpc>
              <a:defRPr/>
            </a:pPr>
            <a:r>
              <a:rPr lang="en-US" sz="1400" dirty="0">
                <a:solidFill>
                  <a:schemeClr val="accent3">
                    <a:lumMod val="50000"/>
                  </a:schemeClr>
                </a:solidFill>
              </a:rPr>
              <a:t>35. Mechanized sprinkler irrigation, 1982 (C E* F S*) </a:t>
            </a:r>
          </a:p>
          <a:p>
            <a:pPr>
              <a:lnSpc>
                <a:spcPct val="80000"/>
              </a:lnSpc>
              <a:defRPr/>
            </a:pPr>
            <a:r>
              <a:rPr lang="en-US" sz="1400" dirty="0">
                <a:solidFill>
                  <a:schemeClr val="accent3">
                    <a:lumMod val="50000"/>
                  </a:schemeClr>
                </a:solidFill>
              </a:rPr>
              <a:t>36. Localized irrigation, 1980 (</a:t>
            </a:r>
            <a:r>
              <a:rPr lang="en-US" sz="1400" dirty="0" err="1">
                <a:solidFill>
                  <a:schemeClr val="accent3">
                    <a:lumMod val="50000"/>
                  </a:schemeClr>
                </a:solidFill>
              </a:rPr>
              <a:t>Ar</a:t>
            </a:r>
            <a:r>
              <a:rPr lang="en-US" sz="1400" dirty="0">
                <a:solidFill>
                  <a:schemeClr val="accent3">
                    <a:lumMod val="50000"/>
                  </a:schemeClr>
                </a:solidFill>
              </a:rPr>
              <a:t>* C E* F S*) </a:t>
            </a:r>
          </a:p>
          <a:p>
            <a:pPr>
              <a:lnSpc>
                <a:spcPct val="80000"/>
              </a:lnSpc>
              <a:defRPr/>
            </a:pPr>
            <a:r>
              <a:rPr lang="en-US" sz="1400" dirty="0">
                <a:solidFill>
                  <a:schemeClr val="accent3">
                    <a:lumMod val="50000"/>
                  </a:schemeClr>
                </a:solidFill>
              </a:rPr>
              <a:t>37. Arid zone hydrology, 1980 (E*) </a:t>
            </a:r>
          </a:p>
          <a:p>
            <a:pPr>
              <a:lnSpc>
                <a:spcPct val="80000"/>
              </a:lnSpc>
              <a:defRPr/>
            </a:pPr>
            <a:r>
              <a:rPr lang="en-US" sz="1400" dirty="0">
                <a:solidFill>
                  <a:schemeClr val="accent3">
                    <a:lumMod val="50000"/>
                  </a:schemeClr>
                </a:solidFill>
              </a:rPr>
              <a:t>38. Drainage design factors, 1980 (</a:t>
            </a:r>
            <a:r>
              <a:rPr lang="en-US" sz="1400" dirty="0" err="1">
                <a:solidFill>
                  <a:schemeClr val="accent3">
                    <a:lumMod val="50000"/>
                  </a:schemeClr>
                </a:solidFill>
              </a:rPr>
              <a:t>Ar</a:t>
            </a:r>
            <a:r>
              <a:rPr lang="en-US" sz="1400" dirty="0">
                <a:solidFill>
                  <a:schemeClr val="accent3">
                    <a:lumMod val="50000"/>
                  </a:schemeClr>
                </a:solidFill>
              </a:rPr>
              <a:t> C E F S) </a:t>
            </a:r>
          </a:p>
          <a:p>
            <a:pPr>
              <a:lnSpc>
                <a:spcPct val="80000"/>
              </a:lnSpc>
              <a:defRPr/>
            </a:pPr>
            <a:r>
              <a:rPr lang="en-US" sz="1400" dirty="0">
                <a:solidFill>
                  <a:schemeClr val="accent3">
                    <a:lumMod val="50000"/>
                  </a:schemeClr>
                </a:solidFill>
              </a:rPr>
              <a:t>39. </a:t>
            </a:r>
            <a:r>
              <a:rPr lang="en-US" sz="1400" dirty="0" err="1">
                <a:solidFill>
                  <a:schemeClr val="accent3">
                    <a:lumMod val="50000"/>
                  </a:schemeClr>
                </a:solidFill>
              </a:rPr>
              <a:t>Lysimeters</a:t>
            </a:r>
            <a:r>
              <a:rPr lang="en-US" sz="1400" dirty="0">
                <a:solidFill>
                  <a:schemeClr val="accent3">
                    <a:lumMod val="50000"/>
                  </a:schemeClr>
                </a:solidFill>
              </a:rPr>
              <a:t>, 1982 (C E* F* S*) </a:t>
            </a:r>
          </a:p>
          <a:p>
            <a:pPr>
              <a:lnSpc>
                <a:spcPct val="80000"/>
              </a:lnSpc>
              <a:defRPr/>
            </a:pPr>
            <a:r>
              <a:rPr lang="en-US" sz="1400" b="1" dirty="0"/>
              <a:t>40. Organization, operation and maintenance of irrigation schemes, 1982 (C** E* F S*) </a:t>
            </a:r>
          </a:p>
        </p:txBody>
      </p:sp>
      <p:sp>
        <p:nvSpPr>
          <p:cNvPr id="10245" name="Rectangle 7"/>
          <p:cNvSpPr>
            <a:spLocks noChangeArrowheads="1"/>
          </p:cNvSpPr>
          <p:nvPr/>
        </p:nvSpPr>
        <p:spPr bwMode="auto">
          <a:xfrm>
            <a:off x="3657600" y="6335713"/>
            <a:ext cx="5410200" cy="369887"/>
          </a:xfrm>
          <a:prstGeom prst="rect">
            <a:avLst/>
          </a:prstGeom>
          <a:noFill/>
          <a:ln w="9525">
            <a:noFill/>
            <a:miter lim="800000"/>
            <a:headEnd/>
            <a:tailEnd/>
          </a:ln>
        </p:spPr>
        <p:txBody>
          <a:bodyPr>
            <a:spAutoFit/>
          </a:bodyPr>
          <a:lstStyle/>
          <a:p>
            <a:r>
              <a:rPr lang="en-US">
                <a:hlinkClick r:id="rId3"/>
              </a:rPr>
              <a:t>Ref: http://www.fao.org/Ag/agl/public.stm#aglwbu</a:t>
            </a:r>
            <a:endParaRPr lang="en-US"/>
          </a:p>
        </p:txBody>
      </p:sp>
      <p:sp>
        <p:nvSpPr>
          <p:cNvPr id="6" name="Slide Number Placeholder 5"/>
          <p:cNvSpPr>
            <a:spLocks noGrp="1"/>
          </p:cNvSpPr>
          <p:nvPr>
            <p:ph type="sldNum" sz="quarter" idx="12"/>
          </p:nvPr>
        </p:nvSpPr>
        <p:spPr/>
        <p:txBody>
          <a:bodyPr/>
          <a:lstStyle/>
          <a:p>
            <a:pPr>
              <a:defRPr/>
            </a:pPr>
            <a:fld id="{D7451CA8-7013-4953-8094-891C7E7A26B5}" type="slidenum">
              <a:rPr lang="en-US" smtClean="0"/>
              <a:pPr>
                <a:defRPr/>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title"/>
          </p:nvPr>
        </p:nvSpPr>
        <p:spPr>
          <a:xfrm>
            <a:off x="457200" y="152400"/>
            <a:ext cx="8229600" cy="1143000"/>
          </a:xfrm>
          <a:noFill/>
        </p:spPr>
        <p:txBody>
          <a:bodyPr/>
          <a:lstStyle/>
          <a:p>
            <a:pPr eaLnBrk="1" hangingPunct="1"/>
            <a:r>
              <a:rPr lang="en-US"/>
              <a:t>Pakistan Agro-climatic Zones</a:t>
            </a:r>
          </a:p>
        </p:txBody>
      </p:sp>
      <p:pic>
        <p:nvPicPr>
          <p:cNvPr id="60419" name="Picture 6"/>
          <p:cNvPicPr>
            <a:picLocks noChangeAspect="1" noChangeArrowheads="1"/>
          </p:cNvPicPr>
          <p:nvPr/>
        </p:nvPicPr>
        <p:blipFill>
          <a:blip r:embed="rId3" cstate="print"/>
          <a:srcRect/>
          <a:stretch>
            <a:fillRect/>
          </a:stretch>
        </p:blipFill>
        <p:spPr bwMode="auto">
          <a:xfrm>
            <a:off x="2905125" y="1038225"/>
            <a:ext cx="6238875" cy="5819775"/>
          </a:xfrm>
          <a:prstGeom prst="rect">
            <a:avLst/>
          </a:prstGeom>
          <a:noFill/>
          <a:ln w="9525">
            <a:noFill/>
            <a:miter lim="800000"/>
            <a:headEnd/>
            <a:tailEnd/>
          </a:ln>
        </p:spPr>
      </p:pic>
      <p:sp>
        <p:nvSpPr>
          <p:cNvPr id="60420" name="Text Box 7"/>
          <p:cNvSpPr txBox="1">
            <a:spLocks noChangeArrowheads="1"/>
          </p:cNvSpPr>
          <p:nvPr/>
        </p:nvSpPr>
        <p:spPr bwMode="auto">
          <a:xfrm>
            <a:off x="228600" y="1371600"/>
            <a:ext cx="4191000" cy="2838450"/>
          </a:xfrm>
          <a:prstGeom prst="rect">
            <a:avLst/>
          </a:prstGeom>
          <a:noFill/>
          <a:ln w="9525">
            <a:noFill/>
            <a:miter lim="800000"/>
            <a:headEnd/>
            <a:tailEnd/>
          </a:ln>
        </p:spPr>
        <p:txBody>
          <a:bodyPr>
            <a:spAutoFit/>
          </a:bodyPr>
          <a:lstStyle/>
          <a:p>
            <a:r>
              <a:rPr lang="en-US"/>
              <a:t>I 	Indus Delta</a:t>
            </a:r>
          </a:p>
          <a:p>
            <a:r>
              <a:rPr lang="en-US"/>
              <a:t>II 	Southern irrigated</a:t>
            </a:r>
          </a:p>
          <a:p>
            <a:r>
              <a:rPr lang="en-US"/>
              <a:t>III 	Sandy Desert (a&amp;b)</a:t>
            </a:r>
          </a:p>
          <a:p>
            <a:r>
              <a:rPr lang="en-US"/>
              <a:t>IV 	Northern Irrigated plains (a&amp;b)</a:t>
            </a:r>
          </a:p>
          <a:p>
            <a:r>
              <a:rPr lang="en-US"/>
              <a:t>V 	Barren lands</a:t>
            </a:r>
          </a:p>
          <a:p>
            <a:r>
              <a:rPr lang="en-US"/>
              <a:t>VI 	Wet mountains</a:t>
            </a:r>
          </a:p>
          <a:p>
            <a:r>
              <a:rPr lang="en-US"/>
              <a:t>VII 	Northern dry mountains</a:t>
            </a:r>
          </a:p>
          <a:p>
            <a:r>
              <a:rPr lang="en-US"/>
              <a:t>VIII	Western dry mountains</a:t>
            </a:r>
          </a:p>
          <a:p>
            <a:r>
              <a:rPr lang="en-US"/>
              <a:t>IX 	Dry western plateau</a:t>
            </a:r>
          </a:p>
          <a:p>
            <a:r>
              <a:rPr lang="en-US"/>
              <a:t>X 	Suleiman Piedmonts</a:t>
            </a:r>
          </a:p>
        </p:txBody>
      </p:sp>
      <p:sp>
        <p:nvSpPr>
          <p:cNvPr id="5" name="Slide Number Placeholder 4"/>
          <p:cNvSpPr>
            <a:spLocks noGrp="1"/>
          </p:cNvSpPr>
          <p:nvPr>
            <p:ph type="sldNum" sz="quarter" idx="12"/>
          </p:nvPr>
        </p:nvSpPr>
        <p:spPr/>
        <p:txBody>
          <a:bodyPr/>
          <a:lstStyle/>
          <a:p>
            <a:pPr>
              <a:defRPr/>
            </a:pPr>
            <a:fld id="{67ECE406-5E93-47A1-AFF2-E82F0A96069B}" type="slidenum">
              <a:rPr lang="en-US" smtClean="0"/>
              <a:pPr>
                <a:defRPr/>
              </a:pPr>
              <a:t>60</a:t>
            </a:fld>
            <a:endParaRPr lang="en-US"/>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3"/>
          <p:cNvSpPr>
            <a:spLocks noGrp="1" noChangeArrowheads="1"/>
          </p:cNvSpPr>
          <p:nvPr>
            <p:ph type="title"/>
          </p:nvPr>
        </p:nvSpPr>
        <p:spPr/>
        <p:txBody>
          <a:bodyPr/>
          <a:lstStyle/>
          <a:p>
            <a:pPr eaLnBrk="1" hangingPunct="1"/>
            <a:r>
              <a:rPr lang="en-US"/>
              <a:t>Pakistan Agro-climatic Zones</a:t>
            </a:r>
          </a:p>
        </p:txBody>
      </p:sp>
      <p:sp>
        <p:nvSpPr>
          <p:cNvPr id="61443" name="Rectangle 15"/>
          <p:cNvSpPr>
            <a:spLocks noChangeArrowheads="1"/>
          </p:cNvSpPr>
          <p:nvPr/>
        </p:nvSpPr>
        <p:spPr bwMode="auto">
          <a:xfrm>
            <a:off x="152400" y="6110288"/>
            <a:ext cx="2195513" cy="366712"/>
          </a:xfrm>
          <a:prstGeom prst="rect">
            <a:avLst/>
          </a:prstGeom>
          <a:noFill/>
          <a:ln w="9525">
            <a:noFill/>
            <a:miter lim="800000"/>
            <a:headEnd/>
            <a:tailEnd/>
          </a:ln>
        </p:spPr>
        <p:txBody>
          <a:bodyPr wrap="none" anchor="ctr">
            <a:spAutoFit/>
          </a:bodyPr>
          <a:lstStyle/>
          <a:p>
            <a:pPr eaLnBrk="0" hangingPunct="0"/>
            <a:r>
              <a:rPr lang="en-US">
                <a:latin typeface="Tahoma" charset="0"/>
              </a:rPr>
              <a:t>Source PARC, 1980 </a:t>
            </a:r>
          </a:p>
        </p:txBody>
      </p:sp>
      <p:sp>
        <p:nvSpPr>
          <p:cNvPr id="61444" name="Rectangle 17"/>
          <p:cNvSpPr>
            <a:spLocks noGrp="1" noChangeArrowheads="1"/>
          </p:cNvSpPr>
          <p:nvPr>
            <p:ph type="body" idx="1"/>
          </p:nvPr>
        </p:nvSpPr>
        <p:spPr>
          <a:noFill/>
        </p:spPr>
        <p:txBody>
          <a:bodyPr/>
          <a:lstStyle/>
          <a:p>
            <a:pPr eaLnBrk="1" hangingPunct="1">
              <a:lnSpc>
                <a:spcPct val="80000"/>
              </a:lnSpc>
            </a:pPr>
            <a:r>
              <a:rPr lang="en-US" sz="2400" b="1" dirty="0"/>
              <a:t>Zone I: Delta, </a:t>
            </a:r>
            <a:r>
              <a:rPr lang="en-US" sz="2400" dirty="0"/>
              <a:t>arid, marine, temperature 20-40 </a:t>
            </a:r>
            <a:r>
              <a:rPr lang="en-US" sz="2400" baseline="30000" dirty="0" err="1"/>
              <a:t>o</a:t>
            </a:r>
            <a:r>
              <a:rPr lang="en-US" sz="2400" dirty="0" err="1"/>
              <a:t>C.</a:t>
            </a:r>
            <a:endParaRPr lang="en-US" sz="2400" dirty="0"/>
          </a:p>
          <a:p>
            <a:pPr eaLnBrk="1" hangingPunct="1">
              <a:lnSpc>
                <a:spcPct val="80000"/>
              </a:lnSpc>
              <a:buNone/>
            </a:pPr>
            <a:r>
              <a:rPr lang="en-US" sz="2400" dirty="0"/>
              <a:t>	The soils are clayey and </a:t>
            </a:r>
            <a:r>
              <a:rPr lang="en-US" sz="2400" dirty="0" err="1"/>
              <a:t>silty</a:t>
            </a:r>
            <a:r>
              <a:rPr lang="en-US" sz="2400" dirty="0"/>
              <a:t>. </a:t>
            </a:r>
          </a:p>
          <a:p>
            <a:pPr eaLnBrk="1" hangingPunct="1">
              <a:lnSpc>
                <a:spcPct val="80000"/>
              </a:lnSpc>
              <a:buNone/>
            </a:pPr>
            <a:r>
              <a:rPr lang="en-US" sz="2400" dirty="0"/>
              <a:t>	Rice, sugarcane, banana and pulses </a:t>
            </a:r>
          </a:p>
          <a:p>
            <a:pPr eaLnBrk="1" hangingPunct="1">
              <a:lnSpc>
                <a:spcPct val="80000"/>
              </a:lnSpc>
            </a:pPr>
            <a:endParaRPr lang="en-US" sz="2400" dirty="0"/>
          </a:p>
          <a:p>
            <a:pPr eaLnBrk="1" hangingPunct="1">
              <a:lnSpc>
                <a:spcPct val="80000"/>
              </a:lnSpc>
            </a:pPr>
            <a:r>
              <a:rPr lang="en-US" sz="2400" b="1" dirty="0"/>
              <a:t>Zone II: Southern Irrigated Plains</a:t>
            </a:r>
            <a:r>
              <a:rPr lang="en-US" sz="2400" dirty="0"/>
              <a:t>, The soils are </a:t>
            </a:r>
            <a:r>
              <a:rPr lang="en-US" sz="2400" dirty="0" err="1"/>
              <a:t>silty</a:t>
            </a:r>
            <a:r>
              <a:rPr lang="en-US" sz="2400" dirty="0"/>
              <a:t> and sandy loam. Cotton, wheat and sugarcane are grown on the left bank of the Indus and Rice, wheat and gram on the right bank</a:t>
            </a:r>
          </a:p>
          <a:p>
            <a:pPr eaLnBrk="1" hangingPunct="1">
              <a:lnSpc>
                <a:spcPct val="80000"/>
              </a:lnSpc>
            </a:pPr>
            <a:endParaRPr lang="en-US" sz="2400" dirty="0"/>
          </a:p>
          <a:p>
            <a:pPr eaLnBrk="1" hangingPunct="1">
              <a:lnSpc>
                <a:spcPct val="80000"/>
              </a:lnSpc>
            </a:pPr>
            <a:r>
              <a:rPr lang="en-US" sz="2400" dirty="0"/>
              <a:t>Zone III: </a:t>
            </a:r>
            <a:r>
              <a:rPr lang="en-US" sz="2400" b="1" dirty="0"/>
              <a:t>Sandy Desert (a)</a:t>
            </a:r>
            <a:r>
              <a:rPr lang="en-US" sz="2400" dirty="0"/>
              <a:t>. The maximum rainfall is 300-500 mm. The soils are sandy and loamy fine sand. The land is used for grazing. </a:t>
            </a:r>
            <a:br>
              <a:rPr lang="en-US" sz="2400" dirty="0"/>
            </a:br>
            <a:endParaRPr lang="en-US" sz="2400" dirty="0"/>
          </a:p>
        </p:txBody>
      </p:sp>
      <p:sp>
        <p:nvSpPr>
          <p:cNvPr id="61445" name="Rectangle 18"/>
          <p:cNvSpPr>
            <a:spLocks noChangeArrowheads="1"/>
          </p:cNvSpPr>
          <p:nvPr/>
        </p:nvSpPr>
        <p:spPr bwMode="auto">
          <a:xfrm>
            <a:off x="2209800" y="5638800"/>
            <a:ext cx="2571750" cy="366713"/>
          </a:xfrm>
          <a:prstGeom prst="rect">
            <a:avLst/>
          </a:prstGeom>
          <a:noFill/>
          <a:ln w="9525">
            <a:noFill/>
            <a:miter lim="800000"/>
            <a:headEnd/>
            <a:tailEnd/>
          </a:ln>
        </p:spPr>
        <p:txBody>
          <a:bodyPr wrap="none">
            <a:spAutoFit/>
          </a:bodyPr>
          <a:lstStyle/>
          <a:p>
            <a:r>
              <a:rPr lang="en-US" b="1"/>
              <a:t>Sandy Desert (b)</a:t>
            </a:r>
            <a:r>
              <a:rPr lang="en-US"/>
              <a:t>. Thal</a:t>
            </a:r>
          </a:p>
        </p:txBody>
      </p:sp>
      <p:sp>
        <p:nvSpPr>
          <p:cNvPr id="6" name="Slide Number Placeholder 5"/>
          <p:cNvSpPr>
            <a:spLocks noGrp="1"/>
          </p:cNvSpPr>
          <p:nvPr>
            <p:ph type="sldNum" sz="quarter" idx="12"/>
          </p:nvPr>
        </p:nvSpPr>
        <p:spPr/>
        <p:txBody>
          <a:bodyPr/>
          <a:lstStyle/>
          <a:p>
            <a:pPr>
              <a:defRPr/>
            </a:pPr>
            <a:fld id="{67ECE406-5E93-47A1-AFF2-E82F0A96069B}" type="slidenum">
              <a:rPr lang="en-US" smtClean="0"/>
              <a:pPr>
                <a:defRPr/>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6"/>
          <p:cNvSpPr>
            <a:spLocks noChangeArrowheads="1"/>
          </p:cNvSpPr>
          <p:nvPr/>
        </p:nvSpPr>
        <p:spPr bwMode="auto">
          <a:xfrm>
            <a:off x="457200" y="304800"/>
            <a:ext cx="8458200" cy="6400800"/>
          </a:xfrm>
          <a:prstGeom prst="rect">
            <a:avLst/>
          </a:prstGeom>
          <a:noFill/>
          <a:ln w="9525">
            <a:noFill/>
            <a:miter lim="800000"/>
            <a:headEnd/>
            <a:tailEnd/>
          </a:ln>
        </p:spPr>
        <p:txBody>
          <a:bodyPr/>
          <a:lstStyle/>
          <a:p>
            <a:pPr marL="342900" indent="-342900">
              <a:lnSpc>
                <a:spcPct val="80000"/>
              </a:lnSpc>
              <a:spcBef>
                <a:spcPct val="20000"/>
              </a:spcBef>
              <a:buFontTx/>
              <a:buChar char="•"/>
            </a:pPr>
            <a:endParaRPr lang="en-US" sz="1600"/>
          </a:p>
        </p:txBody>
      </p:sp>
      <p:sp>
        <p:nvSpPr>
          <p:cNvPr id="62467" name="Rectangle 8"/>
          <p:cNvSpPr>
            <a:spLocks noGrp="1" noChangeArrowheads="1"/>
          </p:cNvSpPr>
          <p:nvPr>
            <p:ph type="body" idx="1"/>
          </p:nvPr>
        </p:nvSpPr>
        <p:spPr/>
        <p:txBody>
          <a:bodyPr/>
          <a:lstStyle/>
          <a:p>
            <a:pPr eaLnBrk="1" hangingPunct="1">
              <a:lnSpc>
                <a:spcPct val="80000"/>
              </a:lnSpc>
            </a:pPr>
            <a:r>
              <a:rPr lang="en-US" sz="2000" b="1"/>
              <a:t>Zone IVa: Northern Irrigated Plain (a)</a:t>
            </a:r>
            <a:r>
              <a:rPr lang="en-US" sz="2000"/>
              <a:t> - Flood Plains and Bar Uplands. Semi Arid. The soils are sandy, loam-clay and loam. The canal irrigated crops are wheat, rice, sugar cane, oilseed and millets in the north and </a:t>
            </a:r>
            <a:r>
              <a:rPr lang="en-US" sz="2000" b="1"/>
              <a:t>wheat, cotton, sugar cane</a:t>
            </a:r>
            <a:r>
              <a:rPr lang="en-US" sz="2000"/>
              <a:t>, maize, citrus and mangoes in the centre and south.</a:t>
            </a:r>
          </a:p>
          <a:p>
            <a:pPr eaLnBrk="1" hangingPunct="1">
              <a:lnSpc>
                <a:spcPct val="80000"/>
              </a:lnSpc>
            </a:pPr>
            <a:endParaRPr lang="en-US" sz="2000" b="1"/>
          </a:p>
          <a:p>
            <a:pPr eaLnBrk="1" hangingPunct="1">
              <a:lnSpc>
                <a:spcPct val="80000"/>
              </a:lnSpc>
            </a:pPr>
            <a:r>
              <a:rPr lang="en-US" sz="2000" b="1"/>
              <a:t>Zone IVb: Northern Irrigated Plain (b) </a:t>
            </a:r>
            <a:r>
              <a:rPr lang="en-US" sz="2000"/>
              <a:t>- alluvial valleys of Peshawar and Mardan. The climate is semi-arid. The soils are silty clays and clay loams. The main crops are </a:t>
            </a:r>
            <a:r>
              <a:rPr lang="en-US" sz="2000" b="1"/>
              <a:t>sugar cane</a:t>
            </a:r>
            <a:r>
              <a:rPr lang="en-US" sz="2000"/>
              <a:t>, maize, </a:t>
            </a:r>
            <a:r>
              <a:rPr lang="en-US" sz="2000" b="1"/>
              <a:t>tobacco</a:t>
            </a:r>
            <a:r>
              <a:rPr lang="en-US" sz="2000"/>
              <a:t>, wheat, berseem, sugar beet and orchards.</a:t>
            </a:r>
          </a:p>
          <a:p>
            <a:pPr eaLnBrk="1" hangingPunct="1">
              <a:lnSpc>
                <a:spcPct val="80000"/>
              </a:lnSpc>
            </a:pPr>
            <a:endParaRPr lang="en-US" sz="2000" b="1"/>
          </a:p>
          <a:p>
            <a:pPr eaLnBrk="1" hangingPunct="1">
              <a:lnSpc>
                <a:spcPct val="80000"/>
              </a:lnSpc>
            </a:pPr>
            <a:r>
              <a:rPr lang="en-US" sz="2000" b="1"/>
              <a:t>Zone V: Barani (Rainfed) Lands</a:t>
            </a:r>
            <a:r>
              <a:rPr lang="en-US" sz="2000"/>
              <a:t>. In the North the mean monthly rainfall is 200 mm in summer and 35 to 50 mm in winter. The main crops are </a:t>
            </a:r>
            <a:r>
              <a:rPr lang="en-US" sz="2000" b="1"/>
              <a:t>wheat, millet, oilseed and pulses</a:t>
            </a:r>
            <a:r>
              <a:rPr lang="en-US" sz="2000"/>
              <a:t>.</a:t>
            </a:r>
            <a:endParaRPr lang="en-US" sz="4000"/>
          </a:p>
        </p:txBody>
      </p:sp>
      <p:sp>
        <p:nvSpPr>
          <p:cNvPr id="62468" name="Rectangle 9"/>
          <p:cNvSpPr>
            <a:spLocks noGrp="1" noChangeArrowheads="1"/>
          </p:cNvSpPr>
          <p:nvPr>
            <p:ph type="title"/>
          </p:nvPr>
        </p:nvSpPr>
        <p:spPr>
          <a:noFill/>
        </p:spPr>
        <p:txBody>
          <a:bodyPr/>
          <a:lstStyle/>
          <a:p>
            <a:pPr eaLnBrk="1" hangingPunct="1"/>
            <a:r>
              <a:rPr lang="en-US"/>
              <a:t>Pakistan Agro-climatic Zones</a:t>
            </a:r>
          </a:p>
        </p:txBody>
      </p:sp>
      <p:sp>
        <p:nvSpPr>
          <p:cNvPr id="62469" name="AutoShape 10">
            <a:hlinkClick r:id="rId3" action="ppaction://hlinksldjump" highlightClick="1"/>
          </p:cNvPr>
          <p:cNvSpPr>
            <a:spLocks noChangeArrowheads="1"/>
          </p:cNvSpPr>
          <p:nvPr/>
        </p:nvSpPr>
        <p:spPr bwMode="auto">
          <a:xfrm>
            <a:off x="6629400" y="6019800"/>
            <a:ext cx="2057400" cy="685800"/>
          </a:xfrm>
          <a:prstGeom prst="actionButtonBlank">
            <a:avLst/>
          </a:prstGeom>
          <a:solidFill>
            <a:schemeClr val="accent1"/>
          </a:solidFill>
          <a:ln w="9525">
            <a:noFill/>
            <a:miter lim="800000"/>
            <a:headEnd/>
            <a:tailEnd/>
          </a:ln>
        </p:spPr>
        <p:txBody>
          <a:bodyPr wrap="none" anchor="ctr"/>
          <a:lstStyle/>
          <a:p>
            <a:pPr algn="ctr"/>
            <a:r>
              <a:rPr lang="en-US"/>
              <a:t>Def. of Aridity</a:t>
            </a:r>
          </a:p>
        </p:txBody>
      </p:sp>
      <p:sp>
        <p:nvSpPr>
          <p:cNvPr id="6" name="Slide Number Placeholder 5"/>
          <p:cNvSpPr>
            <a:spLocks noGrp="1"/>
          </p:cNvSpPr>
          <p:nvPr>
            <p:ph type="sldNum" sz="quarter" idx="12"/>
          </p:nvPr>
        </p:nvSpPr>
        <p:spPr/>
        <p:txBody>
          <a:bodyPr/>
          <a:lstStyle/>
          <a:p>
            <a:pPr>
              <a:defRPr/>
            </a:pPr>
            <a:fld id="{67ECE406-5E93-47A1-AFF2-E82F0A96069B}" type="slidenum">
              <a:rPr lang="en-US" smtClean="0"/>
              <a:pPr>
                <a:defRPr/>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p:txBody>
          <a:bodyPr/>
          <a:lstStyle/>
          <a:p>
            <a:pPr eaLnBrk="1" hangingPunct="1">
              <a:lnSpc>
                <a:spcPct val="80000"/>
              </a:lnSpc>
            </a:pPr>
            <a:r>
              <a:rPr lang="en-US" sz="1800" b="1"/>
              <a:t>Zone VI: Wet Mountains - High Mountains. </a:t>
            </a:r>
            <a:r>
              <a:rPr lang="en-US" sz="1800"/>
              <a:t>The mean monthly rainfall is 235 mm in summer and 116 mm in winter. The soils consist of silt loams to silty clays. A small area is under Rainfed agriculture but most of it is under </a:t>
            </a:r>
            <a:r>
              <a:rPr lang="en-US" sz="1800" b="1"/>
              <a:t>forest.</a:t>
            </a:r>
          </a:p>
          <a:p>
            <a:pPr eaLnBrk="1" hangingPunct="1">
              <a:lnSpc>
                <a:spcPct val="80000"/>
              </a:lnSpc>
            </a:pPr>
            <a:endParaRPr lang="en-US" sz="1800" b="1"/>
          </a:p>
          <a:p>
            <a:pPr eaLnBrk="1" hangingPunct="1">
              <a:lnSpc>
                <a:spcPct val="80000"/>
              </a:lnSpc>
            </a:pPr>
            <a:r>
              <a:rPr lang="en-US" sz="1800" b="1"/>
              <a:t>Zone VII: Northern Dry Mountains. </a:t>
            </a:r>
            <a:r>
              <a:rPr lang="en-US" sz="1800"/>
              <a:t>The valley soils are deep and clayey. Most of the area is used for </a:t>
            </a:r>
            <a:r>
              <a:rPr lang="en-US" sz="1800" b="1"/>
              <a:t>grazing</a:t>
            </a:r>
            <a:r>
              <a:rPr lang="en-US" sz="1800"/>
              <a:t>.</a:t>
            </a:r>
          </a:p>
          <a:p>
            <a:pPr eaLnBrk="1" hangingPunct="1">
              <a:lnSpc>
                <a:spcPct val="80000"/>
              </a:lnSpc>
            </a:pPr>
            <a:endParaRPr lang="en-US" sz="1800" b="1"/>
          </a:p>
          <a:p>
            <a:pPr eaLnBrk="1" hangingPunct="1">
              <a:lnSpc>
                <a:spcPct val="80000"/>
              </a:lnSpc>
            </a:pPr>
            <a:r>
              <a:rPr lang="en-US" sz="1800" b="1"/>
              <a:t>Zone VIII: Western Dry Mountains. </a:t>
            </a:r>
            <a:r>
              <a:rPr lang="en-US" sz="1800"/>
              <a:t>Most of the land is used for </a:t>
            </a:r>
            <a:r>
              <a:rPr lang="en-US" sz="1800" b="1"/>
              <a:t>grazing.</a:t>
            </a:r>
            <a:r>
              <a:rPr lang="en-US" sz="1800"/>
              <a:t> On part of the loamy soils </a:t>
            </a:r>
            <a:r>
              <a:rPr lang="en-US" sz="1800" b="1"/>
              <a:t>wheat and fruit crops </a:t>
            </a:r>
            <a:r>
              <a:rPr lang="en-US" sz="1800"/>
              <a:t>are grown.</a:t>
            </a:r>
          </a:p>
          <a:p>
            <a:pPr eaLnBrk="1" hangingPunct="1">
              <a:lnSpc>
                <a:spcPct val="80000"/>
              </a:lnSpc>
            </a:pPr>
            <a:endParaRPr lang="en-US" sz="1800" b="1"/>
          </a:p>
          <a:p>
            <a:pPr eaLnBrk="1" hangingPunct="1">
              <a:lnSpc>
                <a:spcPct val="80000"/>
              </a:lnSpc>
            </a:pPr>
            <a:r>
              <a:rPr lang="en-US" sz="1800" b="1"/>
              <a:t>Zone IX: Dry Western Plateau - mountainous areas. </a:t>
            </a:r>
            <a:r>
              <a:rPr lang="en-US" sz="1800"/>
              <a:t>The land is used mainly for </a:t>
            </a:r>
            <a:r>
              <a:rPr lang="en-US" sz="1800" b="1"/>
              <a:t>grazing</a:t>
            </a:r>
            <a:r>
              <a:rPr lang="en-US" sz="1800"/>
              <a:t>. </a:t>
            </a:r>
            <a:r>
              <a:rPr lang="en-US" sz="1800" b="1"/>
              <a:t>Melons, fruit crops, vegetables and wheat </a:t>
            </a:r>
            <a:r>
              <a:rPr lang="en-US" sz="1800"/>
              <a:t>are grown where water is available.</a:t>
            </a:r>
          </a:p>
          <a:p>
            <a:pPr eaLnBrk="1" hangingPunct="1">
              <a:lnSpc>
                <a:spcPct val="80000"/>
              </a:lnSpc>
            </a:pPr>
            <a:endParaRPr lang="en-US" sz="1800" b="1"/>
          </a:p>
          <a:p>
            <a:pPr eaLnBrk="1" hangingPunct="1">
              <a:lnSpc>
                <a:spcPct val="80000"/>
              </a:lnSpc>
            </a:pPr>
            <a:r>
              <a:rPr lang="en-US" sz="1800" b="1"/>
              <a:t>Zone X: Sulaiman Piedmont - plains of the Sulaiman Range. </a:t>
            </a:r>
            <a:r>
              <a:rPr lang="en-US" sz="1800"/>
              <a:t>The climate is arid and hot. </a:t>
            </a:r>
            <a:r>
              <a:rPr lang="en-US" sz="1800" b="1"/>
              <a:t>Irrigation relies on floods of the hill torrents</a:t>
            </a:r>
            <a:r>
              <a:rPr lang="en-US" sz="1800"/>
              <a:t>.</a:t>
            </a:r>
          </a:p>
        </p:txBody>
      </p:sp>
      <p:sp>
        <p:nvSpPr>
          <p:cNvPr id="63491" name="Rectangle 4"/>
          <p:cNvSpPr>
            <a:spLocks noGrp="1" noChangeArrowheads="1"/>
          </p:cNvSpPr>
          <p:nvPr>
            <p:ph type="title"/>
          </p:nvPr>
        </p:nvSpPr>
        <p:spPr>
          <a:noFill/>
        </p:spPr>
        <p:txBody>
          <a:bodyPr/>
          <a:lstStyle/>
          <a:p>
            <a:pPr eaLnBrk="1" hangingPunct="1"/>
            <a:r>
              <a:rPr lang="en-US"/>
              <a:t>Pakistan Agro-climatic Zones</a:t>
            </a:r>
          </a:p>
        </p:txBody>
      </p:sp>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AgroEcoPunjab"/>
          <p:cNvPicPr>
            <a:picLocks noChangeAspect="1" noChangeArrowheads="1"/>
          </p:cNvPicPr>
          <p:nvPr/>
        </p:nvPicPr>
        <p:blipFill>
          <a:blip r:embed="rId3" cstate="print"/>
          <a:srcRect/>
          <a:stretch>
            <a:fillRect/>
          </a:stretch>
        </p:blipFill>
        <p:spPr bwMode="auto">
          <a:xfrm>
            <a:off x="1114425" y="995363"/>
            <a:ext cx="6734175" cy="5843587"/>
          </a:xfrm>
          <a:prstGeom prst="rect">
            <a:avLst/>
          </a:prstGeom>
          <a:noFill/>
          <a:ln w="9525">
            <a:noFill/>
            <a:miter lim="800000"/>
            <a:headEnd/>
            <a:tailEnd/>
          </a:ln>
        </p:spPr>
      </p:pic>
      <p:sp>
        <p:nvSpPr>
          <p:cNvPr id="64515" name="Rectangle 5"/>
          <p:cNvSpPr>
            <a:spLocks noGrp="1" noChangeArrowheads="1"/>
          </p:cNvSpPr>
          <p:nvPr>
            <p:ph type="title"/>
          </p:nvPr>
        </p:nvSpPr>
        <p:spPr>
          <a:xfrm>
            <a:off x="457200" y="76200"/>
            <a:ext cx="8229600" cy="1143000"/>
          </a:xfrm>
          <a:noFill/>
        </p:spPr>
        <p:txBody>
          <a:bodyPr/>
          <a:lstStyle/>
          <a:p>
            <a:pPr eaLnBrk="1" hangingPunct="1"/>
            <a:r>
              <a:rPr lang="en-US" dirty="0"/>
              <a:t>Punjab Agro-Climatic Zones</a:t>
            </a:r>
          </a:p>
        </p:txBody>
      </p:sp>
      <p:sp>
        <p:nvSpPr>
          <p:cNvPr id="64516" name="Rectangle 6"/>
          <p:cNvSpPr>
            <a:spLocks noChangeArrowheads="1"/>
          </p:cNvSpPr>
          <p:nvPr/>
        </p:nvSpPr>
        <p:spPr bwMode="auto">
          <a:xfrm>
            <a:off x="5181600" y="6491288"/>
            <a:ext cx="3854450" cy="366712"/>
          </a:xfrm>
          <a:prstGeom prst="rect">
            <a:avLst/>
          </a:prstGeom>
          <a:noFill/>
          <a:ln w="9525">
            <a:noFill/>
            <a:miter lim="800000"/>
            <a:headEnd/>
            <a:tailEnd/>
          </a:ln>
        </p:spPr>
        <p:txBody>
          <a:bodyPr wrap="none">
            <a:spAutoFit/>
          </a:bodyPr>
          <a:lstStyle/>
          <a:p>
            <a:r>
              <a:rPr lang="en-US"/>
              <a:t>Ref     http://www.parc.gov.pk/maps/</a:t>
            </a:r>
          </a:p>
        </p:txBody>
      </p:sp>
      <p:sp>
        <p:nvSpPr>
          <p:cNvPr id="64517" name="Text Box 7"/>
          <p:cNvSpPr txBox="1">
            <a:spLocks noChangeArrowheads="1"/>
          </p:cNvSpPr>
          <p:nvPr/>
        </p:nvSpPr>
        <p:spPr bwMode="auto">
          <a:xfrm>
            <a:off x="3946525" y="1408113"/>
            <a:ext cx="463550" cy="366712"/>
          </a:xfrm>
          <a:prstGeom prst="rect">
            <a:avLst/>
          </a:prstGeom>
          <a:noFill/>
          <a:ln w="9525">
            <a:noFill/>
            <a:miter lim="800000"/>
            <a:headEnd/>
            <a:tailEnd/>
          </a:ln>
        </p:spPr>
        <p:txBody>
          <a:bodyPr wrap="none">
            <a:spAutoFit/>
          </a:bodyPr>
          <a:lstStyle/>
          <a:p>
            <a:r>
              <a:rPr lang="en-US"/>
              <a:t>B I</a:t>
            </a:r>
          </a:p>
        </p:txBody>
      </p:sp>
      <p:sp>
        <p:nvSpPr>
          <p:cNvPr id="64518" name="Text Box 8"/>
          <p:cNvSpPr txBox="1">
            <a:spLocks noChangeArrowheads="1"/>
          </p:cNvSpPr>
          <p:nvPr/>
        </p:nvSpPr>
        <p:spPr bwMode="auto">
          <a:xfrm>
            <a:off x="2743200" y="2895600"/>
            <a:ext cx="539750" cy="366713"/>
          </a:xfrm>
          <a:prstGeom prst="rect">
            <a:avLst/>
          </a:prstGeom>
          <a:noFill/>
          <a:ln w="9525">
            <a:noFill/>
            <a:miter lim="800000"/>
            <a:headEnd/>
            <a:tailEnd/>
          </a:ln>
        </p:spPr>
        <p:txBody>
          <a:bodyPr wrap="none">
            <a:spAutoFit/>
          </a:bodyPr>
          <a:lstStyle/>
          <a:p>
            <a:r>
              <a:rPr lang="en-US"/>
              <a:t>C II</a:t>
            </a:r>
          </a:p>
        </p:txBody>
      </p:sp>
      <p:sp>
        <p:nvSpPr>
          <p:cNvPr id="64519" name="Text Box 9"/>
          <p:cNvSpPr txBox="1">
            <a:spLocks noChangeArrowheads="1"/>
          </p:cNvSpPr>
          <p:nvPr/>
        </p:nvSpPr>
        <p:spPr bwMode="auto">
          <a:xfrm>
            <a:off x="4343400" y="2362200"/>
            <a:ext cx="615950" cy="366713"/>
          </a:xfrm>
          <a:prstGeom prst="rect">
            <a:avLst/>
          </a:prstGeom>
          <a:noFill/>
          <a:ln w="9525">
            <a:noFill/>
            <a:miter lim="800000"/>
            <a:headEnd/>
            <a:tailEnd/>
          </a:ln>
        </p:spPr>
        <p:txBody>
          <a:bodyPr wrap="none">
            <a:spAutoFit/>
          </a:bodyPr>
          <a:lstStyle/>
          <a:p>
            <a:r>
              <a:rPr lang="en-US"/>
              <a:t>A IV</a:t>
            </a:r>
          </a:p>
        </p:txBody>
      </p:sp>
      <p:sp>
        <p:nvSpPr>
          <p:cNvPr id="64520" name="Text Box 10"/>
          <p:cNvSpPr txBox="1">
            <a:spLocks noChangeArrowheads="1"/>
          </p:cNvSpPr>
          <p:nvPr/>
        </p:nvSpPr>
        <p:spPr bwMode="auto">
          <a:xfrm>
            <a:off x="3581400" y="3048000"/>
            <a:ext cx="590550" cy="366713"/>
          </a:xfrm>
          <a:prstGeom prst="rect">
            <a:avLst/>
          </a:prstGeom>
          <a:noFill/>
          <a:ln w="9525">
            <a:noFill/>
            <a:miter lim="800000"/>
            <a:headEnd/>
            <a:tailEnd/>
          </a:ln>
        </p:spPr>
        <p:txBody>
          <a:bodyPr wrap="none">
            <a:spAutoFit/>
          </a:bodyPr>
          <a:lstStyle/>
          <a:p>
            <a:r>
              <a:rPr lang="en-US"/>
              <a:t>A III</a:t>
            </a:r>
          </a:p>
        </p:txBody>
      </p:sp>
      <p:sp>
        <p:nvSpPr>
          <p:cNvPr id="64521" name="Text Box 11"/>
          <p:cNvSpPr txBox="1">
            <a:spLocks noChangeArrowheads="1"/>
          </p:cNvSpPr>
          <p:nvPr/>
        </p:nvSpPr>
        <p:spPr bwMode="auto">
          <a:xfrm>
            <a:off x="2895600" y="4267200"/>
            <a:ext cx="527050" cy="366713"/>
          </a:xfrm>
          <a:prstGeom prst="rect">
            <a:avLst/>
          </a:prstGeom>
          <a:noFill/>
          <a:ln w="9525">
            <a:noFill/>
            <a:miter lim="800000"/>
            <a:headEnd/>
            <a:tailEnd/>
          </a:ln>
        </p:spPr>
        <p:txBody>
          <a:bodyPr wrap="none">
            <a:spAutoFit/>
          </a:bodyPr>
          <a:lstStyle/>
          <a:p>
            <a:r>
              <a:rPr lang="en-US"/>
              <a:t>A II</a:t>
            </a:r>
          </a:p>
        </p:txBody>
      </p:sp>
      <p:sp>
        <p:nvSpPr>
          <p:cNvPr id="64522" name="Text Box 12"/>
          <p:cNvSpPr txBox="1">
            <a:spLocks noChangeArrowheads="1"/>
          </p:cNvSpPr>
          <p:nvPr/>
        </p:nvSpPr>
        <p:spPr bwMode="auto">
          <a:xfrm>
            <a:off x="2514600" y="5257800"/>
            <a:ext cx="603250" cy="366713"/>
          </a:xfrm>
          <a:prstGeom prst="rect">
            <a:avLst/>
          </a:prstGeom>
          <a:noFill/>
          <a:ln w="9525">
            <a:noFill/>
            <a:miter lim="800000"/>
            <a:headEnd/>
            <a:tailEnd/>
          </a:ln>
        </p:spPr>
        <p:txBody>
          <a:bodyPr wrap="none">
            <a:spAutoFit/>
          </a:bodyPr>
          <a:lstStyle/>
          <a:p>
            <a:r>
              <a:rPr lang="en-US"/>
              <a:t>D III</a:t>
            </a:r>
          </a:p>
        </p:txBody>
      </p:sp>
      <p:sp>
        <p:nvSpPr>
          <p:cNvPr id="64523" name="Text Box 13"/>
          <p:cNvSpPr txBox="1">
            <a:spLocks noChangeArrowheads="1"/>
          </p:cNvSpPr>
          <p:nvPr/>
        </p:nvSpPr>
        <p:spPr bwMode="auto">
          <a:xfrm>
            <a:off x="1711325" y="4721225"/>
            <a:ext cx="422275" cy="274638"/>
          </a:xfrm>
          <a:prstGeom prst="rect">
            <a:avLst/>
          </a:prstGeom>
          <a:noFill/>
          <a:ln w="9525">
            <a:noFill/>
            <a:miter lim="800000"/>
            <a:headEnd/>
            <a:tailEnd/>
          </a:ln>
        </p:spPr>
        <p:txBody>
          <a:bodyPr wrap="none">
            <a:spAutoFit/>
          </a:bodyPr>
          <a:lstStyle/>
          <a:p>
            <a:r>
              <a:rPr lang="en-US" sz="1200"/>
              <a:t>C II</a:t>
            </a:r>
          </a:p>
        </p:txBody>
      </p:sp>
      <p:sp>
        <p:nvSpPr>
          <p:cNvPr id="64524" name="Text Box 14"/>
          <p:cNvSpPr txBox="1">
            <a:spLocks noChangeArrowheads="1"/>
          </p:cNvSpPr>
          <p:nvPr/>
        </p:nvSpPr>
        <p:spPr bwMode="auto">
          <a:xfrm>
            <a:off x="1676400" y="4267200"/>
            <a:ext cx="422275" cy="274638"/>
          </a:xfrm>
          <a:prstGeom prst="rect">
            <a:avLst/>
          </a:prstGeom>
          <a:noFill/>
          <a:ln w="9525">
            <a:noFill/>
            <a:miter lim="800000"/>
            <a:headEnd/>
            <a:tailEnd/>
          </a:ln>
        </p:spPr>
        <p:txBody>
          <a:bodyPr wrap="none">
            <a:spAutoFit/>
          </a:bodyPr>
          <a:lstStyle/>
          <a:p>
            <a:r>
              <a:rPr lang="en-US" sz="1200"/>
              <a:t>D II</a:t>
            </a:r>
          </a:p>
        </p:txBody>
      </p:sp>
      <p:sp>
        <p:nvSpPr>
          <p:cNvPr id="64525" name="Text Box 15"/>
          <p:cNvSpPr txBox="1">
            <a:spLocks noChangeArrowheads="1"/>
          </p:cNvSpPr>
          <p:nvPr/>
        </p:nvSpPr>
        <p:spPr bwMode="auto">
          <a:xfrm>
            <a:off x="1600200" y="4038600"/>
            <a:ext cx="379413" cy="274638"/>
          </a:xfrm>
          <a:prstGeom prst="rect">
            <a:avLst/>
          </a:prstGeom>
          <a:noFill/>
          <a:ln w="9525">
            <a:noFill/>
            <a:miter lim="800000"/>
            <a:headEnd/>
            <a:tailEnd/>
          </a:ln>
        </p:spPr>
        <p:txBody>
          <a:bodyPr wrap="none">
            <a:spAutoFit/>
          </a:bodyPr>
          <a:lstStyle/>
          <a:p>
            <a:r>
              <a:rPr lang="en-US" sz="1200"/>
              <a:t>D I</a:t>
            </a:r>
          </a:p>
        </p:txBody>
      </p:sp>
      <p:sp>
        <p:nvSpPr>
          <p:cNvPr id="64526" name="Text Box 16"/>
          <p:cNvSpPr txBox="1">
            <a:spLocks noChangeArrowheads="1"/>
          </p:cNvSpPr>
          <p:nvPr/>
        </p:nvSpPr>
        <p:spPr bwMode="auto">
          <a:xfrm>
            <a:off x="2438400" y="2514600"/>
            <a:ext cx="476250" cy="366713"/>
          </a:xfrm>
          <a:prstGeom prst="rect">
            <a:avLst/>
          </a:prstGeom>
          <a:noFill/>
          <a:ln w="9525">
            <a:noFill/>
            <a:miter lim="800000"/>
            <a:headEnd/>
            <a:tailEnd/>
          </a:ln>
        </p:spPr>
        <p:txBody>
          <a:bodyPr wrap="none">
            <a:spAutoFit/>
          </a:bodyPr>
          <a:lstStyle/>
          <a:p>
            <a:r>
              <a:rPr lang="en-US"/>
              <a:t>C I</a:t>
            </a:r>
          </a:p>
        </p:txBody>
      </p:sp>
      <p:sp>
        <p:nvSpPr>
          <p:cNvPr id="64527" name="Text Box 17"/>
          <p:cNvSpPr txBox="1">
            <a:spLocks noChangeArrowheads="1"/>
          </p:cNvSpPr>
          <p:nvPr/>
        </p:nvSpPr>
        <p:spPr bwMode="auto">
          <a:xfrm>
            <a:off x="3124200" y="1752600"/>
            <a:ext cx="527050" cy="366713"/>
          </a:xfrm>
          <a:prstGeom prst="rect">
            <a:avLst/>
          </a:prstGeom>
          <a:noFill/>
          <a:ln w="9525">
            <a:noFill/>
            <a:miter lim="800000"/>
            <a:headEnd/>
            <a:tailEnd/>
          </a:ln>
        </p:spPr>
        <p:txBody>
          <a:bodyPr wrap="none">
            <a:spAutoFit/>
          </a:bodyPr>
          <a:lstStyle/>
          <a:p>
            <a:r>
              <a:rPr lang="en-US"/>
              <a:t>B II</a:t>
            </a:r>
          </a:p>
        </p:txBody>
      </p:sp>
      <p:sp>
        <p:nvSpPr>
          <p:cNvPr id="16" name="Slide Number Placeholder 15"/>
          <p:cNvSpPr>
            <a:spLocks noGrp="1"/>
          </p:cNvSpPr>
          <p:nvPr>
            <p:ph type="sldNum" sz="quarter" idx="12"/>
          </p:nvPr>
        </p:nvSpPr>
        <p:spPr/>
        <p:txBody>
          <a:bodyPr/>
          <a:lstStyle/>
          <a:p>
            <a:pPr>
              <a:defRPr/>
            </a:pPr>
            <a:fld id="{67ECE406-5E93-47A1-AFF2-E82F0A96069B}" type="slidenum">
              <a:rPr lang="en-US" smtClean="0"/>
              <a:pPr>
                <a:defRPr/>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70"/>
          <p:cNvSpPr>
            <a:spLocks noGrp="1" noChangeArrowheads="1"/>
          </p:cNvSpPr>
          <p:nvPr>
            <p:ph type="title"/>
          </p:nvPr>
        </p:nvSpPr>
        <p:spPr/>
        <p:txBody>
          <a:bodyPr/>
          <a:lstStyle/>
          <a:p>
            <a:pPr algn="l" eaLnBrk="1" hangingPunct="1"/>
            <a:r>
              <a:rPr lang="en-US" sz="4000" dirty="0"/>
              <a:t>Cropping Pattern </a:t>
            </a:r>
            <a:r>
              <a:rPr lang="en-US" sz="4000" dirty="0" err="1"/>
              <a:t>Katchi</a:t>
            </a:r>
            <a:r>
              <a:rPr lang="en-US" sz="4000" dirty="0"/>
              <a:t> Canal</a:t>
            </a:r>
            <a:br>
              <a:rPr lang="en-US" sz="4000" dirty="0"/>
            </a:br>
            <a:r>
              <a:rPr lang="en-US" sz="2400" dirty="0"/>
              <a:t>Existing (Pre-Canal Pattern)</a:t>
            </a:r>
            <a:r>
              <a:rPr lang="en-US" sz="4000" dirty="0"/>
              <a:t>:</a:t>
            </a:r>
          </a:p>
        </p:txBody>
      </p:sp>
      <p:graphicFrame>
        <p:nvGraphicFramePr>
          <p:cNvPr id="134534" name="Group 390"/>
          <p:cNvGraphicFramePr>
            <a:graphicFrameLocks noGrp="1"/>
          </p:cNvGraphicFramePr>
          <p:nvPr>
            <p:ph sz="half" idx="1"/>
          </p:nvPr>
        </p:nvGraphicFramePr>
        <p:xfrm>
          <a:off x="457200" y="1600200"/>
          <a:ext cx="4038600" cy="4525965"/>
        </p:xfrm>
        <a:graphic>
          <a:graphicData uri="http://schemas.openxmlformats.org/drawingml/2006/table">
            <a:tbl>
              <a:tblPr/>
              <a:tblGrid>
                <a:gridCol w="13843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384300">
                  <a:extLst>
                    <a:ext uri="{9D8B030D-6E8A-4147-A177-3AD203B41FA5}">
                      <a16:colId xmlns:a16="http://schemas.microsoft.com/office/drawing/2014/main" val="20002"/>
                    </a:ext>
                  </a:extLst>
                </a:gridCol>
              </a:tblGrid>
              <a:tr h="11160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a:ln>
                            <a:noFill/>
                          </a:ln>
                          <a:solidFill>
                            <a:schemeClr val="tx1"/>
                          </a:solidFill>
                          <a:effectLst/>
                          <a:latin typeface="Times New Roman" pitchFamily="18" charset="0"/>
                          <a:cs typeface="Times New Roman" pitchFamily="18" charset="0"/>
                        </a:rPr>
                        <a:t>Crops</a:t>
                      </a:r>
                      <a:endParaRPr kumimoji="0" lang="en-US" sz="3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Cropped Area</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(Acres)</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Intensities</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Percent of CA</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gridSpan="3">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900" b="1" i="0" u="sng" strike="noStrike" cap="none" normalizeH="0" baseline="0">
                          <a:ln>
                            <a:noFill/>
                          </a:ln>
                          <a:solidFill>
                            <a:schemeClr val="tx1"/>
                          </a:solidFill>
                          <a:effectLst/>
                          <a:latin typeface="Times New Roman" pitchFamily="18" charset="0"/>
                          <a:cs typeface="Times New Roman" pitchFamily="18" charset="0"/>
                        </a:rPr>
                        <a:t>Kharif</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4291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Sorgum</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11,285</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1.58</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132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Oil Seeds</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357</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0.05</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291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Pulses</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1,070</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0.15</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2913">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Fodder</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2,068</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0.29</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1325">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Others</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143</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0.02</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79463">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Times New Roman" pitchFamily="18" charset="0"/>
                          <a:cs typeface="Times New Roman" pitchFamily="18" charset="0"/>
                        </a:rPr>
                        <a:t>Total Kharif</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dirty="0">
                          <a:ln>
                            <a:noFill/>
                          </a:ln>
                          <a:solidFill>
                            <a:schemeClr val="tx1"/>
                          </a:solidFill>
                          <a:effectLst/>
                          <a:latin typeface="Times New Roman" pitchFamily="18" charset="0"/>
                          <a:cs typeface="Times New Roman" pitchFamily="18" charset="0"/>
                        </a:rPr>
                        <a:t>14,902</a:t>
                      </a:r>
                      <a:endParaRPr kumimoji="0" lang="en-US" sz="32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Times New Roman" pitchFamily="18" charset="0"/>
                          <a:cs typeface="Times New Roman" pitchFamily="18" charset="0"/>
                        </a:rPr>
                        <a:t>2.09</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graphicFrame>
        <p:nvGraphicFramePr>
          <p:cNvPr id="134557" name="Group 413"/>
          <p:cNvGraphicFramePr>
            <a:graphicFrameLocks noGrp="1"/>
          </p:cNvGraphicFramePr>
          <p:nvPr>
            <p:ph sz="quarter" idx="2"/>
          </p:nvPr>
        </p:nvGraphicFramePr>
        <p:xfrm>
          <a:off x="4648200" y="1612900"/>
          <a:ext cx="4038600" cy="3873500"/>
        </p:xfrm>
        <a:graphic>
          <a:graphicData uri="http://schemas.openxmlformats.org/drawingml/2006/table">
            <a:tbl>
              <a:tblPr/>
              <a:tblGrid>
                <a:gridCol w="13843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384300">
                  <a:extLst>
                    <a:ext uri="{9D8B030D-6E8A-4147-A177-3AD203B41FA5}">
                      <a16:colId xmlns:a16="http://schemas.microsoft.com/office/drawing/2014/main" val="20002"/>
                    </a:ext>
                  </a:extLst>
                </a:gridCol>
              </a:tblGrid>
              <a:tr h="1066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Crops</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Cropped Area</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(Acres)</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Intensities</a:t>
                      </a:r>
                      <a:endParaRPr kumimoji="0" lang="en-US" sz="18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Percent of CA</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gridSpan="3">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900" b="1" i="0" u="sng" strike="noStrike" cap="none" normalizeH="0" baseline="0">
                          <a:ln>
                            <a:noFill/>
                          </a:ln>
                          <a:solidFill>
                            <a:schemeClr val="tx1"/>
                          </a:solidFill>
                          <a:effectLst/>
                          <a:latin typeface="Times New Roman" pitchFamily="18" charset="0"/>
                          <a:cs typeface="Times New Roman" pitchFamily="18" charset="0"/>
                        </a:rPr>
                        <a:t>Rabi</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873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Wheat</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4,848</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0.68</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73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Gram</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214</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0.03</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73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Oil Seeds</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4,706</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a:ln>
                            <a:noFill/>
                          </a:ln>
                          <a:solidFill>
                            <a:schemeClr val="tx1"/>
                          </a:solidFill>
                          <a:effectLst/>
                          <a:latin typeface="Times New Roman" pitchFamily="18" charset="0"/>
                          <a:cs typeface="Times New Roman" pitchFamily="18" charset="0"/>
                        </a:rPr>
                        <a:t>0.66</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73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Times New Roman" pitchFamily="18" charset="0"/>
                          <a:cs typeface="Times New Roman" pitchFamily="18" charset="0"/>
                        </a:rPr>
                        <a:t>Total Rabi</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Times New Roman" pitchFamily="18" charset="0"/>
                          <a:cs typeface="Times New Roman" pitchFamily="18" charset="0"/>
                        </a:rPr>
                        <a:t>9,768</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Times New Roman" pitchFamily="18" charset="0"/>
                          <a:cs typeface="Times New Roman" pitchFamily="18" charset="0"/>
                        </a:rPr>
                        <a:t>1.37</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34553" name="Group 409"/>
          <p:cNvGraphicFramePr>
            <a:graphicFrameLocks noGrp="1"/>
          </p:cNvGraphicFramePr>
          <p:nvPr>
            <p:ph sz="quarter" idx="3"/>
          </p:nvPr>
        </p:nvGraphicFramePr>
        <p:xfrm>
          <a:off x="4724400" y="6172200"/>
          <a:ext cx="4038600" cy="487363"/>
        </p:xfrm>
        <a:graphic>
          <a:graphicData uri="http://schemas.openxmlformats.org/drawingml/2006/table">
            <a:tbl>
              <a:tblPr/>
              <a:tblGrid>
                <a:gridCol w="13843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384300">
                  <a:extLst>
                    <a:ext uri="{9D8B030D-6E8A-4147-A177-3AD203B41FA5}">
                      <a16:colId xmlns:a16="http://schemas.microsoft.com/office/drawing/2014/main" val="20002"/>
                    </a:ext>
                  </a:extLst>
                </a:gridCol>
              </a:tblGrid>
              <a:tr h="487363">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Times New Roman" pitchFamily="18" charset="0"/>
                          <a:cs typeface="Times New Roman" pitchFamily="18" charset="0"/>
                        </a:rPr>
                        <a:t>ANNUAL :</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Times New Roman" pitchFamily="18" charset="0"/>
                          <a:cs typeface="Times New Roman" pitchFamily="18" charset="0"/>
                        </a:rPr>
                        <a:t>24,670</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a:ln>
                            <a:noFill/>
                          </a:ln>
                          <a:solidFill>
                            <a:schemeClr val="tx1"/>
                          </a:solidFill>
                          <a:effectLst/>
                          <a:latin typeface="Times New Roman" pitchFamily="18" charset="0"/>
                          <a:cs typeface="Times New Roman" pitchFamily="18" charset="0"/>
                        </a:rPr>
                        <a:t>3.46</a:t>
                      </a:r>
                      <a:endParaRPr kumimoji="0" lang="en-US" sz="3200" b="0" i="0" u="none" strike="noStrike" cap="none" normalizeH="0" baseline="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6" name="Slide Number Placeholder 5"/>
          <p:cNvSpPr>
            <a:spLocks noGrp="1"/>
          </p:cNvSpPr>
          <p:nvPr>
            <p:ph type="sldNum" sz="quarter" idx="12"/>
          </p:nvPr>
        </p:nvSpPr>
        <p:spPr/>
        <p:txBody>
          <a:bodyPr/>
          <a:lstStyle/>
          <a:p>
            <a:pPr>
              <a:defRPr/>
            </a:pPr>
            <a:fld id="{6A018B2E-3E56-4A76-9A6F-B79C22827D48}"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t>Aridity~Drought~Famine</a:t>
            </a:r>
            <a:endParaRPr lang="th-TH"/>
          </a:p>
        </p:txBody>
      </p:sp>
      <p:sp>
        <p:nvSpPr>
          <p:cNvPr id="67587" name="Rectangle 3"/>
          <p:cNvSpPr>
            <a:spLocks noGrp="1" noChangeArrowheads="1"/>
          </p:cNvSpPr>
          <p:nvPr>
            <p:ph type="body" idx="1"/>
          </p:nvPr>
        </p:nvSpPr>
        <p:spPr/>
        <p:txBody>
          <a:bodyPr/>
          <a:lstStyle/>
          <a:p>
            <a:pPr eaLnBrk="1" hangingPunct="1"/>
            <a:r>
              <a:rPr lang="en-US"/>
              <a:t>Aridity ≠ Drought ≠ Famine </a:t>
            </a:r>
          </a:p>
          <a:p>
            <a:pPr eaLnBrk="1" hangingPunct="1">
              <a:buFontTx/>
              <a:buNone/>
            </a:pPr>
            <a:r>
              <a:rPr lang="en-US"/>
              <a:t>but</a:t>
            </a:r>
          </a:p>
          <a:p>
            <a:pPr eaLnBrk="1" hangingPunct="1">
              <a:buFontTx/>
              <a:buNone/>
            </a:pPr>
            <a:r>
              <a:rPr lang="en-US"/>
              <a:t>	</a:t>
            </a:r>
            <a:r>
              <a:rPr lang="en-US" u="sng"/>
              <a:t>Aridity</a:t>
            </a:r>
            <a:r>
              <a:rPr lang="en-US"/>
              <a:t> may/may not lead to </a:t>
            </a:r>
            <a:r>
              <a:rPr lang="en-US" u="sng"/>
              <a:t>Drought</a:t>
            </a:r>
            <a:r>
              <a:rPr lang="en-US"/>
              <a:t> and</a:t>
            </a:r>
          </a:p>
          <a:p>
            <a:pPr eaLnBrk="1" hangingPunct="1">
              <a:buFontTx/>
              <a:buNone/>
            </a:pPr>
            <a:r>
              <a:rPr lang="en-US"/>
              <a:t>	</a:t>
            </a:r>
            <a:r>
              <a:rPr lang="en-US" u="sng"/>
              <a:t>Drought</a:t>
            </a:r>
            <a:r>
              <a:rPr lang="en-US"/>
              <a:t> may/may not lead to </a:t>
            </a:r>
            <a:r>
              <a:rPr lang="en-US" u="sng"/>
              <a:t>Famine</a:t>
            </a:r>
            <a:endParaRPr lang="en-US" u="sng">
              <a:cs typeface="Arial" charset="0"/>
            </a:endParaRPr>
          </a:p>
        </p:txBody>
      </p:sp>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66</a:t>
            </a:fld>
            <a:endParaRPr lang="en-US"/>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Definitions</a:t>
            </a:r>
            <a:endParaRPr lang="th-TH"/>
          </a:p>
        </p:txBody>
      </p:sp>
      <p:sp>
        <p:nvSpPr>
          <p:cNvPr id="68611" name="Rectangle 3"/>
          <p:cNvSpPr>
            <a:spLocks noGrp="1" noChangeArrowheads="1"/>
          </p:cNvSpPr>
          <p:nvPr>
            <p:ph type="body" idx="1"/>
          </p:nvPr>
        </p:nvSpPr>
        <p:spPr/>
        <p:txBody>
          <a:bodyPr/>
          <a:lstStyle/>
          <a:p>
            <a:pPr eaLnBrk="1" hangingPunct="1">
              <a:lnSpc>
                <a:spcPct val="90000"/>
              </a:lnSpc>
            </a:pPr>
            <a:r>
              <a:rPr lang="en-US" dirty="0"/>
              <a:t>Aridity</a:t>
            </a:r>
          </a:p>
          <a:p>
            <a:pPr lvl="1" eaLnBrk="1" hangingPunct="1">
              <a:lnSpc>
                <a:spcPct val="90000"/>
              </a:lnSpc>
            </a:pPr>
            <a:r>
              <a:rPr lang="en-US" dirty="0"/>
              <a:t>It is characterized by ratio of Annual Average Rainfall (P) and Annual Average </a:t>
            </a:r>
            <a:r>
              <a:rPr lang="en-US" dirty="0" err="1"/>
              <a:t>Evapotranspiration</a:t>
            </a:r>
            <a:r>
              <a:rPr lang="en-US" dirty="0"/>
              <a:t> (PE) at a certain location.</a:t>
            </a:r>
          </a:p>
          <a:p>
            <a:pPr lvl="1" eaLnBrk="1" hangingPunct="1">
              <a:lnSpc>
                <a:spcPct val="90000"/>
              </a:lnSpc>
            </a:pPr>
            <a:r>
              <a:rPr lang="en-US" dirty="0"/>
              <a:t>Generally if P at a location is much less than PE (approx. &lt;0.5), the location is declared as Arid</a:t>
            </a:r>
          </a:p>
          <a:p>
            <a:pPr lvl="1" eaLnBrk="1" hangingPunct="1">
              <a:lnSpc>
                <a:spcPct val="90000"/>
              </a:lnSpc>
            </a:pPr>
            <a:r>
              <a:rPr lang="en-US" dirty="0"/>
              <a:t>37% of the world area is ARID</a:t>
            </a:r>
            <a:endParaRPr lang="th-TH" dirty="0"/>
          </a:p>
        </p:txBody>
      </p:sp>
      <p:sp>
        <p:nvSpPr>
          <p:cNvPr id="68612" name="Rectangle 4"/>
          <p:cNvSpPr>
            <a:spLocks noChangeArrowheads="1"/>
          </p:cNvSpPr>
          <p:nvPr/>
        </p:nvSpPr>
        <p:spPr bwMode="auto">
          <a:xfrm>
            <a:off x="5299075" y="5883275"/>
            <a:ext cx="3844925" cy="830997"/>
          </a:xfrm>
          <a:prstGeom prst="rect">
            <a:avLst/>
          </a:prstGeom>
          <a:noFill/>
          <a:ln w="9525">
            <a:noFill/>
            <a:miter lim="800000"/>
            <a:headEnd/>
            <a:tailEnd/>
          </a:ln>
        </p:spPr>
        <p:txBody>
          <a:bodyPr>
            <a:spAutoFit/>
          </a:bodyPr>
          <a:lstStyle/>
          <a:p>
            <a:r>
              <a:rPr lang="en-US" sz="1200" dirty="0">
                <a:cs typeface="Angsana New" pitchFamily="18" charset="-34"/>
              </a:rPr>
              <a:t>Source : WMO-UNEP Report (1996): </a:t>
            </a:r>
          </a:p>
          <a:p>
            <a:r>
              <a:rPr lang="en-US" sz="1200" dirty="0">
                <a:cs typeface="Angsana New" pitchFamily="18" charset="-34"/>
              </a:rPr>
              <a:t>Interactions of Desertification and Climate as on  http://www.sdnpbd.org/sdi/international_days/wed/2006/desertification/index.htm</a:t>
            </a:r>
          </a:p>
        </p:txBody>
      </p:sp>
      <p:sp>
        <p:nvSpPr>
          <p:cNvPr id="5" name="Slide Number Placeholder 4"/>
          <p:cNvSpPr>
            <a:spLocks noGrp="1"/>
          </p:cNvSpPr>
          <p:nvPr>
            <p:ph type="sldNum" sz="quarter" idx="12"/>
          </p:nvPr>
        </p:nvSpPr>
        <p:spPr/>
        <p:txBody>
          <a:bodyPr/>
          <a:lstStyle/>
          <a:p>
            <a:pPr>
              <a:defRPr/>
            </a:pPr>
            <a:fld id="{67ECE406-5E93-47A1-AFF2-E82F0A96069B}" type="slidenum">
              <a:rPr lang="en-US" smtClean="0"/>
              <a:pPr>
                <a:defRPr/>
              </a:pPr>
              <a:t>67</a:t>
            </a:fld>
            <a:endParaRPr lang="en-US"/>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Aridity Index</a:t>
            </a:r>
            <a:endParaRPr lang="th-TH"/>
          </a:p>
        </p:txBody>
      </p:sp>
      <p:graphicFrame>
        <p:nvGraphicFramePr>
          <p:cNvPr id="141315" name="Group 3"/>
          <p:cNvGraphicFramePr>
            <a:graphicFrameLocks noGrp="1"/>
          </p:cNvGraphicFramePr>
          <p:nvPr>
            <p:ph idx="1"/>
          </p:nvPr>
        </p:nvGraphicFramePr>
        <p:xfrm>
          <a:off x="2438400" y="1219200"/>
          <a:ext cx="6400800" cy="5150805"/>
        </p:xfrm>
        <a:graphic>
          <a:graphicData uri="http://schemas.openxmlformats.org/drawingml/2006/table">
            <a:tbl>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6429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a:ln>
                            <a:noFill/>
                          </a:ln>
                          <a:solidFill>
                            <a:srgbClr val="000000"/>
                          </a:solidFill>
                          <a:effectLst/>
                          <a:latin typeface="Times New Roman" pitchFamily="18" charset="0"/>
                          <a:ea typeface="MS Mincho" pitchFamily="49" charset="-128"/>
                        </a:rPr>
                        <a:t>Climate Zone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a:ln>
                            <a:noFill/>
                          </a:ln>
                          <a:solidFill>
                            <a:srgbClr val="000000"/>
                          </a:solidFill>
                          <a:effectLst/>
                          <a:latin typeface="Times New Roman" pitchFamily="18" charset="0"/>
                          <a:ea typeface="MS Mincho" pitchFamily="49" charset="-128"/>
                        </a:rPr>
                        <a:t>P</a:t>
                      </a:r>
                      <a:r>
                        <a:rPr kumimoji="0" lang="en-US" sz="2000" b="1" i="0" u="none" strike="noStrike" cap="none" normalizeH="0" baseline="0">
                          <a:ln>
                            <a:noFill/>
                          </a:ln>
                          <a:solidFill>
                            <a:srgbClr val="000000"/>
                          </a:solidFill>
                          <a:effectLst/>
                          <a:latin typeface="Times New Roman" pitchFamily="18" charset="0"/>
                          <a:ea typeface="MS Mincho" pitchFamily="49" charset="-128"/>
                        </a:rPr>
                        <a:t> </a:t>
                      </a:r>
                      <a:r>
                        <a:rPr kumimoji="0" lang="en-US" sz="2000" b="1" i="0" u="none" strike="noStrike" cap="none" normalizeH="0" baseline="0">
                          <a:ln>
                            <a:noFill/>
                          </a:ln>
                          <a:solidFill>
                            <a:srgbClr val="000000"/>
                          </a:solidFill>
                          <a:effectLst/>
                          <a:latin typeface="Times New Roman" pitchFamily="18" charset="0"/>
                          <a:ea typeface="MS Mincho" pitchFamily="49" charset="-128"/>
                          <a:cs typeface="Times New Roman" pitchFamily="18" charset="0"/>
                        </a:rPr>
                        <a:t>/ </a:t>
                      </a:r>
                      <a:r>
                        <a:rPr kumimoji="0" lang="th-TH" sz="2000" b="1" i="0" u="none" strike="noStrike" cap="none" normalizeH="0" baseline="0">
                          <a:ln>
                            <a:noFill/>
                          </a:ln>
                          <a:solidFill>
                            <a:srgbClr val="000000"/>
                          </a:solidFill>
                          <a:effectLst/>
                          <a:latin typeface="Times New Roman" pitchFamily="18" charset="0"/>
                          <a:ea typeface="MS Mincho" pitchFamily="49" charset="-128"/>
                        </a:rPr>
                        <a:t>PE ratio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a:ln>
                            <a:noFill/>
                          </a:ln>
                          <a:solidFill>
                            <a:srgbClr val="000000"/>
                          </a:solidFill>
                          <a:effectLst/>
                          <a:latin typeface="Times New Roman" pitchFamily="18" charset="0"/>
                          <a:ea typeface="MS Mincho" pitchFamily="49" charset="-128"/>
                        </a:rPr>
                        <a:t>% of world covered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531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a:ln>
                            <a:noFill/>
                          </a:ln>
                          <a:solidFill>
                            <a:srgbClr val="000000"/>
                          </a:solidFill>
                          <a:effectLst/>
                          <a:latin typeface="Times New Roman" pitchFamily="18" charset="0"/>
                          <a:ea typeface="MS Mincho" pitchFamily="49" charset="-128"/>
                        </a:rPr>
                        <a:t>Hyper-arid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0" i="0" u="none" strike="noStrike" cap="none" normalizeH="0" baseline="0">
                          <a:ln>
                            <a:noFill/>
                          </a:ln>
                          <a:solidFill>
                            <a:srgbClr val="000000"/>
                          </a:solidFill>
                          <a:effectLst/>
                          <a:latin typeface="Times New Roman" pitchFamily="18" charset="0"/>
                          <a:ea typeface="MS Mincho" pitchFamily="49" charset="-128"/>
                          <a:cs typeface="Times New Roman" pitchFamily="18" charset="0"/>
                        </a:rPr>
                        <a:t>&lt;0.05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0" i="0" u="none" strike="noStrike" cap="none" normalizeH="0" baseline="0">
                          <a:ln>
                            <a:noFill/>
                          </a:ln>
                          <a:solidFill>
                            <a:srgbClr val="000000"/>
                          </a:solidFill>
                          <a:effectLst/>
                          <a:latin typeface="Times New Roman" pitchFamily="18" charset="0"/>
                          <a:ea typeface="MS Mincho" pitchFamily="49" charset="-128"/>
                          <a:cs typeface="Times New Roman" pitchFamily="18" charset="0"/>
                        </a:rPr>
                        <a:t>7.5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1"/>
                  </a:ext>
                </a:extLst>
              </a:tr>
              <a:tr h="6429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a:ln>
                            <a:noFill/>
                          </a:ln>
                          <a:solidFill>
                            <a:srgbClr val="000000"/>
                          </a:solidFill>
                          <a:effectLst/>
                          <a:latin typeface="Times New Roman" pitchFamily="18" charset="0"/>
                          <a:ea typeface="MS Mincho" pitchFamily="49" charset="-128"/>
                        </a:rPr>
                        <a:t>Arid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0" i="0" u="none" strike="noStrike" cap="none" normalizeH="0" baseline="0">
                          <a:ln>
                            <a:noFill/>
                          </a:ln>
                          <a:solidFill>
                            <a:srgbClr val="000000"/>
                          </a:solidFill>
                          <a:effectLst/>
                          <a:latin typeface="Times New Roman" pitchFamily="18" charset="0"/>
                          <a:ea typeface="MS Mincho" pitchFamily="49" charset="-128"/>
                          <a:cs typeface="Times New Roman" pitchFamily="18" charset="0"/>
                        </a:rPr>
                        <a:t>0.05-0.20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0" i="0" u="none" strike="noStrike" cap="none" normalizeH="0" baseline="0">
                          <a:ln>
                            <a:noFill/>
                          </a:ln>
                          <a:solidFill>
                            <a:srgbClr val="000000"/>
                          </a:solidFill>
                          <a:effectLst/>
                          <a:latin typeface="Times New Roman" pitchFamily="18" charset="0"/>
                          <a:ea typeface="MS Mincho" pitchFamily="49" charset="-128"/>
                          <a:cs typeface="Times New Roman" pitchFamily="18" charset="0"/>
                        </a:rPr>
                        <a:t>12.5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2"/>
                  </a:ext>
                </a:extLst>
              </a:tr>
              <a:tr h="6413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a:ln>
                            <a:noFill/>
                          </a:ln>
                          <a:solidFill>
                            <a:srgbClr val="000000"/>
                          </a:solidFill>
                          <a:effectLst/>
                          <a:latin typeface="Times New Roman" pitchFamily="18" charset="0"/>
                          <a:ea typeface="MS Mincho" pitchFamily="49" charset="-128"/>
                        </a:rPr>
                        <a:t>Semi-arid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0" i="0" u="none" strike="noStrike" cap="none" normalizeH="0" baseline="0">
                          <a:ln>
                            <a:noFill/>
                          </a:ln>
                          <a:solidFill>
                            <a:srgbClr val="000000"/>
                          </a:solidFill>
                          <a:effectLst/>
                          <a:latin typeface="Times New Roman" pitchFamily="18" charset="0"/>
                          <a:ea typeface="MS Mincho" pitchFamily="49" charset="-128"/>
                          <a:cs typeface="Times New Roman" pitchFamily="18" charset="0"/>
                        </a:rPr>
                        <a:t>0.21-0.50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0" i="0" u="none" strike="noStrike" cap="none" normalizeH="0" baseline="0">
                          <a:ln>
                            <a:noFill/>
                          </a:ln>
                          <a:solidFill>
                            <a:srgbClr val="000000"/>
                          </a:solidFill>
                          <a:effectLst/>
                          <a:latin typeface="Times New Roman" pitchFamily="18" charset="0"/>
                          <a:ea typeface="MS Mincho" pitchFamily="49" charset="-128"/>
                          <a:cs typeface="Times New Roman" pitchFamily="18" charset="0"/>
                        </a:rPr>
                        <a:t>17.5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00"/>
                    </a:solidFill>
                  </a:tcPr>
                </a:tc>
                <a:extLst>
                  <a:ext uri="{0D108BD9-81ED-4DB2-BD59-A6C34878D82A}">
                    <a16:rowId xmlns:a16="http://schemas.microsoft.com/office/drawing/2014/main" val="10003"/>
                  </a:ext>
                </a:extLst>
              </a:tr>
              <a:tr h="6429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a:ln>
                            <a:noFill/>
                          </a:ln>
                          <a:solidFill>
                            <a:srgbClr val="000000"/>
                          </a:solidFill>
                          <a:effectLst/>
                          <a:latin typeface="Times New Roman" pitchFamily="18" charset="0"/>
                          <a:ea typeface="MS Mincho" pitchFamily="49" charset="-128"/>
                        </a:rPr>
                        <a:t>Dry sub-humid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0" i="0" u="none" strike="noStrike" cap="none" normalizeH="0" baseline="0">
                          <a:ln>
                            <a:noFill/>
                          </a:ln>
                          <a:solidFill>
                            <a:srgbClr val="000000"/>
                          </a:solidFill>
                          <a:effectLst/>
                          <a:latin typeface="Times New Roman" pitchFamily="18" charset="0"/>
                          <a:ea typeface="MS Mincho" pitchFamily="49" charset="-128"/>
                          <a:cs typeface="Times New Roman" pitchFamily="18" charset="0"/>
                        </a:rPr>
                        <a:t>0.51-0.65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0" i="0" u="none" strike="noStrike" cap="none" normalizeH="0" baseline="0">
                          <a:ln>
                            <a:noFill/>
                          </a:ln>
                          <a:solidFill>
                            <a:srgbClr val="000000"/>
                          </a:solidFill>
                          <a:effectLst/>
                          <a:latin typeface="Times New Roman" pitchFamily="18" charset="0"/>
                          <a:ea typeface="MS Mincho" pitchFamily="49" charset="-128"/>
                          <a:cs typeface="Times New Roman" pitchFamily="18" charset="0"/>
                        </a:rPr>
                        <a:t>9.9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135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a:ln>
                            <a:noFill/>
                          </a:ln>
                          <a:solidFill>
                            <a:srgbClr val="000000"/>
                          </a:solidFill>
                          <a:effectLst/>
                          <a:latin typeface="Times New Roman" pitchFamily="18" charset="0"/>
                          <a:ea typeface="MS Mincho" pitchFamily="49" charset="-128"/>
                        </a:rPr>
                        <a:t>Humid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0" i="0" u="none" strike="noStrike" cap="none" normalizeH="0" baseline="0">
                          <a:ln>
                            <a:noFill/>
                          </a:ln>
                          <a:solidFill>
                            <a:srgbClr val="000000"/>
                          </a:solidFill>
                          <a:effectLst/>
                          <a:latin typeface="Times New Roman" pitchFamily="18" charset="0"/>
                          <a:ea typeface="MS Mincho" pitchFamily="49" charset="-128"/>
                          <a:cs typeface="Times New Roman" pitchFamily="18" charset="0"/>
                        </a:rPr>
                        <a:t>&gt; 0.65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0" i="0" u="none" strike="noStrike" cap="none" normalizeH="0" baseline="0">
                          <a:ln>
                            <a:noFill/>
                          </a:ln>
                          <a:solidFill>
                            <a:srgbClr val="000000"/>
                          </a:solidFill>
                          <a:effectLst/>
                          <a:latin typeface="Times New Roman" pitchFamily="18" charset="0"/>
                          <a:ea typeface="MS Mincho" pitchFamily="49" charset="-128"/>
                          <a:cs typeface="Times New Roman" pitchFamily="18" charset="0"/>
                        </a:rPr>
                        <a:t>39.2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2938">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th-TH" sz="2000" b="1" i="0" u="none" strike="noStrike" cap="none" normalizeH="0" baseline="0">
                          <a:ln>
                            <a:noFill/>
                          </a:ln>
                          <a:solidFill>
                            <a:srgbClr val="000000"/>
                          </a:solidFill>
                          <a:effectLst/>
                          <a:latin typeface="Times New Roman" pitchFamily="18" charset="0"/>
                          <a:ea typeface="MS Mincho" pitchFamily="49" charset="-128"/>
                        </a:rPr>
                        <a:t>Cold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0" i="0" u="none" strike="noStrike" cap="none" normalizeH="0" baseline="0">
                          <a:ln>
                            <a:noFill/>
                          </a:ln>
                          <a:solidFill>
                            <a:srgbClr val="000000"/>
                          </a:solidFill>
                          <a:effectLst/>
                          <a:latin typeface="Times New Roman" pitchFamily="18" charset="0"/>
                          <a:ea typeface="MS Mincho" pitchFamily="49" charset="-128"/>
                          <a:cs typeface="Times New Roman" pitchFamily="18" charset="0"/>
                        </a:rPr>
                        <a:t>&gt; 0.65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h-TH" sz="2000" b="0" i="0" u="none" strike="noStrike" cap="none" normalizeH="0" baseline="0">
                          <a:ln>
                            <a:noFill/>
                          </a:ln>
                          <a:solidFill>
                            <a:srgbClr val="000000"/>
                          </a:solidFill>
                          <a:effectLst/>
                          <a:latin typeface="Times New Roman" pitchFamily="18" charset="0"/>
                          <a:ea typeface="MS Mincho" pitchFamily="49" charset="-128"/>
                          <a:cs typeface="Times New Roman" pitchFamily="18" charset="0"/>
                        </a:rPr>
                        <a:t>13.6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2938">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Source of Inf.: WMO-UNEP Report (1996): Interactions of Desertification and Climate as on  http://www.sdnpbd.org/sdi/international_days/wed/2006/desertification/index.htm </a:t>
                      </a:r>
                      <a:endParaRPr kumimoji="0" lang="th-TH" sz="12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4" name="Slide Number Placeholder 3"/>
          <p:cNvSpPr>
            <a:spLocks noGrp="1"/>
          </p:cNvSpPr>
          <p:nvPr>
            <p:ph type="sldNum" sz="quarter" idx="12"/>
          </p:nvPr>
        </p:nvSpPr>
        <p:spPr/>
        <p:txBody>
          <a:bodyPr/>
          <a:lstStyle/>
          <a:p>
            <a:pPr>
              <a:defRPr/>
            </a:pPr>
            <a:fld id="{67ECE406-5E93-47A1-AFF2-E82F0A96069B}" type="slidenum">
              <a:rPr lang="en-US" smtClean="0"/>
              <a:pPr>
                <a:defRPr/>
              </a:pPr>
              <a:t>68</a:t>
            </a:fld>
            <a:endParaRPr lang="en-US"/>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dryland by basin"/>
          <p:cNvPicPr>
            <a:picLocks noGrp="1" noChangeAspect="1" noChangeArrowheads="1"/>
          </p:cNvPicPr>
          <p:nvPr>
            <p:ph sz="half" idx="2"/>
          </p:nvPr>
        </p:nvPicPr>
        <p:blipFill>
          <a:blip r:embed="rId3" cstate="print"/>
          <a:srcRect/>
          <a:stretch>
            <a:fillRect/>
          </a:stretch>
        </p:blipFill>
        <p:spPr>
          <a:xfrm>
            <a:off x="2286000" y="1371600"/>
            <a:ext cx="6858000" cy="4516438"/>
          </a:xfrm>
          <a:noFill/>
        </p:spPr>
      </p:pic>
      <p:sp>
        <p:nvSpPr>
          <p:cNvPr id="70659" name="Rectangle 3"/>
          <p:cNvSpPr>
            <a:spLocks noGrp="1" noChangeArrowheads="1"/>
          </p:cNvSpPr>
          <p:nvPr>
            <p:ph type="title"/>
          </p:nvPr>
        </p:nvSpPr>
        <p:spPr/>
        <p:txBody>
          <a:bodyPr/>
          <a:lstStyle/>
          <a:p>
            <a:pPr eaLnBrk="1" hangingPunct="1"/>
            <a:r>
              <a:rPr lang="en-US"/>
              <a:t>Dry lands by River Basin</a:t>
            </a:r>
            <a:endParaRPr lang="th-TH"/>
          </a:p>
        </p:txBody>
      </p:sp>
      <p:sp>
        <p:nvSpPr>
          <p:cNvPr id="142340" name="Oval 4"/>
          <p:cNvSpPr>
            <a:spLocks noChangeArrowheads="1"/>
          </p:cNvSpPr>
          <p:nvPr/>
        </p:nvSpPr>
        <p:spPr bwMode="auto">
          <a:xfrm>
            <a:off x="6248400" y="1828800"/>
            <a:ext cx="2286000" cy="2209800"/>
          </a:xfrm>
          <a:prstGeom prst="ellipse">
            <a:avLst/>
          </a:prstGeom>
          <a:noFill/>
          <a:ln w="9525">
            <a:solidFill>
              <a:schemeClr val="tx1"/>
            </a:solidFill>
            <a:round/>
            <a:headEnd/>
            <a:tailEnd/>
          </a:ln>
        </p:spPr>
        <p:txBody>
          <a:bodyPr wrap="none" anchor="ctr"/>
          <a:lstStyle/>
          <a:p>
            <a:endParaRPr lang="en-US"/>
          </a:p>
        </p:txBody>
      </p:sp>
      <p:sp>
        <p:nvSpPr>
          <p:cNvPr id="142341" name="AutoShape 5"/>
          <p:cNvSpPr>
            <a:spLocks noChangeArrowheads="1"/>
          </p:cNvSpPr>
          <p:nvPr/>
        </p:nvSpPr>
        <p:spPr bwMode="auto">
          <a:xfrm>
            <a:off x="5486400" y="4800600"/>
            <a:ext cx="1143000" cy="609600"/>
          </a:xfrm>
          <a:prstGeom prst="wedgeEllipseCallout">
            <a:avLst>
              <a:gd name="adj1" fmla="val 62500"/>
              <a:gd name="adj2" fmla="val -210940"/>
            </a:avLst>
          </a:prstGeom>
          <a:noFill/>
          <a:ln w="9525">
            <a:solidFill>
              <a:schemeClr val="tx1"/>
            </a:solidFill>
            <a:miter lim="800000"/>
            <a:headEnd/>
            <a:tailEnd/>
          </a:ln>
        </p:spPr>
        <p:txBody>
          <a:bodyPr/>
          <a:lstStyle/>
          <a:p>
            <a:pPr algn="ctr"/>
            <a:r>
              <a:rPr lang="en-US">
                <a:cs typeface="Angsana New" pitchFamily="18" charset="-34"/>
              </a:rPr>
              <a:t>Asia</a:t>
            </a:r>
            <a:endParaRPr lang="th-TH">
              <a:cs typeface="Angsana New" pitchFamily="18" charset="-34"/>
            </a:endParaRPr>
          </a:p>
        </p:txBody>
      </p:sp>
      <p:pic>
        <p:nvPicPr>
          <p:cNvPr id="142342" name="Picture 6" descr="dryland by basin"/>
          <p:cNvPicPr>
            <a:picLocks noGrp="1" noChangeAspect="1" noChangeArrowheads="1"/>
          </p:cNvPicPr>
          <p:nvPr>
            <p:ph idx="1"/>
          </p:nvPr>
        </p:nvPicPr>
        <p:blipFill>
          <a:blip r:embed="rId3" cstate="print"/>
          <a:srcRect l="7173" t="76219" r="78546" b="2177"/>
          <a:stretch>
            <a:fillRect/>
          </a:stretch>
        </p:blipFill>
        <p:spPr>
          <a:xfrm>
            <a:off x="2514600" y="4822825"/>
            <a:ext cx="1176338" cy="915988"/>
          </a:xfrm>
          <a:noFill/>
        </p:spPr>
      </p:pic>
      <p:sp>
        <p:nvSpPr>
          <p:cNvPr id="7" name="Slide Number Placeholder 6"/>
          <p:cNvSpPr>
            <a:spLocks noGrp="1"/>
          </p:cNvSpPr>
          <p:nvPr>
            <p:ph type="sldNum" sz="quarter" idx="12"/>
          </p:nvPr>
        </p:nvSpPr>
        <p:spPr/>
        <p:txBody>
          <a:bodyPr/>
          <a:lstStyle/>
          <a:p>
            <a:pPr>
              <a:defRPr/>
            </a:pPr>
            <a:fld id="{58A1942D-8DCE-4EAF-BFE0-90823F1B0BAB}" type="slidenum">
              <a:rPr lang="en-US" smtClean="0"/>
              <a:pPr>
                <a:defRPr/>
              </a:pPr>
              <a:t>69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42338"/>
                                        </p:tgtEl>
                                      </p:cBhvr>
                                      <p:by x="400000" y="400000"/>
                                    </p:animScale>
                                  </p:childTnLst>
                                </p:cTn>
                              </p:par>
                              <p:par>
                                <p:cTn id="7" presetID="10" presetClass="exit" presetSubtype="0" fill="hold" grpId="0" nodeType="withEffect">
                                  <p:stCondLst>
                                    <p:cond delay="0"/>
                                  </p:stCondLst>
                                  <p:childTnLst>
                                    <p:animEffect transition="out" filter="fade">
                                      <p:cBhvr>
                                        <p:cTn id="8" dur="2000"/>
                                        <p:tgtEl>
                                          <p:spTgt spid="142340"/>
                                        </p:tgtEl>
                                      </p:cBhvr>
                                    </p:animEffect>
                                    <p:set>
                                      <p:cBhvr>
                                        <p:cTn id="9" dur="1" fill="hold">
                                          <p:stCondLst>
                                            <p:cond delay="1999"/>
                                          </p:stCondLst>
                                        </p:cTn>
                                        <p:tgtEl>
                                          <p:spTgt spid="142340"/>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2000"/>
                                        <p:tgtEl>
                                          <p:spTgt spid="142341"/>
                                        </p:tgtEl>
                                      </p:cBhvr>
                                    </p:animEffect>
                                    <p:set>
                                      <p:cBhvr>
                                        <p:cTn id="12" dur="1" fill="hold">
                                          <p:stCondLst>
                                            <p:cond delay="1999"/>
                                          </p:stCondLst>
                                        </p:cTn>
                                        <p:tgtEl>
                                          <p:spTgt spid="142341"/>
                                        </p:tgtEl>
                                        <p:attrNameLst>
                                          <p:attrName>style.visibility</p:attrName>
                                        </p:attrNameLst>
                                      </p:cBhvr>
                                      <p:to>
                                        <p:strVal val="hidden"/>
                                      </p:to>
                                    </p:set>
                                  </p:childTnLst>
                                </p:cTn>
                              </p:par>
                              <p:par>
                                <p:cTn id="13" presetID="49" presetClass="path" presetSubtype="0" accel="50000" decel="50000" fill="hold" nodeType="withEffect">
                                  <p:stCondLst>
                                    <p:cond delay="0"/>
                                  </p:stCondLst>
                                  <p:childTnLst>
                                    <p:animMotion origin="layout" path="M 0.19166 -0.1625 L -0.61667 0.50416 " pathEditMode="relative" rAng="0" ptsTypes="AA">
                                      <p:cBhvr>
                                        <p:cTn id="14" dur="2000" fill="hold"/>
                                        <p:tgtEl>
                                          <p:spTgt spid="142338"/>
                                        </p:tgtEl>
                                        <p:attrNameLst>
                                          <p:attrName>ppt_x</p:attrName>
                                          <p:attrName>ppt_y</p:attrName>
                                        </p:attrNameLst>
                                      </p:cBhvr>
                                      <p:rCtr x="-40400" y="33300"/>
                                    </p:animMotion>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2342"/>
                                        </p:tgtEl>
                                        <p:attrNameLst>
                                          <p:attrName>style.visibility</p:attrName>
                                        </p:attrNameLst>
                                      </p:cBhvr>
                                      <p:to>
                                        <p:strVal val="visible"/>
                                      </p:to>
                                    </p:set>
                                    <p:animEffect transition="in" filter="fade">
                                      <p:cBhvr>
                                        <p:cTn id="18" dur="2000"/>
                                        <p:tgtEl>
                                          <p:spTgt spid="142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0" grpId="0" animBg="1"/>
      <p:bldP spid="1423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533400" y="1524000"/>
            <a:ext cx="8229600" cy="4983163"/>
          </a:xfrm>
        </p:spPr>
        <p:txBody>
          <a:bodyPr/>
          <a:lstStyle/>
          <a:p>
            <a:pPr eaLnBrk="1" hangingPunct="1">
              <a:lnSpc>
                <a:spcPct val="80000"/>
              </a:lnSpc>
              <a:buFontTx/>
              <a:buNone/>
            </a:pPr>
            <a:r>
              <a:rPr lang="en-US" sz="1200">
                <a:solidFill>
                  <a:srgbClr val="7F7F7F"/>
                </a:solidFill>
              </a:rPr>
              <a:t>41. Environmental management for vector control in rice fields, 1984 (E* F* S*) </a:t>
            </a:r>
          </a:p>
          <a:p>
            <a:pPr eaLnBrk="1" hangingPunct="1">
              <a:lnSpc>
                <a:spcPct val="80000"/>
              </a:lnSpc>
              <a:buFontTx/>
              <a:buNone/>
            </a:pPr>
            <a:r>
              <a:rPr lang="en-US" sz="1200">
                <a:solidFill>
                  <a:srgbClr val="7F7F7F"/>
                </a:solidFill>
              </a:rPr>
              <a:t>42. Consultation on irrigation in Africa, 1986 (E F) </a:t>
            </a:r>
          </a:p>
          <a:p>
            <a:pPr eaLnBrk="1" hangingPunct="1">
              <a:lnSpc>
                <a:spcPct val="80000"/>
              </a:lnSpc>
              <a:buFontTx/>
              <a:buNone/>
            </a:pPr>
            <a:r>
              <a:rPr lang="en-US" sz="1200">
                <a:solidFill>
                  <a:srgbClr val="7F7F7F"/>
                </a:solidFill>
              </a:rPr>
              <a:t>43. Water lifting devices, 1986 (E F) </a:t>
            </a:r>
          </a:p>
          <a:p>
            <a:pPr eaLnBrk="1" hangingPunct="1">
              <a:lnSpc>
                <a:spcPct val="80000"/>
              </a:lnSpc>
              <a:buFontTx/>
              <a:buNone/>
            </a:pPr>
            <a:r>
              <a:rPr lang="en-US" sz="1200">
                <a:solidFill>
                  <a:srgbClr val="7F7F7F"/>
                </a:solidFill>
              </a:rPr>
              <a:t>44. Design and optimization of irrigation distribution networks, 1988 (E F) </a:t>
            </a:r>
          </a:p>
          <a:p>
            <a:pPr eaLnBrk="1" hangingPunct="1">
              <a:lnSpc>
                <a:spcPct val="80000"/>
              </a:lnSpc>
              <a:buFontTx/>
              <a:buNone/>
            </a:pPr>
            <a:r>
              <a:rPr lang="en-US" sz="1200" b="1"/>
              <a:t>45. Guidelines for designing and evaluating surface irrigation systems, 1989 (E*) </a:t>
            </a:r>
          </a:p>
          <a:p>
            <a:pPr eaLnBrk="1" hangingPunct="1">
              <a:lnSpc>
                <a:spcPct val="80000"/>
              </a:lnSpc>
              <a:buFontTx/>
              <a:buNone/>
            </a:pPr>
            <a:r>
              <a:rPr lang="en-US" sz="1200" b="1"/>
              <a:t>46. CROPWAT - a computer program for irrigation planning and management, 1992 (E F* S*) </a:t>
            </a:r>
          </a:p>
          <a:p>
            <a:pPr eaLnBrk="1" hangingPunct="1">
              <a:lnSpc>
                <a:spcPct val="80000"/>
              </a:lnSpc>
              <a:buFontTx/>
              <a:buNone/>
            </a:pPr>
            <a:r>
              <a:rPr lang="en-US" sz="1200">
                <a:solidFill>
                  <a:srgbClr val="7F7F7F"/>
                </a:solidFill>
              </a:rPr>
              <a:t>47. Wastewater treatment and use in agriculture, 1992 (E*) </a:t>
            </a:r>
          </a:p>
          <a:p>
            <a:pPr eaLnBrk="1" hangingPunct="1">
              <a:lnSpc>
                <a:spcPct val="80000"/>
              </a:lnSpc>
              <a:buFontTx/>
              <a:buNone/>
            </a:pPr>
            <a:r>
              <a:rPr lang="en-US" sz="1200">
                <a:solidFill>
                  <a:srgbClr val="7F7F7F"/>
                </a:solidFill>
              </a:rPr>
              <a:t>48. The use of saline waters for crop production, 1993 (E) </a:t>
            </a:r>
          </a:p>
          <a:p>
            <a:pPr eaLnBrk="1" hangingPunct="1">
              <a:lnSpc>
                <a:spcPct val="80000"/>
              </a:lnSpc>
              <a:buFontTx/>
              <a:buNone/>
            </a:pPr>
            <a:r>
              <a:rPr lang="en-US" sz="1200">
                <a:solidFill>
                  <a:srgbClr val="7F7F7F"/>
                </a:solidFill>
              </a:rPr>
              <a:t>49. CLIMWAT for CROPWAT, 1993 (E) </a:t>
            </a:r>
          </a:p>
          <a:p>
            <a:pPr eaLnBrk="1" hangingPunct="1">
              <a:lnSpc>
                <a:spcPct val="80000"/>
              </a:lnSpc>
              <a:buFontTx/>
              <a:buNone/>
            </a:pPr>
            <a:r>
              <a:rPr lang="en-US" sz="1200">
                <a:solidFill>
                  <a:srgbClr val="7F7F7F"/>
                </a:solidFill>
              </a:rPr>
              <a:t>50. Le pompage éolien, 1993 (F) </a:t>
            </a:r>
          </a:p>
          <a:p>
            <a:pPr eaLnBrk="1" hangingPunct="1">
              <a:lnSpc>
                <a:spcPct val="80000"/>
              </a:lnSpc>
              <a:buFontTx/>
              <a:buNone/>
            </a:pPr>
            <a:r>
              <a:rPr lang="en-US" sz="1200">
                <a:solidFill>
                  <a:srgbClr val="7F7F7F"/>
                </a:solidFill>
              </a:rPr>
              <a:t>51. Prospects for the drainage of clay soils, 1995 (E) </a:t>
            </a:r>
          </a:p>
          <a:p>
            <a:pPr eaLnBrk="1" hangingPunct="1">
              <a:lnSpc>
                <a:spcPct val="80000"/>
              </a:lnSpc>
              <a:buFontTx/>
              <a:buNone/>
            </a:pPr>
            <a:r>
              <a:rPr lang="en-US" sz="1200">
                <a:solidFill>
                  <a:srgbClr val="7F7F7F"/>
                </a:solidFill>
              </a:rPr>
              <a:t>52. Reforming water resources policy, 1995 (E) </a:t>
            </a:r>
          </a:p>
          <a:p>
            <a:pPr eaLnBrk="1" hangingPunct="1">
              <a:lnSpc>
                <a:spcPct val="80000"/>
              </a:lnSpc>
              <a:buFontTx/>
              <a:buNone/>
            </a:pPr>
            <a:r>
              <a:rPr lang="en-US" sz="1200">
                <a:solidFill>
                  <a:srgbClr val="7F7F7F"/>
                </a:solidFill>
              </a:rPr>
              <a:t>53. Environmental impact assessment of irrigation and drainage projects,1995 (E) </a:t>
            </a:r>
          </a:p>
          <a:p>
            <a:pPr eaLnBrk="1" hangingPunct="1">
              <a:lnSpc>
                <a:spcPct val="80000"/>
              </a:lnSpc>
              <a:buFontTx/>
              <a:buNone/>
            </a:pPr>
            <a:r>
              <a:rPr lang="en-US" sz="1200">
                <a:solidFill>
                  <a:srgbClr val="7F7F7F"/>
                </a:solidFill>
              </a:rPr>
              <a:t>54. Crues et apports, 1996 (F) </a:t>
            </a:r>
          </a:p>
          <a:p>
            <a:pPr eaLnBrk="1" hangingPunct="1">
              <a:lnSpc>
                <a:spcPct val="80000"/>
              </a:lnSpc>
              <a:buFontTx/>
              <a:buNone/>
            </a:pPr>
            <a:r>
              <a:rPr lang="en-US" sz="1200">
                <a:solidFill>
                  <a:srgbClr val="7F7F7F"/>
                </a:solidFill>
              </a:rPr>
              <a:t>55. Control of water pollution from agriculture, 1996 (E* S) </a:t>
            </a:r>
          </a:p>
          <a:p>
            <a:pPr eaLnBrk="1" hangingPunct="1">
              <a:lnSpc>
                <a:spcPct val="80000"/>
              </a:lnSpc>
              <a:buFontTx/>
              <a:buNone/>
            </a:pPr>
            <a:r>
              <a:rPr lang="en-US" sz="1200">
                <a:solidFill>
                  <a:srgbClr val="7F7F7F"/>
                </a:solidFill>
              </a:rPr>
              <a:t>55. Lucha contra la contaminación agrícola de los recursos hídricos, 1997 (E* S) </a:t>
            </a:r>
          </a:p>
          <a:p>
            <a:pPr eaLnBrk="1" hangingPunct="1">
              <a:lnSpc>
                <a:spcPct val="80000"/>
              </a:lnSpc>
              <a:buFontTx/>
              <a:buNone/>
            </a:pPr>
            <a:r>
              <a:rPr lang="en-US" sz="1200" b="1"/>
              <a:t>56. Crop evapotranspiration: guidelines for computing crop water requirements, 1998 (E) </a:t>
            </a:r>
          </a:p>
          <a:p>
            <a:pPr eaLnBrk="1" hangingPunct="1">
              <a:lnSpc>
                <a:spcPct val="80000"/>
              </a:lnSpc>
              <a:buFontTx/>
              <a:buNone/>
            </a:pPr>
            <a:r>
              <a:rPr lang="en-US" sz="1200">
                <a:solidFill>
                  <a:srgbClr val="7F7F7F"/>
                </a:solidFill>
              </a:rPr>
              <a:t>57. Soil salinity assessment: methods and interpretation of electrical conductivity measurements, 1999 (E) </a:t>
            </a:r>
          </a:p>
          <a:p>
            <a:pPr eaLnBrk="1" hangingPunct="1">
              <a:lnSpc>
                <a:spcPct val="80000"/>
              </a:lnSpc>
              <a:buFontTx/>
              <a:buNone/>
            </a:pPr>
            <a:r>
              <a:rPr lang="en-US" sz="1200">
                <a:solidFill>
                  <a:srgbClr val="7F7F7F"/>
                </a:solidFill>
              </a:rPr>
              <a:t>58. Transfer of irrigation management services: guidelines. 1999 (E F S) </a:t>
            </a:r>
          </a:p>
          <a:p>
            <a:pPr eaLnBrk="1" hangingPunct="1">
              <a:lnSpc>
                <a:spcPct val="80000"/>
              </a:lnSpc>
              <a:buFontTx/>
              <a:buNone/>
            </a:pPr>
            <a:r>
              <a:rPr lang="en-US" sz="1200">
                <a:solidFill>
                  <a:srgbClr val="7F7F7F"/>
                </a:solidFill>
              </a:rPr>
              <a:t>58. Transferencia de la gestión des riego - Directrices, 2001 (E F S) </a:t>
            </a:r>
          </a:p>
          <a:p>
            <a:pPr eaLnBrk="1" hangingPunct="1">
              <a:lnSpc>
                <a:spcPct val="80000"/>
              </a:lnSpc>
              <a:buFontTx/>
              <a:buNone/>
            </a:pPr>
            <a:r>
              <a:rPr lang="en-US" sz="1200">
                <a:solidFill>
                  <a:srgbClr val="7F7F7F"/>
                </a:solidFill>
              </a:rPr>
              <a:t>58. Transfert des Services de Gestion de l 'Irrigation - Directives, 2001, (E F S) </a:t>
            </a:r>
          </a:p>
          <a:p>
            <a:pPr eaLnBrk="1" hangingPunct="1">
              <a:lnSpc>
                <a:spcPct val="80000"/>
              </a:lnSpc>
              <a:buFontTx/>
              <a:buNone/>
            </a:pPr>
            <a:r>
              <a:rPr lang="en-US" sz="1200">
                <a:solidFill>
                  <a:srgbClr val="7F7F7F"/>
                </a:solidFill>
              </a:rPr>
              <a:t>59. Performance analysis of on-demand pressurized irrigation systems,2000 (E) </a:t>
            </a:r>
          </a:p>
          <a:p>
            <a:pPr eaLnBrk="1" hangingPunct="1">
              <a:lnSpc>
                <a:spcPct val="80000"/>
              </a:lnSpc>
              <a:buFontTx/>
              <a:buNone/>
            </a:pPr>
            <a:r>
              <a:rPr lang="en-US" sz="1200">
                <a:solidFill>
                  <a:srgbClr val="7F7F7F"/>
                </a:solidFill>
              </a:rPr>
              <a:t>60. Materials for subsurface land drainage systems, 2000 (E)  </a:t>
            </a:r>
          </a:p>
          <a:p>
            <a:pPr eaLnBrk="1" hangingPunct="1">
              <a:lnSpc>
                <a:spcPct val="80000"/>
              </a:lnSpc>
              <a:buFontTx/>
              <a:buNone/>
            </a:pPr>
            <a:r>
              <a:rPr lang="en-US" sz="1200">
                <a:solidFill>
                  <a:srgbClr val="7F7F7F"/>
                </a:solidFill>
              </a:rPr>
              <a:t>61. Agricultural drainage water management in arid and semi-arid areas, 2002 (E) </a:t>
            </a:r>
          </a:p>
        </p:txBody>
      </p:sp>
      <p:sp>
        <p:nvSpPr>
          <p:cNvPr id="6" name="Rectangle 2"/>
          <p:cNvSpPr txBox="1">
            <a:spLocks noChangeArrowheads="1"/>
          </p:cNvSpPr>
          <p:nvPr/>
        </p:nvSpPr>
        <p:spPr bwMode="auto">
          <a:xfrm>
            <a:off x="533400" y="381000"/>
            <a:ext cx="8229600" cy="1143000"/>
          </a:xfrm>
          <a:prstGeom prst="rect">
            <a:avLst/>
          </a:prstGeom>
          <a:noFill/>
          <a:ln w="9525">
            <a:noFill/>
            <a:miter lim="800000"/>
            <a:headEnd/>
            <a:tailEnd/>
          </a:ln>
          <a:effectLst/>
        </p:spPr>
        <p:txBody>
          <a:bodyPr anchor="ctr"/>
          <a:lstStyle/>
          <a:p>
            <a:pPr algn="ctr">
              <a:defRPr/>
            </a:pPr>
            <a:r>
              <a:rPr lang="en-US" sz="2800" kern="0" dirty="0">
                <a:latin typeface="+mj-lt"/>
                <a:ea typeface="+mj-ea"/>
                <a:cs typeface="+mj-cs"/>
              </a:rPr>
              <a:t>Irrigation and drainage papers by FAO</a:t>
            </a:r>
            <a:endParaRPr lang="en-US" sz="1400" kern="0" dirty="0">
              <a:latin typeface="+mj-lt"/>
              <a:ea typeface="+mj-ea"/>
              <a:cs typeface="+mj-cs"/>
            </a:endParaRPr>
          </a:p>
        </p:txBody>
      </p:sp>
      <p:sp>
        <p:nvSpPr>
          <p:cNvPr id="11268" name="Rectangle 6"/>
          <p:cNvSpPr>
            <a:spLocks noChangeArrowheads="1"/>
          </p:cNvSpPr>
          <p:nvPr/>
        </p:nvSpPr>
        <p:spPr bwMode="auto">
          <a:xfrm>
            <a:off x="3657600" y="6335713"/>
            <a:ext cx="5410200" cy="369887"/>
          </a:xfrm>
          <a:prstGeom prst="rect">
            <a:avLst/>
          </a:prstGeom>
          <a:noFill/>
          <a:ln w="9525">
            <a:noFill/>
            <a:miter lim="800000"/>
            <a:headEnd/>
            <a:tailEnd/>
          </a:ln>
        </p:spPr>
        <p:txBody>
          <a:bodyPr>
            <a:spAutoFit/>
          </a:bodyPr>
          <a:lstStyle/>
          <a:p>
            <a:r>
              <a:rPr lang="en-US">
                <a:hlinkClick r:id="rId3"/>
              </a:rPr>
              <a:t>Ref: http://www.fao.org/Ag/agl/public.stm#aglwbu</a:t>
            </a:r>
            <a:endParaRPr lang="en-US"/>
          </a:p>
        </p:txBody>
      </p:sp>
      <p:sp>
        <p:nvSpPr>
          <p:cNvPr id="5" name="Slide Number Placeholder 4"/>
          <p:cNvSpPr>
            <a:spLocks noGrp="1"/>
          </p:cNvSpPr>
          <p:nvPr>
            <p:ph type="sldNum" sz="quarter" idx="12"/>
          </p:nvPr>
        </p:nvSpPr>
        <p:spPr/>
        <p:txBody>
          <a:bodyPr/>
          <a:lstStyle/>
          <a:p>
            <a:pPr>
              <a:defRPr/>
            </a:pPr>
            <a:fld id="{D7451CA8-7013-4953-8094-891C7E7A26B5}"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US"/>
              <a:t>Introduction</a:t>
            </a:r>
          </a:p>
        </p:txBody>
      </p:sp>
      <p:sp>
        <p:nvSpPr>
          <p:cNvPr id="12291" name="Rectangle 3"/>
          <p:cNvSpPr>
            <a:spLocks noGrp="1" noChangeArrowheads="1"/>
          </p:cNvSpPr>
          <p:nvPr>
            <p:ph type="body" idx="4294967295"/>
          </p:nvPr>
        </p:nvSpPr>
        <p:spPr/>
        <p:txBody>
          <a:bodyPr/>
          <a:lstStyle/>
          <a:p>
            <a:pPr eaLnBrk="1" hangingPunct="1">
              <a:lnSpc>
                <a:spcPct val="80000"/>
              </a:lnSpc>
            </a:pPr>
            <a:r>
              <a:rPr lang="en-US" sz="2400"/>
              <a:t>Definition of Irrigation:</a:t>
            </a:r>
          </a:p>
          <a:p>
            <a:pPr eaLnBrk="1" hangingPunct="1">
              <a:lnSpc>
                <a:spcPct val="80000"/>
              </a:lnSpc>
              <a:buFontTx/>
              <a:buNone/>
            </a:pPr>
            <a:endParaRPr lang="en-US" sz="2400"/>
          </a:p>
          <a:p>
            <a:pPr eaLnBrk="1" hangingPunct="1">
              <a:lnSpc>
                <a:spcPct val="80000"/>
              </a:lnSpc>
              <a:buFontTx/>
              <a:buNone/>
            </a:pPr>
            <a:r>
              <a:rPr lang="en-US" sz="2400"/>
              <a:t>	“Artificial application of water on an agricultural land for the assured growth of plant life” (Priyani 1979). </a:t>
            </a:r>
          </a:p>
          <a:p>
            <a:pPr eaLnBrk="1" hangingPunct="1">
              <a:lnSpc>
                <a:spcPct val="80000"/>
              </a:lnSpc>
              <a:buFontTx/>
              <a:buNone/>
            </a:pPr>
            <a:r>
              <a:rPr lang="en-US" sz="2400"/>
              <a:t>	</a:t>
            </a:r>
          </a:p>
          <a:p>
            <a:pPr eaLnBrk="1" hangingPunct="1">
              <a:lnSpc>
                <a:spcPct val="80000"/>
              </a:lnSpc>
              <a:buFontTx/>
              <a:buNone/>
            </a:pPr>
            <a:r>
              <a:rPr lang="en-US" sz="2400"/>
              <a:t>	“Science of Artificial Application of Water to the land, in accordance to the ‘crop requirements’, through out the ‘crop period’ for full fledge nourishment of crop” (SK GARG, 1999)</a:t>
            </a:r>
          </a:p>
          <a:p>
            <a:pPr eaLnBrk="1" hangingPunct="1">
              <a:lnSpc>
                <a:spcPct val="80000"/>
              </a:lnSpc>
              <a:buFontTx/>
              <a:buNone/>
            </a:pPr>
            <a:endParaRPr lang="en-US" sz="2400"/>
          </a:p>
          <a:p>
            <a:pPr eaLnBrk="1" hangingPunct="1">
              <a:lnSpc>
                <a:spcPct val="80000"/>
              </a:lnSpc>
            </a:pPr>
            <a:r>
              <a:rPr lang="en-US" sz="2400"/>
              <a:t>Rainfed Agriculture vs. Irrigated Agriculture?</a:t>
            </a:r>
          </a:p>
          <a:p>
            <a:pPr eaLnBrk="1" hangingPunct="1">
              <a:lnSpc>
                <a:spcPct val="80000"/>
              </a:lnSpc>
              <a:buFontTx/>
              <a:buNone/>
            </a:pPr>
            <a:endParaRPr lang="en-US" sz="2400"/>
          </a:p>
          <a:p>
            <a:pPr eaLnBrk="1" hangingPunct="1">
              <a:lnSpc>
                <a:spcPct val="80000"/>
              </a:lnSpc>
            </a:pPr>
            <a:r>
              <a:rPr lang="en-US" sz="2400"/>
              <a:t>Why Irrigation?</a:t>
            </a:r>
          </a:p>
        </p:txBody>
      </p:sp>
      <p:sp>
        <p:nvSpPr>
          <p:cNvPr id="4" name="Slide Number Placeholder 3"/>
          <p:cNvSpPr>
            <a:spLocks noGrp="1"/>
          </p:cNvSpPr>
          <p:nvPr>
            <p:ph type="sldNum" sz="quarter" idx="12"/>
          </p:nvPr>
        </p:nvSpPr>
        <p:spPr/>
        <p:txBody>
          <a:bodyPr/>
          <a:lstStyle/>
          <a:p>
            <a:pPr>
              <a:defRPr/>
            </a:pPr>
            <a:fld id="{D7451CA8-7013-4953-8094-891C7E7A26B5}"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http://clickit.go2net.com/adclick?cid=137242&amp;site=dp&amp;cp=dogpile&amp;clickurl=http%3A//voicenet.com/%7Epauleric/earth.gif&amp;vendor=dogpile"/>
          <p:cNvPicPr>
            <a:picLocks noChangeAspect="1" noChangeArrowheads="1"/>
          </p:cNvPicPr>
          <p:nvPr/>
        </p:nvPicPr>
        <p:blipFill>
          <a:blip r:embed="rId4" cstate="print"/>
          <a:srcRect/>
          <a:stretch>
            <a:fillRect/>
          </a:stretch>
        </p:blipFill>
        <p:spPr bwMode="auto">
          <a:xfrm>
            <a:off x="552450" y="2879725"/>
            <a:ext cx="3500438" cy="358140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4117975" y="228600"/>
          <a:ext cx="4778375" cy="6324600"/>
        </p:xfrm>
        <a:graphic>
          <a:graphicData uri="http://schemas.openxmlformats.org/presentationml/2006/ole">
            <mc:AlternateContent xmlns:mc="http://schemas.openxmlformats.org/markup-compatibility/2006">
              <mc:Choice xmlns:v="urn:schemas-microsoft-com:vml" Requires="v">
                <p:oleObj spid="_x0000_s1027" name="Photo Editor Photo" r:id="rId5" imgW="3095238" imgH="4095238" progId="">
                  <p:embed/>
                </p:oleObj>
              </mc:Choice>
              <mc:Fallback>
                <p:oleObj name="Photo Editor Photo" r:id="rId5" imgW="3095238" imgH="4095238"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7975" y="228600"/>
                        <a:ext cx="4778375"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p:cNvSpPr>
            <a:spLocks noChangeArrowheads="1"/>
          </p:cNvSpPr>
          <p:nvPr/>
        </p:nvSpPr>
        <p:spPr bwMode="auto">
          <a:xfrm>
            <a:off x="914400" y="304800"/>
            <a:ext cx="4419600" cy="533400"/>
          </a:xfrm>
          <a:prstGeom prst="rect">
            <a:avLst/>
          </a:prstGeom>
          <a:noFill/>
          <a:ln w="9525">
            <a:noFill/>
            <a:miter lim="800000"/>
            <a:headEnd/>
            <a:tailEnd/>
          </a:ln>
        </p:spPr>
        <p:txBody>
          <a:bodyPr anchor="ctr"/>
          <a:lstStyle/>
          <a:p>
            <a:r>
              <a:rPr lang="en-US" sz="2400" b="1">
                <a:solidFill>
                  <a:schemeClr val="tx2"/>
                </a:solidFill>
              </a:rPr>
              <a:t>WHY IRRIGATION? </a:t>
            </a:r>
          </a:p>
        </p:txBody>
      </p:sp>
      <p:sp>
        <p:nvSpPr>
          <p:cNvPr id="389125" name="Text Box 5"/>
          <p:cNvSpPr txBox="1">
            <a:spLocks noChangeArrowheads="1"/>
          </p:cNvSpPr>
          <p:nvPr/>
        </p:nvSpPr>
        <p:spPr bwMode="auto">
          <a:xfrm>
            <a:off x="838200" y="873125"/>
            <a:ext cx="6627813" cy="457200"/>
          </a:xfrm>
          <a:prstGeom prst="rect">
            <a:avLst/>
          </a:prstGeom>
          <a:noFill/>
          <a:ln w="9525">
            <a:noFill/>
            <a:miter lim="800000"/>
            <a:headEnd/>
            <a:tailEnd/>
          </a:ln>
          <a:effectLst/>
        </p:spPr>
        <p:txBody>
          <a:bodyPr>
            <a:spAutoFit/>
          </a:bodyPr>
          <a:lstStyle/>
          <a:p>
            <a:pPr>
              <a:defRPr/>
            </a:pPr>
            <a:r>
              <a:rPr lang="en-US" sz="2400" b="1" dirty="0">
                <a:solidFill>
                  <a:srgbClr val="0000CC"/>
                </a:solidFill>
                <a:effectLst>
                  <a:outerShdw blurRad="38100" dist="38100" dir="2700000" algn="tl">
                    <a:srgbClr val="C0C0C0"/>
                  </a:outerShdw>
                </a:effectLst>
              </a:rPr>
              <a:t>Population Explosion (Global Scenario)</a:t>
            </a:r>
          </a:p>
        </p:txBody>
      </p:sp>
      <p:sp>
        <p:nvSpPr>
          <p:cNvPr id="1030" name="Text Box 8"/>
          <p:cNvSpPr txBox="1">
            <a:spLocks noChangeArrowheads="1"/>
          </p:cNvSpPr>
          <p:nvPr/>
        </p:nvSpPr>
        <p:spPr bwMode="auto">
          <a:xfrm>
            <a:off x="304800" y="2209800"/>
            <a:ext cx="4800600" cy="430213"/>
          </a:xfrm>
          <a:prstGeom prst="rect">
            <a:avLst/>
          </a:prstGeom>
          <a:solidFill>
            <a:schemeClr val="tx2"/>
          </a:solidFill>
          <a:ln w="31750">
            <a:solidFill>
              <a:schemeClr val="tx1"/>
            </a:solidFill>
            <a:miter lim="800000"/>
            <a:headEnd/>
            <a:tailEnd/>
          </a:ln>
        </p:spPr>
        <p:txBody>
          <a:bodyPr>
            <a:spAutoFit/>
          </a:bodyPr>
          <a:lstStyle/>
          <a:p>
            <a:r>
              <a:rPr lang="en-US" sz="2200" b="1">
                <a:solidFill>
                  <a:schemeClr val="bg1"/>
                </a:solidFill>
              </a:rPr>
              <a:t>Population is increasing very fast</a:t>
            </a:r>
          </a:p>
        </p:txBody>
      </p:sp>
      <p:sp>
        <p:nvSpPr>
          <p:cNvPr id="1031" name="Text Box 8"/>
          <p:cNvSpPr txBox="1">
            <a:spLocks noChangeArrowheads="1"/>
          </p:cNvSpPr>
          <p:nvPr/>
        </p:nvSpPr>
        <p:spPr bwMode="auto">
          <a:xfrm>
            <a:off x="533400" y="6553200"/>
            <a:ext cx="6594626" cy="276999"/>
          </a:xfrm>
          <a:prstGeom prst="rect">
            <a:avLst/>
          </a:prstGeom>
          <a:noFill/>
          <a:ln w="9525">
            <a:noFill/>
            <a:miter lim="800000"/>
            <a:headEnd/>
            <a:tailEnd/>
          </a:ln>
        </p:spPr>
        <p:txBody>
          <a:bodyPr wrap="none">
            <a:spAutoFit/>
          </a:bodyPr>
          <a:lstStyle/>
          <a:p>
            <a:r>
              <a:rPr lang="en-US" sz="1200" dirty="0"/>
              <a:t>27-1-2015 Estimated Population = </a:t>
            </a:r>
            <a:r>
              <a:rPr lang="en-US" sz="1200" b="1" dirty="0"/>
              <a:t>7.291</a:t>
            </a:r>
            <a:r>
              <a:rPr lang="en-US" sz="1200" dirty="0"/>
              <a:t> Billion Ref: </a:t>
            </a:r>
            <a:r>
              <a:rPr lang="en-US" sz="1200" dirty="0">
                <a:hlinkClick r:id="rId7"/>
              </a:rPr>
              <a:t>http://www.worldometers.info/population/</a:t>
            </a:r>
            <a:r>
              <a:rPr lang="en-US" sz="1200" dirty="0"/>
              <a:t> </a:t>
            </a:r>
          </a:p>
        </p:txBody>
      </p:sp>
      <p:sp>
        <p:nvSpPr>
          <p:cNvPr id="8" name="Slide Number Placeholder 7"/>
          <p:cNvSpPr>
            <a:spLocks noGrp="1"/>
          </p:cNvSpPr>
          <p:nvPr>
            <p:ph type="sldNum" sz="quarter" idx="12"/>
          </p:nvPr>
        </p:nvSpPr>
        <p:spPr/>
        <p:txBody>
          <a:bodyPr/>
          <a:lstStyle/>
          <a:p>
            <a:pPr>
              <a:defRPr/>
            </a:pPr>
            <a:fld id="{D7451CA8-7013-4953-8094-891C7E7A26B5}" type="slidenum">
              <a:rPr lang="en-US" smtClean="0"/>
              <a:pPr>
                <a:defRPr/>
              </a:pPr>
              <a:t>9</a:t>
            </a:fld>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10843</TotalTime>
  <Words>6031</Words>
  <Application>Microsoft Office PowerPoint</Application>
  <PresentationFormat>On-screen Show (4:3)</PresentationFormat>
  <Paragraphs>1487</Paragraphs>
  <Slides>69</Slides>
  <Notes>59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69</vt:i4>
      </vt:variant>
    </vt:vector>
  </HeadingPairs>
  <TitlesOfParts>
    <vt:vector size="79" baseType="lpstr">
      <vt:lpstr>Arial</vt:lpstr>
      <vt:lpstr>Calibri</vt:lpstr>
      <vt:lpstr>Tahoma</vt:lpstr>
      <vt:lpstr>Times New Roman</vt:lpstr>
      <vt:lpstr>Wingdings</vt:lpstr>
      <vt:lpstr>Wingdings 2</vt:lpstr>
      <vt:lpstr>Default Design</vt:lpstr>
      <vt:lpstr>Photo Editor Photo</vt:lpstr>
      <vt:lpstr>Chart</vt:lpstr>
      <vt:lpstr>Equation</vt:lpstr>
      <vt:lpstr>HI-504: Irrigation Engineering Practices</vt:lpstr>
      <vt:lpstr>Course Outline HI-504: Irrigation Engineering Practices</vt:lpstr>
      <vt:lpstr>List of Expected Submissions</vt:lpstr>
      <vt:lpstr>Lecture Delivery Plan</vt:lpstr>
      <vt:lpstr>Reference Material</vt:lpstr>
      <vt:lpstr>Irrigation and drainage papers by FAO</vt:lpstr>
      <vt:lpstr>PowerPoint Presentation</vt:lpstr>
      <vt:lpstr>Introduction</vt:lpstr>
      <vt:lpstr>PowerPoint Presentation</vt:lpstr>
      <vt:lpstr>What is our challenge?</vt:lpstr>
      <vt:lpstr>PowerPoint Presentation</vt:lpstr>
      <vt:lpstr>How food requirements are being fulfilled</vt:lpstr>
      <vt:lpstr>Increased population and Irrigation (Continued)</vt:lpstr>
      <vt:lpstr>Increase in Storage Capacity and Irrigated area in the World</vt:lpstr>
      <vt:lpstr>Irrigated area in USA</vt:lpstr>
      <vt:lpstr>Irrigated area in USA (continued)</vt:lpstr>
      <vt:lpstr>Increase in Storage Capacity and Irrigated area in USA</vt:lpstr>
      <vt:lpstr>Pakistan’s Water availability per capita</vt:lpstr>
      <vt:lpstr>PowerPoint Presentation</vt:lpstr>
      <vt:lpstr>PowerPoint Presentation</vt:lpstr>
      <vt:lpstr>Soil-Water-Plant relationship</vt:lpstr>
      <vt:lpstr>Soil Properties</vt:lpstr>
      <vt:lpstr>PowerPoint Presentation</vt:lpstr>
      <vt:lpstr>Moisture Contents</vt:lpstr>
      <vt:lpstr>PowerPoint Presentation</vt:lpstr>
      <vt:lpstr>PowerPoint Presentation</vt:lpstr>
      <vt:lpstr>Available Water</vt:lpstr>
      <vt:lpstr>PowerPoint Presentation</vt:lpstr>
      <vt:lpstr>PowerPoint Presentation</vt:lpstr>
      <vt:lpstr>Important Moisture Contents</vt:lpstr>
      <vt:lpstr>Water-Holding Capacity of Soil Effect of Soil Texture</vt:lpstr>
      <vt:lpstr>Conversion of Moisture Contents into Volume (or Depth) of Water</vt:lpstr>
      <vt:lpstr>Conversion of Moisture Contents into Volume (or Depth) of Water</vt:lpstr>
      <vt:lpstr>Definitions</vt:lpstr>
      <vt:lpstr>Duty</vt:lpstr>
      <vt:lpstr>Irrigation Efficiencies</vt:lpstr>
      <vt:lpstr>Estimating depth and frequency of irrigation based on soil moisture</vt:lpstr>
      <vt:lpstr>Land use of Pakistan</vt:lpstr>
      <vt:lpstr>Definitions for land-use types </vt:lpstr>
      <vt:lpstr>Area Irrigated by Various Sources in Pakistan (2010-11): Total Area 18 M. Hactare</vt:lpstr>
      <vt:lpstr>Crops</vt:lpstr>
      <vt:lpstr>Crops, Area and Yield in Pakistan (1994-2004)</vt:lpstr>
      <vt:lpstr>PowerPoint Presentation</vt:lpstr>
      <vt:lpstr>Salient details of some crops</vt:lpstr>
      <vt:lpstr>Water Required per Kg of a Crop</vt:lpstr>
      <vt:lpstr>Virtual water</vt:lpstr>
      <vt:lpstr>Virtual Water for some products</vt:lpstr>
      <vt:lpstr>Design of Irrigation Scheme</vt:lpstr>
      <vt:lpstr>Alignment of canals and distributory </vt:lpstr>
      <vt:lpstr>Alignment of canals and distributory </vt:lpstr>
      <vt:lpstr>Curvature</vt:lpstr>
      <vt:lpstr>Alignment of Water Course</vt:lpstr>
      <vt:lpstr>PowerPoint Presentation</vt:lpstr>
      <vt:lpstr>Factors affecting Cropping Pattern</vt:lpstr>
      <vt:lpstr>Physiography of Pakistan</vt:lpstr>
      <vt:lpstr>PowerPoint Presentation</vt:lpstr>
      <vt:lpstr>Soil Types of Pakistan</vt:lpstr>
      <vt:lpstr>Crops vs. Soil type</vt:lpstr>
      <vt:lpstr>Pakistan: Aridity based on Moisture Index (%age)</vt:lpstr>
      <vt:lpstr>Pakistan Agro-climatic Zones</vt:lpstr>
      <vt:lpstr>Pakistan Agro-climatic Zones</vt:lpstr>
      <vt:lpstr>Pakistan Agro-climatic Zones</vt:lpstr>
      <vt:lpstr>Pakistan Agro-climatic Zones</vt:lpstr>
      <vt:lpstr>Punjab Agro-Climatic Zones</vt:lpstr>
      <vt:lpstr>Cropping Pattern Katchi Canal Existing (Pre-Canal Pattern):</vt:lpstr>
      <vt:lpstr>Aridity~Drought~Famine</vt:lpstr>
      <vt:lpstr>Definitions</vt:lpstr>
      <vt:lpstr>Aridity Index</vt:lpstr>
      <vt:lpstr>Dry lands by River Basin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UET</dc:creator>
  <cp:lastModifiedBy>Usman Iftikhar</cp:lastModifiedBy>
  <cp:revision>333</cp:revision>
  <dcterms:created xsi:type="dcterms:W3CDTF">2009-03-13T10:13:19Z</dcterms:created>
  <dcterms:modified xsi:type="dcterms:W3CDTF">2019-02-10T13:53:17Z</dcterms:modified>
</cp:coreProperties>
</file>