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sldIdLst>
    <p:sldId id="256" r:id="rId2"/>
    <p:sldId id="276" r:id="rId3"/>
    <p:sldId id="277" r:id="rId4"/>
    <p:sldId id="278" r:id="rId5"/>
    <p:sldId id="307" r:id="rId6"/>
    <p:sldId id="306" r:id="rId7"/>
    <p:sldId id="304" r:id="rId8"/>
    <p:sldId id="305" r:id="rId9"/>
    <p:sldId id="313" r:id="rId10"/>
    <p:sldId id="279" r:id="rId11"/>
    <p:sldId id="275" r:id="rId12"/>
    <p:sldId id="280" r:id="rId13"/>
    <p:sldId id="281" r:id="rId14"/>
    <p:sldId id="282" r:id="rId15"/>
    <p:sldId id="283" r:id="rId16"/>
    <p:sldId id="258" r:id="rId17"/>
    <p:sldId id="257"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310" r:id="rId31"/>
    <p:sldId id="311" r:id="rId32"/>
    <p:sldId id="312" r:id="rId33"/>
    <p:sldId id="302" r:id="rId34"/>
    <p:sldId id="296" r:id="rId35"/>
    <p:sldId id="297" r:id="rId36"/>
    <p:sldId id="298" r:id="rId37"/>
    <p:sldId id="303" r:id="rId38"/>
    <p:sldId id="274" r:id="rId39"/>
    <p:sldId id="293" r:id="rId40"/>
    <p:sldId id="29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01" autoAdjust="0"/>
  </p:normalViewPr>
  <p:slideViewPr>
    <p:cSldViewPr>
      <p:cViewPr>
        <p:scale>
          <a:sx n="66" d="100"/>
          <a:sy n="66" d="100"/>
        </p:scale>
        <p:origin x="-1680" y="-4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2B080FF-5FF4-4808-89E2-1D3146DCA9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8B28409-25F8-4A4F-A42F-2AAAF08CA854}" type="slidenum">
              <a:rPr lang="en-US" smtClean="0"/>
              <a:pPr/>
              <a:t>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7F2F431-1E81-4221-8501-C3A6B0EA5BFF}" type="slidenum">
              <a:rPr lang="en-US" smtClean="0"/>
              <a:pPr/>
              <a:t>14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B817EA1-BC63-4725-814B-2B404DB8389A}" type="slidenum">
              <a:rPr lang="en-US" smtClean="0"/>
              <a:pPr/>
              <a:t>15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B688C10-231E-4D00-A12D-AD9121AA1E2F}" type="slidenum">
              <a:rPr lang="en-US" smtClean="0"/>
              <a:pPr/>
              <a:t>16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41AF86D-7B24-458F-942C-10BD34D0A7C4}" type="slidenum">
              <a:rPr lang="en-US" smtClean="0"/>
              <a:pPr/>
              <a:t>17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1EF7038-E0FB-4B46-B6A1-BDCB8B7873FE}" type="slidenum">
              <a:rPr lang="en-US" smtClean="0"/>
              <a:pPr/>
              <a:t>18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166F03F-2B3F-4B4A-ACEA-8DDF9F484EAC}" type="slidenum">
              <a:rPr lang="en-US" smtClean="0"/>
              <a:pPr/>
              <a:t>19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09261-241F-4C46-875F-E87C76DDDD15}" type="slidenum">
              <a:rPr lang="en-US" smtClean="0"/>
              <a:pPr/>
              <a:t>20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31A9C34-6017-4FB0-BE83-B83C33BE467A}" type="slidenum">
              <a:rPr lang="en-US" smtClean="0"/>
              <a:pPr/>
              <a:t>21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872F36B-4FA2-452B-B16B-3915DB5392B5}" type="slidenum">
              <a:rPr lang="en-US" smtClean="0"/>
              <a:pPr/>
              <a:t>22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9E62FA6-AF77-42CF-830E-16AB61B85A30}" type="slidenum">
              <a:rPr lang="en-US" smtClean="0"/>
              <a:pPr/>
              <a:t>23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0CB11A4-80C6-4127-9DEC-0320F8B5CEC7}" type="slidenum">
              <a:rPr lang="en-US" smtClean="0"/>
              <a:pPr/>
              <a:t>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61FC449-90BF-42D4-940D-C30385388994}" type="slidenum">
              <a:rPr lang="en-US" smtClean="0"/>
              <a:pPr/>
              <a:t>24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CF2B007-7FEA-4EB4-BEE8-BC973043A851}" type="slidenum">
              <a:rPr lang="en-US" smtClean="0"/>
              <a:pPr/>
              <a:t>25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D4D111A-F60F-4178-9EE3-05092586C36F}" type="slidenum">
              <a:rPr lang="en-US" smtClean="0"/>
              <a:pPr/>
              <a:t>26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9AAD383-C4BC-4D01-9B3F-AEA4238C5551}" type="slidenum">
              <a:rPr lang="en-US" smtClean="0"/>
              <a:pPr/>
              <a:t>27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B6BA53C-3E59-49BE-8933-09A5E900305A}" type="slidenum">
              <a:rPr lang="en-US" smtClean="0"/>
              <a:pPr/>
              <a:t>28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2947220-6A1A-4B53-A39F-DE125F20F199}" type="slidenum">
              <a:rPr lang="en-US" smtClean="0"/>
              <a:pPr/>
              <a:t>29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A74A5DF-1E55-4F35-B9E7-EACB3CEEAF43}" type="slidenum">
              <a:rPr lang="en-US" smtClean="0"/>
              <a:pPr/>
              <a:t>33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9918DAC-D9A3-4B1E-8CCC-64DCC6F1B8D8}" type="slidenum">
              <a:rPr lang="en-US" smtClean="0"/>
              <a:pPr/>
              <a:t>34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0C56994-E401-4BF6-A0F8-1ADE9823627C}" type="slidenum">
              <a:rPr lang="en-US" smtClean="0"/>
              <a:pPr/>
              <a:t>35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986AFFB-5318-4601-A56A-1218515EE07F}" type="slidenum">
              <a:rPr lang="en-US" smtClean="0"/>
              <a:pPr/>
              <a:t>36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BDEBA87-5FE6-4E90-8A24-4AE596B57787}" type="slidenum">
              <a:rPr lang="en-US" smtClean="0"/>
              <a:pPr/>
              <a:t>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1200" b="0" i="0" kern="1200" dirty="0" smtClean="0">
                <a:solidFill>
                  <a:schemeClr val="tx1"/>
                </a:solidFill>
                <a:latin typeface="Arial" charset="0"/>
                <a:ea typeface="+mn-ea"/>
                <a:cs typeface="+mn-cs"/>
              </a:rPr>
              <a:t>Policy</a:t>
            </a:r>
            <a:r>
              <a:rPr lang="en-US" sz="1200" b="0" i="0" kern="1200" dirty="0" smtClean="0">
                <a:solidFill>
                  <a:schemeClr val="tx1"/>
                </a:solidFill>
                <a:latin typeface="Arial" charset="0"/>
                <a:ea typeface="+mn-ea"/>
                <a:cs typeface="+mn-cs"/>
                <a:sym typeface="Wingdings" pitchFamily="2" charset="2"/>
              </a:rPr>
              <a:t> Strategy</a:t>
            </a:r>
            <a:r>
              <a:rPr lang="en-US" sz="1200" b="0" i="0" kern="1200" baseline="0" dirty="0" smtClean="0">
                <a:solidFill>
                  <a:schemeClr val="tx1"/>
                </a:solidFill>
                <a:latin typeface="Arial" charset="0"/>
                <a:ea typeface="+mn-ea"/>
                <a:cs typeface="+mn-cs"/>
                <a:sym typeface="Wingdings" pitchFamily="2" charset="2"/>
              </a:rPr>
              <a:t> Plans Actions</a:t>
            </a:r>
          </a:p>
          <a:p>
            <a:pPr eaLnBrk="1" hangingPunct="1"/>
            <a:endParaRPr lang="en-US" sz="1200" b="0" i="0" kern="1200" baseline="0" dirty="0" smtClean="0">
              <a:solidFill>
                <a:schemeClr val="tx1"/>
              </a:solidFill>
              <a:latin typeface="Arial" charset="0"/>
              <a:ea typeface="+mn-ea"/>
              <a:cs typeface="+mn-cs"/>
              <a:sym typeface="Wingdings" pitchFamily="2" charset="2"/>
            </a:endParaRPr>
          </a:p>
          <a:p>
            <a:pPr eaLnBrk="1" hangingPunct="1"/>
            <a:r>
              <a:rPr lang="en-US" sz="1200" b="0" i="0" kern="1200" dirty="0" smtClean="0">
                <a:solidFill>
                  <a:schemeClr val="tx1"/>
                </a:solidFill>
                <a:latin typeface="Arial" charset="0"/>
                <a:ea typeface="+mn-ea"/>
                <a:cs typeface="+mn-cs"/>
              </a:rPr>
              <a:t>A Policy is defined as a definite course of action, whereas a Strategy is an educated method or a series of maneuvers dedicated to a specific result. Policies tend to be a requirement dictated by a </a:t>
            </a:r>
            <a:r>
              <a:rPr lang="en-US" sz="1200" b="1" i="0" kern="1200" dirty="0" smtClean="0">
                <a:solidFill>
                  <a:schemeClr val="tx1"/>
                </a:solidFill>
                <a:latin typeface="Arial" charset="0"/>
                <a:ea typeface="+mn-ea"/>
                <a:cs typeface="+mn-cs"/>
              </a:rPr>
              <a:t>higher order</a:t>
            </a:r>
            <a:r>
              <a:rPr lang="en-US" sz="1200" b="0" i="0" kern="1200" dirty="0" smtClean="0">
                <a:solidFill>
                  <a:schemeClr val="tx1"/>
                </a:solidFill>
                <a:latin typeface="Arial" charset="0"/>
                <a:ea typeface="+mn-ea"/>
                <a:cs typeface="+mn-cs"/>
              </a:rPr>
              <a:t>, while strategies may be used in an attempt to follow a policy.</a:t>
            </a:r>
          </a:p>
          <a:p>
            <a:pPr eaLnBrk="1" hangingPunct="1"/>
            <a:endParaRPr lang="en-US" sz="1200" b="0" i="0" kern="1200" dirty="0" smtClean="0">
              <a:solidFill>
                <a:schemeClr val="tx1"/>
              </a:solidFill>
              <a:latin typeface="Arial" charset="0"/>
              <a:ea typeface="+mn-ea"/>
              <a:cs typeface="+mn-cs"/>
            </a:endParaRPr>
          </a:p>
          <a:p>
            <a:pPr eaLnBrk="1" hangingPunct="1"/>
            <a:r>
              <a:rPr lang="en-US" sz="1200" b="0" i="0" kern="1200" dirty="0" smtClean="0">
                <a:solidFill>
                  <a:schemeClr val="tx1"/>
                </a:solidFill>
                <a:latin typeface="Arial" charset="0"/>
                <a:ea typeface="+mn-ea"/>
                <a:cs typeface="+mn-cs"/>
              </a:rPr>
              <a:t>An example of policy and strategy is seen in a country's foreign policy. Foreign Policy is a regulation meant to safeguard a country's interests, and within that are strategies, such as international relations, used to achieve those goals. Other examples include the ‘No Child Left Behind Act’, which acts as a policy, and after-school tutoring, which is a strategy.</a:t>
            </a:r>
          </a:p>
          <a:p>
            <a:pPr eaLnBrk="1" hangingPunct="1"/>
            <a:endParaRPr lang="en-US" sz="1200" b="0" i="0" kern="1200" dirty="0" smtClean="0">
              <a:solidFill>
                <a:schemeClr val="tx1"/>
              </a:solidFill>
              <a:latin typeface="Arial" charset="0"/>
              <a:ea typeface="+mn-ea"/>
              <a:cs typeface="+mn-cs"/>
            </a:endParaRPr>
          </a:p>
          <a:p>
            <a:pPr eaLnBrk="1" hangingPunct="1"/>
            <a:r>
              <a:rPr lang="en-US" sz="1200" b="0" i="0" kern="1200" dirty="0" smtClean="0">
                <a:solidFill>
                  <a:schemeClr val="tx1"/>
                </a:solidFill>
                <a:latin typeface="Arial" charset="0"/>
                <a:ea typeface="+mn-ea"/>
                <a:cs typeface="+mn-cs"/>
              </a:rPr>
              <a:t>Strategy is </a:t>
            </a:r>
            <a:r>
              <a:rPr lang="en-US" sz="1200" b="0" i="0" u="sng" kern="1200" dirty="0" smtClean="0">
                <a:solidFill>
                  <a:schemeClr val="tx1"/>
                </a:solidFill>
                <a:latin typeface="Arial" charset="0"/>
                <a:ea typeface="+mn-ea"/>
                <a:cs typeface="+mn-cs"/>
              </a:rPr>
              <a:t>what</a:t>
            </a:r>
            <a:r>
              <a:rPr lang="en-US" sz="1200" b="0" i="0" kern="1200" dirty="0" smtClean="0">
                <a:solidFill>
                  <a:schemeClr val="tx1"/>
                </a:solidFill>
                <a:latin typeface="Arial" charset="0"/>
                <a:ea typeface="+mn-ea"/>
                <a:cs typeface="+mn-cs"/>
              </a:rPr>
              <a:t> you want to do and Plan is </a:t>
            </a:r>
            <a:r>
              <a:rPr lang="en-US" sz="1200" b="0" i="0" u="sng" kern="1200" dirty="0" smtClean="0">
                <a:solidFill>
                  <a:schemeClr val="tx1"/>
                </a:solidFill>
                <a:latin typeface="Arial" charset="0"/>
                <a:ea typeface="+mn-ea"/>
                <a:cs typeface="+mn-cs"/>
              </a:rPr>
              <a:t>how</a:t>
            </a:r>
            <a:r>
              <a:rPr lang="en-US" sz="1200" b="0" i="0" kern="1200" dirty="0" smtClean="0">
                <a:solidFill>
                  <a:schemeClr val="tx1"/>
                </a:solidFill>
                <a:latin typeface="Arial" charset="0"/>
                <a:ea typeface="+mn-ea"/>
                <a:cs typeface="+mn-cs"/>
              </a:rPr>
              <a:t> you will do it.</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EF19B81-618F-4DB9-A339-516E8A31141F}" type="slidenum">
              <a:rPr lang="en-US" smtClean="0"/>
              <a:pPr/>
              <a:t>37</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F93EFE5-11DF-487F-8631-518F2961D5A6}" type="slidenum">
              <a:rPr lang="en-US" smtClean="0"/>
              <a:pPr/>
              <a:t>38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9056DF8-6433-43FC-9ED1-0395122C22B7}" type="slidenum">
              <a:rPr lang="en-US" smtClean="0"/>
              <a:pPr/>
              <a:t>39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4AAFDAB-2845-4EFB-9EC4-2B894296C9CC}" type="slidenum">
              <a:rPr lang="en-US" smtClean="0"/>
              <a:pPr/>
              <a:t>40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E445151-FEA6-411B-848E-25F2B14601C3}" type="slidenum">
              <a:rPr lang="en-US" smtClean="0"/>
              <a:pPr/>
              <a:t>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i="0" kern="1200" dirty="0" smtClean="0">
                <a:solidFill>
                  <a:schemeClr val="tx1"/>
                </a:solidFill>
                <a:latin typeface="Arial" charset="0"/>
                <a:ea typeface="+mn-ea"/>
                <a:cs typeface="+mn-cs"/>
              </a:rPr>
              <a:t>What we eat, and how much:</a:t>
            </a:r>
            <a:endParaRPr lang="en-US" sz="1200" b="0" i="0" kern="1200" dirty="0" smtClean="0">
              <a:solidFill>
                <a:schemeClr val="tx1"/>
              </a:solidFill>
              <a:latin typeface="Arial" charset="0"/>
              <a:ea typeface="+mn-ea"/>
              <a:cs typeface="+mn-cs"/>
            </a:endParaRPr>
          </a:p>
          <a:p>
            <a:pPr fontAlgn="base"/>
            <a:r>
              <a:rPr lang="en-US" sz="1200" b="0" i="0" kern="1200" dirty="0" smtClean="0">
                <a:solidFill>
                  <a:schemeClr val="tx1"/>
                </a:solidFill>
                <a:latin typeface="Arial" charset="0"/>
                <a:ea typeface="+mn-ea"/>
                <a:cs typeface="+mn-cs"/>
              </a:rPr>
              <a:t>Dietary energy consumption per person around the world. The dietary energy consumption per person is the amount of food, in kcal per day, for each individual in the total population.</a:t>
            </a:r>
          </a:p>
          <a:p>
            <a:pPr fontAlgn="base"/>
            <a:r>
              <a:rPr lang="en-US" sz="1200" b="0" i="0" kern="1200" dirty="0" smtClean="0">
                <a:solidFill>
                  <a:schemeClr val="tx1"/>
                </a:solidFill>
                <a:latin typeface="Arial" charset="0"/>
                <a:ea typeface="+mn-ea"/>
                <a:cs typeface="+mn-cs"/>
              </a:rPr>
              <a:t>World: 2780 kcal/person/day</a:t>
            </a:r>
            <a:br>
              <a:rPr lang="en-US" sz="1200" b="0" i="0" kern="1200" dirty="0" smtClean="0">
                <a:solidFill>
                  <a:schemeClr val="tx1"/>
                </a:solidFill>
                <a:latin typeface="Arial" charset="0"/>
                <a:ea typeface="+mn-ea"/>
                <a:cs typeface="+mn-cs"/>
              </a:rPr>
            </a:br>
            <a:r>
              <a:rPr lang="en-US" sz="1200" b="0" i="0" kern="1200" dirty="0" smtClean="0">
                <a:solidFill>
                  <a:schemeClr val="tx1"/>
                </a:solidFill>
                <a:latin typeface="Arial" charset="0"/>
                <a:ea typeface="+mn-ea"/>
                <a:cs typeface="+mn-cs"/>
              </a:rPr>
              <a:t>Developed countries: 3420 kcal/person/day</a:t>
            </a:r>
            <a:br>
              <a:rPr lang="en-US" sz="1200" b="0" i="0" kern="1200" dirty="0" smtClean="0">
                <a:solidFill>
                  <a:schemeClr val="tx1"/>
                </a:solidFill>
                <a:latin typeface="Arial" charset="0"/>
                <a:ea typeface="+mn-ea"/>
                <a:cs typeface="+mn-cs"/>
              </a:rPr>
            </a:br>
            <a:r>
              <a:rPr lang="en-US" sz="1200" b="0" i="0" kern="1200" dirty="0" smtClean="0">
                <a:solidFill>
                  <a:schemeClr val="tx1"/>
                </a:solidFill>
                <a:latin typeface="Arial" charset="0"/>
                <a:ea typeface="+mn-ea"/>
                <a:cs typeface="+mn-cs"/>
              </a:rPr>
              <a:t>Developing World: 2630 kcal/person/day</a:t>
            </a:r>
            <a:br>
              <a:rPr lang="en-US" sz="1200" b="0" i="0" kern="1200" dirty="0" smtClean="0">
                <a:solidFill>
                  <a:schemeClr val="tx1"/>
                </a:solidFill>
                <a:latin typeface="Arial" charset="0"/>
                <a:ea typeface="+mn-ea"/>
                <a:cs typeface="+mn-cs"/>
              </a:rPr>
            </a:br>
            <a:r>
              <a:rPr lang="en-US" sz="1200" b="0" i="0" kern="1200" dirty="0" smtClean="0">
                <a:solidFill>
                  <a:schemeClr val="tx1"/>
                </a:solidFill>
                <a:latin typeface="Arial" charset="0"/>
                <a:ea typeface="+mn-ea"/>
                <a:cs typeface="+mn-cs"/>
              </a:rPr>
              <a:t>Sub-Saharan Africa: 2240 kcal/person/day</a:t>
            </a:r>
            <a:br>
              <a:rPr lang="en-US" sz="1200" b="0" i="0" kern="1200" dirty="0" smtClean="0">
                <a:solidFill>
                  <a:schemeClr val="tx1"/>
                </a:solidFill>
                <a:latin typeface="Arial" charset="0"/>
                <a:ea typeface="+mn-ea"/>
                <a:cs typeface="+mn-cs"/>
              </a:rPr>
            </a:br>
            <a:r>
              <a:rPr lang="en-US" sz="1200" b="0" i="0" kern="1200" dirty="0" smtClean="0">
                <a:solidFill>
                  <a:schemeClr val="tx1"/>
                </a:solidFill>
                <a:latin typeface="Arial" charset="0"/>
                <a:ea typeface="+mn-ea"/>
                <a:cs typeface="+mn-cs"/>
              </a:rPr>
              <a:t>Central Africa: 1820 kcal/person/day</a:t>
            </a:r>
          </a:p>
          <a:p>
            <a:pPr fontAlgn="base"/>
            <a:r>
              <a:rPr lang="en-US" sz="1200" b="0" i="0" kern="1200" dirty="0" smtClean="0">
                <a:solidFill>
                  <a:schemeClr val="tx1"/>
                </a:solidFill>
                <a:latin typeface="Arial" charset="0"/>
                <a:ea typeface="+mn-ea"/>
                <a:cs typeface="+mn-cs"/>
              </a:rPr>
              <a:t>Kilocalorie: A unit of measurement of dietary energy. One kcal equals 1,000 calories</a:t>
            </a:r>
          </a:p>
          <a:p>
            <a:pPr fontAlgn="base"/>
            <a:r>
              <a:rPr lang="en-US" sz="1200" b="0" i="0" kern="1200" dirty="0" smtClean="0">
                <a:solidFill>
                  <a:schemeClr val="tx1"/>
                </a:solidFill>
                <a:latin typeface="Arial" charset="0"/>
                <a:ea typeface="+mn-ea"/>
                <a:cs typeface="+mn-cs"/>
              </a:rPr>
              <a:t>Calories consumed per capita: Top countries</a:t>
            </a:r>
          </a:p>
          <a:p>
            <a:pPr fontAlgn="base"/>
            <a:r>
              <a:rPr lang="en-US" sz="1200" b="0" i="0" kern="1200" dirty="0" smtClean="0">
                <a:solidFill>
                  <a:schemeClr val="tx1"/>
                </a:solidFill>
                <a:latin typeface="Arial" charset="0"/>
                <a:ea typeface="+mn-ea"/>
                <a:cs typeface="+mn-cs"/>
              </a:rPr>
              <a:t>Austria, 3800 calories a day</a:t>
            </a:r>
            <a:br>
              <a:rPr lang="en-US" sz="1200" b="0" i="0" kern="1200" dirty="0" smtClean="0">
                <a:solidFill>
                  <a:schemeClr val="tx1"/>
                </a:solidFill>
                <a:latin typeface="Arial" charset="0"/>
                <a:ea typeface="+mn-ea"/>
                <a:cs typeface="+mn-cs"/>
              </a:rPr>
            </a:br>
            <a:r>
              <a:rPr lang="en-US" sz="1200" b="0" i="0" kern="1200" dirty="0" smtClean="0">
                <a:solidFill>
                  <a:schemeClr val="tx1"/>
                </a:solidFill>
                <a:latin typeface="Arial" charset="0"/>
                <a:ea typeface="+mn-ea"/>
                <a:cs typeface="+mn-cs"/>
              </a:rPr>
              <a:t>U.S. 3,770 calories a day</a:t>
            </a:r>
            <a:br>
              <a:rPr lang="en-US" sz="1200" b="0" i="0" kern="1200" dirty="0" smtClean="0">
                <a:solidFill>
                  <a:schemeClr val="tx1"/>
                </a:solidFill>
                <a:latin typeface="Arial" charset="0"/>
                <a:ea typeface="+mn-ea"/>
                <a:cs typeface="+mn-cs"/>
              </a:rPr>
            </a:br>
            <a:r>
              <a:rPr lang="en-US" sz="1200" b="0" i="0" kern="1200" dirty="0" smtClean="0">
                <a:solidFill>
                  <a:schemeClr val="tx1"/>
                </a:solidFill>
                <a:latin typeface="Arial" charset="0"/>
                <a:ea typeface="+mn-ea"/>
                <a:cs typeface="+mn-cs"/>
              </a:rPr>
              <a:t>Greece, averaging 3710 calories.</a:t>
            </a:r>
            <a:br>
              <a:rPr lang="en-US" sz="1200" b="0" i="0" kern="1200" dirty="0" smtClean="0">
                <a:solidFill>
                  <a:schemeClr val="tx1"/>
                </a:solidFill>
                <a:latin typeface="Arial" charset="0"/>
                <a:ea typeface="+mn-ea"/>
                <a:cs typeface="+mn-cs"/>
              </a:rPr>
            </a:br>
            <a:r>
              <a:rPr lang="en-US" sz="1200" b="0" i="0" kern="1200" dirty="0" smtClean="0">
                <a:solidFill>
                  <a:schemeClr val="tx1"/>
                </a:solidFill>
                <a:latin typeface="Arial" charset="0"/>
                <a:ea typeface="+mn-ea"/>
                <a:cs typeface="+mn-cs"/>
              </a:rPr>
              <a:t>Belgium 3690 calories.</a:t>
            </a:r>
          </a:p>
          <a:p>
            <a:pPr fontAlgn="base"/>
            <a:r>
              <a:rPr lang="en-US" sz="1200" b="0" i="0" kern="1200" dirty="0" smtClean="0">
                <a:solidFill>
                  <a:schemeClr val="tx1"/>
                </a:solidFill>
                <a:latin typeface="Arial" charset="0"/>
                <a:ea typeface="+mn-ea"/>
                <a:cs typeface="+mn-cs"/>
              </a:rPr>
              <a:t>Americans as a total population eat a total of 815 billion calories of food each day: roughly 200 billion more than needed – enough to feed 80 million people.</a:t>
            </a:r>
          </a:p>
          <a:p>
            <a:endParaRPr lang="en-US" dirty="0"/>
          </a:p>
        </p:txBody>
      </p:sp>
      <p:sp>
        <p:nvSpPr>
          <p:cNvPr id="4" name="Slide Number Placeholder 3"/>
          <p:cNvSpPr>
            <a:spLocks noGrp="1"/>
          </p:cNvSpPr>
          <p:nvPr>
            <p:ph type="sldNum" sz="quarter" idx="10"/>
          </p:nvPr>
        </p:nvSpPr>
        <p:spPr/>
        <p:txBody>
          <a:bodyPr/>
          <a:lstStyle/>
          <a:p>
            <a:pPr>
              <a:defRPr/>
            </a:pPr>
            <a:fld id="{42B080FF-5FF4-4808-89E2-1D3146DCA9D5}"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800BD65-95DB-4B01-99C6-851897959151}" type="slidenum">
              <a:rPr lang="en-US" smtClean="0"/>
              <a:pPr/>
              <a:t>10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033FB19-55F8-4D8F-984E-D64EEA6F6846}" type="slidenum">
              <a:rPr lang="en-US" smtClean="0"/>
              <a:pPr/>
              <a:t>11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CC1329B-B6CF-40F9-B90C-548DD783C631}" type="slidenum">
              <a:rPr lang="en-US" smtClean="0"/>
              <a:pPr/>
              <a:t>12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E8E43FE-7459-4C48-B2DE-C797F1E87C06}" type="slidenum">
              <a:rPr lang="en-US" smtClean="0"/>
              <a:pPr/>
              <a:t>13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pic>
        <p:nvPicPr>
          <p:cNvPr id="6" name="Picture 9" descr="ueT Mono Gram colored"/>
          <p:cNvPicPr>
            <a:picLocks noChangeAspect="1" noChangeArrowheads="1"/>
          </p:cNvPicPr>
          <p:nvPr userDrawn="1"/>
        </p:nvPicPr>
        <p:blipFill>
          <a:blip r:embed="rId2" cstate="print"/>
          <a:srcRect r="76250" b="62000"/>
          <a:stretch>
            <a:fillRect/>
          </a:stretch>
        </p:blipFill>
        <p:spPr bwMode="auto">
          <a:xfrm>
            <a:off x="4038600" y="152400"/>
            <a:ext cx="990600" cy="990600"/>
          </a:xfrm>
          <a:prstGeom prst="rect">
            <a:avLst/>
          </a:prstGeom>
          <a:noFill/>
          <a:ln w="9525">
            <a:noFill/>
            <a:miter lim="800000"/>
            <a:headEnd/>
            <a:tailEnd/>
          </a:ln>
        </p:spPr>
      </p:pic>
      <p:sp>
        <p:nvSpPr>
          <p:cNvPr id="3174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317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a:t>Civil Engineering Department, UET Lahore, Pakistan. noorkhan@uet.edu.pk </a:t>
            </a:r>
          </a:p>
        </p:txBody>
      </p:sp>
      <p:sp>
        <p:nvSpPr>
          <p:cNvPr id="9" name="Rectangle 6"/>
          <p:cNvSpPr>
            <a:spLocks noGrp="1" noChangeArrowheads="1"/>
          </p:cNvSpPr>
          <p:nvPr>
            <p:ph type="sldNum" sz="quarter" idx="12"/>
          </p:nvPr>
        </p:nvSpPr>
        <p:spPr/>
        <p:txBody>
          <a:bodyPr/>
          <a:lstStyle>
            <a:lvl1pPr>
              <a:defRPr/>
            </a:lvl1pPr>
          </a:lstStyle>
          <a:p>
            <a:pPr>
              <a:defRPr/>
            </a:pPr>
            <a:fld id="{F5B542F0-789B-4BD6-A6CB-C27A857D0F1E}"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Civil Engineering Department, UET Lahore, Pakistan. noorkhan@uet.edu.pk </a:t>
            </a:r>
          </a:p>
        </p:txBody>
      </p:sp>
      <p:sp>
        <p:nvSpPr>
          <p:cNvPr id="6" name="Rectangle 6"/>
          <p:cNvSpPr>
            <a:spLocks noGrp="1" noChangeArrowheads="1"/>
          </p:cNvSpPr>
          <p:nvPr>
            <p:ph type="sldNum" sz="quarter" idx="12"/>
          </p:nvPr>
        </p:nvSpPr>
        <p:spPr>
          <a:ln/>
        </p:spPr>
        <p:txBody>
          <a:bodyPr/>
          <a:lstStyle>
            <a:lvl1pPr>
              <a:defRPr/>
            </a:lvl1pPr>
          </a:lstStyle>
          <a:p>
            <a:pPr>
              <a:defRPr/>
            </a:pPr>
            <a:fld id="{40B4B2C0-A063-4925-B8B6-B0D7B993255A}"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Civil Engineering Department, UET Lahore, Pakistan. noorkhan@uet.edu.pk </a:t>
            </a:r>
          </a:p>
        </p:txBody>
      </p:sp>
      <p:sp>
        <p:nvSpPr>
          <p:cNvPr id="6" name="Rectangle 6"/>
          <p:cNvSpPr>
            <a:spLocks noGrp="1" noChangeArrowheads="1"/>
          </p:cNvSpPr>
          <p:nvPr>
            <p:ph type="sldNum" sz="quarter" idx="12"/>
          </p:nvPr>
        </p:nvSpPr>
        <p:spPr>
          <a:ln/>
        </p:spPr>
        <p:txBody>
          <a:bodyPr/>
          <a:lstStyle>
            <a:lvl1pPr>
              <a:defRPr/>
            </a:lvl1pPr>
          </a:lstStyle>
          <a:p>
            <a:pPr>
              <a:defRPr/>
            </a:pPr>
            <a:fld id="{B8A860B3-F62E-418D-8077-6C154F26E8A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Civil Engineering Department, UET Lahore, Pakistan. noorkhan@uet.edu.pk </a:t>
            </a:r>
          </a:p>
        </p:txBody>
      </p:sp>
      <p:sp>
        <p:nvSpPr>
          <p:cNvPr id="6" name="Rectangle 6"/>
          <p:cNvSpPr>
            <a:spLocks noGrp="1" noChangeArrowheads="1"/>
          </p:cNvSpPr>
          <p:nvPr>
            <p:ph type="sldNum" sz="quarter" idx="12"/>
          </p:nvPr>
        </p:nvSpPr>
        <p:spPr>
          <a:ln/>
        </p:spPr>
        <p:txBody>
          <a:bodyPr/>
          <a:lstStyle>
            <a:lvl1pPr>
              <a:defRPr/>
            </a:lvl1pPr>
          </a:lstStyle>
          <a:p>
            <a:pPr>
              <a:defRPr/>
            </a:pPr>
            <a:fld id="{1D25DDA4-87B5-44A9-82E1-8269E2B764F4}"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Civil Engineering Department, UET Lahore, Pakistan. noorkhan@uet.edu.pk </a:t>
            </a:r>
          </a:p>
        </p:txBody>
      </p:sp>
      <p:sp>
        <p:nvSpPr>
          <p:cNvPr id="6" name="Rectangle 6"/>
          <p:cNvSpPr>
            <a:spLocks noGrp="1" noChangeArrowheads="1"/>
          </p:cNvSpPr>
          <p:nvPr>
            <p:ph type="sldNum" sz="quarter" idx="12"/>
          </p:nvPr>
        </p:nvSpPr>
        <p:spPr>
          <a:ln/>
        </p:spPr>
        <p:txBody>
          <a:bodyPr/>
          <a:lstStyle>
            <a:lvl1pPr>
              <a:defRPr/>
            </a:lvl1pPr>
          </a:lstStyle>
          <a:p>
            <a:pPr>
              <a:defRPr/>
            </a:pPr>
            <a:fld id="{71B13DC6-CAA0-4F0A-928D-BA0645FFD448}"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Civil Engineering Department, UET Lahore, Pakistan. noorkhan@uet.edu.pk </a:t>
            </a:r>
          </a:p>
        </p:txBody>
      </p:sp>
      <p:sp>
        <p:nvSpPr>
          <p:cNvPr id="7" name="Rectangle 6"/>
          <p:cNvSpPr>
            <a:spLocks noGrp="1" noChangeArrowheads="1"/>
          </p:cNvSpPr>
          <p:nvPr>
            <p:ph type="sldNum" sz="quarter" idx="12"/>
          </p:nvPr>
        </p:nvSpPr>
        <p:spPr>
          <a:ln/>
        </p:spPr>
        <p:txBody>
          <a:bodyPr/>
          <a:lstStyle>
            <a:lvl1pPr>
              <a:defRPr/>
            </a:lvl1pPr>
          </a:lstStyle>
          <a:p>
            <a:pPr>
              <a:defRPr/>
            </a:pPr>
            <a:fld id="{1D1CE56C-4944-496B-B0DB-A63D9DB3FB2E}"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Civil Engineering Department, UET Lahore, Pakistan. noorkhan@uet.edu.pk </a:t>
            </a:r>
          </a:p>
        </p:txBody>
      </p:sp>
      <p:sp>
        <p:nvSpPr>
          <p:cNvPr id="9" name="Rectangle 6"/>
          <p:cNvSpPr>
            <a:spLocks noGrp="1" noChangeArrowheads="1"/>
          </p:cNvSpPr>
          <p:nvPr>
            <p:ph type="sldNum" sz="quarter" idx="12"/>
          </p:nvPr>
        </p:nvSpPr>
        <p:spPr>
          <a:ln/>
        </p:spPr>
        <p:txBody>
          <a:bodyPr/>
          <a:lstStyle>
            <a:lvl1pPr>
              <a:defRPr/>
            </a:lvl1pPr>
          </a:lstStyle>
          <a:p>
            <a:pPr>
              <a:defRPr/>
            </a:pPr>
            <a:fld id="{29DE69D6-5196-4076-943C-E3CFE8C2AFBB}"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Civil Engineering Department, UET Lahore, Pakistan. noorkhan@uet.edu.pk </a:t>
            </a:r>
          </a:p>
        </p:txBody>
      </p:sp>
      <p:sp>
        <p:nvSpPr>
          <p:cNvPr id="5" name="Rectangle 6"/>
          <p:cNvSpPr>
            <a:spLocks noGrp="1" noChangeArrowheads="1"/>
          </p:cNvSpPr>
          <p:nvPr>
            <p:ph type="sldNum" sz="quarter" idx="12"/>
          </p:nvPr>
        </p:nvSpPr>
        <p:spPr>
          <a:ln/>
        </p:spPr>
        <p:txBody>
          <a:bodyPr/>
          <a:lstStyle>
            <a:lvl1pPr>
              <a:defRPr/>
            </a:lvl1pPr>
          </a:lstStyle>
          <a:p>
            <a:pPr>
              <a:defRPr/>
            </a:pPr>
            <a:fld id="{EC578E9C-E89B-409C-802A-BEFE3EFFC6D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Civil Engineering Department, UET Lahore, Pakistan. noorkhan@uet.edu.pk </a:t>
            </a:r>
          </a:p>
        </p:txBody>
      </p:sp>
      <p:sp>
        <p:nvSpPr>
          <p:cNvPr id="4" name="Rectangle 6"/>
          <p:cNvSpPr>
            <a:spLocks noGrp="1" noChangeArrowheads="1"/>
          </p:cNvSpPr>
          <p:nvPr>
            <p:ph type="sldNum" sz="quarter" idx="12"/>
          </p:nvPr>
        </p:nvSpPr>
        <p:spPr>
          <a:ln/>
        </p:spPr>
        <p:txBody>
          <a:bodyPr/>
          <a:lstStyle>
            <a:lvl1pPr>
              <a:defRPr/>
            </a:lvl1pPr>
          </a:lstStyle>
          <a:p>
            <a:pPr>
              <a:defRPr/>
            </a:pPr>
            <a:fld id="{70BC1390-9A6A-4A4C-B691-BF054AEA2E55}"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Civil Engineering Department, UET Lahore, Pakistan. noorkhan@uet.edu.pk </a:t>
            </a:r>
          </a:p>
        </p:txBody>
      </p:sp>
      <p:sp>
        <p:nvSpPr>
          <p:cNvPr id="7" name="Rectangle 6"/>
          <p:cNvSpPr>
            <a:spLocks noGrp="1" noChangeArrowheads="1"/>
          </p:cNvSpPr>
          <p:nvPr>
            <p:ph type="sldNum" sz="quarter" idx="12"/>
          </p:nvPr>
        </p:nvSpPr>
        <p:spPr>
          <a:ln/>
        </p:spPr>
        <p:txBody>
          <a:bodyPr/>
          <a:lstStyle>
            <a:lvl1pPr>
              <a:defRPr/>
            </a:lvl1pPr>
          </a:lstStyle>
          <a:p>
            <a:pPr>
              <a:defRPr/>
            </a:pPr>
            <a:fld id="{E53C5A52-E64E-4D56-A7F0-01E66AB0E9B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Civil Engineering Department, UET Lahore, Pakistan. noorkhan@uet.edu.pk </a:t>
            </a:r>
          </a:p>
        </p:txBody>
      </p:sp>
      <p:sp>
        <p:nvSpPr>
          <p:cNvPr id="7" name="Rectangle 6"/>
          <p:cNvSpPr>
            <a:spLocks noGrp="1" noChangeArrowheads="1"/>
          </p:cNvSpPr>
          <p:nvPr>
            <p:ph type="sldNum" sz="quarter" idx="12"/>
          </p:nvPr>
        </p:nvSpPr>
        <p:spPr>
          <a:ln/>
        </p:spPr>
        <p:txBody>
          <a:bodyPr/>
          <a:lstStyle>
            <a:lvl1pPr>
              <a:defRPr/>
            </a:lvl1pPr>
          </a:lstStyle>
          <a:p>
            <a:pPr>
              <a:defRPr/>
            </a:pPr>
            <a:fld id="{00755BC9-E5C7-4714-9948-7C52492EAC25}"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r>
              <a:rPr lang="en-US" altLang="en-US"/>
              <a:t>Civil Engineering Department, UET Lahore, Pakistan. noorkhan@uet.edu.pk </a:t>
            </a:r>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0EF0C7B4-A95A-4D91-B2A1-611FE0D79AD0}" type="slidenum">
              <a:rPr lang="en-US" altLang="en-US"/>
              <a:pPr>
                <a:defRPr/>
              </a:pPr>
              <a:t>‹#›</a:t>
            </a:fld>
            <a:endParaRPr lang="en-US" altLang="en-US"/>
          </a:p>
        </p:txBody>
      </p:sp>
      <p:sp>
        <p:nvSpPr>
          <p:cNvPr id="3072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307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noChangeArrowheads="1"/>
          </p:cNvSpPr>
          <p:nvPr>
            <p:ph type="ftr" sz="quarter" idx="11"/>
          </p:nvPr>
        </p:nvSpPr>
        <p:spPr/>
        <p:txBody>
          <a:bodyPr/>
          <a:lstStyle/>
          <a:p>
            <a:pPr>
              <a:defRPr/>
            </a:pPr>
            <a:r>
              <a:rPr lang="en-US" altLang="en-US"/>
              <a:t>Civil Engineering Department, UET Lahore, Pakistan. noorkhan@uet.edu.pk </a:t>
            </a:r>
          </a:p>
        </p:txBody>
      </p:sp>
      <p:sp>
        <p:nvSpPr>
          <p:cNvPr id="3075" name="Rectangle 2"/>
          <p:cNvSpPr>
            <a:spLocks noGrp="1" noChangeArrowheads="1"/>
          </p:cNvSpPr>
          <p:nvPr>
            <p:ph type="ctrTitle"/>
          </p:nvPr>
        </p:nvSpPr>
        <p:spPr/>
        <p:txBody>
          <a:bodyPr/>
          <a:lstStyle/>
          <a:p>
            <a:pPr eaLnBrk="1" hangingPunct="1"/>
            <a:r>
              <a:rPr lang="en-US" smtClean="0"/>
              <a:t>Performance Assessment and the Indicators</a:t>
            </a:r>
          </a:p>
        </p:txBody>
      </p:sp>
      <p:sp>
        <p:nvSpPr>
          <p:cNvPr id="3076" name="Rectangle 3"/>
          <p:cNvSpPr>
            <a:spLocks noGrp="1" noChangeArrowheads="1"/>
          </p:cNvSpPr>
          <p:nvPr>
            <p:ph type="subTitle" idx="1"/>
          </p:nvPr>
        </p:nvSpPr>
        <p:spPr/>
        <p:txBody>
          <a:bodyPr/>
          <a:lstStyle/>
          <a:p>
            <a:pPr eaLnBrk="1" hangingPunct="1"/>
            <a:r>
              <a:rPr lang="en-US" dirty="0" smtClean="0"/>
              <a:t>May </a:t>
            </a:r>
            <a:r>
              <a:rPr lang="en-US" dirty="0" smtClean="0"/>
              <a:t>2016</a:t>
            </a:r>
            <a:endParaRPr lang="en-US" dirty="0" smtClean="0"/>
          </a:p>
        </p:txBody>
      </p:sp>
      <p:sp>
        <p:nvSpPr>
          <p:cNvPr id="3077" name="Text Box 4"/>
          <p:cNvSpPr txBox="1">
            <a:spLocks noChangeArrowheads="1"/>
          </p:cNvSpPr>
          <p:nvPr/>
        </p:nvSpPr>
        <p:spPr bwMode="auto">
          <a:xfrm>
            <a:off x="441325" y="5367338"/>
            <a:ext cx="7843838" cy="639762"/>
          </a:xfrm>
          <a:prstGeom prst="rect">
            <a:avLst/>
          </a:prstGeom>
          <a:noFill/>
          <a:ln w="9525">
            <a:noFill/>
            <a:miter lim="800000"/>
            <a:headEnd/>
            <a:tailEnd/>
          </a:ln>
        </p:spPr>
        <p:txBody>
          <a:bodyPr wrap="none">
            <a:spAutoFit/>
          </a:bodyPr>
          <a:lstStyle/>
          <a:p>
            <a:r>
              <a:rPr lang="en-US" sz="1200" dirty="0"/>
              <a:t>Ref: </a:t>
            </a:r>
          </a:p>
          <a:p>
            <a:r>
              <a:rPr lang="en-US" sz="1200" dirty="0"/>
              <a:t>1. Irrigation and Drainage Performance Assessment by MG </a:t>
            </a:r>
            <a:r>
              <a:rPr lang="en-US" sz="1200" dirty="0" err="1"/>
              <a:t>Bos</a:t>
            </a:r>
            <a:r>
              <a:rPr lang="en-US" sz="1200" dirty="0"/>
              <a:t>, MA Barton, DJ </a:t>
            </a:r>
            <a:r>
              <a:rPr lang="en-US" sz="1200" dirty="0" err="1"/>
              <a:t>Molden</a:t>
            </a:r>
            <a:r>
              <a:rPr lang="en-US" sz="1200" dirty="0"/>
              <a:t>, 2005.</a:t>
            </a:r>
          </a:p>
          <a:p>
            <a:r>
              <a:rPr lang="fr-FR" sz="1200" dirty="0"/>
              <a:t>2. Performance </a:t>
            </a:r>
            <a:r>
              <a:rPr lang="fr-FR" sz="1200" dirty="0" err="1"/>
              <a:t>Indicators</a:t>
            </a:r>
            <a:r>
              <a:rPr lang="fr-FR" sz="1200" dirty="0"/>
              <a:t> for Irrigation Canal System Managers or Water </a:t>
            </a:r>
            <a:r>
              <a:rPr lang="fr-FR" sz="1200" dirty="0" err="1"/>
              <a:t>Users</a:t>
            </a:r>
            <a:r>
              <a:rPr lang="fr-FR" sz="1200" dirty="0"/>
              <a:t> Associations, By David E. Nelson</a:t>
            </a:r>
            <a:endParaRPr lang="en-US" sz="1200" dirty="0"/>
          </a:p>
        </p:txBody>
      </p:sp>
      <p:sp>
        <p:nvSpPr>
          <p:cNvPr id="7" name="Slide Number Placeholder 6"/>
          <p:cNvSpPr>
            <a:spLocks noGrp="1"/>
          </p:cNvSpPr>
          <p:nvPr>
            <p:ph type="sldNum" sz="quarter" idx="12"/>
          </p:nvPr>
        </p:nvSpPr>
        <p:spPr/>
        <p:txBody>
          <a:bodyPr/>
          <a:lstStyle/>
          <a:p>
            <a:pPr>
              <a:defRPr/>
            </a:pPr>
            <a:fld id="{F5B542F0-789B-4BD6-A6CB-C27A857D0F1E}" type="slidenum">
              <a:rPr lang="en-US" altLang="en-US" smtClean="0"/>
              <a:pPr>
                <a:defRPr/>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7171" name="Rectangle 2"/>
          <p:cNvSpPr>
            <a:spLocks noGrp="1" noChangeArrowheads="1"/>
          </p:cNvSpPr>
          <p:nvPr>
            <p:ph type="title"/>
          </p:nvPr>
        </p:nvSpPr>
        <p:spPr/>
        <p:txBody>
          <a:bodyPr/>
          <a:lstStyle/>
          <a:p>
            <a:pPr eaLnBrk="1" hangingPunct="1"/>
            <a:r>
              <a:rPr lang="en-US" sz="3800" smtClean="0"/>
              <a:t>Various kinds of Performance Assessments</a:t>
            </a:r>
          </a:p>
        </p:txBody>
      </p:sp>
      <p:sp>
        <p:nvSpPr>
          <p:cNvPr id="7172" name="Rectangle 3"/>
          <p:cNvSpPr>
            <a:spLocks noGrp="1" noChangeArrowheads="1"/>
          </p:cNvSpPr>
          <p:nvPr>
            <p:ph type="body" idx="1"/>
          </p:nvPr>
        </p:nvSpPr>
        <p:spPr>
          <a:xfrm>
            <a:off x="457200" y="1828800"/>
            <a:ext cx="8229600" cy="4302125"/>
          </a:xfrm>
        </p:spPr>
        <p:txBody>
          <a:bodyPr/>
          <a:lstStyle/>
          <a:p>
            <a:pPr eaLnBrk="1" hangingPunct="1">
              <a:lnSpc>
                <a:spcPct val="90000"/>
              </a:lnSpc>
            </a:pPr>
            <a:r>
              <a:rPr lang="en-US" sz="2100" dirty="0" smtClean="0"/>
              <a:t>Operational PA: </a:t>
            </a:r>
          </a:p>
          <a:p>
            <a:pPr lvl="1" eaLnBrk="1" hangingPunct="1">
              <a:lnSpc>
                <a:spcPct val="90000"/>
              </a:lnSpc>
            </a:pPr>
            <a:r>
              <a:rPr lang="en-US" sz="2000" dirty="0" smtClean="0"/>
              <a:t>to answer, “AM I DOING THINGS RIGHT?”</a:t>
            </a:r>
          </a:p>
          <a:p>
            <a:pPr eaLnBrk="1" hangingPunct="1">
              <a:lnSpc>
                <a:spcPct val="90000"/>
              </a:lnSpc>
            </a:pPr>
            <a:r>
              <a:rPr lang="en-US" sz="2100" dirty="0" smtClean="0"/>
              <a:t>Strategic PA </a:t>
            </a:r>
          </a:p>
          <a:p>
            <a:pPr lvl="1" eaLnBrk="1" hangingPunct="1">
              <a:lnSpc>
                <a:spcPct val="90000"/>
              </a:lnSpc>
            </a:pPr>
            <a:r>
              <a:rPr lang="en-US" sz="2000" dirty="0" smtClean="0"/>
              <a:t>to answer, “AM I DOING RIGHT THINGS?”</a:t>
            </a:r>
          </a:p>
          <a:p>
            <a:pPr eaLnBrk="1" hangingPunct="1">
              <a:lnSpc>
                <a:spcPct val="90000"/>
              </a:lnSpc>
            </a:pPr>
            <a:r>
              <a:rPr lang="en-US" sz="2100" dirty="0" smtClean="0"/>
              <a:t>Diagnostic PA</a:t>
            </a:r>
          </a:p>
          <a:p>
            <a:pPr lvl="1" eaLnBrk="1" hangingPunct="1">
              <a:lnSpc>
                <a:spcPct val="90000"/>
              </a:lnSpc>
            </a:pPr>
            <a:r>
              <a:rPr lang="en-US" sz="2000" dirty="0" smtClean="0"/>
              <a:t>For Scheme Manager (to understand low or high performance)</a:t>
            </a:r>
          </a:p>
          <a:p>
            <a:pPr lvl="1" eaLnBrk="1" hangingPunct="1">
              <a:lnSpc>
                <a:spcPct val="90000"/>
              </a:lnSpc>
            </a:pPr>
            <a:r>
              <a:rPr lang="en-US" sz="2000" dirty="0" smtClean="0"/>
              <a:t>For Consultants (for planning interventions)</a:t>
            </a:r>
          </a:p>
          <a:p>
            <a:pPr lvl="1" eaLnBrk="1" hangingPunct="1">
              <a:lnSpc>
                <a:spcPct val="90000"/>
              </a:lnSpc>
            </a:pPr>
            <a:r>
              <a:rPr lang="en-US" sz="2000" dirty="0" smtClean="0"/>
              <a:t>For </a:t>
            </a:r>
            <a:r>
              <a:rPr lang="en-US" sz="2000" dirty="0" err="1" smtClean="0"/>
              <a:t>Govt</a:t>
            </a:r>
            <a:r>
              <a:rPr lang="en-US" sz="2000" dirty="0" smtClean="0"/>
              <a:t> agencies (if the system is meeting the objectives)</a:t>
            </a:r>
          </a:p>
          <a:p>
            <a:pPr lvl="1" eaLnBrk="1" hangingPunct="1">
              <a:lnSpc>
                <a:spcPct val="90000"/>
              </a:lnSpc>
            </a:pPr>
            <a:r>
              <a:rPr lang="en-US" sz="2000" dirty="0" smtClean="0"/>
              <a:t>For research Institutes (to understand generic causes of high or low performances)</a:t>
            </a:r>
          </a:p>
          <a:p>
            <a:pPr eaLnBrk="1" hangingPunct="1">
              <a:lnSpc>
                <a:spcPct val="90000"/>
              </a:lnSpc>
            </a:pPr>
            <a:r>
              <a:rPr lang="en-US" sz="2100" dirty="0" smtClean="0"/>
              <a:t>Comparative PA (one system to other, and to targets)</a:t>
            </a:r>
          </a:p>
        </p:txBody>
      </p:sp>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8195" name="Rectangle 2"/>
          <p:cNvSpPr>
            <a:spLocks noGrp="1" noChangeArrowheads="1"/>
          </p:cNvSpPr>
          <p:nvPr>
            <p:ph type="title"/>
          </p:nvPr>
        </p:nvSpPr>
        <p:spPr/>
        <p:txBody>
          <a:bodyPr/>
          <a:lstStyle/>
          <a:p>
            <a:pPr eaLnBrk="1" hangingPunct="1"/>
            <a:r>
              <a:rPr lang="en-US" smtClean="0"/>
              <a:t>Why Indicators</a:t>
            </a:r>
          </a:p>
        </p:txBody>
      </p:sp>
      <p:sp>
        <p:nvSpPr>
          <p:cNvPr id="8196" name="Rectangle 3"/>
          <p:cNvSpPr>
            <a:spLocks noGrp="1" noChangeArrowheads="1"/>
          </p:cNvSpPr>
          <p:nvPr>
            <p:ph type="body" idx="1"/>
          </p:nvPr>
        </p:nvSpPr>
        <p:spPr/>
        <p:txBody>
          <a:bodyPr/>
          <a:lstStyle/>
          <a:p>
            <a:pPr eaLnBrk="1" hangingPunct="1"/>
            <a:r>
              <a:rPr lang="en-US" dirty="0" smtClean="0"/>
              <a:t>Performance Assessment requires Indices, and indicators for quantifying the performance.</a:t>
            </a:r>
          </a:p>
          <a:p>
            <a:pPr eaLnBrk="1" hangingPunct="1">
              <a:buFont typeface="Wingdings" pitchFamily="2" charset="2"/>
              <a:buNone/>
            </a:pPr>
            <a:endParaRPr lang="en-US" dirty="0" smtClean="0"/>
          </a:p>
          <a:p>
            <a:pPr eaLnBrk="1" hangingPunct="1">
              <a:buFont typeface="Wingdings" pitchFamily="2" charset="2"/>
              <a:buNone/>
            </a:pPr>
            <a:r>
              <a:rPr lang="en-US" dirty="0" smtClean="0"/>
              <a:t>Users:</a:t>
            </a:r>
          </a:p>
          <a:p>
            <a:pPr eaLnBrk="1" hangingPunct="1"/>
            <a:r>
              <a:rPr lang="en-US" dirty="0" smtClean="0"/>
              <a:t>System’s manager, staff, and water users are users of Indicators.</a:t>
            </a:r>
          </a:p>
        </p:txBody>
      </p:sp>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6229350" y="6542088"/>
            <a:ext cx="2914650" cy="304800"/>
          </a:xfrm>
          <a:prstGeom prst="rect">
            <a:avLst/>
          </a:prstGeom>
          <a:noFill/>
          <a:ln w="9525">
            <a:noFill/>
            <a:miter lim="800000"/>
            <a:headEnd/>
            <a:tailEnd/>
          </a:ln>
        </p:spPr>
        <p:txBody>
          <a:bodyPr wrap="none">
            <a:spAutoFit/>
          </a:bodyPr>
          <a:lstStyle/>
          <a:p>
            <a:r>
              <a:rPr lang="en-US" sz="1400"/>
              <a:t>Bos, MA Barton, DJ Molden, 2005.</a:t>
            </a:r>
          </a:p>
        </p:txBody>
      </p:sp>
      <p:graphicFrame>
        <p:nvGraphicFramePr>
          <p:cNvPr id="13" name="Content Placeholder 10"/>
          <p:cNvGraphicFramePr>
            <a:graphicFrameLocks noGrp="1"/>
          </p:cNvGraphicFramePr>
          <p:nvPr>
            <p:ph idx="4294967295"/>
          </p:nvPr>
        </p:nvGraphicFramePr>
        <p:xfrm>
          <a:off x="381000" y="0"/>
          <a:ext cx="8763000" cy="6066438"/>
        </p:xfrm>
        <a:graphic>
          <a:graphicData uri="http://schemas.openxmlformats.org/drawingml/2006/table">
            <a:tbl>
              <a:tblPr firstRow="1" bandRow="1">
                <a:tableStyleId>{3B4B98B0-60AC-42C2-AFA5-B58CD77FA1E5}</a:tableStyleId>
              </a:tblPr>
              <a:tblGrid>
                <a:gridCol w="1217083"/>
                <a:gridCol w="3894667"/>
                <a:gridCol w="3651250"/>
              </a:tblGrid>
              <a:tr h="728982">
                <a:tc>
                  <a:txBody>
                    <a:bodyPr/>
                    <a:lstStyle/>
                    <a:p>
                      <a:pPr algn="l" fontAlgn="b"/>
                      <a:r>
                        <a:rPr lang="en-US" sz="1300" u="none" strike="noStrike" dirty="0"/>
                        <a:t>Terminology</a:t>
                      </a:r>
                      <a:endParaRPr lang="en-US" sz="1300" b="0" i="0" u="none" strike="noStrike" dirty="0">
                        <a:solidFill>
                          <a:srgbClr val="000000"/>
                        </a:solidFill>
                        <a:latin typeface="Calibri"/>
                      </a:endParaRPr>
                    </a:p>
                  </a:txBody>
                  <a:tcPr marT="91440" marB="91440" anchor="b"/>
                </a:tc>
                <a:tc>
                  <a:txBody>
                    <a:bodyPr/>
                    <a:lstStyle/>
                    <a:p>
                      <a:pPr algn="l" fontAlgn="b"/>
                      <a:r>
                        <a:rPr lang="en-US" sz="1300" u="none" strike="noStrike" dirty="0"/>
                        <a:t>Definition</a:t>
                      </a:r>
                      <a:endParaRPr lang="en-US" sz="1300" b="0" i="0" u="none" strike="noStrike" dirty="0">
                        <a:solidFill>
                          <a:srgbClr val="000000"/>
                        </a:solidFill>
                        <a:latin typeface="Calibri"/>
                      </a:endParaRPr>
                    </a:p>
                  </a:txBody>
                  <a:tcPr marT="91440" marB="91440" anchor="b"/>
                </a:tc>
                <a:tc>
                  <a:txBody>
                    <a:bodyPr/>
                    <a:lstStyle/>
                    <a:p>
                      <a:pPr algn="l" fontAlgn="b"/>
                      <a:r>
                        <a:rPr lang="en-US" sz="1300" u="none" strike="noStrike" dirty="0"/>
                        <a:t>Remarks</a:t>
                      </a:r>
                      <a:endParaRPr lang="en-US" sz="1300" b="0" i="0" u="none" strike="noStrike" dirty="0">
                        <a:solidFill>
                          <a:srgbClr val="000000"/>
                        </a:solidFill>
                        <a:latin typeface="Calibri"/>
                      </a:endParaRPr>
                    </a:p>
                  </a:txBody>
                  <a:tcPr marT="91440" marB="91440" anchor="b"/>
                </a:tc>
              </a:tr>
              <a:tr h="596440">
                <a:tc>
                  <a:txBody>
                    <a:bodyPr/>
                    <a:lstStyle/>
                    <a:p>
                      <a:pPr algn="l" fontAlgn="b"/>
                      <a:r>
                        <a:rPr lang="en-US" sz="1300" u="none" strike="noStrike" dirty="0"/>
                        <a:t>Key parameter</a:t>
                      </a:r>
                      <a:endParaRPr lang="en-US" sz="1300" b="0" i="0" u="none" strike="noStrike" dirty="0">
                        <a:solidFill>
                          <a:srgbClr val="000000"/>
                        </a:solidFill>
                        <a:latin typeface="Calibri"/>
                      </a:endParaRPr>
                    </a:p>
                  </a:txBody>
                  <a:tcPr marT="91440" marB="91440" anchor="b"/>
                </a:tc>
                <a:tc>
                  <a:txBody>
                    <a:bodyPr/>
                    <a:lstStyle/>
                    <a:p>
                      <a:pPr algn="l" fontAlgn="b"/>
                      <a:r>
                        <a:rPr lang="en-US" sz="1300" u="none" strike="noStrike" dirty="0"/>
                        <a:t>A quantifiable (measureable) parameter that influences irrigation </a:t>
                      </a:r>
                      <a:r>
                        <a:rPr lang="en-US" sz="1300" u="none" strike="noStrike"/>
                        <a:t>or </a:t>
                      </a:r>
                      <a:r>
                        <a:rPr lang="en-US" sz="1300" u="none" strike="noStrike" smtClean="0"/>
                        <a:t>drainage </a:t>
                      </a:r>
                      <a:r>
                        <a:rPr lang="en-US" sz="1300" u="none" strike="noStrike" dirty="0"/>
                        <a:t>performance.</a:t>
                      </a:r>
                      <a:endParaRPr lang="en-US" sz="1300" b="0" i="0" u="none" strike="noStrike" dirty="0">
                        <a:solidFill>
                          <a:srgbClr val="000000"/>
                        </a:solidFill>
                        <a:latin typeface="Calibri"/>
                      </a:endParaRPr>
                    </a:p>
                  </a:txBody>
                  <a:tcPr marT="91440" marB="91440" anchor="b"/>
                </a:tc>
                <a:tc>
                  <a:txBody>
                    <a:bodyPr/>
                    <a:lstStyle/>
                    <a:p>
                      <a:pPr algn="l" fontAlgn="b"/>
                      <a:r>
                        <a:rPr lang="en-US" sz="1300" u="none" strike="noStrike" dirty="0"/>
                        <a:t>e.g. flow rate, crop yield, irrigation fee, groundwater depth. </a:t>
                      </a:r>
                      <a:endParaRPr lang="en-US" sz="1300" b="0" i="0" u="none" strike="noStrike" dirty="0">
                        <a:solidFill>
                          <a:srgbClr val="000000"/>
                        </a:solidFill>
                        <a:latin typeface="Calibri"/>
                      </a:endParaRPr>
                    </a:p>
                  </a:txBody>
                  <a:tcPr marT="91440" marB="91440" anchor="b"/>
                </a:tc>
              </a:tr>
              <a:tr h="596440">
                <a:tc>
                  <a:txBody>
                    <a:bodyPr/>
                    <a:lstStyle/>
                    <a:p>
                      <a:pPr algn="l" fontAlgn="b"/>
                      <a:r>
                        <a:rPr lang="en-US" sz="1300" u="none" strike="noStrike" dirty="0"/>
                        <a:t>Actual value</a:t>
                      </a:r>
                      <a:endParaRPr lang="en-US" sz="1300" b="0" i="0" u="none" strike="noStrike" dirty="0">
                        <a:solidFill>
                          <a:srgbClr val="000000"/>
                        </a:solidFill>
                        <a:latin typeface="Calibri"/>
                      </a:endParaRPr>
                    </a:p>
                  </a:txBody>
                  <a:tcPr marT="91440" marB="91440" anchor="b"/>
                </a:tc>
                <a:tc>
                  <a:txBody>
                    <a:bodyPr/>
                    <a:lstStyle/>
                    <a:p>
                      <a:pPr algn="l" fontAlgn="b"/>
                      <a:r>
                        <a:rPr lang="en-US" sz="1300" u="none" strike="noStrike" dirty="0" smtClean="0"/>
                        <a:t>Measured or Calculated Value or Quantity of a Key Parameter</a:t>
                      </a:r>
                      <a:endParaRPr lang="en-US" sz="1300" b="0" i="0" u="none" strike="noStrike" dirty="0">
                        <a:solidFill>
                          <a:srgbClr val="000000"/>
                        </a:solidFill>
                        <a:latin typeface="Calibri"/>
                      </a:endParaRPr>
                    </a:p>
                  </a:txBody>
                  <a:tcPr marT="91440" marB="91440" anchor="b"/>
                </a:tc>
                <a:tc>
                  <a:txBody>
                    <a:bodyPr/>
                    <a:lstStyle/>
                    <a:p>
                      <a:pPr algn="l" fontAlgn="b"/>
                      <a:r>
                        <a:rPr lang="en-US" sz="1300" u="none" strike="noStrike" dirty="0"/>
                        <a:t>e.g. measured flow rate, crop </a:t>
                      </a:r>
                      <a:r>
                        <a:rPr lang="en-US" sz="1300" u="none" strike="noStrike" dirty="0" smtClean="0"/>
                        <a:t>yield, irrigation </a:t>
                      </a:r>
                      <a:r>
                        <a:rPr lang="en-US" sz="1300" u="none" strike="noStrike" dirty="0"/>
                        <a:t>fee, groundwater depth</a:t>
                      </a:r>
                      <a:endParaRPr lang="en-US" sz="1300" b="0" i="0" u="none" strike="noStrike" dirty="0">
                        <a:solidFill>
                          <a:srgbClr val="000000"/>
                        </a:solidFill>
                        <a:latin typeface="Calibri"/>
                      </a:endParaRPr>
                    </a:p>
                  </a:txBody>
                  <a:tcPr marT="91440" marB="91440" anchor="b"/>
                </a:tc>
              </a:tr>
              <a:tr h="596440">
                <a:tc>
                  <a:txBody>
                    <a:bodyPr/>
                    <a:lstStyle/>
                    <a:p>
                      <a:pPr algn="l" fontAlgn="b"/>
                      <a:r>
                        <a:rPr lang="en-US" sz="1300" u="none" strike="noStrike"/>
                        <a:t>Benchmark</a:t>
                      </a:r>
                      <a:endParaRPr lang="en-US" sz="1300" b="0" i="0" u="none" strike="noStrike">
                        <a:solidFill>
                          <a:srgbClr val="000000"/>
                        </a:solidFill>
                        <a:latin typeface="Calibri"/>
                      </a:endParaRPr>
                    </a:p>
                  </a:txBody>
                  <a:tcPr marT="91440" marB="91440" anchor="b"/>
                </a:tc>
                <a:tc>
                  <a:txBody>
                    <a:bodyPr/>
                    <a:lstStyle/>
                    <a:p>
                      <a:pPr algn="l" fontAlgn="b"/>
                      <a:r>
                        <a:rPr lang="en-US" sz="1300" u="none" strike="noStrike" dirty="0"/>
                        <a:t>The desired value of process output parameter (or of the performance indicator</a:t>
                      </a:r>
                      <a:r>
                        <a:rPr lang="en-US" sz="1300" u="none" strike="noStrike" dirty="0" smtClean="0"/>
                        <a:t>). Used for Comparison.</a:t>
                      </a:r>
                      <a:endParaRPr lang="en-US" sz="1300" b="0" i="0" u="none" strike="noStrike" dirty="0">
                        <a:solidFill>
                          <a:srgbClr val="000000"/>
                        </a:solidFill>
                        <a:latin typeface="Calibri"/>
                      </a:endParaRPr>
                    </a:p>
                  </a:txBody>
                  <a:tcPr marT="91440" marB="91440" anchor="b"/>
                </a:tc>
                <a:tc>
                  <a:txBody>
                    <a:bodyPr/>
                    <a:lstStyle/>
                    <a:p>
                      <a:pPr algn="l" fontAlgn="b"/>
                      <a:r>
                        <a:rPr lang="en-US" sz="1300" u="none" strike="noStrike" dirty="0"/>
                        <a:t>The benchmark level is set by comparison with best practices of comparable processes.</a:t>
                      </a:r>
                      <a:endParaRPr lang="en-US" sz="1300" b="0" i="0" u="none" strike="noStrike" dirty="0">
                        <a:solidFill>
                          <a:srgbClr val="000000"/>
                        </a:solidFill>
                        <a:latin typeface="Calibri"/>
                      </a:endParaRPr>
                    </a:p>
                  </a:txBody>
                  <a:tcPr marT="91440" marB="91440" anchor="b"/>
                </a:tc>
              </a:tr>
              <a:tr h="994067">
                <a:tc>
                  <a:txBody>
                    <a:bodyPr/>
                    <a:lstStyle/>
                    <a:p>
                      <a:pPr algn="l" fontAlgn="b"/>
                      <a:r>
                        <a:rPr lang="en-US" sz="1300" u="none" strike="noStrike"/>
                        <a:t>Critical value</a:t>
                      </a:r>
                      <a:endParaRPr lang="en-US" sz="1300" b="0" i="0" u="none" strike="noStrike">
                        <a:solidFill>
                          <a:srgbClr val="000000"/>
                        </a:solidFill>
                        <a:latin typeface="Calibri"/>
                      </a:endParaRPr>
                    </a:p>
                  </a:txBody>
                  <a:tcPr marT="91440" marB="91440" anchor="b"/>
                </a:tc>
                <a:tc>
                  <a:txBody>
                    <a:bodyPr/>
                    <a:lstStyle/>
                    <a:p>
                      <a:pPr algn="l" fontAlgn="b"/>
                      <a:r>
                        <a:rPr lang="en-US" sz="1300" u="none" strike="noStrike" dirty="0"/>
                        <a:t>The critical value of the key </a:t>
                      </a:r>
                      <a:r>
                        <a:rPr lang="en-US" sz="1300" u="none" strike="noStrike" dirty="0" smtClean="0"/>
                        <a:t>parameter quantifies </a:t>
                      </a:r>
                      <a:r>
                        <a:rPr lang="en-US" sz="1300" u="none" strike="noStrike" dirty="0"/>
                        <a:t>a physical process whereby the concentration of a chemical limits crop </a:t>
                      </a:r>
                      <a:r>
                        <a:rPr lang="en-US" sz="1300" u="none" strike="noStrike" dirty="0" smtClean="0"/>
                        <a:t>yield</a:t>
                      </a:r>
                      <a:r>
                        <a:rPr lang="en-US" sz="1300" u="none" strike="noStrike" dirty="0"/>
                        <a:t>, hampers </a:t>
                      </a:r>
                      <a:r>
                        <a:rPr lang="en-US" sz="1300" u="none" strike="noStrike" dirty="0" smtClean="0"/>
                        <a:t>health</a:t>
                      </a:r>
                      <a:r>
                        <a:rPr lang="en-US" sz="1300" u="none" strike="noStrike" dirty="0"/>
                        <a:t>, if a critical value is passed</a:t>
                      </a:r>
                      <a:endParaRPr lang="en-US" sz="1300" b="0" i="0" u="none" strike="noStrike" dirty="0">
                        <a:solidFill>
                          <a:srgbClr val="000000"/>
                        </a:solidFill>
                        <a:latin typeface="Calibri"/>
                      </a:endParaRPr>
                    </a:p>
                  </a:txBody>
                  <a:tcPr marT="91440" marB="91440" anchor="b"/>
                </a:tc>
                <a:tc>
                  <a:txBody>
                    <a:bodyPr/>
                    <a:lstStyle/>
                    <a:p>
                      <a:pPr algn="l" fontAlgn="b"/>
                      <a:r>
                        <a:rPr lang="en-US" sz="1300" u="none" strike="noStrike"/>
                        <a:t>e.g. the salinity of irrigation water has a critical value that reduces crop yield if passed.</a:t>
                      </a:r>
                      <a:endParaRPr lang="en-US" sz="1300" b="0" i="0" u="none" strike="noStrike">
                        <a:solidFill>
                          <a:srgbClr val="000000"/>
                        </a:solidFill>
                        <a:latin typeface="Calibri"/>
                      </a:endParaRPr>
                    </a:p>
                  </a:txBody>
                  <a:tcPr marT="91440" marB="91440" anchor="b"/>
                </a:tc>
              </a:tr>
              <a:tr h="596440">
                <a:tc>
                  <a:txBody>
                    <a:bodyPr/>
                    <a:lstStyle/>
                    <a:p>
                      <a:pPr algn="l" fontAlgn="b"/>
                      <a:r>
                        <a:rPr lang="en-US" sz="1300" u="none" strike="noStrike"/>
                        <a:t>Intended value</a:t>
                      </a:r>
                      <a:endParaRPr lang="en-US" sz="1300" b="0" i="0" u="none" strike="noStrike">
                        <a:solidFill>
                          <a:srgbClr val="000000"/>
                        </a:solidFill>
                        <a:latin typeface="Calibri"/>
                      </a:endParaRPr>
                    </a:p>
                  </a:txBody>
                  <a:tcPr marT="91440" marB="91440" anchor="b"/>
                </a:tc>
                <a:tc>
                  <a:txBody>
                    <a:bodyPr/>
                    <a:lstStyle/>
                    <a:p>
                      <a:pPr algn="l" fontAlgn="b"/>
                      <a:r>
                        <a:rPr lang="en-US" sz="1300" u="none" strike="noStrike"/>
                        <a:t>Value of a measureable parameter that the service providing organization is trying (intends) to achieve.</a:t>
                      </a:r>
                      <a:endParaRPr lang="en-US" sz="1300" b="0" i="0" u="none" strike="noStrike">
                        <a:solidFill>
                          <a:srgbClr val="000000"/>
                        </a:solidFill>
                        <a:latin typeface="Calibri"/>
                      </a:endParaRPr>
                    </a:p>
                  </a:txBody>
                  <a:tcPr marT="91440" marB="91440" anchor="b"/>
                </a:tc>
                <a:tc>
                  <a:txBody>
                    <a:bodyPr/>
                    <a:lstStyle/>
                    <a:p>
                      <a:pPr algn="l" fontAlgn="b"/>
                      <a:r>
                        <a:rPr lang="en-US" sz="1300" u="none" strike="noStrike" dirty="0"/>
                        <a:t>The intended value should be based on (agreed) service level or on the strategy.</a:t>
                      </a:r>
                      <a:endParaRPr lang="en-US" sz="1300" b="0" i="0" u="none" strike="noStrike" dirty="0">
                        <a:solidFill>
                          <a:srgbClr val="000000"/>
                        </a:solidFill>
                        <a:latin typeface="Calibri"/>
                      </a:endParaRPr>
                    </a:p>
                  </a:txBody>
                  <a:tcPr marT="91440" marB="91440" anchor="b"/>
                </a:tc>
              </a:tr>
              <a:tr h="1192880">
                <a:tc>
                  <a:txBody>
                    <a:bodyPr/>
                    <a:lstStyle/>
                    <a:p>
                      <a:pPr algn="l" fontAlgn="b"/>
                      <a:r>
                        <a:rPr lang="en-US" sz="1300" u="none" strike="noStrike" dirty="0"/>
                        <a:t>Service level</a:t>
                      </a:r>
                      <a:endParaRPr lang="en-US" sz="1300" b="0" i="0" u="none" strike="noStrike" dirty="0">
                        <a:solidFill>
                          <a:srgbClr val="000000"/>
                        </a:solidFill>
                        <a:latin typeface="Calibri"/>
                      </a:endParaRPr>
                    </a:p>
                  </a:txBody>
                  <a:tcPr marT="91440" marB="91440" anchor="b"/>
                </a:tc>
                <a:tc>
                  <a:txBody>
                    <a:bodyPr/>
                    <a:lstStyle/>
                    <a:p>
                      <a:pPr algn="l" fontAlgn="b"/>
                      <a:r>
                        <a:rPr lang="en-US" sz="1300" u="none" strike="noStrike" dirty="0"/>
                        <a:t>Amount of goods or service (e.g. water) provided by a service provider to a user. The user can be another organization, a </a:t>
                      </a:r>
                      <a:r>
                        <a:rPr lang="en-US" sz="1300" u="none" strike="noStrike" dirty="0" smtClean="0"/>
                        <a:t>person </a:t>
                      </a:r>
                      <a:r>
                        <a:rPr lang="en-US" sz="1300" u="none" strike="noStrike" dirty="0"/>
                        <a:t>or a group of people, deemed </a:t>
                      </a:r>
                      <a:r>
                        <a:rPr lang="en-US" sz="1300" u="none" strike="noStrike" dirty="0" smtClean="0"/>
                        <a:t>necessary </a:t>
                      </a:r>
                      <a:r>
                        <a:rPr lang="en-US" sz="1300" u="none" strike="noStrike" dirty="0"/>
                        <a:t>for </a:t>
                      </a:r>
                      <a:r>
                        <a:rPr lang="en-US" sz="1300" u="none" strike="noStrike" dirty="0" smtClean="0"/>
                        <a:t>proper </a:t>
                      </a:r>
                      <a:r>
                        <a:rPr lang="en-US" sz="1300" u="none" strike="noStrike" dirty="0"/>
                        <a:t>and effective functioning.</a:t>
                      </a:r>
                      <a:endParaRPr lang="en-US" sz="1300" b="0" i="0" u="none" strike="noStrike" dirty="0">
                        <a:solidFill>
                          <a:srgbClr val="000000"/>
                        </a:solidFill>
                        <a:latin typeface="Calibri"/>
                      </a:endParaRPr>
                    </a:p>
                  </a:txBody>
                  <a:tcPr marT="91440" marB="91440" anchor="b"/>
                </a:tc>
                <a:tc>
                  <a:txBody>
                    <a:bodyPr/>
                    <a:lstStyle/>
                    <a:p>
                      <a:pPr algn="l" fontAlgn="b"/>
                      <a:r>
                        <a:rPr lang="en-US" sz="1300" u="none" strike="noStrike"/>
                        <a:t>Should be besed on the (national) water law and a service arrangment or agreement between providers and users</a:t>
                      </a:r>
                      <a:endParaRPr lang="en-US" sz="1300" b="0" i="0" u="none" strike="noStrike">
                        <a:solidFill>
                          <a:srgbClr val="000000"/>
                        </a:solidFill>
                        <a:latin typeface="Calibri"/>
                      </a:endParaRPr>
                    </a:p>
                  </a:txBody>
                  <a:tcPr marT="91440" marB="91440" anchor="b"/>
                </a:tc>
              </a:tr>
              <a:tr h="403149">
                <a:tc>
                  <a:txBody>
                    <a:bodyPr/>
                    <a:lstStyle/>
                    <a:p>
                      <a:pPr algn="l" fontAlgn="b"/>
                      <a:r>
                        <a:rPr lang="en-US" sz="1300" u="none" strike="noStrike"/>
                        <a:t>Taget value</a:t>
                      </a:r>
                      <a:endParaRPr lang="en-US" sz="1300" b="0" i="0" u="none" strike="noStrike">
                        <a:solidFill>
                          <a:srgbClr val="000000"/>
                        </a:solidFill>
                        <a:latin typeface="Calibri"/>
                      </a:endParaRPr>
                    </a:p>
                  </a:txBody>
                  <a:tcPr marT="91440" marB="91440" anchor="b"/>
                </a:tc>
                <a:tc>
                  <a:txBody>
                    <a:bodyPr/>
                    <a:lstStyle/>
                    <a:p>
                      <a:pPr algn="l" fontAlgn="b"/>
                      <a:r>
                        <a:rPr lang="en-US" sz="1300" u="none" strike="noStrike" dirty="0"/>
                        <a:t>The desired value of a performance indicator.</a:t>
                      </a:r>
                      <a:endParaRPr lang="en-US" sz="1300" b="0" i="0" u="none" strike="noStrike" dirty="0">
                        <a:solidFill>
                          <a:srgbClr val="000000"/>
                        </a:solidFill>
                        <a:latin typeface="Calibri"/>
                      </a:endParaRPr>
                    </a:p>
                  </a:txBody>
                  <a:tcPr marT="91440" marB="91440" anchor="b"/>
                </a:tc>
                <a:tc>
                  <a:txBody>
                    <a:bodyPr/>
                    <a:lstStyle/>
                    <a:p>
                      <a:pPr algn="l" fontAlgn="b"/>
                      <a:r>
                        <a:rPr lang="en-US" sz="1300" u="none" strike="noStrike" dirty="0"/>
                        <a:t>See also benchmark</a:t>
                      </a:r>
                      <a:endParaRPr lang="en-US" sz="1300" b="0" i="0" u="none" strike="noStrike" dirty="0">
                        <a:solidFill>
                          <a:srgbClr val="000000"/>
                        </a:solidFill>
                        <a:latin typeface="Calibri"/>
                      </a:endParaRPr>
                    </a:p>
                  </a:txBody>
                  <a:tcPr marT="91440" marB="91440" anchor="b"/>
                </a:tc>
              </a:tr>
            </a:tbl>
          </a:graphicData>
        </a:graphic>
      </p:graphicFrame>
      <p:sp>
        <p:nvSpPr>
          <p:cNvPr id="4" name="Footer Placeholder 3"/>
          <p:cNvSpPr>
            <a:spLocks noGrp="1"/>
          </p:cNvSpPr>
          <p:nvPr>
            <p:ph type="ftr" sz="quarter" idx="11"/>
          </p:nvPr>
        </p:nvSpPr>
        <p:spPr/>
        <p:txBody>
          <a:bodyPr/>
          <a:lstStyle/>
          <a:p>
            <a:pPr>
              <a:defRPr/>
            </a:pPr>
            <a:r>
              <a:rPr lang="en-US" altLang="en-US" smtClean="0"/>
              <a:t>Civil Engineering Department, UET Lahore, Pakistan. noorkhan@uet.edu.pk </a:t>
            </a:r>
            <a:endParaRPr lang="en-US" altLang="en-US"/>
          </a:p>
        </p:txBody>
      </p:sp>
      <p:sp>
        <p:nvSpPr>
          <p:cNvPr id="5" name="Slide Number Placeholder 4"/>
          <p:cNvSpPr>
            <a:spLocks noGrp="1"/>
          </p:cNvSpPr>
          <p:nvPr>
            <p:ph type="sldNum" sz="quarter" idx="12"/>
          </p:nvPr>
        </p:nvSpPr>
        <p:spPr/>
        <p:txBody>
          <a:bodyPr/>
          <a:lstStyle/>
          <a:p>
            <a:pPr>
              <a:defRPr/>
            </a:pPr>
            <a:fld id="{70BC1390-9A6A-4A4C-B691-BF054AEA2E55}" type="slidenum">
              <a:rPr lang="en-US" altLang="en-US" smtClean="0"/>
              <a:pPr>
                <a:defRPr/>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10243" name="Rectangle 2"/>
          <p:cNvSpPr>
            <a:spLocks noGrp="1" noChangeArrowheads="1"/>
          </p:cNvSpPr>
          <p:nvPr>
            <p:ph type="title"/>
          </p:nvPr>
        </p:nvSpPr>
        <p:spPr/>
        <p:txBody>
          <a:bodyPr/>
          <a:lstStyle/>
          <a:p>
            <a:pPr eaLnBrk="1" hangingPunct="1"/>
            <a:r>
              <a:rPr lang="en-US" smtClean="0"/>
              <a:t>Terminology</a:t>
            </a:r>
          </a:p>
        </p:txBody>
      </p:sp>
      <p:pic>
        <p:nvPicPr>
          <p:cNvPr id="10244" name="Picture 3"/>
          <p:cNvPicPr>
            <a:picLocks noGrp="1" noChangeAspect="1" noChangeArrowheads="1"/>
          </p:cNvPicPr>
          <p:nvPr>
            <p:ph type="body" idx="1"/>
          </p:nvPr>
        </p:nvPicPr>
        <p:blipFill>
          <a:blip r:embed="rId3" cstate="print"/>
          <a:srcRect l="24257" t="18633" r="41675" b="49222"/>
          <a:stretch>
            <a:fillRect/>
          </a:stretch>
        </p:blipFill>
        <p:spPr>
          <a:xfrm>
            <a:off x="228600" y="1671638"/>
            <a:ext cx="8077200" cy="4195762"/>
          </a:xfrm>
          <a:noFill/>
        </p:spPr>
      </p:pic>
      <p:sp>
        <p:nvSpPr>
          <p:cNvPr id="10245" name="Rectangle 4"/>
          <p:cNvSpPr>
            <a:spLocks noChangeArrowheads="1"/>
          </p:cNvSpPr>
          <p:nvPr/>
        </p:nvSpPr>
        <p:spPr bwMode="auto">
          <a:xfrm>
            <a:off x="6019800" y="5943600"/>
            <a:ext cx="2914650" cy="304800"/>
          </a:xfrm>
          <a:prstGeom prst="rect">
            <a:avLst/>
          </a:prstGeom>
          <a:noFill/>
          <a:ln w="9525">
            <a:noFill/>
            <a:miter lim="800000"/>
            <a:headEnd/>
            <a:tailEnd/>
          </a:ln>
        </p:spPr>
        <p:txBody>
          <a:bodyPr wrap="none">
            <a:spAutoFit/>
          </a:bodyPr>
          <a:lstStyle/>
          <a:p>
            <a:r>
              <a:rPr lang="en-US" sz="1400"/>
              <a:t>Bos, MA Barton, DJ Molden, 2005.</a:t>
            </a:r>
          </a:p>
        </p:txBody>
      </p:sp>
      <p:sp>
        <p:nvSpPr>
          <p:cNvPr id="7" name="Slide Number Placeholder 6"/>
          <p:cNvSpPr>
            <a:spLocks noGrp="1"/>
          </p:cNvSpPr>
          <p:nvPr>
            <p:ph type="sldNum" sz="quarter" idx="12"/>
          </p:nvPr>
        </p:nvSpPr>
        <p:spPr/>
        <p:txBody>
          <a:bodyPr/>
          <a:lstStyle/>
          <a:p>
            <a:pPr>
              <a:defRPr/>
            </a:pPr>
            <a:fld id="{1D25DDA4-87B5-44A9-82E1-8269E2B764F4}" type="slidenum">
              <a:rPr lang="en-US" altLang="en-US" smtClean="0"/>
              <a:pPr>
                <a:defRPr/>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11267" name="Rectangle 2"/>
          <p:cNvSpPr>
            <a:spLocks noGrp="1" noChangeArrowheads="1"/>
          </p:cNvSpPr>
          <p:nvPr>
            <p:ph type="title"/>
          </p:nvPr>
        </p:nvSpPr>
        <p:spPr/>
        <p:txBody>
          <a:bodyPr/>
          <a:lstStyle/>
          <a:p>
            <a:pPr eaLnBrk="1" hangingPunct="1"/>
            <a:r>
              <a:rPr lang="en-US" smtClean="0"/>
              <a:t>Terminology</a:t>
            </a:r>
          </a:p>
        </p:txBody>
      </p:sp>
      <p:pic>
        <p:nvPicPr>
          <p:cNvPr id="11268" name="Picture 5"/>
          <p:cNvPicPr>
            <a:picLocks noGrp="1" noChangeAspect="1" noChangeArrowheads="1"/>
          </p:cNvPicPr>
          <p:nvPr>
            <p:ph type="body" idx="1"/>
          </p:nvPr>
        </p:nvPicPr>
        <p:blipFill>
          <a:blip r:embed="rId3" cstate="print"/>
          <a:srcRect l="24257" t="51814" r="36853" b="10855"/>
          <a:stretch>
            <a:fillRect/>
          </a:stretch>
        </p:blipFill>
        <p:spPr>
          <a:xfrm>
            <a:off x="447675" y="1524000"/>
            <a:ext cx="8162925" cy="4313238"/>
          </a:xfrm>
          <a:noFill/>
        </p:spPr>
      </p:pic>
      <p:sp>
        <p:nvSpPr>
          <p:cNvPr id="11269" name="Rectangle 8"/>
          <p:cNvSpPr>
            <a:spLocks noChangeArrowheads="1"/>
          </p:cNvSpPr>
          <p:nvPr/>
        </p:nvSpPr>
        <p:spPr bwMode="auto">
          <a:xfrm>
            <a:off x="6229350" y="5791200"/>
            <a:ext cx="2914650" cy="304800"/>
          </a:xfrm>
          <a:prstGeom prst="rect">
            <a:avLst/>
          </a:prstGeom>
          <a:noFill/>
          <a:ln w="9525">
            <a:noFill/>
            <a:miter lim="800000"/>
            <a:headEnd/>
            <a:tailEnd/>
          </a:ln>
        </p:spPr>
        <p:txBody>
          <a:bodyPr wrap="none">
            <a:spAutoFit/>
          </a:bodyPr>
          <a:lstStyle/>
          <a:p>
            <a:r>
              <a:rPr lang="en-US" sz="1400"/>
              <a:t>Bos, MA Barton, DJ Molden, 2005.</a:t>
            </a:r>
          </a:p>
        </p:txBody>
      </p:sp>
      <p:sp>
        <p:nvSpPr>
          <p:cNvPr id="7" name="Slide Number Placeholder 6"/>
          <p:cNvSpPr>
            <a:spLocks noGrp="1"/>
          </p:cNvSpPr>
          <p:nvPr>
            <p:ph type="sldNum" sz="quarter" idx="12"/>
          </p:nvPr>
        </p:nvSpPr>
        <p:spPr/>
        <p:txBody>
          <a:bodyPr/>
          <a:lstStyle/>
          <a:p>
            <a:pPr>
              <a:defRPr/>
            </a:pPr>
            <a:fld id="{1D25DDA4-87B5-44A9-82E1-8269E2B764F4}" type="slidenum">
              <a:rPr lang="en-US" altLang="en-US" smtClean="0"/>
              <a:pPr>
                <a:defRPr/>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12291" name="Rectangle 2"/>
          <p:cNvSpPr>
            <a:spLocks noGrp="1" noChangeArrowheads="1"/>
          </p:cNvSpPr>
          <p:nvPr>
            <p:ph type="title"/>
          </p:nvPr>
        </p:nvSpPr>
        <p:spPr/>
        <p:txBody>
          <a:bodyPr/>
          <a:lstStyle/>
          <a:p>
            <a:pPr eaLnBrk="1" hangingPunct="1"/>
            <a:r>
              <a:rPr lang="en-US" smtClean="0"/>
              <a:t>Types of Indicators</a:t>
            </a:r>
          </a:p>
        </p:txBody>
      </p:sp>
      <p:pic>
        <p:nvPicPr>
          <p:cNvPr id="12292" name="Picture 4"/>
          <p:cNvPicPr>
            <a:picLocks noChangeAspect="1" noChangeArrowheads="1"/>
          </p:cNvPicPr>
          <p:nvPr/>
        </p:nvPicPr>
        <p:blipFill>
          <a:blip r:embed="rId3" cstate="print"/>
          <a:srcRect l="18123" t="34511" r="28123" b="23996"/>
          <a:stretch>
            <a:fillRect/>
          </a:stretch>
        </p:blipFill>
        <p:spPr bwMode="auto">
          <a:xfrm>
            <a:off x="381000" y="1371600"/>
            <a:ext cx="8458200" cy="40814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13315" name="Rectangle 2"/>
          <p:cNvSpPr>
            <a:spLocks noGrp="1" noChangeArrowheads="1"/>
          </p:cNvSpPr>
          <p:nvPr>
            <p:ph type="title"/>
          </p:nvPr>
        </p:nvSpPr>
        <p:spPr/>
        <p:txBody>
          <a:bodyPr/>
          <a:lstStyle/>
          <a:p>
            <a:pPr eaLnBrk="1" hangingPunct="1"/>
            <a:r>
              <a:rPr lang="en-US" smtClean="0"/>
              <a:t>Indicators for existing system</a:t>
            </a:r>
            <a:r>
              <a:rPr lang="en-US" sz="2000" smtClean="0"/>
              <a:t> </a:t>
            </a:r>
            <a:br>
              <a:rPr lang="en-US" sz="2000" smtClean="0"/>
            </a:br>
            <a:r>
              <a:rPr lang="en-US" sz="2000" smtClean="0"/>
              <a:t>(</a:t>
            </a:r>
            <a:r>
              <a:rPr lang="fr-FR" sz="2000" smtClean="0">
                <a:solidFill>
                  <a:schemeClr val="tx1"/>
                </a:solidFill>
              </a:rPr>
              <a:t>David E. Nelson </a:t>
            </a:r>
            <a:r>
              <a:rPr lang="en-US" sz="2000" smtClean="0">
                <a:solidFill>
                  <a:schemeClr val="tx1"/>
                </a:solidFill>
              </a:rPr>
              <a:t>)</a:t>
            </a:r>
          </a:p>
        </p:txBody>
      </p:sp>
      <p:sp>
        <p:nvSpPr>
          <p:cNvPr id="13316" name="Rectangle 3"/>
          <p:cNvSpPr>
            <a:spLocks noGrp="1" noChangeArrowheads="1"/>
          </p:cNvSpPr>
          <p:nvPr>
            <p:ph type="body" idx="1"/>
          </p:nvPr>
        </p:nvSpPr>
        <p:spPr>
          <a:xfrm>
            <a:off x="457200" y="1447800"/>
            <a:ext cx="8229600" cy="4530725"/>
          </a:xfrm>
        </p:spPr>
        <p:txBody>
          <a:bodyPr/>
          <a:lstStyle/>
          <a:p>
            <a:pPr eaLnBrk="1" hangingPunct="1">
              <a:lnSpc>
                <a:spcPct val="80000"/>
              </a:lnSpc>
              <a:buNone/>
            </a:pPr>
            <a:r>
              <a:rPr lang="en-US" sz="1300" b="1" dirty="0" smtClean="0"/>
              <a:t>Water Delivery</a:t>
            </a:r>
          </a:p>
          <a:p>
            <a:pPr eaLnBrk="1" hangingPunct="1">
              <a:lnSpc>
                <a:spcPct val="80000"/>
              </a:lnSpc>
              <a:buNone/>
            </a:pPr>
            <a:r>
              <a:rPr lang="en-US" sz="1300" dirty="0" smtClean="0"/>
              <a:t>1. Tail-end Supply Ratio: TSR = N</a:t>
            </a:r>
            <a:r>
              <a:rPr lang="en-US" sz="1300" baseline="-25000" dirty="0" smtClean="0"/>
              <a:t>S</a:t>
            </a:r>
            <a:r>
              <a:rPr lang="en-US" sz="1300" dirty="0" smtClean="0"/>
              <a:t> / N</a:t>
            </a:r>
            <a:r>
              <a:rPr lang="en-US" sz="1300" baseline="-25000" dirty="0" smtClean="0"/>
              <a:t>T</a:t>
            </a:r>
          </a:p>
          <a:p>
            <a:pPr eaLnBrk="1" hangingPunct="1">
              <a:lnSpc>
                <a:spcPct val="80000"/>
              </a:lnSpc>
              <a:buNone/>
            </a:pPr>
            <a:r>
              <a:rPr lang="en-US" sz="1300" dirty="0" smtClean="0"/>
              <a:t>2. Area Uniformity: AU = D</a:t>
            </a:r>
            <a:r>
              <a:rPr lang="en-US" sz="1300" baseline="-25000" dirty="0" smtClean="0"/>
              <a:t>W</a:t>
            </a:r>
            <a:r>
              <a:rPr lang="en-US" sz="1300" dirty="0" smtClean="0"/>
              <a:t>/D</a:t>
            </a:r>
            <a:r>
              <a:rPr lang="en-US" sz="1300" baseline="-25000" dirty="0" smtClean="0"/>
              <a:t>AVE</a:t>
            </a:r>
          </a:p>
          <a:p>
            <a:pPr eaLnBrk="1" hangingPunct="1">
              <a:lnSpc>
                <a:spcPct val="80000"/>
              </a:lnSpc>
              <a:buNone/>
            </a:pPr>
            <a:r>
              <a:rPr lang="en-US" sz="1300" dirty="0" smtClean="0"/>
              <a:t>3. Delivery Timeliness Ratio: D</a:t>
            </a:r>
            <a:r>
              <a:rPr lang="en-US" sz="1300" baseline="-25000" dirty="0" smtClean="0"/>
              <a:t>TR</a:t>
            </a:r>
            <a:r>
              <a:rPr lang="en-US" sz="1300" dirty="0" smtClean="0"/>
              <a:t> = </a:t>
            </a:r>
            <a:r>
              <a:rPr lang="en-US" sz="1300" dirty="0" err="1" smtClean="0"/>
              <a:t>N</a:t>
            </a:r>
            <a:r>
              <a:rPr lang="en-US" sz="1300" baseline="-25000" dirty="0" err="1" smtClean="0"/>
              <a:t>t</a:t>
            </a:r>
            <a:r>
              <a:rPr lang="en-US" sz="1300" dirty="0" smtClean="0"/>
              <a:t>/N</a:t>
            </a:r>
            <a:r>
              <a:rPr lang="en-US" sz="1300" baseline="-25000" dirty="0" smtClean="0"/>
              <a:t>T</a:t>
            </a:r>
          </a:p>
          <a:p>
            <a:pPr eaLnBrk="1" hangingPunct="1">
              <a:lnSpc>
                <a:spcPct val="80000"/>
              </a:lnSpc>
              <a:buNone/>
            </a:pPr>
            <a:endParaRPr lang="en-US" sz="1300" dirty="0" smtClean="0"/>
          </a:p>
          <a:p>
            <a:pPr eaLnBrk="1" hangingPunct="1">
              <a:lnSpc>
                <a:spcPct val="80000"/>
              </a:lnSpc>
              <a:buNone/>
            </a:pPr>
            <a:r>
              <a:rPr lang="en-US" sz="1300" b="1" dirty="0" smtClean="0"/>
              <a:t>Maintenance: </a:t>
            </a:r>
          </a:p>
          <a:p>
            <a:pPr eaLnBrk="1" hangingPunct="1">
              <a:lnSpc>
                <a:spcPct val="80000"/>
              </a:lnSpc>
              <a:buNone/>
            </a:pPr>
            <a:r>
              <a:rPr lang="en-US" sz="1300" dirty="0" smtClean="0"/>
              <a:t>4. Carrying Capacity Ratio: CCR = C</a:t>
            </a:r>
            <a:r>
              <a:rPr lang="en-US" sz="1300" baseline="-25000" dirty="0" smtClean="0"/>
              <a:t>A</a:t>
            </a:r>
            <a:r>
              <a:rPr lang="en-US" sz="1300" dirty="0" smtClean="0"/>
              <a:t>/C</a:t>
            </a:r>
            <a:r>
              <a:rPr lang="en-US" sz="1300" baseline="-25000" dirty="0" smtClean="0"/>
              <a:t>D</a:t>
            </a:r>
          </a:p>
          <a:p>
            <a:pPr eaLnBrk="1" hangingPunct="1">
              <a:lnSpc>
                <a:spcPct val="80000"/>
              </a:lnSpc>
              <a:buNone/>
            </a:pPr>
            <a:r>
              <a:rPr lang="en-US" sz="1300" dirty="0" smtClean="0"/>
              <a:t>5. Poor Structure Ratio: PSR = N</a:t>
            </a:r>
            <a:r>
              <a:rPr lang="en-US" sz="1300" baseline="-25000" dirty="0" smtClean="0"/>
              <a:t>P</a:t>
            </a:r>
            <a:r>
              <a:rPr lang="en-US" sz="1300" dirty="0" smtClean="0"/>
              <a:t>/N</a:t>
            </a:r>
            <a:r>
              <a:rPr lang="en-US" sz="1300" baseline="-25000" dirty="0" smtClean="0"/>
              <a:t>T</a:t>
            </a:r>
          </a:p>
          <a:p>
            <a:pPr eaLnBrk="1" hangingPunct="1">
              <a:lnSpc>
                <a:spcPct val="80000"/>
              </a:lnSpc>
              <a:buNone/>
            </a:pPr>
            <a:endParaRPr lang="en-US" sz="1300" dirty="0" smtClean="0"/>
          </a:p>
          <a:p>
            <a:pPr eaLnBrk="1" hangingPunct="1">
              <a:lnSpc>
                <a:spcPct val="80000"/>
              </a:lnSpc>
              <a:buNone/>
            </a:pPr>
            <a:r>
              <a:rPr lang="en-US" sz="1300" b="1" dirty="0" smtClean="0"/>
              <a:t>Financial:</a:t>
            </a:r>
          </a:p>
          <a:p>
            <a:pPr eaLnBrk="1" hangingPunct="1">
              <a:lnSpc>
                <a:spcPct val="80000"/>
              </a:lnSpc>
              <a:buNone/>
            </a:pPr>
            <a:r>
              <a:rPr lang="en-US" sz="1300" dirty="0" smtClean="0"/>
              <a:t>6. Fee Collection Performance: FCP = F</a:t>
            </a:r>
            <a:r>
              <a:rPr lang="en-US" sz="1300" baseline="-25000" dirty="0" smtClean="0"/>
              <a:t>C</a:t>
            </a:r>
            <a:r>
              <a:rPr lang="en-US" sz="1300" dirty="0" smtClean="0"/>
              <a:t>/F</a:t>
            </a:r>
            <a:r>
              <a:rPr lang="en-US" sz="1300" baseline="-25000" dirty="0" smtClean="0"/>
              <a:t>A</a:t>
            </a:r>
          </a:p>
          <a:p>
            <a:pPr eaLnBrk="1" hangingPunct="1">
              <a:lnSpc>
                <a:spcPct val="80000"/>
              </a:lnSpc>
              <a:buNone/>
            </a:pPr>
            <a:r>
              <a:rPr lang="en-US" sz="1300" dirty="0" smtClean="0"/>
              <a:t>7. Maintenance Budget Ratio: MBR = E</a:t>
            </a:r>
            <a:r>
              <a:rPr lang="en-US" sz="1300" baseline="-25000" dirty="0" smtClean="0"/>
              <a:t>M</a:t>
            </a:r>
            <a:r>
              <a:rPr lang="en-US" sz="1300" dirty="0" smtClean="0"/>
              <a:t>/E</a:t>
            </a:r>
            <a:r>
              <a:rPr lang="en-US" sz="1300" baseline="-25000" dirty="0" smtClean="0"/>
              <a:t>O&amp;M</a:t>
            </a:r>
          </a:p>
          <a:p>
            <a:pPr eaLnBrk="1" hangingPunct="1">
              <a:lnSpc>
                <a:spcPct val="80000"/>
              </a:lnSpc>
              <a:buNone/>
            </a:pPr>
            <a:r>
              <a:rPr lang="en-US" sz="1300" dirty="0" smtClean="0"/>
              <a:t>8. Personnel Cost Ratio: PCR = E</a:t>
            </a:r>
            <a:r>
              <a:rPr lang="en-US" sz="1300" baseline="-25000" dirty="0" smtClean="0"/>
              <a:t>P</a:t>
            </a:r>
            <a:r>
              <a:rPr lang="en-US" sz="1300" dirty="0" smtClean="0"/>
              <a:t>/E</a:t>
            </a:r>
            <a:r>
              <a:rPr lang="en-US" sz="1300" baseline="-25000" dirty="0" smtClean="0"/>
              <a:t>T</a:t>
            </a:r>
          </a:p>
          <a:p>
            <a:pPr eaLnBrk="1" hangingPunct="1">
              <a:lnSpc>
                <a:spcPct val="80000"/>
              </a:lnSpc>
              <a:buNone/>
            </a:pPr>
            <a:r>
              <a:rPr lang="en-US" sz="1300" dirty="0" smtClean="0"/>
              <a:t>9. Manpower Numbers Ratio: MNR = N</a:t>
            </a:r>
            <a:r>
              <a:rPr lang="en-US" sz="1300" baseline="-25000" dirty="0" smtClean="0"/>
              <a:t>S</a:t>
            </a:r>
            <a:r>
              <a:rPr lang="en-US" sz="1300" dirty="0" smtClean="0"/>
              <a:t>/A</a:t>
            </a:r>
            <a:r>
              <a:rPr lang="en-US" sz="1300" baseline="-25000" dirty="0" smtClean="0"/>
              <a:t>T</a:t>
            </a:r>
          </a:p>
          <a:p>
            <a:pPr eaLnBrk="1" hangingPunct="1">
              <a:lnSpc>
                <a:spcPct val="80000"/>
              </a:lnSpc>
              <a:buNone/>
            </a:pPr>
            <a:r>
              <a:rPr lang="en-US" sz="1300" dirty="0" smtClean="0"/>
              <a:t>10. Financial Self Sufficiency: FSS = I</a:t>
            </a:r>
            <a:r>
              <a:rPr lang="en-US" sz="1300" baseline="-25000" dirty="0" smtClean="0"/>
              <a:t>F</a:t>
            </a:r>
            <a:r>
              <a:rPr lang="en-US" sz="1300" dirty="0" smtClean="0"/>
              <a:t>/E</a:t>
            </a:r>
            <a:r>
              <a:rPr lang="en-US" sz="1300" baseline="-25000" dirty="0" smtClean="0"/>
              <a:t>T</a:t>
            </a:r>
          </a:p>
          <a:p>
            <a:pPr eaLnBrk="1" hangingPunct="1">
              <a:lnSpc>
                <a:spcPct val="80000"/>
              </a:lnSpc>
              <a:buNone/>
            </a:pPr>
            <a:endParaRPr lang="en-US" sz="1300" dirty="0" smtClean="0"/>
          </a:p>
          <a:p>
            <a:pPr eaLnBrk="1" hangingPunct="1">
              <a:lnSpc>
                <a:spcPct val="80000"/>
              </a:lnSpc>
              <a:buNone/>
            </a:pPr>
            <a:r>
              <a:rPr lang="en-US" sz="1300" b="1" dirty="0" smtClean="0"/>
              <a:t>Sustainability:</a:t>
            </a:r>
          </a:p>
          <a:p>
            <a:pPr eaLnBrk="1" hangingPunct="1">
              <a:lnSpc>
                <a:spcPct val="80000"/>
              </a:lnSpc>
              <a:buNone/>
            </a:pPr>
            <a:r>
              <a:rPr lang="en-US" sz="1300" dirty="0" smtClean="0"/>
              <a:t>11. Sustainability of Irrigated Area: SIA = A</a:t>
            </a:r>
            <a:r>
              <a:rPr lang="en-US" sz="1300" baseline="-25000" dirty="0" smtClean="0"/>
              <a:t>C</a:t>
            </a:r>
            <a:r>
              <a:rPr lang="en-US" sz="1300" dirty="0" smtClean="0"/>
              <a:t>/A</a:t>
            </a:r>
            <a:r>
              <a:rPr lang="en-US" sz="1300" baseline="-25000" dirty="0" smtClean="0"/>
              <a:t>I</a:t>
            </a:r>
          </a:p>
          <a:p>
            <a:pPr eaLnBrk="1" hangingPunct="1">
              <a:lnSpc>
                <a:spcPct val="80000"/>
              </a:lnSpc>
              <a:buNone/>
            </a:pPr>
            <a:r>
              <a:rPr lang="en-US" sz="1300" dirty="0" smtClean="0"/>
              <a:t>12. Relative Groundwater Depth: RGD = D</a:t>
            </a:r>
            <a:r>
              <a:rPr lang="en-US" sz="1300" baseline="-25000" dirty="0" smtClean="0"/>
              <a:t>A</a:t>
            </a:r>
            <a:r>
              <a:rPr lang="en-US" sz="1300" dirty="0" smtClean="0"/>
              <a:t>/Dm</a:t>
            </a:r>
          </a:p>
          <a:p>
            <a:pPr eaLnBrk="1" hangingPunct="1">
              <a:lnSpc>
                <a:spcPct val="80000"/>
              </a:lnSpc>
              <a:buNone/>
            </a:pPr>
            <a:r>
              <a:rPr lang="en-US" sz="1300" dirty="0" smtClean="0"/>
              <a:t>13. Area/Infrastructure Ratio: AIR = A</a:t>
            </a:r>
            <a:r>
              <a:rPr lang="en-US" sz="1300" baseline="-25000" dirty="0" smtClean="0"/>
              <a:t>T</a:t>
            </a:r>
            <a:r>
              <a:rPr lang="en-US" sz="1300" dirty="0" smtClean="0"/>
              <a:t>/L</a:t>
            </a:r>
            <a:r>
              <a:rPr lang="en-US" sz="1300" baseline="-25000" dirty="0" smtClean="0"/>
              <a:t>C</a:t>
            </a:r>
          </a:p>
        </p:txBody>
      </p:sp>
      <p:sp>
        <p:nvSpPr>
          <p:cNvPr id="13317" name="Rectangle 4"/>
          <p:cNvSpPr>
            <a:spLocks noChangeArrowheads="1"/>
          </p:cNvSpPr>
          <p:nvPr/>
        </p:nvSpPr>
        <p:spPr bwMode="auto">
          <a:xfrm>
            <a:off x="3218980" y="5756702"/>
            <a:ext cx="5925020" cy="415498"/>
          </a:xfrm>
          <a:prstGeom prst="rect">
            <a:avLst/>
          </a:prstGeom>
          <a:noFill/>
          <a:ln w="9525">
            <a:noFill/>
            <a:miter lim="800000"/>
            <a:headEnd/>
            <a:tailEnd/>
          </a:ln>
        </p:spPr>
        <p:txBody>
          <a:bodyPr wrap="none">
            <a:spAutoFit/>
          </a:bodyPr>
          <a:lstStyle/>
          <a:p>
            <a:r>
              <a:rPr lang="fr-FR" sz="1050" b="1"/>
              <a:t>Ref</a:t>
            </a:r>
            <a:r>
              <a:rPr lang="fr-FR" sz="1050" b="1" dirty="0"/>
              <a:t>:</a:t>
            </a:r>
            <a:r>
              <a:rPr lang="fr-FR" sz="1050" dirty="0"/>
              <a:t> Performance </a:t>
            </a:r>
            <a:r>
              <a:rPr lang="fr-FR" sz="1050" dirty="0" err="1"/>
              <a:t>Indicators</a:t>
            </a:r>
            <a:r>
              <a:rPr lang="fr-FR" sz="1050" dirty="0"/>
              <a:t> for Irrigation Canal System Managers or Water </a:t>
            </a:r>
            <a:r>
              <a:rPr lang="fr-FR" sz="1050" dirty="0" err="1"/>
              <a:t>Users</a:t>
            </a:r>
            <a:r>
              <a:rPr lang="fr-FR" sz="1050" dirty="0"/>
              <a:t> Associations,</a:t>
            </a:r>
          </a:p>
          <a:p>
            <a:r>
              <a:rPr lang="fr-FR" sz="1050" dirty="0"/>
              <a:t> By David E. Nelson (USBR)</a:t>
            </a:r>
            <a:endParaRPr lang="en-US" sz="1050" dirty="0"/>
          </a:p>
        </p:txBody>
      </p:sp>
      <p:sp>
        <p:nvSpPr>
          <p:cNvPr id="7" name="Slide Number Placeholder 6"/>
          <p:cNvSpPr>
            <a:spLocks noGrp="1"/>
          </p:cNvSpPr>
          <p:nvPr>
            <p:ph type="sldNum" sz="quarter" idx="12"/>
          </p:nvPr>
        </p:nvSpPr>
        <p:spPr/>
        <p:txBody>
          <a:bodyPr/>
          <a:lstStyle/>
          <a:p>
            <a:pPr>
              <a:defRPr/>
            </a:pPr>
            <a:fld id="{1D25DDA4-87B5-44A9-82E1-8269E2B764F4}" type="slidenum">
              <a:rPr lang="en-US" altLang="en-US" smtClean="0"/>
              <a:pPr>
                <a:defRPr/>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14339" name="Rectangle 2"/>
          <p:cNvSpPr>
            <a:spLocks noGrp="1" noChangeArrowheads="1"/>
          </p:cNvSpPr>
          <p:nvPr>
            <p:ph type="title"/>
          </p:nvPr>
        </p:nvSpPr>
        <p:spPr/>
        <p:txBody>
          <a:bodyPr/>
          <a:lstStyle/>
          <a:p>
            <a:pPr eaLnBrk="1" hangingPunct="1"/>
            <a:r>
              <a:rPr lang="en-US" sz="3200" smtClean="0"/>
              <a:t>Water Delivery:</a:t>
            </a:r>
            <a:br>
              <a:rPr lang="en-US" sz="3200" smtClean="0"/>
            </a:br>
            <a:r>
              <a:rPr lang="en-US" sz="2400" smtClean="0"/>
              <a:t>1. Tail-end Supply Ratio:  </a:t>
            </a:r>
            <a:br>
              <a:rPr lang="en-US" sz="2400" smtClean="0"/>
            </a:br>
            <a:r>
              <a:rPr lang="en-US" sz="2400" smtClean="0"/>
              <a:t>TSR = N</a:t>
            </a:r>
            <a:r>
              <a:rPr lang="en-US" sz="2400" baseline="-25000" smtClean="0"/>
              <a:t>S</a:t>
            </a:r>
            <a:r>
              <a:rPr lang="en-US" sz="2400" smtClean="0"/>
              <a:t> / N</a:t>
            </a:r>
            <a:r>
              <a:rPr lang="en-US" sz="2400" baseline="-25000" smtClean="0"/>
              <a:t>T</a:t>
            </a:r>
          </a:p>
        </p:txBody>
      </p:sp>
      <p:sp>
        <p:nvSpPr>
          <p:cNvPr id="14340" name="Rectangle 3"/>
          <p:cNvSpPr>
            <a:spLocks noGrp="1" noChangeArrowheads="1"/>
          </p:cNvSpPr>
          <p:nvPr>
            <p:ph type="body" idx="1"/>
          </p:nvPr>
        </p:nvSpPr>
        <p:spPr>
          <a:xfrm>
            <a:off x="457200" y="1717675"/>
            <a:ext cx="8229600" cy="4530725"/>
          </a:xfrm>
        </p:spPr>
        <p:txBody>
          <a:bodyPr/>
          <a:lstStyle/>
          <a:p>
            <a:pPr eaLnBrk="1" hangingPunct="1">
              <a:lnSpc>
                <a:spcPct val="90000"/>
              </a:lnSpc>
            </a:pPr>
            <a:r>
              <a:rPr lang="en-US" sz="2000" dirty="0" smtClean="0"/>
              <a:t>N</a:t>
            </a:r>
            <a:r>
              <a:rPr lang="en-US" sz="2000" baseline="-25000" dirty="0" smtClean="0"/>
              <a:t>S</a:t>
            </a:r>
            <a:r>
              <a:rPr lang="en-US" sz="2000" dirty="0" smtClean="0"/>
              <a:t> is the number of days that sufficient water reached the end of the canal system</a:t>
            </a:r>
          </a:p>
          <a:p>
            <a:pPr eaLnBrk="1" hangingPunct="1">
              <a:lnSpc>
                <a:spcPct val="90000"/>
              </a:lnSpc>
            </a:pPr>
            <a:r>
              <a:rPr lang="en-US" sz="2000" dirty="0" smtClean="0"/>
              <a:t>N</a:t>
            </a:r>
            <a:r>
              <a:rPr lang="en-US" sz="2000" baseline="-25000" dirty="0" smtClean="0"/>
              <a:t>T</a:t>
            </a:r>
            <a:r>
              <a:rPr lang="en-US" sz="2000" dirty="0" smtClean="0"/>
              <a:t> is the total number of days the canal system was delivering water.</a:t>
            </a:r>
          </a:p>
          <a:p>
            <a:pPr eaLnBrk="1" hangingPunct="1">
              <a:lnSpc>
                <a:spcPct val="90000"/>
              </a:lnSpc>
            </a:pPr>
            <a:r>
              <a:rPr lang="en-US" sz="2000" dirty="0" smtClean="0"/>
              <a:t>The ratio ideally should be close to one. </a:t>
            </a:r>
          </a:p>
          <a:p>
            <a:pPr eaLnBrk="1" hangingPunct="1">
              <a:lnSpc>
                <a:spcPct val="90000"/>
              </a:lnSpc>
            </a:pPr>
            <a:r>
              <a:rPr lang="en-US" sz="2000" dirty="0" smtClean="0"/>
              <a:t>Preferably it is based on daily ditch rider records of sufficiency, but a flow recorder can be used at the final waste way. </a:t>
            </a:r>
          </a:p>
          <a:p>
            <a:pPr eaLnBrk="1" hangingPunct="1">
              <a:lnSpc>
                <a:spcPct val="90000"/>
              </a:lnSpc>
            </a:pPr>
            <a:r>
              <a:rPr lang="en-US" sz="2000" dirty="0" smtClean="0"/>
              <a:t>With flow recorders, not spilling does not necessarily imply a shortage, but spilling indicates that sufficient water was reaching the end of the canal. </a:t>
            </a:r>
          </a:p>
          <a:p>
            <a:pPr eaLnBrk="1" hangingPunct="1">
              <a:lnSpc>
                <a:spcPct val="90000"/>
              </a:lnSpc>
            </a:pPr>
            <a:r>
              <a:rPr lang="en-US" sz="2000" dirty="0" smtClean="0"/>
              <a:t>In the USA, a typical value for water spilling at the terminal waste way might be around 70% of the time.</a:t>
            </a:r>
          </a:p>
        </p:txBody>
      </p:sp>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15363" name="Rectangle 2"/>
          <p:cNvSpPr>
            <a:spLocks noGrp="1" noChangeArrowheads="1"/>
          </p:cNvSpPr>
          <p:nvPr>
            <p:ph type="title"/>
          </p:nvPr>
        </p:nvSpPr>
        <p:spPr/>
        <p:txBody>
          <a:bodyPr/>
          <a:lstStyle/>
          <a:p>
            <a:pPr eaLnBrk="1" hangingPunct="1"/>
            <a:r>
              <a:rPr lang="en-US" sz="3600" smtClean="0"/>
              <a:t>2. Area Uniformity:</a:t>
            </a:r>
            <a:br>
              <a:rPr lang="en-US" sz="3600" smtClean="0"/>
            </a:br>
            <a:r>
              <a:rPr lang="en-US" sz="3600" smtClean="0"/>
              <a:t> AU = D</a:t>
            </a:r>
            <a:r>
              <a:rPr lang="en-US" sz="3600" baseline="-25000" smtClean="0"/>
              <a:t>W</a:t>
            </a:r>
            <a:r>
              <a:rPr lang="en-US" sz="3600" smtClean="0"/>
              <a:t>/D</a:t>
            </a:r>
            <a:r>
              <a:rPr lang="en-US" sz="3600" baseline="-25000" smtClean="0"/>
              <a:t>AVE</a:t>
            </a:r>
          </a:p>
        </p:txBody>
      </p:sp>
      <p:sp>
        <p:nvSpPr>
          <p:cNvPr id="15364" name="Rectangle 3"/>
          <p:cNvSpPr>
            <a:spLocks noGrp="1" noChangeArrowheads="1"/>
          </p:cNvSpPr>
          <p:nvPr>
            <p:ph type="body" idx="1"/>
          </p:nvPr>
        </p:nvSpPr>
        <p:spPr/>
        <p:txBody>
          <a:bodyPr/>
          <a:lstStyle/>
          <a:p>
            <a:pPr eaLnBrk="1" hangingPunct="1">
              <a:lnSpc>
                <a:spcPct val="80000"/>
              </a:lnSpc>
            </a:pPr>
            <a:r>
              <a:rPr lang="en-US" sz="2000" dirty="0" smtClean="0"/>
              <a:t>D</a:t>
            </a:r>
            <a:r>
              <a:rPr lang="en-US" sz="2000" baseline="-25000" dirty="0" smtClean="0"/>
              <a:t>W</a:t>
            </a:r>
            <a:r>
              <a:rPr lang="en-US" sz="2000" dirty="0" smtClean="0"/>
              <a:t> is the water depth (volume/irrigated area) for the worst supplied area in the system.</a:t>
            </a:r>
          </a:p>
          <a:p>
            <a:pPr eaLnBrk="1" hangingPunct="1">
              <a:lnSpc>
                <a:spcPct val="80000"/>
              </a:lnSpc>
            </a:pPr>
            <a:r>
              <a:rPr lang="en-US" sz="2000" dirty="0" smtClean="0"/>
              <a:t>D</a:t>
            </a:r>
            <a:r>
              <a:rPr lang="en-US" sz="2000" baseline="-25000" dirty="0" smtClean="0"/>
              <a:t>AVE</a:t>
            </a:r>
            <a:r>
              <a:rPr lang="en-US" sz="2000" dirty="0" smtClean="0"/>
              <a:t> is the average water depth supplied to the whole system during the same time period.</a:t>
            </a:r>
          </a:p>
          <a:p>
            <a:pPr eaLnBrk="1" hangingPunct="1">
              <a:lnSpc>
                <a:spcPct val="80000"/>
              </a:lnSpc>
            </a:pPr>
            <a:r>
              <a:rPr lang="en-US" sz="2000" dirty="0" smtClean="0"/>
              <a:t>A ratio of one is perfect. Values below one indicate the relative </a:t>
            </a:r>
            <a:r>
              <a:rPr lang="en-US" sz="2000" b="1" dirty="0" smtClean="0"/>
              <a:t>inequity. </a:t>
            </a:r>
          </a:p>
          <a:p>
            <a:pPr eaLnBrk="1" hangingPunct="1">
              <a:lnSpc>
                <a:spcPct val="80000"/>
              </a:lnSpc>
            </a:pPr>
            <a:r>
              <a:rPr lang="en-US" sz="2000" dirty="0" smtClean="0"/>
              <a:t>The ratio is calculated from the total water delivered to major sections of the system and the irrigated area of those sections. </a:t>
            </a:r>
          </a:p>
          <a:p>
            <a:pPr eaLnBrk="1" hangingPunct="1">
              <a:lnSpc>
                <a:spcPct val="80000"/>
              </a:lnSpc>
            </a:pPr>
            <a:r>
              <a:rPr lang="en-US" sz="2000" dirty="0" smtClean="0"/>
              <a:t>It is a rough indicator of fairness of water deliveries on systems which do not measure water at each turnout. </a:t>
            </a:r>
          </a:p>
          <a:p>
            <a:pPr eaLnBrk="1" hangingPunct="1">
              <a:lnSpc>
                <a:spcPct val="80000"/>
              </a:lnSpc>
            </a:pPr>
            <a:r>
              <a:rPr lang="en-US" sz="2000" dirty="0" smtClean="0"/>
              <a:t>Soils differences return flows, and use of groundwater can affect values calculated for different areas.</a:t>
            </a:r>
          </a:p>
          <a:p>
            <a:pPr eaLnBrk="1" hangingPunct="1">
              <a:lnSpc>
                <a:spcPct val="80000"/>
              </a:lnSpc>
            </a:pPr>
            <a:r>
              <a:rPr lang="en-US" sz="2000" dirty="0" smtClean="0"/>
              <a:t>Values found in USA: 0.70, 0.72, 0.76</a:t>
            </a:r>
          </a:p>
          <a:p>
            <a:pPr eaLnBrk="1" hangingPunct="1">
              <a:lnSpc>
                <a:spcPct val="80000"/>
              </a:lnSpc>
            </a:pPr>
            <a:r>
              <a:rPr lang="en-US" sz="2000" dirty="0" smtClean="0"/>
              <a:t>India: values from roughly 0.50 to 0.90 (From data in </a:t>
            </a:r>
            <a:r>
              <a:rPr lang="en-US" sz="2000" dirty="0" err="1" smtClean="0"/>
              <a:t>Santhi</a:t>
            </a:r>
            <a:r>
              <a:rPr lang="en-US" sz="2000" dirty="0" smtClean="0"/>
              <a:t> and </a:t>
            </a:r>
            <a:r>
              <a:rPr lang="en-US" sz="2000" dirty="0" err="1" smtClean="0"/>
              <a:t>Pundarikanthan</a:t>
            </a:r>
            <a:r>
              <a:rPr lang="en-US" sz="2000" dirty="0" smtClean="0"/>
              <a:t>, 1999)</a:t>
            </a:r>
          </a:p>
        </p:txBody>
      </p:sp>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16387" name="Rectangle 2"/>
          <p:cNvSpPr>
            <a:spLocks noGrp="1" noChangeArrowheads="1"/>
          </p:cNvSpPr>
          <p:nvPr>
            <p:ph type="title"/>
          </p:nvPr>
        </p:nvSpPr>
        <p:spPr/>
        <p:txBody>
          <a:bodyPr/>
          <a:lstStyle/>
          <a:p>
            <a:pPr eaLnBrk="1" hangingPunct="1"/>
            <a:r>
              <a:rPr lang="en-US" sz="3600" smtClean="0"/>
              <a:t>3. Delivery Timeliness Ratio:</a:t>
            </a:r>
            <a:br>
              <a:rPr lang="en-US" sz="3600" smtClean="0"/>
            </a:br>
            <a:r>
              <a:rPr lang="en-US" sz="3600" smtClean="0"/>
              <a:t> DTR = N</a:t>
            </a:r>
            <a:r>
              <a:rPr lang="en-US" sz="3600" baseline="-25000" smtClean="0"/>
              <a:t>t</a:t>
            </a:r>
            <a:r>
              <a:rPr lang="en-US" sz="3600" smtClean="0"/>
              <a:t>/N</a:t>
            </a:r>
            <a:r>
              <a:rPr lang="en-US" sz="3600" baseline="-25000" smtClean="0"/>
              <a:t>T</a:t>
            </a:r>
          </a:p>
        </p:txBody>
      </p:sp>
      <p:sp>
        <p:nvSpPr>
          <p:cNvPr id="16388" name="Rectangle 3"/>
          <p:cNvSpPr>
            <a:spLocks noGrp="1" noChangeArrowheads="1"/>
          </p:cNvSpPr>
          <p:nvPr>
            <p:ph type="body" idx="1"/>
          </p:nvPr>
        </p:nvSpPr>
        <p:spPr/>
        <p:txBody>
          <a:bodyPr/>
          <a:lstStyle/>
          <a:p>
            <a:pPr eaLnBrk="1" hangingPunct="1">
              <a:lnSpc>
                <a:spcPct val="90000"/>
              </a:lnSpc>
            </a:pPr>
            <a:r>
              <a:rPr lang="en-US" sz="2100" smtClean="0"/>
              <a:t>N</a:t>
            </a:r>
            <a:r>
              <a:rPr lang="en-US" sz="2100" baseline="-25000" smtClean="0"/>
              <a:t>t</a:t>
            </a:r>
            <a:r>
              <a:rPr lang="en-US" sz="2100" smtClean="0"/>
              <a:t> is the number of orders where water was delivered within the target time.</a:t>
            </a:r>
          </a:p>
          <a:p>
            <a:pPr eaLnBrk="1" hangingPunct="1">
              <a:lnSpc>
                <a:spcPct val="90000"/>
              </a:lnSpc>
            </a:pPr>
            <a:r>
              <a:rPr lang="en-US" sz="2100" smtClean="0"/>
              <a:t>N</a:t>
            </a:r>
            <a:r>
              <a:rPr lang="en-US" sz="2100" baseline="-25000" smtClean="0"/>
              <a:t>T</a:t>
            </a:r>
            <a:r>
              <a:rPr lang="en-US" sz="2100" smtClean="0"/>
              <a:t> is the total number of orders (from the individual water order records).</a:t>
            </a:r>
          </a:p>
          <a:p>
            <a:pPr eaLnBrk="1" hangingPunct="1">
              <a:lnSpc>
                <a:spcPct val="90000"/>
              </a:lnSpc>
            </a:pPr>
            <a:r>
              <a:rPr lang="en-US" sz="2100" smtClean="0"/>
              <a:t>The ratio should be close to one.</a:t>
            </a:r>
          </a:p>
          <a:p>
            <a:pPr eaLnBrk="1" hangingPunct="1">
              <a:lnSpc>
                <a:spcPct val="90000"/>
              </a:lnSpc>
            </a:pPr>
            <a:r>
              <a:rPr lang="en-US" sz="2100" smtClean="0"/>
              <a:t>Number found in USA: 78% (within 2 days), in a water-short year.</a:t>
            </a:r>
          </a:p>
          <a:p>
            <a:pPr eaLnBrk="1" hangingPunct="1">
              <a:lnSpc>
                <a:spcPct val="90000"/>
              </a:lnSpc>
            </a:pPr>
            <a:r>
              <a:rPr lang="en-US" sz="2100" smtClean="0"/>
              <a:t>In a district in southwest USA, 72% of deliveries occurred within 1 day and 90% were within 2 days. (Palmer et al, 1991)</a:t>
            </a:r>
          </a:p>
          <a:p>
            <a:pPr eaLnBrk="1" hangingPunct="1">
              <a:lnSpc>
                <a:spcPct val="90000"/>
              </a:lnSpc>
            </a:pPr>
            <a:r>
              <a:rPr lang="en-US" sz="2100" smtClean="0"/>
              <a:t>A survey of 58 irrigation districts in California USA, indicated that deliveries were nearly always made on the date requested, with an average failure rate of only 0.59 a year per turnout (Burt et al, 2000)</a:t>
            </a:r>
          </a:p>
        </p:txBody>
      </p:sp>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4099" name="Rectangle 2"/>
          <p:cNvSpPr>
            <a:spLocks noGrp="1" noChangeArrowheads="1"/>
          </p:cNvSpPr>
          <p:nvPr>
            <p:ph type="title"/>
          </p:nvPr>
        </p:nvSpPr>
        <p:spPr/>
        <p:txBody>
          <a:bodyPr/>
          <a:lstStyle/>
          <a:p>
            <a:pPr eaLnBrk="1" hangingPunct="1"/>
            <a:r>
              <a:rPr lang="en-US" smtClean="0"/>
              <a:t>Performance Assessment</a:t>
            </a:r>
          </a:p>
        </p:txBody>
      </p:sp>
      <p:sp>
        <p:nvSpPr>
          <p:cNvPr id="4100" name="Rectangle 3"/>
          <p:cNvSpPr>
            <a:spLocks noGrp="1" noChangeArrowheads="1"/>
          </p:cNvSpPr>
          <p:nvPr>
            <p:ph type="body" idx="1"/>
          </p:nvPr>
        </p:nvSpPr>
        <p:spPr>
          <a:xfrm>
            <a:off x="457200" y="2133600"/>
            <a:ext cx="8229600" cy="2930525"/>
          </a:xfrm>
        </p:spPr>
        <p:txBody>
          <a:bodyPr/>
          <a:lstStyle/>
          <a:p>
            <a:pPr eaLnBrk="1" hangingPunct="1">
              <a:buFont typeface="Wingdings" pitchFamily="2" charset="2"/>
              <a:buNone/>
            </a:pPr>
            <a:r>
              <a:rPr lang="en-US" sz="2600" dirty="0" smtClean="0"/>
              <a:t>	</a:t>
            </a:r>
            <a:r>
              <a:rPr lang="en-US" sz="2600" i="1" dirty="0" smtClean="0"/>
              <a:t>Systematic </a:t>
            </a:r>
            <a:r>
              <a:rPr lang="en-US" sz="2600" i="1" u="sng" dirty="0" smtClean="0"/>
              <a:t>observation</a:t>
            </a:r>
            <a:r>
              <a:rPr lang="en-US" sz="2600" i="1" dirty="0" smtClean="0"/>
              <a:t>, </a:t>
            </a:r>
            <a:r>
              <a:rPr lang="en-US" sz="2600" i="1" u="sng" dirty="0" smtClean="0"/>
              <a:t>documentation </a:t>
            </a:r>
            <a:r>
              <a:rPr lang="en-US" sz="2600" i="1" dirty="0" smtClean="0"/>
              <a:t>and </a:t>
            </a:r>
            <a:r>
              <a:rPr lang="en-US" sz="2600" i="1" u="sng" dirty="0" smtClean="0"/>
              <a:t>interpretation</a:t>
            </a:r>
            <a:r>
              <a:rPr lang="en-US" sz="2600" i="1" dirty="0" smtClean="0"/>
              <a:t> of the management of an irrigation and drainage system, with the </a:t>
            </a:r>
            <a:r>
              <a:rPr lang="en-US" sz="2600" b="1" i="1" dirty="0" smtClean="0"/>
              <a:t>objective </a:t>
            </a:r>
            <a:r>
              <a:rPr lang="en-US" sz="2600" i="1" dirty="0" smtClean="0"/>
              <a:t>of ensuring that the input of resources, operational schedules  intended outputs, and required actions </a:t>
            </a:r>
            <a:r>
              <a:rPr lang="en-US" sz="2600" i="1" u="sng" dirty="0" smtClean="0"/>
              <a:t>proceed as planned</a:t>
            </a:r>
            <a:r>
              <a:rPr lang="en-US" sz="2600" i="1" dirty="0" smtClean="0"/>
              <a:t>.</a:t>
            </a:r>
            <a:r>
              <a:rPr lang="en-US" sz="2600" dirty="0" smtClean="0"/>
              <a:t> </a:t>
            </a:r>
          </a:p>
          <a:p>
            <a:pPr eaLnBrk="1" hangingPunct="1">
              <a:buFont typeface="Wingdings" pitchFamily="2" charset="2"/>
              <a:buNone/>
            </a:pPr>
            <a:r>
              <a:rPr lang="en-US" sz="2600" dirty="0" smtClean="0"/>
              <a:t>	</a:t>
            </a:r>
            <a:r>
              <a:rPr lang="en-US" sz="1800" dirty="0" smtClean="0"/>
              <a:t>(</a:t>
            </a:r>
            <a:r>
              <a:rPr lang="en-US" sz="1800" dirty="0" err="1" smtClean="0"/>
              <a:t>Bos</a:t>
            </a:r>
            <a:r>
              <a:rPr lang="en-US" sz="1800" dirty="0" smtClean="0"/>
              <a:t>, Barton, and </a:t>
            </a:r>
            <a:r>
              <a:rPr lang="en-US" sz="1800" dirty="0" err="1" smtClean="0"/>
              <a:t>Molden</a:t>
            </a:r>
            <a:r>
              <a:rPr lang="en-US" sz="1800" dirty="0" smtClean="0"/>
              <a:t>, 2005).</a:t>
            </a:r>
          </a:p>
          <a:p>
            <a:pPr eaLnBrk="1" hangingPunct="1"/>
            <a:endParaRPr lang="en-US" sz="1800" dirty="0" smtClean="0"/>
          </a:p>
        </p:txBody>
      </p:sp>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17411" name="Rectangle 2"/>
          <p:cNvSpPr>
            <a:spLocks noGrp="1" noChangeArrowheads="1"/>
          </p:cNvSpPr>
          <p:nvPr>
            <p:ph type="title"/>
          </p:nvPr>
        </p:nvSpPr>
        <p:spPr/>
        <p:txBody>
          <a:bodyPr/>
          <a:lstStyle/>
          <a:p>
            <a:pPr eaLnBrk="1" hangingPunct="1"/>
            <a:r>
              <a:rPr lang="en-US" sz="3600" b="1" smtClean="0"/>
              <a:t>Maintenance: </a:t>
            </a:r>
            <a:r>
              <a:rPr lang="en-US" sz="3600" smtClean="0"/>
              <a:t/>
            </a:r>
            <a:br>
              <a:rPr lang="en-US" sz="3600" smtClean="0"/>
            </a:br>
            <a:r>
              <a:rPr lang="en-US" sz="2400" smtClean="0"/>
              <a:t>4. Carrying Capacity Ratio:</a:t>
            </a:r>
            <a:br>
              <a:rPr lang="en-US" sz="2400" smtClean="0"/>
            </a:br>
            <a:r>
              <a:rPr lang="en-US" sz="2400" smtClean="0"/>
              <a:t> CCR = C</a:t>
            </a:r>
            <a:r>
              <a:rPr lang="en-US" sz="2400" baseline="-25000" smtClean="0"/>
              <a:t>A</a:t>
            </a:r>
            <a:r>
              <a:rPr lang="en-US" sz="2400" smtClean="0"/>
              <a:t>/C</a:t>
            </a:r>
            <a:r>
              <a:rPr lang="en-US" sz="2400" baseline="-25000" smtClean="0"/>
              <a:t>D</a:t>
            </a:r>
          </a:p>
        </p:txBody>
      </p:sp>
      <p:sp>
        <p:nvSpPr>
          <p:cNvPr id="17412" name="Rectangle 3"/>
          <p:cNvSpPr>
            <a:spLocks noGrp="1" noChangeArrowheads="1"/>
          </p:cNvSpPr>
          <p:nvPr>
            <p:ph type="body" idx="1"/>
          </p:nvPr>
        </p:nvSpPr>
        <p:spPr>
          <a:xfrm>
            <a:off x="457200" y="1828800"/>
            <a:ext cx="8229600" cy="4530725"/>
          </a:xfrm>
        </p:spPr>
        <p:txBody>
          <a:bodyPr/>
          <a:lstStyle/>
          <a:p>
            <a:pPr eaLnBrk="1" hangingPunct="1">
              <a:lnSpc>
                <a:spcPct val="90000"/>
              </a:lnSpc>
            </a:pPr>
            <a:r>
              <a:rPr lang="en-US" sz="2200" dirty="0" smtClean="0"/>
              <a:t>C</a:t>
            </a:r>
            <a:r>
              <a:rPr lang="en-US" sz="2200" baseline="-25000" dirty="0" smtClean="0"/>
              <a:t>A</a:t>
            </a:r>
            <a:r>
              <a:rPr lang="en-US" sz="2200" dirty="0" smtClean="0"/>
              <a:t> is actual canal capacity for the selected canal (measured at designed head)</a:t>
            </a:r>
          </a:p>
          <a:p>
            <a:pPr eaLnBrk="1" hangingPunct="1">
              <a:lnSpc>
                <a:spcPct val="90000"/>
              </a:lnSpc>
            </a:pPr>
            <a:r>
              <a:rPr lang="en-US" sz="2200" dirty="0" smtClean="0"/>
              <a:t>C</a:t>
            </a:r>
            <a:r>
              <a:rPr lang="en-US" sz="2200" baseline="-25000" dirty="0" smtClean="0"/>
              <a:t>D</a:t>
            </a:r>
            <a:r>
              <a:rPr lang="en-US" sz="2200" dirty="0" smtClean="0"/>
              <a:t> is the designed canal capacity for the selected canal.</a:t>
            </a:r>
          </a:p>
          <a:p>
            <a:pPr eaLnBrk="1" hangingPunct="1">
              <a:lnSpc>
                <a:spcPct val="90000"/>
              </a:lnSpc>
            </a:pPr>
            <a:r>
              <a:rPr lang="en-US" sz="2200" dirty="0" smtClean="0"/>
              <a:t>The ratio should be close to one. </a:t>
            </a:r>
          </a:p>
          <a:p>
            <a:pPr eaLnBrk="1" hangingPunct="1">
              <a:lnSpc>
                <a:spcPct val="90000"/>
              </a:lnSpc>
            </a:pPr>
            <a:r>
              <a:rPr lang="en-US" sz="2200" dirty="0" err="1" smtClean="0"/>
              <a:t>Ijir</a:t>
            </a:r>
            <a:r>
              <a:rPr lang="en-US" sz="2200" dirty="0" smtClean="0"/>
              <a:t> and Burton (1998) found 70% on a main canal in Nigeria. </a:t>
            </a:r>
          </a:p>
          <a:p>
            <a:pPr eaLnBrk="1" hangingPunct="1">
              <a:lnSpc>
                <a:spcPct val="90000"/>
              </a:lnSpc>
            </a:pPr>
            <a:r>
              <a:rPr lang="en-US" sz="2200" dirty="0" smtClean="0"/>
              <a:t>The author has found flow ratios from about 0.60 to 1.36 (using typical peak flows during the last few years, and not necessarily at the designed head).</a:t>
            </a:r>
          </a:p>
          <a:p>
            <a:pPr eaLnBrk="1" hangingPunct="1">
              <a:lnSpc>
                <a:spcPct val="90000"/>
              </a:lnSpc>
            </a:pPr>
            <a:r>
              <a:rPr lang="en-US" sz="2200" dirty="0" smtClean="0"/>
              <a:t>Canal flows higher than the designed capacity are also undesirable because of the risk of canal failure.</a:t>
            </a:r>
          </a:p>
          <a:p>
            <a:pPr eaLnBrk="1" hangingPunct="1">
              <a:lnSpc>
                <a:spcPct val="90000"/>
              </a:lnSpc>
            </a:pPr>
            <a:endParaRPr lang="en-US" sz="2200" dirty="0" smtClean="0"/>
          </a:p>
          <a:p>
            <a:pPr eaLnBrk="1" hangingPunct="1">
              <a:lnSpc>
                <a:spcPct val="90000"/>
              </a:lnSpc>
            </a:pPr>
            <a:r>
              <a:rPr lang="en-US" sz="2000" dirty="0" smtClean="0"/>
              <a:t>A similar indicator is Delivery Performance Ratio </a:t>
            </a:r>
            <a:br>
              <a:rPr lang="en-US" sz="2000" dirty="0" smtClean="0"/>
            </a:br>
            <a:r>
              <a:rPr lang="en-US" sz="2000" dirty="0" smtClean="0"/>
              <a:t>	DPR = Actual Discharge / Intended Discharge           </a:t>
            </a:r>
            <a:br>
              <a:rPr lang="en-US" sz="2000" dirty="0" smtClean="0"/>
            </a:br>
            <a:r>
              <a:rPr lang="en-US" sz="1600" dirty="0" smtClean="0"/>
              <a:t>							(more on slide 32)</a:t>
            </a:r>
          </a:p>
        </p:txBody>
      </p:sp>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18435" name="Rectangle 2"/>
          <p:cNvSpPr>
            <a:spLocks noGrp="1" noChangeArrowheads="1"/>
          </p:cNvSpPr>
          <p:nvPr>
            <p:ph type="title"/>
          </p:nvPr>
        </p:nvSpPr>
        <p:spPr/>
        <p:txBody>
          <a:bodyPr/>
          <a:lstStyle/>
          <a:p>
            <a:pPr eaLnBrk="1" hangingPunct="1"/>
            <a:r>
              <a:rPr lang="en-US" sz="3200" smtClean="0"/>
              <a:t>5. Poor Structure Ratio:</a:t>
            </a:r>
            <a:br>
              <a:rPr lang="en-US" sz="3200" smtClean="0"/>
            </a:br>
            <a:r>
              <a:rPr lang="en-US" sz="3200" smtClean="0"/>
              <a:t> PSR = N</a:t>
            </a:r>
            <a:r>
              <a:rPr lang="en-US" sz="3200" baseline="-25000" smtClean="0"/>
              <a:t>P</a:t>
            </a:r>
            <a:r>
              <a:rPr lang="en-US" sz="3200" smtClean="0"/>
              <a:t>/N</a:t>
            </a:r>
            <a:r>
              <a:rPr lang="en-US" sz="3200" baseline="-25000" smtClean="0"/>
              <a:t>T</a:t>
            </a:r>
          </a:p>
        </p:txBody>
      </p:sp>
      <p:sp>
        <p:nvSpPr>
          <p:cNvPr id="18436" name="Rectangle 3"/>
          <p:cNvSpPr>
            <a:spLocks noGrp="1" noChangeArrowheads="1"/>
          </p:cNvSpPr>
          <p:nvPr>
            <p:ph type="body" idx="1"/>
          </p:nvPr>
        </p:nvSpPr>
        <p:spPr>
          <a:xfrm>
            <a:off x="533400" y="1600200"/>
            <a:ext cx="8229600" cy="4530725"/>
          </a:xfrm>
        </p:spPr>
        <p:txBody>
          <a:bodyPr/>
          <a:lstStyle/>
          <a:p>
            <a:pPr eaLnBrk="1" hangingPunct="1">
              <a:lnSpc>
                <a:spcPct val="80000"/>
              </a:lnSpc>
            </a:pPr>
            <a:r>
              <a:rPr lang="en-US" sz="2600" dirty="0" smtClean="0"/>
              <a:t>N</a:t>
            </a:r>
            <a:r>
              <a:rPr lang="en-US" sz="2600" baseline="-25000" dirty="0" smtClean="0"/>
              <a:t>P</a:t>
            </a:r>
            <a:r>
              <a:rPr lang="en-US" sz="2600" dirty="0" smtClean="0"/>
              <a:t> is the number of structures in poor condition (not functioning adequately or at risk of failure)</a:t>
            </a:r>
          </a:p>
          <a:p>
            <a:pPr eaLnBrk="1" hangingPunct="1">
              <a:lnSpc>
                <a:spcPct val="80000"/>
              </a:lnSpc>
            </a:pPr>
            <a:r>
              <a:rPr lang="en-US" sz="2600" dirty="0" smtClean="0"/>
              <a:t>N</a:t>
            </a:r>
            <a:r>
              <a:rPr lang="en-US" sz="2600" baseline="-25000" dirty="0" smtClean="0"/>
              <a:t>T</a:t>
            </a:r>
            <a:r>
              <a:rPr lang="en-US" sz="2600" dirty="0" smtClean="0"/>
              <a:t> is the total number of structures on the system.</a:t>
            </a:r>
          </a:p>
          <a:p>
            <a:pPr eaLnBrk="1" hangingPunct="1">
              <a:lnSpc>
                <a:spcPct val="80000"/>
              </a:lnSpc>
            </a:pPr>
            <a:r>
              <a:rPr lang="en-US" sz="2600" dirty="0" smtClean="0"/>
              <a:t>Ideally this ratio should equal zero. </a:t>
            </a:r>
          </a:p>
          <a:p>
            <a:pPr eaLnBrk="1" hangingPunct="1">
              <a:lnSpc>
                <a:spcPct val="80000"/>
              </a:lnSpc>
            </a:pPr>
            <a:r>
              <a:rPr lang="en-US" sz="2600" dirty="0" smtClean="0"/>
              <a:t>The author has found a range of &lt;1% to 20% in the USA. </a:t>
            </a:r>
          </a:p>
          <a:p>
            <a:pPr eaLnBrk="1" hangingPunct="1">
              <a:lnSpc>
                <a:spcPct val="80000"/>
              </a:lnSpc>
            </a:pPr>
            <a:r>
              <a:rPr lang="en-US" sz="2600" dirty="0" smtClean="0"/>
              <a:t>for a scheme in Nigeria PSR is 89%, but the definition was not exactly comparable (</a:t>
            </a:r>
            <a:r>
              <a:rPr lang="en-US" sz="2600" dirty="0" err="1" smtClean="0"/>
              <a:t>Ijir</a:t>
            </a:r>
            <a:r>
              <a:rPr lang="en-US" sz="2600" dirty="0" smtClean="0"/>
              <a:t> and Burton,1998)</a:t>
            </a:r>
          </a:p>
          <a:p>
            <a:pPr eaLnBrk="1" hangingPunct="1">
              <a:lnSpc>
                <a:spcPct val="80000"/>
              </a:lnSpc>
            </a:pPr>
            <a:endParaRPr lang="en-US" sz="2600" dirty="0" smtClean="0"/>
          </a:p>
          <a:p>
            <a:pPr eaLnBrk="1" hangingPunct="1">
              <a:lnSpc>
                <a:spcPct val="80000"/>
              </a:lnSpc>
            </a:pPr>
            <a:r>
              <a:rPr lang="en-US" sz="2600" dirty="0" smtClean="0"/>
              <a:t>Other similar indicators: </a:t>
            </a:r>
            <a:r>
              <a:rPr lang="en-US" sz="2600" u="sng" dirty="0" smtClean="0"/>
              <a:t>Structure Condition Index</a:t>
            </a:r>
            <a:r>
              <a:rPr lang="en-US" sz="2600" dirty="0" smtClean="0"/>
              <a:t>, which is the number of structures working normally divided by the total number of structures.</a:t>
            </a:r>
          </a:p>
          <a:p>
            <a:pPr eaLnBrk="1" hangingPunct="1">
              <a:lnSpc>
                <a:spcPct val="80000"/>
              </a:lnSpc>
            </a:pPr>
            <a:endParaRPr lang="en-US" sz="2600" dirty="0" smtClean="0"/>
          </a:p>
        </p:txBody>
      </p:sp>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19459" name="Rectangle 2"/>
          <p:cNvSpPr>
            <a:spLocks noGrp="1" noChangeArrowheads="1"/>
          </p:cNvSpPr>
          <p:nvPr>
            <p:ph type="title"/>
          </p:nvPr>
        </p:nvSpPr>
        <p:spPr/>
        <p:txBody>
          <a:bodyPr/>
          <a:lstStyle/>
          <a:p>
            <a:pPr eaLnBrk="1" hangingPunct="1"/>
            <a:r>
              <a:rPr lang="en-US" sz="3200" smtClean="0"/>
              <a:t>Financial:</a:t>
            </a:r>
            <a:br>
              <a:rPr lang="en-US" sz="3200" smtClean="0"/>
            </a:br>
            <a:r>
              <a:rPr lang="en-US" sz="2400" smtClean="0"/>
              <a:t>6. Fee Collection Performance:</a:t>
            </a:r>
            <a:br>
              <a:rPr lang="en-US" sz="2400" smtClean="0"/>
            </a:br>
            <a:r>
              <a:rPr lang="en-US" sz="2400" smtClean="0"/>
              <a:t> FCP = F</a:t>
            </a:r>
            <a:r>
              <a:rPr lang="en-US" sz="2400" baseline="-25000" smtClean="0"/>
              <a:t>C</a:t>
            </a:r>
            <a:r>
              <a:rPr lang="en-US" sz="2400" smtClean="0"/>
              <a:t>/F</a:t>
            </a:r>
            <a:r>
              <a:rPr lang="en-US" sz="2400" baseline="-25000" smtClean="0"/>
              <a:t>A</a:t>
            </a:r>
          </a:p>
        </p:txBody>
      </p:sp>
      <p:sp>
        <p:nvSpPr>
          <p:cNvPr id="19460" name="Rectangle 3"/>
          <p:cNvSpPr>
            <a:spLocks noGrp="1" noChangeArrowheads="1"/>
          </p:cNvSpPr>
          <p:nvPr>
            <p:ph type="body" idx="1"/>
          </p:nvPr>
        </p:nvSpPr>
        <p:spPr>
          <a:xfrm>
            <a:off x="457200" y="1946275"/>
            <a:ext cx="8229600" cy="4530725"/>
          </a:xfrm>
        </p:spPr>
        <p:txBody>
          <a:bodyPr/>
          <a:lstStyle/>
          <a:p>
            <a:pPr eaLnBrk="1" hangingPunct="1">
              <a:lnSpc>
                <a:spcPct val="90000"/>
              </a:lnSpc>
            </a:pPr>
            <a:r>
              <a:rPr lang="en-US" sz="2200" dirty="0" smtClean="0"/>
              <a:t>F</a:t>
            </a:r>
            <a:r>
              <a:rPr lang="en-US" sz="2200" baseline="-25000" dirty="0" smtClean="0"/>
              <a:t>C</a:t>
            </a:r>
            <a:r>
              <a:rPr lang="en-US" sz="2200" dirty="0" smtClean="0"/>
              <a:t> is the annual amount of water charges collected.</a:t>
            </a:r>
          </a:p>
          <a:p>
            <a:pPr eaLnBrk="1" hangingPunct="1">
              <a:lnSpc>
                <a:spcPct val="90000"/>
              </a:lnSpc>
            </a:pPr>
            <a:r>
              <a:rPr lang="en-US" sz="2200" dirty="0" smtClean="0"/>
              <a:t>F</a:t>
            </a:r>
            <a:r>
              <a:rPr lang="en-US" sz="2200" baseline="-25000" dirty="0" smtClean="0"/>
              <a:t>A</a:t>
            </a:r>
            <a:r>
              <a:rPr lang="en-US" sz="2200" dirty="0" smtClean="0"/>
              <a:t> is the annual amount of water charges assessed.</a:t>
            </a:r>
          </a:p>
          <a:p>
            <a:pPr eaLnBrk="1" hangingPunct="1">
              <a:lnSpc>
                <a:spcPct val="90000"/>
              </a:lnSpc>
            </a:pPr>
            <a:r>
              <a:rPr lang="en-US" sz="2200" dirty="0" smtClean="0"/>
              <a:t>The ratio should be close to one. </a:t>
            </a:r>
          </a:p>
          <a:p>
            <a:pPr eaLnBrk="1" hangingPunct="1">
              <a:lnSpc>
                <a:spcPct val="90000"/>
              </a:lnSpc>
            </a:pPr>
            <a:r>
              <a:rPr lang="en-US" sz="2200" dirty="0" smtClean="0"/>
              <a:t>The author has found values from 62% to near 100%. </a:t>
            </a:r>
          </a:p>
          <a:p>
            <a:pPr eaLnBrk="1" hangingPunct="1">
              <a:lnSpc>
                <a:spcPct val="90000"/>
              </a:lnSpc>
            </a:pPr>
            <a:r>
              <a:rPr lang="en-US" sz="2200" dirty="0" smtClean="0"/>
              <a:t>FCP for a scheme in Nigeria is 80% (</a:t>
            </a:r>
            <a:r>
              <a:rPr lang="en-US" sz="2200" dirty="0" err="1" smtClean="0"/>
              <a:t>Ijir</a:t>
            </a:r>
            <a:r>
              <a:rPr lang="en-US" sz="2200" dirty="0" smtClean="0"/>
              <a:t> and Burton, 1998)</a:t>
            </a:r>
          </a:p>
          <a:p>
            <a:pPr eaLnBrk="1" hangingPunct="1">
              <a:lnSpc>
                <a:spcPct val="90000"/>
              </a:lnSpc>
            </a:pPr>
            <a:r>
              <a:rPr lang="en-US" sz="2200" dirty="0" smtClean="0"/>
              <a:t>The FCP value depend upon </a:t>
            </a:r>
          </a:p>
          <a:p>
            <a:pPr lvl="1" eaLnBrk="1" hangingPunct="1">
              <a:lnSpc>
                <a:spcPct val="90000"/>
              </a:lnSpc>
            </a:pPr>
            <a:r>
              <a:rPr lang="en-US" sz="2000" dirty="0" smtClean="0"/>
              <a:t>financial problems and/or status of the irrigators, </a:t>
            </a:r>
          </a:p>
          <a:p>
            <a:pPr lvl="1" eaLnBrk="1" hangingPunct="1">
              <a:lnSpc>
                <a:spcPct val="90000"/>
              </a:lnSpc>
            </a:pPr>
            <a:r>
              <a:rPr lang="en-US" sz="2000" dirty="0" smtClean="0"/>
              <a:t>lack of support from the irrigators (depending upon their perception of system effectiveness), or </a:t>
            </a:r>
          </a:p>
          <a:p>
            <a:pPr lvl="1" eaLnBrk="1" hangingPunct="1">
              <a:lnSpc>
                <a:spcPct val="90000"/>
              </a:lnSpc>
            </a:pPr>
            <a:r>
              <a:rPr lang="en-US" sz="2000" dirty="0" smtClean="0"/>
              <a:t>a poor collection program.</a:t>
            </a:r>
          </a:p>
          <a:p>
            <a:pPr eaLnBrk="1" hangingPunct="1">
              <a:lnSpc>
                <a:spcPct val="90000"/>
              </a:lnSpc>
            </a:pPr>
            <a:r>
              <a:rPr lang="en-US" sz="2600" dirty="0" smtClean="0"/>
              <a:t>Other similar indicators: Fees Recovery Ratio</a:t>
            </a:r>
          </a:p>
          <a:p>
            <a:pPr eaLnBrk="1" hangingPunct="1">
              <a:lnSpc>
                <a:spcPct val="90000"/>
              </a:lnSpc>
            </a:pPr>
            <a:endParaRPr lang="en-US" sz="2400" dirty="0" smtClean="0"/>
          </a:p>
        </p:txBody>
      </p:sp>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20483" name="Rectangle 2"/>
          <p:cNvSpPr>
            <a:spLocks noGrp="1" noChangeArrowheads="1"/>
          </p:cNvSpPr>
          <p:nvPr>
            <p:ph type="title"/>
          </p:nvPr>
        </p:nvSpPr>
        <p:spPr/>
        <p:txBody>
          <a:bodyPr/>
          <a:lstStyle/>
          <a:p>
            <a:pPr eaLnBrk="1" hangingPunct="1"/>
            <a:r>
              <a:rPr lang="en-US" sz="3800" smtClean="0"/>
              <a:t>7. Maintenance Budget Ratio:</a:t>
            </a:r>
            <a:br>
              <a:rPr lang="en-US" sz="3800" smtClean="0"/>
            </a:br>
            <a:r>
              <a:rPr lang="en-US" sz="3800" smtClean="0"/>
              <a:t> MBR = E</a:t>
            </a:r>
            <a:r>
              <a:rPr lang="en-US" sz="3800" baseline="-25000" smtClean="0"/>
              <a:t>M</a:t>
            </a:r>
            <a:r>
              <a:rPr lang="en-US" sz="3800" smtClean="0"/>
              <a:t>/E</a:t>
            </a:r>
            <a:r>
              <a:rPr lang="en-US" sz="3800" baseline="-25000" smtClean="0"/>
              <a:t>O&amp;M</a:t>
            </a:r>
            <a:r>
              <a:rPr lang="en-US" sz="3800" smtClean="0"/>
              <a:t/>
            </a:r>
            <a:br>
              <a:rPr lang="en-US" sz="3800" smtClean="0"/>
            </a:br>
            <a:endParaRPr lang="en-US" sz="3800" smtClean="0"/>
          </a:p>
        </p:txBody>
      </p:sp>
      <p:sp>
        <p:nvSpPr>
          <p:cNvPr id="20484" name="Rectangle 3"/>
          <p:cNvSpPr>
            <a:spLocks noGrp="1" noChangeArrowheads="1"/>
          </p:cNvSpPr>
          <p:nvPr>
            <p:ph type="body" idx="1"/>
          </p:nvPr>
        </p:nvSpPr>
        <p:spPr/>
        <p:txBody>
          <a:bodyPr/>
          <a:lstStyle/>
          <a:p>
            <a:pPr eaLnBrk="1" hangingPunct="1">
              <a:lnSpc>
                <a:spcPct val="90000"/>
              </a:lnSpc>
            </a:pPr>
            <a:r>
              <a:rPr lang="en-US" sz="2000" dirty="0" smtClean="0"/>
              <a:t>E</a:t>
            </a:r>
            <a:r>
              <a:rPr lang="en-US" sz="2000" baseline="-25000" dirty="0" smtClean="0"/>
              <a:t>M</a:t>
            </a:r>
            <a:r>
              <a:rPr lang="en-US" sz="2000" dirty="0" smtClean="0"/>
              <a:t> is the average annual expenditures for maintenance.</a:t>
            </a:r>
          </a:p>
          <a:p>
            <a:pPr eaLnBrk="1" hangingPunct="1">
              <a:lnSpc>
                <a:spcPct val="90000"/>
              </a:lnSpc>
            </a:pPr>
            <a:r>
              <a:rPr lang="en-US" sz="2000" dirty="0" smtClean="0"/>
              <a:t>E</a:t>
            </a:r>
            <a:r>
              <a:rPr lang="en-US" sz="2000" baseline="-25000" dirty="0" smtClean="0"/>
              <a:t>O&amp;M </a:t>
            </a:r>
            <a:r>
              <a:rPr lang="en-US" sz="2000" dirty="0" smtClean="0"/>
              <a:t>is average annual expenditures for both operations and maintenance.</a:t>
            </a:r>
          </a:p>
          <a:p>
            <a:pPr eaLnBrk="1" hangingPunct="1">
              <a:lnSpc>
                <a:spcPct val="90000"/>
              </a:lnSpc>
            </a:pPr>
            <a:r>
              <a:rPr lang="en-US" sz="2000" dirty="0" smtClean="0"/>
              <a:t>This ratio is used to detect whether maintenance is being neglected. </a:t>
            </a:r>
          </a:p>
          <a:p>
            <a:pPr eaLnBrk="1" hangingPunct="1">
              <a:lnSpc>
                <a:spcPct val="90000"/>
              </a:lnSpc>
            </a:pPr>
            <a:r>
              <a:rPr lang="en-US" sz="2000" dirty="0" smtClean="0"/>
              <a:t>The optimum value may vary from region to region, but in the USA it appears to be about 50% for mature systems (older than about 30 years) with very few pipelines. </a:t>
            </a:r>
          </a:p>
          <a:p>
            <a:pPr eaLnBrk="1" hangingPunct="1">
              <a:lnSpc>
                <a:spcPct val="90000"/>
              </a:lnSpc>
            </a:pPr>
            <a:r>
              <a:rPr lang="en-US" sz="2000" dirty="0" err="1" smtClean="0"/>
              <a:t>Ijir</a:t>
            </a:r>
            <a:r>
              <a:rPr lang="en-US" sz="2000" dirty="0" smtClean="0"/>
              <a:t> and Burton (1998) found 16% for a scheme in Nigeria.</a:t>
            </a:r>
          </a:p>
          <a:p>
            <a:pPr eaLnBrk="1" hangingPunct="1">
              <a:lnSpc>
                <a:spcPct val="90000"/>
              </a:lnSpc>
            </a:pPr>
            <a:r>
              <a:rPr lang="en-US" sz="2000" dirty="0" smtClean="0"/>
              <a:t>Allen and Brockway (1977) found that systems in Idaho in the United States spent 60-70% on maintenance.</a:t>
            </a:r>
          </a:p>
          <a:p>
            <a:pPr eaLnBrk="1" hangingPunct="1">
              <a:lnSpc>
                <a:spcPct val="90000"/>
              </a:lnSpc>
            </a:pPr>
            <a:endParaRPr lang="en-US" sz="2000" dirty="0" smtClean="0"/>
          </a:p>
        </p:txBody>
      </p:sp>
      <p:sp>
        <p:nvSpPr>
          <p:cNvPr id="20485" name="Rectangle 4"/>
          <p:cNvSpPr>
            <a:spLocks noChangeArrowheads="1"/>
          </p:cNvSpPr>
          <p:nvPr/>
        </p:nvSpPr>
        <p:spPr bwMode="auto">
          <a:xfrm>
            <a:off x="7677150" y="228600"/>
            <a:ext cx="1162050" cy="641350"/>
          </a:xfrm>
          <a:prstGeom prst="rect">
            <a:avLst/>
          </a:prstGeom>
          <a:noFill/>
          <a:ln w="9525">
            <a:noFill/>
            <a:miter lim="800000"/>
            <a:headEnd/>
            <a:tailEnd/>
          </a:ln>
        </p:spPr>
        <p:txBody>
          <a:bodyPr wrap="none">
            <a:spAutoFit/>
          </a:bodyPr>
          <a:lstStyle/>
          <a:p>
            <a:r>
              <a:rPr lang="en-US">
                <a:solidFill>
                  <a:schemeClr val="tx2"/>
                </a:solidFill>
              </a:rPr>
              <a:t>Financial:</a:t>
            </a:r>
            <a:br>
              <a:rPr lang="en-US">
                <a:solidFill>
                  <a:schemeClr val="tx2"/>
                </a:solidFill>
              </a:rPr>
            </a:br>
            <a:endParaRPr lang="en-US">
              <a:solidFill>
                <a:schemeClr val="tx2"/>
              </a:solidFill>
            </a:endParaRPr>
          </a:p>
        </p:txBody>
      </p:sp>
      <p:sp>
        <p:nvSpPr>
          <p:cNvPr id="7" name="Slide Number Placeholder 6"/>
          <p:cNvSpPr>
            <a:spLocks noGrp="1"/>
          </p:cNvSpPr>
          <p:nvPr>
            <p:ph type="sldNum" sz="quarter" idx="12"/>
          </p:nvPr>
        </p:nvSpPr>
        <p:spPr/>
        <p:txBody>
          <a:bodyPr/>
          <a:lstStyle/>
          <a:p>
            <a:pPr>
              <a:defRPr/>
            </a:pPr>
            <a:fld id="{1D25DDA4-87B5-44A9-82E1-8269E2B764F4}" type="slidenum">
              <a:rPr lang="en-US" altLang="en-US" smtClean="0"/>
              <a:pPr>
                <a:defRPr/>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21507" name="Rectangle 2"/>
          <p:cNvSpPr>
            <a:spLocks noGrp="1" noChangeArrowheads="1"/>
          </p:cNvSpPr>
          <p:nvPr>
            <p:ph type="title"/>
          </p:nvPr>
        </p:nvSpPr>
        <p:spPr/>
        <p:txBody>
          <a:bodyPr/>
          <a:lstStyle/>
          <a:p>
            <a:pPr eaLnBrk="1" hangingPunct="1"/>
            <a:r>
              <a:rPr lang="en-US" sz="3600" smtClean="0"/>
              <a:t>8. Personnel Cost Ratio:</a:t>
            </a:r>
            <a:br>
              <a:rPr lang="en-US" sz="3600" smtClean="0"/>
            </a:br>
            <a:r>
              <a:rPr lang="en-US" sz="3600" smtClean="0"/>
              <a:t> PCR = E</a:t>
            </a:r>
            <a:r>
              <a:rPr lang="en-US" sz="3600" baseline="-25000" smtClean="0"/>
              <a:t>P</a:t>
            </a:r>
            <a:r>
              <a:rPr lang="en-US" sz="3600" smtClean="0"/>
              <a:t>/E</a:t>
            </a:r>
            <a:r>
              <a:rPr lang="en-US" sz="3600" baseline="-25000" smtClean="0"/>
              <a:t>T</a:t>
            </a:r>
            <a:r>
              <a:rPr lang="en-US" sz="3600" smtClean="0"/>
              <a:t/>
            </a:r>
            <a:br>
              <a:rPr lang="en-US" sz="3600" smtClean="0"/>
            </a:br>
            <a:endParaRPr lang="en-US" sz="3600" smtClean="0"/>
          </a:p>
        </p:txBody>
      </p:sp>
      <p:sp>
        <p:nvSpPr>
          <p:cNvPr id="21508" name="Rectangle 3"/>
          <p:cNvSpPr>
            <a:spLocks noGrp="1" noChangeArrowheads="1"/>
          </p:cNvSpPr>
          <p:nvPr>
            <p:ph type="body" idx="1"/>
          </p:nvPr>
        </p:nvSpPr>
        <p:spPr/>
        <p:txBody>
          <a:bodyPr/>
          <a:lstStyle/>
          <a:p>
            <a:pPr eaLnBrk="1" hangingPunct="1"/>
            <a:r>
              <a:rPr lang="en-US" sz="2400" dirty="0" smtClean="0"/>
              <a:t>E</a:t>
            </a:r>
            <a:r>
              <a:rPr lang="en-US" sz="2400" baseline="-25000" dirty="0" smtClean="0"/>
              <a:t>P</a:t>
            </a:r>
            <a:r>
              <a:rPr lang="en-US" sz="2400" dirty="0" smtClean="0"/>
              <a:t> is annual expenditures on personnel (wages, fringe benefits, training, etc.).</a:t>
            </a:r>
          </a:p>
          <a:p>
            <a:pPr eaLnBrk="1" hangingPunct="1"/>
            <a:r>
              <a:rPr lang="en-US" sz="2400" dirty="0" smtClean="0"/>
              <a:t>E</a:t>
            </a:r>
            <a:r>
              <a:rPr lang="en-US" sz="2400" baseline="-25000" dirty="0" smtClean="0"/>
              <a:t>T</a:t>
            </a:r>
            <a:r>
              <a:rPr lang="en-US" sz="2400" dirty="0" smtClean="0"/>
              <a:t> is total annual expenditures (staff + maintenance).</a:t>
            </a:r>
          </a:p>
          <a:p>
            <a:pPr eaLnBrk="1" hangingPunct="1"/>
            <a:r>
              <a:rPr lang="en-US" sz="2400" dirty="0" smtClean="0"/>
              <a:t>This ratio is used to monitor expenditures on personnel, which tend to become too high relative to other costs. </a:t>
            </a:r>
          </a:p>
          <a:p>
            <a:pPr eaLnBrk="1" hangingPunct="1"/>
            <a:r>
              <a:rPr lang="en-US" sz="2400" dirty="0" smtClean="0"/>
              <a:t>The optimum may be between 50% and 60%.</a:t>
            </a:r>
          </a:p>
          <a:p>
            <a:pPr eaLnBrk="1" hangingPunct="1"/>
            <a:r>
              <a:rPr lang="en-US" sz="2400" dirty="0" smtClean="0"/>
              <a:t>A higher value may not be indicator of over staff, but may be less spending on maintenance (small E</a:t>
            </a:r>
            <a:r>
              <a:rPr lang="en-US" sz="2400" baseline="-25000" dirty="0" smtClean="0"/>
              <a:t>T</a:t>
            </a:r>
            <a:r>
              <a:rPr lang="en-US" sz="2400" dirty="0" smtClean="0"/>
              <a:t>)</a:t>
            </a:r>
          </a:p>
          <a:p>
            <a:pPr eaLnBrk="1" hangingPunct="1"/>
            <a:endParaRPr lang="en-US" sz="2400" dirty="0" smtClean="0"/>
          </a:p>
        </p:txBody>
      </p:sp>
      <p:sp>
        <p:nvSpPr>
          <p:cNvPr id="21509" name="Rectangle 4"/>
          <p:cNvSpPr>
            <a:spLocks noChangeArrowheads="1"/>
          </p:cNvSpPr>
          <p:nvPr/>
        </p:nvSpPr>
        <p:spPr bwMode="auto">
          <a:xfrm>
            <a:off x="7677150" y="228600"/>
            <a:ext cx="1162050" cy="641350"/>
          </a:xfrm>
          <a:prstGeom prst="rect">
            <a:avLst/>
          </a:prstGeom>
          <a:noFill/>
          <a:ln w="9525">
            <a:noFill/>
            <a:miter lim="800000"/>
            <a:headEnd/>
            <a:tailEnd/>
          </a:ln>
        </p:spPr>
        <p:txBody>
          <a:bodyPr wrap="none">
            <a:spAutoFit/>
          </a:bodyPr>
          <a:lstStyle/>
          <a:p>
            <a:r>
              <a:rPr lang="en-US">
                <a:solidFill>
                  <a:schemeClr val="tx2"/>
                </a:solidFill>
              </a:rPr>
              <a:t>Financial:</a:t>
            </a:r>
            <a:br>
              <a:rPr lang="en-US">
                <a:solidFill>
                  <a:schemeClr val="tx2"/>
                </a:solidFill>
              </a:rPr>
            </a:br>
            <a:endParaRPr lang="en-US">
              <a:solidFill>
                <a:schemeClr val="tx2"/>
              </a:solidFill>
            </a:endParaRPr>
          </a:p>
        </p:txBody>
      </p:sp>
      <p:sp>
        <p:nvSpPr>
          <p:cNvPr id="7" name="Slide Number Placeholder 6"/>
          <p:cNvSpPr>
            <a:spLocks noGrp="1"/>
          </p:cNvSpPr>
          <p:nvPr>
            <p:ph type="sldNum" sz="quarter" idx="12"/>
          </p:nvPr>
        </p:nvSpPr>
        <p:spPr/>
        <p:txBody>
          <a:bodyPr/>
          <a:lstStyle/>
          <a:p>
            <a:pPr>
              <a:defRPr/>
            </a:pPr>
            <a:fld id="{1D25DDA4-87B5-44A9-82E1-8269E2B764F4}" type="slidenum">
              <a:rPr lang="en-US" altLang="en-US" smtClean="0"/>
              <a:pPr>
                <a:defRPr/>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22531" name="Rectangle 2"/>
          <p:cNvSpPr>
            <a:spLocks noGrp="1" noChangeArrowheads="1"/>
          </p:cNvSpPr>
          <p:nvPr>
            <p:ph type="title"/>
          </p:nvPr>
        </p:nvSpPr>
        <p:spPr/>
        <p:txBody>
          <a:bodyPr/>
          <a:lstStyle/>
          <a:p>
            <a:pPr eaLnBrk="1" hangingPunct="1"/>
            <a:r>
              <a:rPr lang="en-US" sz="3200" smtClean="0"/>
              <a:t>9. Manpower Numbers:</a:t>
            </a:r>
            <a:br>
              <a:rPr lang="en-US" sz="3200" smtClean="0"/>
            </a:br>
            <a:r>
              <a:rPr lang="en-US" sz="3200" smtClean="0"/>
              <a:t> Ratio MNR = N</a:t>
            </a:r>
            <a:r>
              <a:rPr lang="en-US" sz="3200" baseline="-25000" smtClean="0"/>
              <a:t>S</a:t>
            </a:r>
            <a:r>
              <a:rPr lang="en-US" sz="3200" smtClean="0"/>
              <a:t>/A</a:t>
            </a:r>
            <a:r>
              <a:rPr lang="en-US" sz="3200" baseline="-25000" smtClean="0"/>
              <a:t>T</a:t>
            </a:r>
            <a:r>
              <a:rPr lang="en-US" sz="3200" smtClean="0"/>
              <a:t/>
            </a:r>
            <a:br>
              <a:rPr lang="en-US" sz="3200" smtClean="0"/>
            </a:br>
            <a:endParaRPr lang="en-US" sz="3200" smtClean="0"/>
          </a:p>
        </p:txBody>
      </p:sp>
      <p:sp>
        <p:nvSpPr>
          <p:cNvPr id="22532" name="Rectangle 3"/>
          <p:cNvSpPr>
            <a:spLocks noGrp="1" noChangeArrowheads="1"/>
          </p:cNvSpPr>
          <p:nvPr>
            <p:ph type="body" idx="1"/>
          </p:nvPr>
        </p:nvSpPr>
        <p:spPr/>
        <p:txBody>
          <a:bodyPr/>
          <a:lstStyle/>
          <a:p>
            <a:pPr eaLnBrk="1" hangingPunct="1">
              <a:lnSpc>
                <a:spcPct val="90000"/>
              </a:lnSpc>
            </a:pPr>
            <a:r>
              <a:rPr lang="en-US" sz="2100" dirty="0" smtClean="0"/>
              <a:t>N</a:t>
            </a:r>
            <a:r>
              <a:rPr lang="en-US" sz="2100" baseline="-25000" dirty="0" smtClean="0"/>
              <a:t>S</a:t>
            </a:r>
            <a:r>
              <a:rPr lang="en-US" sz="2100" dirty="0" smtClean="0"/>
              <a:t> is number of staff (full-time equivalent) </a:t>
            </a:r>
          </a:p>
          <a:p>
            <a:pPr eaLnBrk="1" hangingPunct="1">
              <a:lnSpc>
                <a:spcPct val="90000"/>
              </a:lnSpc>
            </a:pPr>
            <a:r>
              <a:rPr lang="en-US" sz="2100" dirty="0" smtClean="0"/>
              <a:t>A</a:t>
            </a:r>
            <a:r>
              <a:rPr lang="en-US" sz="2100" baseline="-25000" dirty="0" smtClean="0"/>
              <a:t>T</a:t>
            </a:r>
            <a:r>
              <a:rPr lang="en-US" sz="2100" dirty="0" smtClean="0"/>
              <a:t> is total irrigated area</a:t>
            </a:r>
          </a:p>
          <a:p>
            <a:pPr eaLnBrk="1" hangingPunct="1">
              <a:lnSpc>
                <a:spcPct val="90000"/>
              </a:lnSpc>
            </a:pPr>
            <a:r>
              <a:rPr lang="en-US" sz="2100" dirty="0" smtClean="0"/>
              <a:t>This ratio will likely vary widely between regions, due to such things as labor productivity and intensity of irrigation. </a:t>
            </a:r>
          </a:p>
          <a:p>
            <a:pPr eaLnBrk="1" hangingPunct="1">
              <a:lnSpc>
                <a:spcPct val="90000"/>
              </a:lnSpc>
            </a:pPr>
            <a:r>
              <a:rPr lang="en-US" sz="2100" dirty="0" smtClean="0"/>
              <a:t>In the USA, the author has found a range from 0.4 to 1.0 per thousand hectares on systems which shut down for the winter (northern great plains of USA), and 1.36 on a year-round system with 24 hour a day ditch-rider service (Arizona). </a:t>
            </a:r>
          </a:p>
          <a:p>
            <a:pPr eaLnBrk="1" hangingPunct="1">
              <a:lnSpc>
                <a:spcPct val="90000"/>
              </a:lnSpc>
            </a:pPr>
            <a:r>
              <a:rPr lang="en-US" sz="2100" dirty="0" err="1" smtClean="0"/>
              <a:t>Ijir</a:t>
            </a:r>
            <a:r>
              <a:rPr lang="en-US" sz="2100" dirty="0" smtClean="0"/>
              <a:t> and Burton (1998) found 20 per thousand hectares for a scheme in Nigeria, and suggest a targeted MNR of 6.</a:t>
            </a:r>
          </a:p>
          <a:p>
            <a:pPr eaLnBrk="1" hangingPunct="1">
              <a:lnSpc>
                <a:spcPct val="90000"/>
              </a:lnSpc>
            </a:pPr>
            <a:endParaRPr lang="en-US" sz="2100" dirty="0" smtClean="0"/>
          </a:p>
        </p:txBody>
      </p:sp>
      <p:sp>
        <p:nvSpPr>
          <p:cNvPr id="22533" name="Rectangle 4"/>
          <p:cNvSpPr>
            <a:spLocks noChangeArrowheads="1"/>
          </p:cNvSpPr>
          <p:nvPr/>
        </p:nvSpPr>
        <p:spPr bwMode="auto">
          <a:xfrm>
            <a:off x="7677150" y="228600"/>
            <a:ext cx="1162050" cy="641350"/>
          </a:xfrm>
          <a:prstGeom prst="rect">
            <a:avLst/>
          </a:prstGeom>
          <a:noFill/>
          <a:ln w="9525">
            <a:noFill/>
            <a:miter lim="800000"/>
            <a:headEnd/>
            <a:tailEnd/>
          </a:ln>
        </p:spPr>
        <p:txBody>
          <a:bodyPr wrap="none">
            <a:spAutoFit/>
          </a:bodyPr>
          <a:lstStyle/>
          <a:p>
            <a:r>
              <a:rPr lang="en-US">
                <a:solidFill>
                  <a:schemeClr val="tx2"/>
                </a:solidFill>
              </a:rPr>
              <a:t>Financial:</a:t>
            </a:r>
            <a:br>
              <a:rPr lang="en-US">
                <a:solidFill>
                  <a:schemeClr val="tx2"/>
                </a:solidFill>
              </a:rPr>
            </a:br>
            <a:endParaRPr lang="en-US">
              <a:solidFill>
                <a:schemeClr val="tx2"/>
              </a:solidFill>
            </a:endParaRPr>
          </a:p>
        </p:txBody>
      </p:sp>
      <p:sp>
        <p:nvSpPr>
          <p:cNvPr id="7" name="Slide Number Placeholder 6"/>
          <p:cNvSpPr>
            <a:spLocks noGrp="1"/>
          </p:cNvSpPr>
          <p:nvPr>
            <p:ph type="sldNum" sz="quarter" idx="12"/>
          </p:nvPr>
        </p:nvSpPr>
        <p:spPr/>
        <p:txBody>
          <a:bodyPr/>
          <a:lstStyle/>
          <a:p>
            <a:pPr>
              <a:defRPr/>
            </a:pPr>
            <a:fld id="{1D25DDA4-87B5-44A9-82E1-8269E2B764F4}" type="slidenum">
              <a:rPr lang="en-US" altLang="en-US" smtClean="0"/>
              <a:pPr>
                <a:defRPr/>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2667000" y="6248400"/>
            <a:ext cx="2895600" cy="457200"/>
          </a:xfrm>
        </p:spPr>
        <p:txBody>
          <a:bodyPr/>
          <a:lstStyle/>
          <a:p>
            <a:pPr>
              <a:defRPr/>
            </a:pPr>
            <a:r>
              <a:rPr lang="en-US" altLang="en-US" dirty="0"/>
              <a:t>Civil Engineering Department, UET Lahore, Pakistan. noorkhan@uet.edu.pk </a:t>
            </a:r>
          </a:p>
        </p:txBody>
      </p:sp>
      <p:sp>
        <p:nvSpPr>
          <p:cNvPr id="23555" name="Rectangle 2"/>
          <p:cNvSpPr>
            <a:spLocks noGrp="1" noChangeArrowheads="1"/>
          </p:cNvSpPr>
          <p:nvPr>
            <p:ph type="title"/>
          </p:nvPr>
        </p:nvSpPr>
        <p:spPr/>
        <p:txBody>
          <a:bodyPr/>
          <a:lstStyle/>
          <a:p>
            <a:pPr eaLnBrk="1" hangingPunct="1"/>
            <a:r>
              <a:rPr lang="en-US" sz="3200" smtClean="0"/>
              <a:t>10. Financial Self Sufficiency:</a:t>
            </a:r>
            <a:br>
              <a:rPr lang="en-US" sz="3200" smtClean="0"/>
            </a:br>
            <a:r>
              <a:rPr lang="en-US" sz="3200" smtClean="0"/>
              <a:t> FSS = I</a:t>
            </a:r>
            <a:r>
              <a:rPr lang="en-US" sz="3200" baseline="-25000" smtClean="0"/>
              <a:t>F</a:t>
            </a:r>
            <a:r>
              <a:rPr lang="en-US" sz="3200" smtClean="0"/>
              <a:t>/E</a:t>
            </a:r>
            <a:r>
              <a:rPr lang="en-US" sz="3200" baseline="-25000" smtClean="0"/>
              <a:t>T</a:t>
            </a:r>
            <a:r>
              <a:rPr lang="en-US" sz="3200" smtClean="0"/>
              <a:t/>
            </a:r>
            <a:br>
              <a:rPr lang="en-US" sz="3200" smtClean="0"/>
            </a:br>
            <a:endParaRPr lang="en-US" sz="3200" smtClean="0"/>
          </a:p>
        </p:txBody>
      </p:sp>
      <p:sp>
        <p:nvSpPr>
          <p:cNvPr id="23556" name="Rectangle 3"/>
          <p:cNvSpPr>
            <a:spLocks noGrp="1" noChangeArrowheads="1"/>
          </p:cNvSpPr>
          <p:nvPr>
            <p:ph type="body" idx="1"/>
          </p:nvPr>
        </p:nvSpPr>
        <p:spPr/>
        <p:txBody>
          <a:bodyPr/>
          <a:lstStyle/>
          <a:p>
            <a:pPr eaLnBrk="1" hangingPunct="1">
              <a:lnSpc>
                <a:spcPct val="80000"/>
              </a:lnSpc>
            </a:pPr>
            <a:r>
              <a:rPr lang="en-US" sz="1900" smtClean="0"/>
              <a:t>I</a:t>
            </a:r>
            <a:r>
              <a:rPr lang="en-US" sz="1900" baseline="-25000" smtClean="0"/>
              <a:t>F</a:t>
            </a:r>
            <a:r>
              <a:rPr lang="en-US" sz="1900" smtClean="0"/>
              <a:t> is income from water user fees and other local income (not including subsidies).</a:t>
            </a:r>
          </a:p>
          <a:p>
            <a:pPr eaLnBrk="1" hangingPunct="1">
              <a:lnSpc>
                <a:spcPct val="80000"/>
              </a:lnSpc>
            </a:pPr>
            <a:r>
              <a:rPr lang="en-US" sz="1900" smtClean="0"/>
              <a:t>E</a:t>
            </a:r>
            <a:r>
              <a:rPr lang="en-US" sz="1900" baseline="-25000" smtClean="0"/>
              <a:t>T</a:t>
            </a:r>
            <a:r>
              <a:rPr lang="en-US" sz="1900" smtClean="0"/>
              <a:t> is total annual expenditures (including O&amp;M and cost of Borrowing for initial construction).</a:t>
            </a:r>
          </a:p>
          <a:p>
            <a:pPr eaLnBrk="1" hangingPunct="1">
              <a:lnSpc>
                <a:spcPct val="80000"/>
              </a:lnSpc>
            </a:pPr>
            <a:r>
              <a:rPr lang="en-US" sz="1900" smtClean="0"/>
              <a:t>For financial self sufficiency, this should be near one. </a:t>
            </a:r>
          </a:p>
          <a:p>
            <a:pPr eaLnBrk="1" hangingPunct="1">
              <a:lnSpc>
                <a:spcPct val="80000"/>
              </a:lnSpc>
            </a:pPr>
            <a:r>
              <a:rPr lang="en-US" sz="1900" smtClean="0"/>
              <a:t>In the USA, most systems are in the 90% to 100% range, but construction cost repayment is often significantly subsidized and thus not truly reflected in the total annual expenditures. </a:t>
            </a:r>
          </a:p>
          <a:p>
            <a:pPr eaLnBrk="1" hangingPunct="1">
              <a:lnSpc>
                <a:spcPct val="80000"/>
              </a:lnSpc>
            </a:pPr>
            <a:r>
              <a:rPr lang="en-US" sz="1900" smtClean="0"/>
              <a:t>Molden et al (1998) reported values for 16 systems ranging from 28% to 139%, but these numbers were based on O&amp;M expenditures, not total expenditures, which often leads to values higher than 100%.</a:t>
            </a:r>
          </a:p>
          <a:p>
            <a:pPr eaLnBrk="1" hangingPunct="1">
              <a:lnSpc>
                <a:spcPct val="80000"/>
              </a:lnSpc>
            </a:pPr>
            <a:r>
              <a:rPr lang="en-US" sz="1900" smtClean="0"/>
              <a:t>Higher than 100% some times mislead that the farmers are being overcharged. But actually it is because the initial cost is not included. </a:t>
            </a:r>
          </a:p>
          <a:p>
            <a:pPr eaLnBrk="1" hangingPunct="1">
              <a:lnSpc>
                <a:spcPct val="80000"/>
              </a:lnSpc>
            </a:pPr>
            <a:r>
              <a:rPr lang="en-US" sz="1900" smtClean="0"/>
              <a:t>Kloezen and Garces-Restrepo (1998) reported values ranging from 78% to 108% on a system in Mexico, but again it was based only on O&amp;M expenditures, not total expenditures.</a:t>
            </a:r>
          </a:p>
          <a:p>
            <a:pPr eaLnBrk="1" hangingPunct="1">
              <a:lnSpc>
                <a:spcPct val="80000"/>
              </a:lnSpc>
            </a:pPr>
            <a:endParaRPr lang="en-US" sz="1900" smtClean="0"/>
          </a:p>
        </p:txBody>
      </p:sp>
      <p:sp>
        <p:nvSpPr>
          <p:cNvPr id="23557" name="Rectangle 4"/>
          <p:cNvSpPr>
            <a:spLocks noChangeArrowheads="1"/>
          </p:cNvSpPr>
          <p:nvPr/>
        </p:nvSpPr>
        <p:spPr bwMode="auto">
          <a:xfrm>
            <a:off x="7677150" y="228600"/>
            <a:ext cx="1162050" cy="641350"/>
          </a:xfrm>
          <a:prstGeom prst="rect">
            <a:avLst/>
          </a:prstGeom>
          <a:noFill/>
          <a:ln w="9525">
            <a:noFill/>
            <a:miter lim="800000"/>
            <a:headEnd/>
            <a:tailEnd/>
          </a:ln>
        </p:spPr>
        <p:txBody>
          <a:bodyPr wrap="none">
            <a:spAutoFit/>
          </a:bodyPr>
          <a:lstStyle/>
          <a:p>
            <a:r>
              <a:rPr lang="en-US">
                <a:solidFill>
                  <a:schemeClr val="tx2"/>
                </a:solidFill>
              </a:rPr>
              <a:t>Financial:</a:t>
            </a:r>
            <a:br>
              <a:rPr lang="en-US">
                <a:solidFill>
                  <a:schemeClr val="tx2"/>
                </a:solidFill>
              </a:rPr>
            </a:br>
            <a:endParaRPr lang="en-US">
              <a:solidFill>
                <a:schemeClr val="tx2"/>
              </a:solidFill>
            </a:endParaRPr>
          </a:p>
        </p:txBody>
      </p:sp>
      <p:sp>
        <p:nvSpPr>
          <p:cNvPr id="7" name="Slide Number Placeholder 6"/>
          <p:cNvSpPr>
            <a:spLocks noGrp="1"/>
          </p:cNvSpPr>
          <p:nvPr>
            <p:ph type="sldNum" sz="quarter" idx="12"/>
          </p:nvPr>
        </p:nvSpPr>
        <p:spPr/>
        <p:txBody>
          <a:bodyPr/>
          <a:lstStyle/>
          <a:p>
            <a:pPr>
              <a:defRPr/>
            </a:pPr>
            <a:fld id="{1D25DDA4-87B5-44A9-82E1-8269E2B764F4}" type="slidenum">
              <a:rPr lang="en-US" altLang="en-US" smtClean="0"/>
              <a:pPr>
                <a:defRPr/>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24579" name="Rectangle 2"/>
          <p:cNvSpPr>
            <a:spLocks noGrp="1" noChangeArrowheads="1"/>
          </p:cNvSpPr>
          <p:nvPr>
            <p:ph type="title"/>
          </p:nvPr>
        </p:nvSpPr>
        <p:spPr/>
        <p:txBody>
          <a:bodyPr/>
          <a:lstStyle/>
          <a:p>
            <a:pPr eaLnBrk="1" hangingPunct="1"/>
            <a:r>
              <a:rPr lang="en-US" sz="3600" dirty="0" smtClean="0"/>
              <a:t>Sustainability: </a:t>
            </a:r>
            <a:br>
              <a:rPr lang="en-US" sz="3600" dirty="0" smtClean="0"/>
            </a:br>
            <a:r>
              <a:rPr lang="en-US" sz="2400" dirty="0" smtClean="0"/>
              <a:t>11. Sustainability of Irrigated Area:</a:t>
            </a:r>
            <a:br>
              <a:rPr lang="en-US" sz="2400" dirty="0" smtClean="0"/>
            </a:br>
            <a:r>
              <a:rPr lang="en-US" sz="2400" dirty="0" smtClean="0"/>
              <a:t> SIA = A</a:t>
            </a:r>
            <a:r>
              <a:rPr lang="en-US" sz="2400" baseline="-25000" dirty="0" smtClean="0"/>
              <a:t>C</a:t>
            </a:r>
            <a:r>
              <a:rPr lang="en-US" sz="2400" dirty="0" smtClean="0"/>
              <a:t>/A</a:t>
            </a:r>
            <a:r>
              <a:rPr lang="en-US" sz="2400" baseline="-25000" dirty="0" smtClean="0"/>
              <a:t>I</a:t>
            </a:r>
            <a:r>
              <a:rPr lang="en-US" sz="2400" dirty="0" smtClean="0"/>
              <a:t/>
            </a:r>
            <a:br>
              <a:rPr lang="en-US" sz="2400" dirty="0" smtClean="0"/>
            </a:br>
            <a:endParaRPr lang="en-US" sz="2400" dirty="0" smtClean="0"/>
          </a:p>
        </p:txBody>
      </p:sp>
      <p:sp>
        <p:nvSpPr>
          <p:cNvPr id="24580" name="Rectangle 3"/>
          <p:cNvSpPr>
            <a:spLocks noGrp="1" noChangeArrowheads="1"/>
          </p:cNvSpPr>
          <p:nvPr>
            <p:ph type="body" idx="1"/>
          </p:nvPr>
        </p:nvSpPr>
        <p:spPr/>
        <p:txBody>
          <a:bodyPr/>
          <a:lstStyle/>
          <a:p>
            <a:pPr eaLnBrk="1" hangingPunct="1">
              <a:lnSpc>
                <a:spcPct val="90000"/>
              </a:lnSpc>
            </a:pPr>
            <a:r>
              <a:rPr lang="en-US" sz="2600" smtClean="0"/>
              <a:t>A</a:t>
            </a:r>
            <a:r>
              <a:rPr lang="en-US" sz="2600" baseline="-25000" smtClean="0"/>
              <a:t>C</a:t>
            </a:r>
            <a:r>
              <a:rPr lang="en-US" sz="2600" smtClean="0"/>
              <a:t> is current total irrigated area.</a:t>
            </a:r>
          </a:p>
          <a:p>
            <a:pPr eaLnBrk="1" hangingPunct="1">
              <a:lnSpc>
                <a:spcPct val="90000"/>
              </a:lnSpc>
            </a:pPr>
            <a:r>
              <a:rPr lang="en-US" sz="2600" smtClean="0"/>
              <a:t>A</a:t>
            </a:r>
            <a:r>
              <a:rPr lang="en-US" sz="2600" baseline="-25000" smtClean="0"/>
              <a:t>I</a:t>
            </a:r>
            <a:r>
              <a:rPr lang="en-US" sz="2600" smtClean="0"/>
              <a:t> is initial total irrigated area when system development was completed.</a:t>
            </a:r>
          </a:p>
          <a:p>
            <a:pPr eaLnBrk="1" hangingPunct="1">
              <a:lnSpc>
                <a:spcPct val="90000"/>
              </a:lnSpc>
            </a:pPr>
            <a:r>
              <a:rPr lang="en-US" sz="2600" smtClean="0"/>
              <a:t>This should be near one. The ratio integrates the effect of many variables which affect sustainability.</a:t>
            </a:r>
          </a:p>
          <a:p>
            <a:pPr eaLnBrk="1" hangingPunct="1">
              <a:lnSpc>
                <a:spcPct val="90000"/>
              </a:lnSpc>
            </a:pPr>
            <a:r>
              <a:rPr lang="en-US" sz="2600" smtClean="0"/>
              <a:t>The author has found values from about 50% to over 100%. </a:t>
            </a:r>
          </a:p>
          <a:p>
            <a:pPr eaLnBrk="1" hangingPunct="1">
              <a:lnSpc>
                <a:spcPct val="90000"/>
              </a:lnSpc>
            </a:pPr>
            <a:r>
              <a:rPr lang="en-US" sz="2600" smtClean="0"/>
              <a:t>If it is significantly less than at completion? Why has it decreased? </a:t>
            </a:r>
          </a:p>
          <a:p>
            <a:pPr eaLnBrk="1" hangingPunct="1">
              <a:lnSpc>
                <a:spcPct val="90000"/>
              </a:lnSpc>
            </a:pPr>
            <a:r>
              <a:rPr lang="en-US" sz="2600" smtClean="0"/>
              <a:t>If it is significantly higher? Are design capacities being exceeded?</a:t>
            </a:r>
          </a:p>
          <a:p>
            <a:pPr eaLnBrk="1" hangingPunct="1">
              <a:lnSpc>
                <a:spcPct val="90000"/>
              </a:lnSpc>
            </a:pPr>
            <a:endParaRPr lang="en-US" sz="2600" smtClean="0"/>
          </a:p>
        </p:txBody>
      </p:sp>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25603" name="Rectangle 2"/>
          <p:cNvSpPr>
            <a:spLocks noGrp="1" noChangeArrowheads="1"/>
          </p:cNvSpPr>
          <p:nvPr>
            <p:ph type="title"/>
          </p:nvPr>
        </p:nvSpPr>
        <p:spPr/>
        <p:txBody>
          <a:bodyPr/>
          <a:lstStyle/>
          <a:p>
            <a:pPr eaLnBrk="1" hangingPunct="1"/>
            <a:r>
              <a:rPr lang="en-US" sz="3200" smtClean="0"/>
              <a:t>12. Relative Groundwater Depth:</a:t>
            </a:r>
            <a:br>
              <a:rPr lang="en-US" sz="3200" smtClean="0"/>
            </a:br>
            <a:r>
              <a:rPr lang="en-US" sz="3200" smtClean="0"/>
              <a:t> RGD = D</a:t>
            </a:r>
            <a:r>
              <a:rPr lang="en-US" sz="3200" baseline="-25000" smtClean="0"/>
              <a:t>A</a:t>
            </a:r>
            <a:r>
              <a:rPr lang="en-US" sz="3200" smtClean="0"/>
              <a:t>/D</a:t>
            </a:r>
            <a:r>
              <a:rPr lang="en-US" sz="3200" baseline="-25000" smtClean="0"/>
              <a:t>m</a:t>
            </a:r>
          </a:p>
        </p:txBody>
      </p:sp>
      <p:sp>
        <p:nvSpPr>
          <p:cNvPr id="25604" name="Rectangle 3"/>
          <p:cNvSpPr>
            <a:spLocks noGrp="1" noChangeArrowheads="1"/>
          </p:cNvSpPr>
          <p:nvPr>
            <p:ph type="body" idx="1"/>
          </p:nvPr>
        </p:nvSpPr>
        <p:spPr/>
        <p:txBody>
          <a:bodyPr/>
          <a:lstStyle/>
          <a:p>
            <a:pPr eaLnBrk="1" hangingPunct="1"/>
            <a:r>
              <a:rPr lang="en-US" sz="2400" dirty="0" smtClean="0"/>
              <a:t>D</a:t>
            </a:r>
            <a:r>
              <a:rPr lang="en-US" sz="2400" baseline="-25000" dirty="0" smtClean="0"/>
              <a:t>A</a:t>
            </a:r>
            <a:r>
              <a:rPr lang="en-US" sz="2400" dirty="0" smtClean="0"/>
              <a:t> is actual depth to the water table.</a:t>
            </a:r>
          </a:p>
          <a:p>
            <a:pPr eaLnBrk="1" hangingPunct="1"/>
            <a:r>
              <a:rPr lang="en-US" sz="2400" dirty="0" smtClean="0"/>
              <a:t>D</a:t>
            </a:r>
            <a:r>
              <a:rPr lang="en-US" sz="2400" baseline="-25000" dirty="0" smtClean="0"/>
              <a:t>m</a:t>
            </a:r>
            <a:r>
              <a:rPr lang="en-US" sz="2400" dirty="0" smtClean="0"/>
              <a:t> is the minimum intended depth to the water table, based on most sensitive crop.</a:t>
            </a:r>
          </a:p>
          <a:p>
            <a:pPr eaLnBrk="1" hangingPunct="1"/>
            <a:r>
              <a:rPr lang="en-US" sz="2400" dirty="0" smtClean="0"/>
              <a:t>This indicator should be greater than one. If not, it is likely that drainage improvements are needed, or over-irrigation (applying too much water) needs to be reduced. </a:t>
            </a:r>
          </a:p>
          <a:p>
            <a:pPr eaLnBrk="1" hangingPunct="1"/>
            <a:r>
              <a:rPr lang="en-US" sz="2400" dirty="0" smtClean="0"/>
              <a:t>Real-world values from 0 to &gt;100 can occur.</a:t>
            </a:r>
          </a:p>
          <a:p>
            <a:pPr eaLnBrk="1" hangingPunct="1"/>
            <a:endParaRPr lang="en-US" sz="2400" dirty="0" smtClean="0"/>
          </a:p>
        </p:txBody>
      </p:sp>
      <p:sp>
        <p:nvSpPr>
          <p:cNvPr id="25605" name="Rectangle 4"/>
          <p:cNvSpPr>
            <a:spLocks noChangeArrowheads="1"/>
          </p:cNvSpPr>
          <p:nvPr/>
        </p:nvSpPr>
        <p:spPr bwMode="auto">
          <a:xfrm>
            <a:off x="7334250" y="228600"/>
            <a:ext cx="1530350" cy="641350"/>
          </a:xfrm>
          <a:prstGeom prst="rect">
            <a:avLst/>
          </a:prstGeom>
          <a:noFill/>
          <a:ln w="9525">
            <a:noFill/>
            <a:miter lim="800000"/>
            <a:headEnd/>
            <a:tailEnd/>
          </a:ln>
        </p:spPr>
        <p:txBody>
          <a:bodyPr wrap="none">
            <a:spAutoFit/>
          </a:bodyPr>
          <a:lstStyle/>
          <a:p>
            <a:r>
              <a:rPr lang="en-US">
                <a:solidFill>
                  <a:schemeClr val="tx2"/>
                </a:solidFill>
              </a:rPr>
              <a:t>Sustainability</a:t>
            </a:r>
            <a:br>
              <a:rPr lang="en-US">
                <a:solidFill>
                  <a:schemeClr val="tx2"/>
                </a:solidFill>
              </a:rPr>
            </a:br>
            <a:endParaRPr lang="en-US">
              <a:solidFill>
                <a:schemeClr val="tx2"/>
              </a:solidFill>
            </a:endParaRPr>
          </a:p>
        </p:txBody>
      </p:sp>
      <p:sp>
        <p:nvSpPr>
          <p:cNvPr id="7" name="Slide Number Placeholder 6"/>
          <p:cNvSpPr>
            <a:spLocks noGrp="1"/>
          </p:cNvSpPr>
          <p:nvPr>
            <p:ph type="sldNum" sz="quarter" idx="12"/>
          </p:nvPr>
        </p:nvSpPr>
        <p:spPr/>
        <p:txBody>
          <a:bodyPr/>
          <a:lstStyle/>
          <a:p>
            <a:pPr>
              <a:defRPr/>
            </a:pPr>
            <a:fld id="{1D25DDA4-87B5-44A9-82E1-8269E2B764F4}" type="slidenum">
              <a:rPr lang="en-US" altLang="en-US" smtClean="0"/>
              <a:pPr>
                <a:defRPr/>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26627" name="Rectangle 2"/>
          <p:cNvSpPr>
            <a:spLocks noGrp="1" noChangeArrowheads="1"/>
          </p:cNvSpPr>
          <p:nvPr>
            <p:ph type="title"/>
          </p:nvPr>
        </p:nvSpPr>
        <p:spPr/>
        <p:txBody>
          <a:bodyPr/>
          <a:lstStyle/>
          <a:p>
            <a:pPr eaLnBrk="1" hangingPunct="1"/>
            <a:r>
              <a:rPr lang="en-US" sz="3200" smtClean="0"/>
              <a:t>Area/Infrastructure Ratio:</a:t>
            </a:r>
            <a:br>
              <a:rPr lang="en-US" sz="3200" smtClean="0"/>
            </a:br>
            <a:r>
              <a:rPr lang="en-US" sz="3200" smtClean="0"/>
              <a:t> AIR = A</a:t>
            </a:r>
            <a:r>
              <a:rPr lang="en-US" sz="3200" baseline="-25000" smtClean="0"/>
              <a:t>T</a:t>
            </a:r>
            <a:r>
              <a:rPr lang="en-US" sz="3200" smtClean="0"/>
              <a:t>/L</a:t>
            </a:r>
            <a:r>
              <a:rPr lang="en-US" sz="3200" baseline="-25000" smtClean="0"/>
              <a:t>C</a:t>
            </a:r>
            <a:r>
              <a:rPr lang="en-US" sz="3200" smtClean="0"/>
              <a:t/>
            </a:r>
            <a:br>
              <a:rPr lang="en-US" sz="3200" smtClean="0"/>
            </a:br>
            <a:endParaRPr lang="en-US" sz="3200" smtClean="0"/>
          </a:p>
        </p:txBody>
      </p:sp>
      <p:sp>
        <p:nvSpPr>
          <p:cNvPr id="26628" name="Rectangle 3"/>
          <p:cNvSpPr>
            <a:spLocks noGrp="1" noChangeArrowheads="1"/>
          </p:cNvSpPr>
          <p:nvPr>
            <p:ph type="body" idx="1"/>
          </p:nvPr>
        </p:nvSpPr>
        <p:spPr/>
        <p:txBody>
          <a:bodyPr/>
          <a:lstStyle/>
          <a:p>
            <a:pPr eaLnBrk="1" hangingPunct="1">
              <a:lnSpc>
                <a:spcPct val="90000"/>
              </a:lnSpc>
            </a:pPr>
            <a:r>
              <a:rPr lang="en-US" sz="2400" smtClean="0"/>
              <a:t>A</a:t>
            </a:r>
            <a:r>
              <a:rPr lang="en-US" sz="2400" baseline="-25000" smtClean="0"/>
              <a:t>T</a:t>
            </a:r>
            <a:r>
              <a:rPr lang="en-US" sz="2400" smtClean="0"/>
              <a:t> is the total irrigated area.</a:t>
            </a:r>
          </a:p>
          <a:p>
            <a:pPr eaLnBrk="1" hangingPunct="1">
              <a:lnSpc>
                <a:spcPct val="90000"/>
              </a:lnSpc>
            </a:pPr>
            <a:r>
              <a:rPr lang="en-US" sz="2400" smtClean="0"/>
              <a:t>L</a:t>
            </a:r>
            <a:r>
              <a:rPr lang="en-US" sz="2400" baseline="-25000" smtClean="0"/>
              <a:t>C</a:t>
            </a:r>
            <a:r>
              <a:rPr lang="en-US" sz="2400" smtClean="0"/>
              <a:t> is the total length of canals and laterals on the system.</a:t>
            </a:r>
          </a:p>
          <a:p>
            <a:pPr eaLnBrk="1" hangingPunct="1">
              <a:lnSpc>
                <a:spcPct val="90000"/>
              </a:lnSpc>
            </a:pPr>
            <a:r>
              <a:rPr lang="en-US" sz="2400" smtClean="0"/>
              <a:t>This indicates how much irrigated land is available to support the cost of the infrastructure.</a:t>
            </a:r>
          </a:p>
          <a:p>
            <a:pPr eaLnBrk="1" hangingPunct="1">
              <a:lnSpc>
                <a:spcPct val="90000"/>
              </a:lnSpc>
            </a:pPr>
            <a:r>
              <a:rPr lang="en-US" sz="2400" smtClean="0"/>
              <a:t>The ratio is likely to vary widely from region to region, because of varying profitability of crops grown and intensity of irrigation practiced. </a:t>
            </a:r>
          </a:p>
          <a:p>
            <a:pPr eaLnBrk="1" hangingPunct="1">
              <a:lnSpc>
                <a:spcPct val="90000"/>
              </a:lnSpc>
            </a:pPr>
            <a:r>
              <a:rPr lang="en-US" sz="2400" smtClean="0"/>
              <a:t>In the northern USA, roughly 35 hectares or more per kilometer is required to support the cost of the system.</a:t>
            </a:r>
          </a:p>
        </p:txBody>
      </p:sp>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5123" name="Rectangle 2"/>
          <p:cNvSpPr>
            <a:spLocks noGrp="1" noChangeArrowheads="1"/>
          </p:cNvSpPr>
          <p:nvPr>
            <p:ph type="title"/>
          </p:nvPr>
        </p:nvSpPr>
        <p:spPr/>
        <p:txBody>
          <a:bodyPr/>
          <a:lstStyle/>
          <a:p>
            <a:pPr eaLnBrk="1" hangingPunct="1"/>
            <a:r>
              <a:rPr lang="en-US" sz="3800" smtClean="0"/>
              <a:t>Advantages of Performance Assessment</a:t>
            </a:r>
          </a:p>
        </p:txBody>
      </p:sp>
      <p:sp>
        <p:nvSpPr>
          <p:cNvPr id="5124" name="Rectangle 3"/>
          <p:cNvSpPr>
            <a:spLocks noGrp="1" noChangeArrowheads="1"/>
          </p:cNvSpPr>
          <p:nvPr>
            <p:ph type="body" idx="1"/>
          </p:nvPr>
        </p:nvSpPr>
        <p:spPr>
          <a:xfrm>
            <a:off x="457200" y="1219200"/>
            <a:ext cx="8229600" cy="4683125"/>
          </a:xfrm>
        </p:spPr>
        <p:txBody>
          <a:bodyPr/>
          <a:lstStyle/>
          <a:p>
            <a:pPr eaLnBrk="1" hangingPunct="1">
              <a:lnSpc>
                <a:spcPct val="90000"/>
              </a:lnSpc>
              <a:buFont typeface="Wingdings" pitchFamily="2" charset="2"/>
              <a:buNone/>
            </a:pPr>
            <a:r>
              <a:rPr lang="en-US" sz="2100" dirty="0" smtClean="0"/>
              <a:t>Performance Assessment:</a:t>
            </a:r>
          </a:p>
          <a:p>
            <a:pPr eaLnBrk="1" hangingPunct="1">
              <a:lnSpc>
                <a:spcPct val="90000"/>
              </a:lnSpc>
            </a:pPr>
            <a:r>
              <a:rPr lang="en-US" sz="2100" dirty="0" smtClean="0"/>
              <a:t>Leads to Water Management Policy and Strategy</a:t>
            </a:r>
          </a:p>
          <a:p>
            <a:pPr eaLnBrk="1" hangingPunct="1">
              <a:lnSpc>
                <a:spcPct val="90000"/>
              </a:lnSpc>
            </a:pPr>
            <a:r>
              <a:rPr lang="en-US" sz="2100" dirty="0" smtClean="0"/>
              <a:t>Strategy leads to operational Plans and Actions. </a:t>
            </a:r>
          </a:p>
          <a:p>
            <a:pPr eaLnBrk="1" hangingPunct="1">
              <a:lnSpc>
                <a:spcPct val="90000"/>
              </a:lnSpc>
            </a:pPr>
            <a:r>
              <a:rPr lang="en-US" sz="2100" dirty="0" smtClean="0"/>
              <a:t>Implementation of Plans needs the Resources. </a:t>
            </a:r>
          </a:p>
          <a:p>
            <a:pPr eaLnBrk="1" hangingPunct="1">
              <a:lnSpc>
                <a:spcPct val="90000"/>
              </a:lnSpc>
              <a:buNone/>
            </a:pPr>
            <a:r>
              <a:rPr lang="en-US" sz="2100" dirty="0" smtClean="0"/>
              <a:t>	Thus assessment is required for better policies, strategies, plans, actions, and resource allocation.</a:t>
            </a:r>
          </a:p>
          <a:p>
            <a:pPr eaLnBrk="1" hangingPunct="1">
              <a:lnSpc>
                <a:spcPct val="90000"/>
              </a:lnSpc>
              <a:buNone/>
            </a:pPr>
            <a:r>
              <a:rPr lang="en-US" sz="2100" dirty="0" smtClean="0"/>
              <a:t>Assessment also help in:</a:t>
            </a:r>
          </a:p>
          <a:p>
            <a:pPr eaLnBrk="1" hangingPunct="1">
              <a:lnSpc>
                <a:spcPct val="90000"/>
              </a:lnSpc>
            </a:pPr>
            <a:r>
              <a:rPr lang="en-US" sz="2100" dirty="0" smtClean="0"/>
              <a:t>Plotting / showing Time series of performance indicators against Critical Values or Bench Marks, to readily </a:t>
            </a:r>
            <a:r>
              <a:rPr lang="en-US" sz="2100" u="sng" dirty="0" smtClean="0"/>
              <a:t>assess</a:t>
            </a:r>
            <a:r>
              <a:rPr lang="en-US" sz="2100" dirty="0" smtClean="0"/>
              <a:t> status.</a:t>
            </a:r>
          </a:p>
          <a:p>
            <a:pPr eaLnBrk="1" hangingPunct="1">
              <a:lnSpc>
                <a:spcPct val="90000"/>
              </a:lnSpc>
            </a:pPr>
            <a:r>
              <a:rPr lang="en-US" sz="2100" dirty="0" smtClean="0"/>
              <a:t>Amicable use of various resources (land, water, human, finance) is assessed by </a:t>
            </a:r>
            <a:r>
              <a:rPr lang="en-US" sz="2100" u="sng" dirty="0" smtClean="0"/>
              <a:t>comparing </a:t>
            </a:r>
            <a:r>
              <a:rPr lang="en-US" sz="2100" dirty="0" smtClean="0"/>
              <a:t>with Targeted values</a:t>
            </a:r>
          </a:p>
          <a:p>
            <a:pPr eaLnBrk="1" hangingPunct="1">
              <a:lnSpc>
                <a:spcPct val="90000"/>
              </a:lnSpc>
            </a:pPr>
            <a:r>
              <a:rPr lang="en-US" sz="2100" dirty="0" smtClean="0"/>
              <a:t>Impact of management actions on use of Resources and Crop yields can be </a:t>
            </a:r>
            <a:r>
              <a:rPr lang="en-US" sz="2100" u="sng" dirty="0" smtClean="0"/>
              <a:t>monitored </a:t>
            </a:r>
            <a:r>
              <a:rPr lang="en-US" sz="2100" dirty="0" err="1" smtClean="0"/>
              <a:t>wrt</a:t>
            </a:r>
            <a:r>
              <a:rPr lang="en-US" sz="2100" dirty="0" smtClean="0"/>
              <a:t> to targets</a:t>
            </a:r>
          </a:p>
          <a:p>
            <a:pPr eaLnBrk="1" hangingPunct="1">
              <a:lnSpc>
                <a:spcPct val="90000"/>
              </a:lnSpc>
            </a:pPr>
            <a:r>
              <a:rPr lang="en-US" sz="2100" dirty="0" smtClean="0"/>
              <a:t>Systematic presentation of indicators enhance the </a:t>
            </a:r>
            <a:r>
              <a:rPr lang="en-US" sz="2100" u="sng" dirty="0" smtClean="0"/>
              <a:t>communication </a:t>
            </a:r>
            <a:r>
              <a:rPr lang="en-US" sz="2100" dirty="0" smtClean="0"/>
              <a:t>between the stakeholders.</a:t>
            </a:r>
          </a:p>
          <a:p>
            <a:pPr eaLnBrk="1" hangingPunct="1">
              <a:lnSpc>
                <a:spcPct val="90000"/>
              </a:lnSpc>
            </a:pPr>
            <a:endParaRPr lang="en-US" sz="2100" dirty="0" smtClean="0"/>
          </a:p>
        </p:txBody>
      </p:sp>
      <p:sp>
        <p:nvSpPr>
          <p:cNvPr id="5125" name="Rectangle 4"/>
          <p:cNvSpPr>
            <a:spLocks noChangeArrowheads="1"/>
          </p:cNvSpPr>
          <p:nvPr/>
        </p:nvSpPr>
        <p:spPr bwMode="auto">
          <a:xfrm>
            <a:off x="5833735" y="6169223"/>
            <a:ext cx="3310265" cy="307777"/>
          </a:xfrm>
          <a:prstGeom prst="rect">
            <a:avLst/>
          </a:prstGeom>
          <a:noFill/>
          <a:ln w="9525">
            <a:noFill/>
            <a:miter lim="800000"/>
            <a:headEnd/>
            <a:tailEnd/>
          </a:ln>
        </p:spPr>
        <p:txBody>
          <a:bodyPr wrap="none">
            <a:spAutoFit/>
          </a:bodyPr>
          <a:lstStyle/>
          <a:p>
            <a:r>
              <a:rPr lang="en-US" sz="1400" dirty="0" smtClean="0"/>
              <a:t>Ref: </a:t>
            </a:r>
            <a:r>
              <a:rPr lang="en-US" sz="1400" dirty="0" err="1" smtClean="0"/>
              <a:t>Bos</a:t>
            </a:r>
            <a:r>
              <a:rPr lang="en-US" sz="1400" dirty="0"/>
              <a:t>, MA Barton, DJ </a:t>
            </a:r>
            <a:r>
              <a:rPr lang="en-US" sz="1400" dirty="0" err="1"/>
              <a:t>Molden</a:t>
            </a:r>
            <a:r>
              <a:rPr lang="en-US" sz="1400" dirty="0"/>
              <a:t>, 2005.</a:t>
            </a:r>
          </a:p>
        </p:txBody>
      </p:sp>
      <p:sp>
        <p:nvSpPr>
          <p:cNvPr id="7" name="Slide Number Placeholder 6"/>
          <p:cNvSpPr>
            <a:spLocks noGrp="1"/>
          </p:cNvSpPr>
          <p:nvPr>
            <p:ph type="sldNum" sz="quarter" idx="12"/>
          </p:nvPr>
        </p:nvSpPr>
        <p:spPr/>
        <p:txBody>
          <a:bodyPr/>
          <a:lstStyle/>
          <a:p>
            <a:pPr>
              <a:defRPr/>
            </a:pPr>
            <a:fld id="{1D25DDA4-87B5-44A9-82E1-8269E2B764F4}" type="slidenum">
              <a:rPr lang="en-US" altLang="en-US" smtClean="0"/>
              <a:pPr>
                <a:defRPr/>
              </a:pPr>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Civil Engineering Department, UET Lahore, Pakistan. noorkhan@uet.edu.pk </a:t>
            </a:r>
            <a:endParaRPr lang="en-US" altLang="en-US"/>
          </a:p>
        </p:txBody>
      </p:sp>
      <p:sp>
        <p:nvSpPr>
          <p:cNvPr id="5" name="Slide Number Placeholder 4"/>
          <p:cNvSpPr>
            <a:spLocks noGrp="1"/>
          </p:cNvSpPr>
          <p:nvPr>
            <p:ph type="sldNum" sz="quarter" idx="12"/>
          </p:nvPr>
        </p:nvSpPr>
        <p:spPr/>
        <p:txBody>
          <a:bodyPr/>
          <a:lstStyle/>
          <a:p>
            <a:pPr>
              <a:defRPr/>
            </a:pPr>
            <a:fld id="{1D25DDA4-87B5-44A9-82E1-8269E2B764F4}" type="slidenum">
              <a:rPr lang="en-US" altLang="en-US" smtClean="0"/>
              <a:pPr>
                <a:defRPr/>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 by </a:t>
            </a:r>
            <a:r>
              <a:rPr lang="en-US" dirty="0" err="1" smtClean="0"/>
              <a:t>Bos</a:t>
            </a:r>
            <a:r>
              <a:rPr lang="en-US" dirty="0" smtClean="0"/>
              <a:t> et al (2005)</a:t>
            </a:r>
            <a:endParaRPr lang="en-US" dirty="0"/>
          </a:p>
        </p:txBody>
      </p:sp>
      <p:sp>
        <p:nvSpPr>
          <p:cNvPr id="4" name="Footer Placeholder 3"/>
          <p:cNvSpPr>
            <a:spLocks noGrp="1"/>
          </p:cNvSpPr>
          <p:nvPr>
            <p:ph type="ftr" sz="quarter" idx="11"/>
          </p:nvPr>
        </p:nvSpPr>
        <p:spPr/>
        <p:txBody>
          <a:bodyPr/>
          <a:lstStyle/>
          <a:p>
            <a:pPr>
              <a:defRPr/>
            </a:pPr>
            <a:r>
              <a:rPr lang="en-US" altLang="en-US" smtClean="0"/>
              <a:t>Civil Engineering Department, UET Lahore, Pakistan. noorkhan@uet.edu.pk </a:t>
            </a:r>
            <a:endParaRPr lang="en-US"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914400"/>
            <a:ext cx="7772402" cy="189699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895600" y="2807119"/>
            <a:ext cx="5715000" cy="3517481"/>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en-US" smtClean="0"/>
              <a:t>Civil Engineering Department, UET Lahore, Pakistan. noorkhan@uet.edu.pk </a:t>
            </a:r>
            <a:endParaRPr lang="en-US" altLang="en-US"/>
          </a:p>
        </p:txBody>
      </p:sp>
      <p:pic>
        <p:nvPicPr>
          <p:cNvPr id="2050" name="Picture 2"/>
          <p:cNvPicPr>
            <a:picLocks noChangeAspect="1" noChangeArrowheads="1"/>
          </p:cNvPicPr>
          <p:nvPr/>
        </p:nvPicPr>
        <p:blipFill>
          <a:blip r:embed="rId2" cstate="print"/>
          <a:srcRect/>
          <a:stretch>
            <a:fillRect/>
          </a:stretch>
        </p:blipFill>
        <p:spPr bwMode="auto">
          <a:xfrm>
            <a:off x="457200" y="1371600"/>
            <a:ext cx="6981825" cy="2019300"/>
          </a:xfrm>
          <a:prstGeom prst="rect">
            <a:avLst/>
          </a:prstGeom>
          <a:noFill/>
          <a:ln w="9525">
            <a:noFill/>
            <a:miter lim="800000"/>
            <a:headEnd/>
            <a:tailEnd/>
          </a:ln>
          <a:effectLst/>
        </p:spPr>
      </p:pic>
      <p:sp>
        <p:nvSpPr>
          <p:cNvPr id="6" name="Title 1"/>
          <p:cNvSpPr>
            <a:spLocks noGrp="1"/>
          </p:cNvSpPr>
          <p:nvPr>
            <p:ph type="title"/>
          </p:nvPr>
        </p:nvSpPr>
        <p:spPr>
          <a:xfrm>
            <a:off x="457200" y="277813"/>
            <a:ext cx="8229600" cy="1139825"/>
          </a:xfrm>
        </p:spPr>
        <p:txBody>
          <a:bodyPr/>
          <a:lstStyle/>
          <a:p>
            <a:r>
              <a:rPr lang="en-US" dirty="0" smtClean="0"/>
              <a:t>Indicators by </a:t>
            </a:r>
            <a:r>
              <a:rPr lang="en-US" dirty="0" err="1" smtClean="0"/>
              <a:t>Bos</a:t>
            </a:r>
            <a:r>
              <a:rPr lang="en-US" dirty="0" smtClean="0"/>
              <a:t> et al (2005)</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3810000" y="3388870"/>
            <a:ext cx="4929188" cy="301193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pPr>
              <a:defRPr/>
            </a:pPr>
            <a:fld id="{1D25DDA4-87B5-44A9-82E1-8269E2B764F4}" type="slidenum">
              <a:rPr lang="en-US" altLang="en-US" smtClean="0"/>
              <a:pPr>
                <a:defRPr/>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27651" name="Rectangle 2"/>
          <p:cNvSpPr>
            <a:spLocks noGrp="1" noChangeArrowheads="1"/>
          </p:cNvSpPr>
          <p:nvPr>
            <p:ph type="title"/>
          </p:nvPr>
        </p:nvSpPr>
        <p:spPr>
          <a:xfrm>
            <a:off x="457200" y="2746375"/>
            <a:ext cx="8229600" cy="1139825"/>
          </a:xfrm>
        </p:spPr>
        <p:txBody>
          <a:bodyPr/>
          <a:lstStyle/>
          <a:p>
            <a:pPr algn="ctr" eaLnBrk="1" hangingPunct="1"/>
            <a:r>
              <a:rPr lang="en-US" sz="3800" smtClean="0"/>
              <a:t>Graphical Representation of Problem Identification and Indicators</a:t>
            </a:r>
          </a:p>
        </p:txBody>
      </p:sp>
      <p:sp>
        <p:nvSpPr>
          <p:cNvPr id="5" name="Slide Number Placeholder 4"/>
          <p:cNvSpPr>
            <a:spLocks noGrp="1"/>
          </p:cNvSpPr>
          <p:nvPr>
            <p:ph type="sldNum" sz="quarter" idx="12"/>
          </p:nvPr>
        </p:nvSpPr>
        <p:spPr/>
        <p:txBody>
          <a:bodyPr/>
          <a:lstStyle/>
          <a:p>
            <a:pPr>
              <a:defRPr/>
            </a:pPr>
            <a:fld id="{1D25DDA4-87B5-44A9-82E1-8269E2B764F4}" type="slidenum">
              <a:rPr lang="en-US" altLang="en-US" smtClean="0"/>
              <a:pPr>
                <a:defRPr/>
              </a:pPr>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28675" name="Rectangle 2"/>
          <p:cNvSpPr>
            <a:spLocks noGrp="1" noChangeArrowheads="1"/>
          </p:cNvSpPr>
          <p:nvPr>
            <p:ph type="title"/>
          </p:nvPr>
        </p:nvSpPr>
        <p:spPr/>
        <p:txBody>
          <a:bodyPr/>
          <a:lstStyle/>
          <a:p>
            <a:pPr eaLnBrk="1" hangingPunct="1"/>
            <a:r>
              <a:rPr lang="en-US" smtClean="0"/>
              <a:t>Problem and Cause Identification</a:t>
            </a:r>
          </a:p>
        </p:txBody>
      </p:sp>
      <p:pic>
        <p:nvPicPr>
          <p:cNvPr id="28676" name="Picture 3"/>
          <p:cNvPicPr>
            <a:picLocks noChangeAspect="1" noChangeArrowheads="1"/>
          </p:cNvPicPr>
          <p:nvPr/>
        </p:nvPicPr>
        <p:blipFill>
          <a:blip r:embed="rId3" cstate="print"/>
          <a:srcRect/>
          <a:stretch>
            <a:fillRect/>
          </a:stretch>
        </p:blipFill>
        <p:spPr bwMode="auto">
          <a:xfrm>
            <a:off x="1143000" y="914400"/>
            <a:ext cx="7029450" cy="5257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34</a:t>
            </a:fld>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29699" name="Rectangle 2"/>
          <p:cNvSpPr>
            <a:spLocks noGrp="1" noChangeArrowheads="1"/>
          </p:cNvSpPr>
          <p:nvPr>
            <p:ph type="title"/>
          </p:nvPr>
        </p:nvSpPr>
        <p:spPr/>
        <p:txBody>
          <a:bodyPr/>
          <a:lstStyle/>
          <a:p>
            <a:pPr eaLnBrk="1" hangingPunct="1"/>
            <a:r>
              <a:rPr lang="en-US" sz="3600" smtClean="0"/>
              <a:t>Diagnostic Tree Method for Identification of problem and possible solution</a:t>
            </a:r>
          </a:p>
        </p:txBody>
      </p:sp>
      <p:pic>
        <p:nvPicPr>
          <p:cNvPr id="2970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95400" y="1371600"/>
            <a:ext cx="6324600" cy="49228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35</a:t>
            </a:fld>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30723" name="Rectangle 2"/>
          <p:cNvSpPr>
            <a:spLocks noGrp="1" noChangeArrowheads="1"/>
          </p:cNvSpPr>
          <p:nvPr>
            <p:ph type="title"/>
          </p:nvPr>
        </p:nvSpPr>
        <p:spPr/>
        <p:txBody>
          <a:bodyPr/>
          <a:lstStyle/>
          <a:p>
            <a:pPr eaLnBrk="1" hangingPunct="1"/>
            <a:r>
              <a:rPr lang="en-US" smtClean="0"/>
              <a:t>Water Accounting &amp; its Presentation</a:t>
            </a:r>
          </a:p>
        </p:txBody>
      </p:sp>
      <p:pic>
        <p:nvPicPr>
          <p:cNvPr id="30724" name="Picture 3"/>
          <p:cNvPicPr>
            <a:picLocks noChangeAspect="1" noChangeArrowheads="1"/>
          </p:cNvPicPr>
          <p:nvPr/>
        </p:nvPicPr>
        <p:blipFill>
          <a:blip r:embed="rId3" cstate="print"/>
          <a:srcRect/>
          <a:stretch>
            <a:fillRect/>
          </a:stretch>
        </p:blipFill>
        <p:spPr bwMode="auto">
          <a:xfrm>
            <a:off x="1371600" y="1676400"/>
            <a:ext cx="6610350" cy="42005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36</a:t>
            </a:fld>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31747" name="Rectangle 2"/>
          <p:cNvSpPr>
            <a:spLocks noGrp="1" noChangeArrowheads="1"/>
          </p:cNvSpPr>
          <p:nvPr>
            <p:ph type="title"/>
          </p:nvPr>
        </p:nvSpPr>
        <p:spPr>
          <a:xfrm>
            <a:off x="457200" y="152400"/>
            <a:ext cx="8229600" cy="838200"/>
          </a:xfrm>
        </p:spPr>
        <p:txBody>
          <a:bodyPr/>
          <a:lstStyle/>
          <a:p>
            <a:pPr eaLnBrk="1" hangingPunct="1"/>
            <a:r>
              <a:rPr lang="en-US" smtClean="0"/>
              <a:t>Graphs of Indicators</a:t>
            </a:r>
          </a:p>
        </p:txBody>
      </p:sp>
      <p:pic>
        <p:nvPicPr>
          <p:cNvPr id="31748" name="Picture 3"/>
          <p:cNvPicPr>
            <a:picLocks noChangeAspect="1" noChangeArrowheads="1"/>
          </p:cNvPicPr>
          <p:nvPr/>
        </p:nvPicPr>
        <p:blipFill>
          <a:blip r:embed="rId3" cstate="print"/>
          <a:srcRect/>
          <a:stretch>
            <a:fillRect/>
          </a:stretch>
        </p:blipFill>
        <p:spPr bwMode="auto">
          <a:xfrm>
            <a:off x="228600" y="990600"/>
            <a:ext cx="4495800" cy="2894013"/>
          </a:xfrm>
          <a:prstGeom prst="rect">
            <a:avLst/>
          </a:prstGeom>
          <a:noFill/>
          <a:ln w="9525">
            <a:noFill/>
            <a:miter lim="800000"/>
            <a:headEnd/>
            <a:tailEnd/>
          </a:ln>
        </p:spPr>
      </p:pic>
      <p:pic>
        <p:nvPicPr>
          <p:cNvPr id="31749" name="Picture 4"/>
          <p:cNvPicPr>
            <a:picLocks noGrp="1" noChangeAspect="1" noChangeArrowheads="1"/>
          </p:cNvPicPr>
          <p:nvPr>
            <p:ph type="body" idx="1"/>
          </p:nvPr>
        </p:nvPicPr>
        <p:blipFill>
          <a:blip r:embed="rId4" cstate="print"/>
          <a:srcRect/>
          <a:stretch>
            <a:fillRect/>
          </a:stretch>
        </p:blipFill>
        <p:spPr>
          <a:xfrm>
            <a:off x="4572000" y="990600"/>
            <a:ext cx="4572000" cy="2974975"/>
          </a:xfrm>
          <a:noFill/>
        </p:spPr>
      </p:pic>
      <p:pic>
        <p:nvPicPr>
          <p:cNvPr id="31750" name="Picture 5"/>
          <p:cNvPicPr>
            <a:picLocks noChangeAspect="1" noChangeArrowheads="1"/>
          </p:cNvPicPr>
          <p:nvPr/>
        </p:nvPicPr>
        <p:blipFill>
          <a:blip r:embed="rId5" cstate="print"/>
          <a:srcRect/>
          <a:stretch>
            <a:fillRect/>
          </a:stretch>
        </p:blipFill>
        <p:spPr bwMode="auto">
          <a:xfrm>
            <a:off x="4572000" y="4073525"/>
            <a:ext cx="4572000" cy="2708275"/>
          </a:xfrm>
          <a:prstGeom prst="rect">
            <a:avLst/>
          </a:prstGeom>
          <a:noFill/>
          <a:ln w="9525">
            <a:noFill/>
            <a:miter lim="800000"/>
            <a:headEnd/>
            <a:tailEnd/>
          </a:ln>
        </p:spPr>
      </p:pic>
      <p:sp>
        <p:nvSpPr>
          <p:cNvPr id="31751" name="Text Box 6"/>
          <p:cNvSpPr txBox="1">
            <a:spLocks noChangeArrowheads="1"/>
          </p:cNvSpPr>
          <p:nvPr/>
        </p:nvSpPr>
        <p:spPr bwMode="auto">
          <a:xfrm>
            <a:off x="0" y="4267200"/>
            <a:ext cx="4641850" cy="1465263"/>
          </a:xfrm>
          <a:prstGeom prst="rect">
            <a:avLst/>
          </a:prstGeom>
          <a:noFill/>
          <a:ln w="9525">
            <a:noFill/>
            <a:miter lim="800000"/>
            <a:headEnd/>
            <a:tailEnd/>
          </a:ln>
        </p:spPr>
        <p:txBody>
          <a:bodyPr wrap="none">
            <a:spAutoFit/>
          </a:bodyPr>
          <a:lstStyle/>
          <a:p>
            <a:pPr eaLnBrk="0" hangingPunct="0"/>
            <a:r>
              <a:rPr lang="en-US">
                <a:latin typeface="Tahoma" charset="0"/>
              </a:rPr>
              <a:t>Water Use Eff.=   Crop Mass (kg) produced </a:t>
            </a:r>
          </a:p>
          <a:p>
            <a:pPr eaLnBrk="0" hangingPunct="0"/>
            <a:r>
              <a:rPr lang="en-US">
                <a:latin typeface="Tahoma" charset="0"/>
              </a:rPr>
              <a:t>		per unit of water (kg/m3)</a:t>
            </a:r>
          </a:p>
          <a:p>
            <a:pPr eaLnBrk="0" hangingPunct="0"/>
            <a:endParaRPr lang="en-US">
              <a:latin typeface="Tahoma" charset="0"/>
            </a:endParaRPr>
          </a:p>
          <a:p>
            <a:pPr eaLnBrk="0" hangingPunct="0"/>
            <a:r>
              <a:rPr lang="en-US">
                <a:latin typeface="Tahoma" charset="0"/>
              </a:rPr>
              <a:t>Applic. Eff. = 	Water Used by the crop </a:t>
            </a:r>
          </a:p>
          <a:p>
            <a:pPr eaLnBrk="0" hangingPunct="0"/>
            <a:r>
              <a:rPr lang="en-US">
                <a:latin typeface="Tahoma" charset="0"/>
              </a:rPr>
              <a:t>		/ Water Supplied in field</a:t>
            </a:r>
          </a:p>
        </p:txBody>
      </p:sp>
      <p:sp>
        <p:nvSpPr>
          <p:cNvPr id="9" name="Slide Number Placeholder 8"/>
          <p:cNvSpPr>
            <a:spLocks noGrp="1"/>
          </p:cNvSpPr>
          <p:nvPr>
            <p:ph type="sldNum" sz="quarter" idx="12"/>
          </p:nvPr>
        </p:nvSpPr>
        <p:spPr/>
        <p:txBody>
          <a:bodyPr/>
          <a:lstStyle/>
          <a:p>
            <a:pPr>
              <a:defRPr/>
            </a:pPr>
            <a:fld id="{1D25DDA4-87B5-44A9-82E1-8269E2B764F4}" type="slidenum">
              <a:rPr lang="en-US" altLang="en-US" smtClean="0"/>
              <a:pPr>
                <a:defRPr/>
              </a:pPr>
              <a:t>37</a:t>
            </a:fld>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32771" name="Rectangle 2"/>
          <p:cNvSpPr>
            <a:spLocks noGrp="1" noChangeArrowheads="1"/>
          </p:cNvSpPr>
          <p:nvPr>
            <p:ph type="title"/>
          </p:nvPr>
        </p:nvSpPr>
        <p:spPr/>
        <p:txBody>
          <a:bodyPr/>
          <a:lstStyle/>
          <a:p>
            <a:pPr eaLnBrk="1" hangingPunct="1"/>
            <a:r>
              <a:rPr lang="en-US" smtClean="0"/>
              <a:t>REFERENCES</a:t>
            </a:r>
          </a:p>
        </p:txBody>
      </p:sp>
      <p:sp>
        <p:nvSpPr>
          <p:cNvPr id="32772" name="Rectangle 6"/>
          <p:cNvSpPr>
            <a:spLocks noGrp="1" noChangeArrowheads="1"/>
          </p:cNvSpPr>
          <p:nvPr>
            <p:ph type="body" idx="1"/>
          </p:nvPr>
        </p:nvSpPr>
        <p:spPr>
          <a:xfrm>
            <a:off x="457200" y="990600"/>
            <a:ext cx="8229600" cy="5292725"/>
          </a:xfrm>
        </p:spPr>
        <p:txBody>
          <a:bodyPr/>
          <a:lstStyle/>
          <a:p>
            <a:pPr eaLnBrk="1" hangingPunct="1">
              <a:lnSpc>
                <a:spcPct val="80000"/>
              </a:lnSpc>
            </a:pPr>
            <a:r>
              <a:rPr lang="en-US" sz="1200" dirty="0" smtClean="0"/>
              <a:t>Abernethy, Charles L., K. </a:t>
            </a:r>
            <a:r>
              <a:rPr lang="en-US" sz="1200" dirty="0" err="1" smtClean="0"/>
              <a:t>Jinapala</a:t>
            </a:r>
            <a:r>
              <a:rPr lang="en-US" sz="1200" dirty="0" smtClean="0"/>
              <a:t>, and I.W. Makin. 2001. Assessing the Opinions of Users of Water Projects. Irrigation and Drainage, Volume 50, Number 3: 173-193.</a:t>
            </a:r>
          </a:p>
          <a:p>
            <a:pPr eaLnBrk="1" hangingPunct="1">
              <a:lnSpc>
                <a:spcPct val="80000"/>
              </a:lnSpc>
            </a:pPr>
            <a:r>
              <a:rPr lang="en-US" sz="1200" dirty="0" smtClean="0"/>
              <a:t>Allen, Richard G. and Charles E. Brockway. 1977. Operation and Maintenance Costs and Water Use by Idaho Irrigation Projects. In Advances in Irrigation and Drainage. American Society of Civil Engineers, New York: 160-173.</a:t>
            </a:r>
          </a:p>
          <a:p>
            <a:pPr eaLnBrk="1" hangingPunct="1">
              <a:lnSpc>
                <a:spcPct val="80000"/>
              </a:lnSpc>
            </a:pPr>
            <a:r>
              <a:rPr lang="en-US" sz="1200" dirty="0" err="1" smtClean="0"/>
              <a:t>Biswas</a:t>
            </a:r>
            <a:r>
              <a:rPr lang="en-US" sz="1200" dirty="0" smtClean="0"/>
              <a:t>, </a:t>
            </a:r>
            <a:r>
              <a:rPr lang="en-US" sz="1200" dirty="0" err="1" smtClean="0"/>
              <a:t>Asit</a:t>
            </a:r>
            <a:r>
              <a:rPr lang="en-US" sz="1200" dirty="0" smtClean="0"/>
              <a:t> K. 1990. Monitoring and Evaluation of Irrigation Projects. Journal of Irrigation and Drainage Engineering, Vol. 116, No. 2: 227-242.</a:t>
            </a:r>
          </a:p>
          <a:p>
            <a:pPr eaLnBrk="1" hangingPunct="1">
              <a:lnSpc>
                <a:spcPct val="80000"/>
              </a:lnSpc>
            </a:pPr>
            <a:r>
              <a:rPr lang="en-US" sz="1200" dirty="0" err="1" smtClean="0"/>
              <a:t>Bos</a:t>
            </a:r>
            <a:r>
              <a:rPr lang="en-US" sz="1200" dirty="0" smtClean="0"/>
              <a:t>, </a:t>
            </a:r>
            <a:r>
              <a:rPr lang="en-US" sz="1200" dirty="0" err="1" smtClean="0"/>
              <a:t>Marinus</a:t>
            </a:r>
            <a:r>
              <a:rPr lang="en-US" sz="1200" dirty="0" smtClean="0"/>
              <a:t> G. 1997. Performance Indicators for Irrigation and Drainage. In Irrigation and Drainage Systems, </a:t>
            </a:r>
            <a:r>
              <a:rPr lang="en-US" sz="1200" dirty="0" err="1" smtClean="0"/>
              <a:t>Vol</a:t>
            </a:r>
            <a:r>
              <a:rPr lang="en-US" sz="1200" dirty="0" smtClean="0"/>
              <a:t> 11, p 119-137. </a:t>
            </a:r>
            <a:r>
              <a:rPr lang="en-US" sz="1200" dirty="0" err="1" smtClean="0"/>
              <a:t>Kluwer</a:t>
            </a:r>
            <a:r>
              <a:rPr lang="en-US" sz="1200" dirty="0" smtClean="0"/>
              <a:t> Academic Publishers, Netherlands.</a:t>
            </a:r>
          </a:p>
          <a:p>
            <a:pPr eaLnBrk="1" hangingPunct="1">
              <a:lnSpc>
                <a:spcPct val="80000"/>
              </a:lnSpc>
            </a:pPr>
            <a:r>
              <a:rPr lang="en-US" sz="1200" dirty="0" smtClean="0"/>
              <a:t>Burt, Charles, Andrew </a:t>
            </a:r>
            <a:r>
              <a:rPr lang="en-US" sz="1200" dirty="0" err="1" smtClean="0"/>
              <a:t>Mutziger</a:t>
            </a:r>
            <a:r>
              <a:rPr lang="en-US" sz="1200" dirty="0" smtClean="0"/>
              <a:t>, and Darren Cordova. 2000. Benchmarking of Flexibility and Needs - Survey of Irrigation Districts, USBR Mid-Pacific Region. Irrigation Training and Research Center, San Luis Obispo, California 93407, USA.</a:t>
            </a:r>
          </a:p>
          <a:p>
            <a:pPr eaLnBrk="1" hangingPunct="1">
              <a:lnSpc>
                <a:spcPct val="80000"/>
              </a:lnSpc>
            </a:pPr>
            <a:r>
              <a:rPr lang="en-US" sz="1200" dirty="0" smtClean="0"/>
              <a:t>Burt, Charles M. and Stuart W. Styles. 1999. Modern Water Control and Management Practices in Irrigation. Water Report 19, Food and Agriculture Organization of the United Nations, Rome: 211-223.</a:t>
            </a:r>
          </a:p>
          <a:p>
            <a:pPr eaLnBrk="1" hangingPunct="1">
              <a:lnSpc>
                <a:spcPct val="80000"/>
              </a:lnSpc>
            </a:pPr>
            <a:r>
              <a:rPr lang="en-US" sz="1200" dirty="0" smtClean="0"/>
              <a:t>Burt, Charles M. 1998. Index Helps Irrigation Districts Rate Flexibility of Deliveries. Irrigation Business and Technology (Nov. 1998, p 24-28), Irrigation Association, Falls Church, Virginia 22042-6638 USA.</a:t>
            </a:r>
          </a:p>
          <a:p>
            <a:pPr eaLnBrk="1" hangingPunct="1">
              <a:lnSpc>
                <a:spcPct val="80000"/>
              </a:lnSpc>
            </a:pPr>
            <a:r>
              <a:rPr lang="en-US" sz="1200" dirty="0" err="1" smtClean="0"/>
              <a:t>Ijir</a:t>
            </a:r>
            <a:r>
              <a:rPr lang="en-US" sz="1200" dirty="0" smtClean="0"/>
              <a:t>, T.A. and M.A. Burton. 1998. Performance Assessment of the </a:t>
            </a:r>
            <a:r>
              <a:rPr lang="en-US" sz="1200" dirty="0" err="1" smtClean="0"/>
              <a:t>Wurno</a:t>
            </a:r>
            <a:r>
              <a:rPr lang="en-US" sz="1200" dirty="0" smtClean="0"/>
              <a:t> Irrigation Scheme, Nigeria. ICID Journal, Vol. 47, No. 1: 31-46.</a:t>
            </a:r>
          </a:p>
          <a:p>
            <a:pPr eaLnBrk="1" hangingPunct="1">
              <a:lnSpc>
                <a:spcPct val="80000"/>
              </a:lnSpc>
            </a:pPr>
            <a:r>
              <a:rPr lang="en-US" sz="1200" dirty="0" err="1" smtClean="0"/>
              <a:t>Kloezen</a:t>
            </a:r>
            <a:r>
              <a:rPr lang="en-US" sz="1200" dirty="0" smtClean="0"/>
              <a:t>, </a:t>
            </a:r>
            <a:r>
              <a:rPr lang="en-US" sz="1200" dirty="0" err="1" smtClean="0"/>
              <a:t>Wim</a:t>
            </a:r>
            <a:r>
              <a:rPr lang="en-US" sz="1200" dirty="0" smtClean="0"/>
              <a:t> H. and Carlos </a:t>
            </a:r>
            <a:r>
              <a:rPr lang="en-US" sz="1200" dirty="0" err="1" smtClean="0"/>
              <a:t>Garces-Restrepo</a:t>
            </a:r>
            <a:r>
              <a:rPr lang="en-US" sz="1200" dirty="0" smtClean="0"/>
              <a:t>. 1998. Assessing Irrigation Performance with Comparative Indicators: The Case of the Alto Rio </a:t>
            </a:r>
            <a:r>
              <a:rPr lang="en-US" sz="1200" dirty="0" err="1" smtClean="0"/>
              <a:t>Lerma</a:t>
            </a:r>
            <a:r>
              <a:rPr lang="en-US" sz="1200" dirty="0" smtClean="0"/>
              <a:t> Irrigation District, Mexico. Research Report 22, International Water Management Institute, </a:t>
            </a:r>
            <a:r>
              <a:rPr lang="en-US" sz="1200" dirty="0" err="1" smtClean="0"/>
              <a:t>Columbo</a:t>
            </a:r>
            <a:r>
              <a:rPr lang="en-US" sz="1200" dirty="0" smtClean="0"/>
              <a:t>, Sri Lanka.</a:t>
            </a:r>
          </a:p>
          <a:p>
            <a:pPr eaLnBrk="1" hangingPunct="1">
              <a:lnSpc>
                <a:spcPct val="80000"/>
              </a:lnSpc>
            </a:pPr>
            <a:r>
              <a:rPr lang="en-US" sz="1200" dirty="0" err="1" smtClean="0"/>
              <a:t>Loof</a:t>
            </a:r>
            <a:r>
              <a:rPr lang="en-US" sz="1200" dirty="0" smtClean="0"/>
              <a:t>, Rainer, C.L. Abernethy, and V.S. </a:t>
            </a:r>
            <a:r>
              <a:rPr lang="en-US" sz="1200" dirty="0" err="1" smtClean="0"/>
              <a:t>Mishra</a:t>
            </a:r>
            <a:r>
              <a:rPr lang="en-US" sz="1200" dirty="0" smtClean="0"/>
              <a:t>. 2000. Gate Operation Rules in Canal Irrigation Systems: A Case Study of </a:t>
            </a:r>
            <a:r>
              <a:rPr lang="en-US" sz="1200" dirty="0" err="1" smtClean="0"/>
              <a:t>Khageri</a:t>
            </a:r>
            <a:r>
              <a:rPr lang="en-US" sz="1200" dirty="0" smtClean="0"/>
              <a:t> Irrigation System, Nepal. ICID Journal, Volume 49/No. 3: 1-24.</a:t>
            </a:r>
          </a:p>
          <a:p>
            <a:pPr eaLnBrk="1" hangingPunct="1">
              <a:lnSpc>
                <a:spcPct val="80000"/>
              </a:lnSpc>
            </a:pPr>
            <a:r>
              <a:rPr lang="en-US" sz="1200" dirty="0" err="1" smtClean="0"/>
              <a:t>Molden</a:t>
            </a:r>
            <a:r>
              <a:rPr lang="en-US" sz="1200" dirty="0" smtClean="0"/>
              <a:t>, David, R. </a:t>
            </a:r>
            <a:r>
              <a:rPr lang="en-US" sz="1200" dirty="0" err="1" smtClean="0"/>
              <a:t>Sakthivadivel</a:t>
            </a:r>
            <a:r>
              <a:rPr lang="en-US" sz="1200" dirty="0" smtClean="0"/>
              <a:t>, Christopher J. Perry, Charlotte de </a:t>
            </a:r>
            <a:r>
              <a:rPr lang="en-US" sz="1200" dirty="0" err="1" smtClean="0"/>
              <a:t>Fraiture</a:t>
            </a:r>
            <a:r>
              <a:rPr lang="en-US" sz="1200" dirty="0" smtClean="0"/>
              <a:t>, and </a:t>
            </a:r>
            <a:r>
              <a:rPr lang="en-US" sz="1200" dirty="0" err="1" smtClean="0"/>
              <a:t>Wim</a:t>
            </a:r>
            <a:r>
              <a:rPr lang="en-US" sz="1200" dirty="0" smtClean="0"/>
              <a:t> H. </a:t>
            </a:r>
            <a:r>
              <a:rPr lang="en-US" sz="1200" dirty="0" err="1" smtClean="0"/>
              <a:t>Kloezen</a:t>
            </a:r>
            <a:r>
              <a:rPr lang="en-US" sz="1200" dirty="0" smtClean="0"/>
              <a:t>. 1998. Indicators for Comparing Performance of Irrigated Agricultural Systems. Research Report 20, International Water Management Institute, </a:t>
            </a:r>
            <a:r>
              <a:rPr lang="en-US" sz="1200" dirty="0" err="1" smtClean="0"/>
              <a:t>Columbo</a:t>
            </a:r>
            <a:r>
              <a:rPr lang="en-US" sz="1200" dirty="0" smtClean="0"/>
              <a:t>, Sri Lanka. </a:t>
            </a:r>
          </a:p>
          <a:p>
            <a:pPr eaLnBrk="1" hangingPunct="1">
              <a:lnSpc>
                <a:spcPct val="80000"/>
              </a:lnSpc>
            </a:pPr>
            <a:r>
              <a:rPr lang="en-US" sz="1200" dirty="0" smtClean="0"/>
              <a:t>Palmer, Joel D., Albert </a:t>
            </a:r>
            <a:r>
              <a:rPr lang="en-US" sz="1200" dirty="0" err="1" smtClean="0"/>
              <a:t>Clemmens</a:t>
            </a:r>
            <a:r>
              <a:rPr lang="en-US" sz="1200" dirty="0" smtClean="0"/>
              <a:t>, and Allen R. </a:t>
            </a:r>
            <a:r>
              <a:rPr lang="en-US" sz="1200" dirty="0" err="1" smtClean="0"/>
              <a:t>Dedrick</a:t>
            </a:r>
            <a:r>
              <a:rPr lang="en-US" sz="1200" dirty="0" smtClean="0"/>
              <a:t>. 1991. Field Study on Irrigation Delivery Performance. Journal of Irrigation and Drainage Engineering, </a:t>
            </a:r>
            <a:r>
              <a:rPr lang="en-US" sz="1200" dirty="0" err="1" smtClean="0"/>
              <a:t>Vol</a:t>
            </a:r>
            <a:r>
              <a:rPr lang="en-US" sz="1200" dirty="0" smtClean="0"/>
              <a:t> 117/No. 4: 567-577.</a:t>
            </a:r>
          </a:p>
          <a:p>
            <a:pPr eaLnBrk="1" hangingPunct="1">
              <a:lnSpc>
                <a:spcPct val="80000"/>
              </a:lnSpc>
            </a:pPr>
            <a:r>
              <a:rPr lang="en-US" sz="1200" dirty="0" err="1" smtClean="0"/>
              <a:t>Santhi</a:t>
            </a:r>
            <a:r>
              <a:rPr lang="en-US" sz="1200" dirty="0" smtClean="0"/>
              <a:t>, C. and N.V. </a:t>
            </a:r>
            <a:r>
              <a:rPr lang="en-US" sz="1200" dirty="0" err="1" smtClean="0"/>
              <a:t>Pundarikanthan</a:t>
            </a:r>
            <a:r>
              <a:rPr lang="en-US" sz="1200" dirty="0" smtClean="0"/>
              <a:t>. 1999. Application of Management Information System in Improving Irrigation System Performance in a Developing Country. Water International, Vol. 24/No. 3: 229-239.</a:t>
            </a:r>
          </a:p>
        </p:txBody>
      </p:sp>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33795" name="Rectangle 2"/>
          <p:cNvSpPr>
            <a:spLocks noGrp="1" noChangeArrowheads="1"/>
          </p:cNvSpPr>
          <p:nvPr>
            <p:ph type="title"/>
          </p:nvPr>
        </p:nvSpPr>
        <p:spPr/>
        <p:txBody>
          <a:bodyPr/>
          <a:lstStyle/>
          <a:p>
            <a:pPr eaLnBrk="1" hangingPunct="1"/>
            <a:r>
              <a:rPr lang="en-US" sz="3800" dirty="0" smtClean="0"/>
              <a:t>Indicators for Water Balance, Water Service and Maintenance </a:t>
            </a:r>
            <a:br>
              <a:rPr lang="en-US" sz="3800" dirty="0" smtClean="0"/>
            </a:br>
            <a:r>
              <a:rPr lang="en-US" sz="1200" dirty="0" smtClean="0"/>
              <a:t>Ref: </a:t>
            </a:r>
            <a:r>
              <a:rPr lang="en-US" sz="1400" dirty="0" smtClean="0"/>
              <a:t> Irrigation and Drainage Performance Assessment by MG </a:t>
            </a:r>
            <a:r>
              <a:rPr lang="en-US" sz="1400" dirty="0" err="1" smtClean="0"/>
              <a:t>Bos</a:t>
            </a:r>
            <a:r>
              <a:rPr lang="en-US" sz="1400" dirty="0" smtClean="0"/>
              <a:t>, MA Barton, DJ </a:t>
            </a:r>
            <a:r>
              <a:rPr lang="en-US" sz="1400" dirty="0" err="1" smtClean="0"/>
              <a:t>Molden</a:t>
            </a:r>
            <a:r>
              <a:rPr lang="en-US" sz="1400" dirty="0" smtClean="0"/>
              <a:t>, 2005.</a:t>
            </a:r>
            <a:endParaRPr lang="en-US" sz="3800" dirty="0" smtClean="0"/>
          </a:p>
        </p:txBody>
      </p:sp>
      <p:pic>
        <p:nvPicPr>
          <p:cNvPr id="33796" name="Picture 3"/>
          <p:cNvPicPr>
            <a:picLocks noChangeAspect="1" noChangeArrowheads="1"/>
          </p:cNvPicPr>
          <p:nvPr/>
        </p:nvPicPr>
        <p:blipFill>
          <a:blip r:embed="rId3" cstate="print">
            <a:clrChange>
              <a:clrFrom>
                <a:srgbClr val="FFFFFF"/>
              </a:clrFrom>
              <a:clrTo>
                <a:srgbClr val="FFFFFF">
                  <a:alpha val="0"/>
                </a:srgbClr>
              </a:clrTo>
            </a:clrChange>
          </a:blip>
          <a:srcRect l="17499" t="20996" r="29373" b="25996"/>
          <a:stretch>
            <a:fillRect/>
          </a:stretch>
        </p:blipFill>
        <p:spPr bwMode="auto">
          <a:xfrm>
            <a:off x="838200" y="1676400"/>
            <a:ext cx="7162800" cy="44656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39</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6147" name="Rectangle 2"/>
          <p:cNvSpPr>
            <a:spLocks noGrp="1" noChangeArrowheads="1"/>
          </p:cNvSpPr>
          <p:nvPr>
            <p:ph type="title"/>
          </p:nvPr>
        </p:nvSpPr>
        <p:spPr/>
        <p:txBody>
          <a:bodyPr/>
          <a:lstStyle/>
          <a:p>
            <a:pPr eaLnBrk="1" hangingPunct="1"/>
            <a:r>
              <a:rPr lang="en-US" dirty="0" smtClean="0"/>
              <a:t>Why Performance Assessment</a:t>
            </a:r>
          </a:p>
        </p:txBody>
      </p:sp>
      <p:sp>
        <p:nvSpPr>
          <p:cNvPr id="6148" name="Rectangle 3"/>
          <p:cNvSpPr>
            <a:spLocks noGrp="1" noChangeArrowheads="1"/>
          </p:cNvSpPr>
          <p:nvPr>
            <p:ph type="body" idx="1"/>
          </p:nvPr>
        </p:nvSpPr>
        <p:spPr>
          <a:xfrm>
            <a:off x="457200" y="1295400"/>
            <a:ext cx="8229600" cy="4530725"/>
          </a:xfrm>
        </p:spPr>
        <p:txBody>
          <a:bodyPr/>
          <a:lstStyle/>
          <a:p>
            <a:pPr eaLnBrk="1" hangingPunct="1">
              <a:lnSpc>
                <a:spcPct val="90000"/>
              </a:lnSpc>
            </a:pPr>
            <a:r>
              <a:rPr lang="en-US" sz="2400" dirty="0" smtClean="0"/>
              <a:t>Currently 790 million Hungry people</a:t>
            </a:r>
          </a:p>
          <a:p>
            <a:pPr eaLnBrk="1" hangingPunct="1">
              <a:lnSpc>
                <a:spcPct val="90000"/>
              </a:lnSpc>
            </a:pPr>
            <a:r>
              <a:rPr lang="en-US" sz="2400" dirty="0" smtClean="0"/>
              <a:t>To fulfill the needs of growing population:</a:t>
            </a:r>
          </a:p>
          <a:p>
            <a:pPr lvl="1" eaLnBrk="1" hangingPunct="1">
              <a:lnSpc>
                <a:spcPct val="90000"/>
              </a:lnSpc>
            </a:pPr>
            <a:r>
              <a:rPr lang="en-US" sz="2000" dirty="0" smtClean="0"/>
              <a:t>Increase in irrigation withdrawals during 1995-2025: </a:t>
            </a:r>
          </a:p>
          <a:p>
            <a:pPr lvl="2" eaLnBrk="1" hangingPunct="1">
              <a:lnSpc>
                <a:spcPct val="90000"/>
              </a:lnSpc>
            </a:pPr>
            <a:r>
              <a:rPr lang="en-US" sz="1600" dirty="0" smtClean="0"/>
              <a:t>14% by FAO estimates, and 17% by IWMI estimates</a:t>
            </a:r>
          </a:p>
          <a:p>
            <a:pPr lvl="1" eaLnBrk="1" hangingPunct="1">
              <a:lnSpc>
                <a:spcPct val="90000"/>
              </a:lnSpc>
            </a:pPr>
            <a:r>
              <a:rPr lang="en-US" sz="2000" dirty="0" smtClean="0"/>
              <a:t>Food enhancement required during same period is 40% </a:t>
            </a:r>
          </a:p>
          <a:p>
            <a:r>
              <a:rPr lang="en-US" sz="2400" dirty="0" smtClean="0"/>
              <a:t>Society is demanding much more from Irrigated Agriculture, through:</a:t>
            </a:r>
            <a:endParaRPr lang="en-US" sz="2800" dirty="0" smtClean="0"/>
          </a:p>
          <a:p>
            <a:pPr lvl="1"/>
            <a:r>
              <a:rPr lang="en-US" sz="2000" dirty="0" smtClean="0"/>
              <a:t>More food per drop</a:t>
            </a:r>
          </a:p>
          <a:p>
            <a:pPr lvl="1"/>
            <a:r>
              <a:rPr lang="en-US" sz="2000" dirty="0" smtClean="0"/>
              <a:t>Further development without environmental degradation</a:t>
            </a:r>
          </a:p>
          <a:p>
            <a:pPr lvl="1"/>
            <a:r>
              <a:rPr lang="en-US" sz="2000" dirty="0" smtClean="0"/>
              <a:t>Increased farmer’s income</a:t>
            </a:r>
          </a:p>
          <a:p>
            <a:pPr lvl="1"/>
            <a:r>
              <a:rPr lang="en-US" sz="2000" dirty="0" smtClean="0"/>
              <a:t>Reduce poverty </a:t>
            </a:r>
            <a:endParaRPr lang="en-US" sz="2400" dirty="0" smtClean="0"/>
          </a:p>
        </p:txBody>
      </p:sp>
      <p:sp>
        <p:nvSpPr>
          <p:cNvPr id="7" name="Rectangle 6"/>
          <p:cNvSpPr/>
          <p:nvPr/>
        </p:nvSpPr>
        <p:spPr>
          <a:xfrm>
            <a:off x="0" y="5318373"/>
            <a:ext cx="1828800" cy="16158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t>Population Milestones:</a:t>
            </a:r>
          </a:p>
          <a:p>
            <a:r>
              <a:rPr lang="en-US" sz="1100" dirty="0" smtClean="0"/>
              <a:t>8 Billion:   2024</a:t>
            </a:r>
          </a:p>
          <a:p>
            <a:r>
              <a:rPr lang="en-US" sz="1100" b="1" dirty="0" smtClean="0"/>
              <a:t>7 Billion</a:t>
            </a:r>
            <a:r>
              <a:rPr lang="en-US" sz="1100" dirty="0" smtClean="0"/>
              <a:t>: 2011</a:t>
            </a:r>
          </a:p>
          <a:p>
            <a:r>
              <a:rPr lang="en-US" sz="1100" b="1" dirty="0" smtClean="0"/>
              <a:t>6 Billion</a:t>
            </a:r>
            <a:r>
              <a:rPr lang="en-US" sz="1100" dirty="0" smtClean="0"/>
              <a:t>: 1999</a:t>
            </a:r>
          </a:p>
          <a:p>
            <a:r>
              <a:rPr lang="en-US" sz="1100" b="1" dirty="0" smtClean="0"/>
              <a:t>5 </a:t>
            </a:r>
            <a:r>
              <a:rPr lang="en-US" sz="1100" b="1" dirty="0"/>
              <a:t>Billion</a:t>
            </a:r>
            <a:r>
              <a:rPr lang="en-US" sz="1100" dirty="0"/>
              <a:t>: 1987</a:t>
            </a:r>
          </a:p>
          <a:p>
            <a:r>
              <a:rPr lang="en-US" sz="1100" b="1" dirty="0"/>
              <a:t>4 Billion</a:t>
            </a:r>
            <a:r>
              <a:rPr lang="en-US" sz="1100" dirty="0"/>
              <a:t>: 1974</a:t>
            </a:r>
          </a:p>
          <a:p>
            <a:r>
              <a:rPr lang="en-US" sz="1100" b="1" dirty="0"/>
              <a:t>3 Billion</a:t>
            </a:r>
            <a:r>
              <a:rPr lang="en-US" sz="1100" dirty="0"/>
              <a:t>: 1960</a:t>
            </a:r>
          </a:p>
          <a:p>
            <a:r>
              <a:rPr lang="en-US" sz="1100" b="1" dirty="0"/>
              <a:t>2 Billion</a:t>
            </a:r>
            <a:r>
              <a:rPr lang="en-US" sz="1100" dirty="0"/>
              <a:t>: 1927</a:t>
            </a:r>
          </a:p>
          <a:p>
            <a:r>
              <a:rPr lang="en-US" sz="1100" b="1" dirty="0"/>
              <a:t>1 Billion</a:t>
            </a:r>
            <a:r>
              <a:rPr lang="en-US" sz="1100" dirty="0"/>
              <a:t>: 1804</a:t>
            </a:r>
          </a:p>
        </p:txBody>
      </p:sp>
      <p:sp>
        <p:nvSpPr>
          <p:cNvPr id="8" name="16-Point Star 7"/>
          <p:cNvSpPr/>
          <p:nvPr/>
        </p:nvSpPr>
        <p:spPr>
          <a:xfrm>
            <a:off x="8001000" y="3657600"/>
            <a:ext cx="1066800" cy="1219200"/>
          </a:xfrm>
          <a:prstGeom prst="star16">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900" dirty="0" smtClean="0"/>
              <a:t>790 Million Hungry People</a:t>
            </a:r>
            <a:endParaRPr lang="en-US" sz="900" dirty="0"/>
          </a:p>
        </p:txBody>
      </p:sp>
      <p:sp>
        <p:nvSpPr>
          <p:cNvPr id="9" name="Slide Number Placeholder 8"/>
          <p:cNvSpPr>
            <a:spLocks noGrp="1"/>
          </p:cNvSpPr>
          <p:nvPr>
            <p:ph type="sldNum" sz="quarter" idx="12"/>
          </p:nvPr>
        </p:nvSpPr>
        <p:spPr/>
        <p:txBody>
          <a:bodyPr/>
          <a:lstStyle/>
          <a:p>
            <a:pPr>
              <a:defRPr/>
            </a:pPr>
            <a:fld id="{1D25DDA4-87B5-44A9-82E1-8269E2B764F4}" type="slidenum">
              <a:rPr lang="en-US" altLang="en-US" smtClean="0"/>
              <a:pPr>
                <a:defRPr/>
              </a:pPr>
              <a:t>4</a:t>
            </a:fld>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ltLang="en-US"/>
              <a:t>Civil Engineering Department, UET Lahore, Pakistan. noorkhan@uet.edu.pk </a:t>
            </a:r>
          </a:p>
        </p:txBody>
      </p:sp>
      <p:sp>
        <p:nvSpPr>
          <p:cNvPr id="34819" name="Rectangle 2"/>
          <p:cNvSpPr>
            <a:spLocks noGrp="1" noChangeArrowheads="1"/>
          </p:cNvSpPr>
          <p:nvPr>
            <p:ph type="title"/>
          </p:nvPr>
        </p:nvSpPr>
        <p:spPr>
          <a:noFill/>
        </p:spPr>
        <p:txBody>
          <a:bodyPr/>
          <a:lstStyle/>
          <a:p>
            <a:pPr eaLnBrk="1" hangingPunct="1"/>
            <a:r>
              <a:rPr lang="en-US" sz="3800" dirty="0" smtClean="0"/>
              <a:t>Indicators for Water Balance, Water Service and Maintenance</a:t>
            </a:r>
            <a:r>
              <a:rPr lang="en-US" sz="3600" dirty="0" smtClean="0"/>
              <a:t> </a:t>
            </a:r>
            <a:br>
              <a:rPr lang="en-US" sz="3600" dirty="0" smtClean="0"/>
            </a:br>
            <a:r>
              <a:rPr lang="en-US" sz="1200" dirty="0" smtClean="0"/>
              <a:t>Ref: </a:t>
            </a:r>
            <a:r>
              <a:rPr lang="en-US" sz="1400" dirty="0" smtClean="0"/>
              <a:t> Irrigation and Drainage Performance Assessment by MG </a:t>
            </a:r>
            <a:r>
              <a:rPr lang="en-US" sz="1400" dirty="0" err="1" smtClean="0"/>
              <a:t>Bos</a:t>
            </a:r>
            <a:r>
              <a:rPr lang="en-US" sz="1400" dirty="0" smtClean="0"/>
              <a:t>, MA Barton, DJ </a:t>
            </a:r>
            <a:r>
              <a:rPr lang="en-US" sz="1400" dirty="0" err="1" smtClean="0"/>
              <a:t>Molden</a:t>
            </a:r>
            <a:r>
              <a:rPr lang="en-US" sz="1400" dirty="0" smtClean="0"/>
              <a:t>, 2005.</a:t>
            </a:r>
            <a:endParaRPr lang="en-US" sz="3600" dirty="0" smtClean="0"/>
          </a:p>
        </p:txBody>
      </p:sp>
      <p:grpSp>
        <p:nvGrpSpPr>
          <p:cNvPr id="34820" name="Group 3"/>
          <p:cNvGrpSpPr>
            <a:grpSpLocks/>
          </p:cNvGrpSpPr>
          <p:nvPr/>
        </p:nvGrpSpPr>
        <p:grpSpPr bwMode="auto">
          <a:xfrm>
            <a:off x="609600" y="1600200"/>
            <a:ext cx="7467600" cy="4386263"/>
            <a:chOff x="384" y="1008"/>
            <a:chExt cx="4704" cy="2763"/>
          </a:xfrm>
        </p:grpSpPr>
        <p:pic>
          <p:nvPicPr>
            <p:cNvPr id="34821" name="Picture 4"/>
            <p:cNvPicPr>
              <a:picLocks noChangeAspect="1" noChangeArrowheads="1"/>
            </p:cNvPicPr>
            <p:nvPr/>
          </p:nvPicPr>
          <p:blipFill>
            <a:blip r:embed="rId3" cstate="print"/>
            <a:srcRect l="16873" t="43999" r="28749" b="11993"/>
            <a:stretch>
              <a:fillRect/>
            </a:stretch>
          </p:blipFill>
          <p:spPr bwMode="auto">
            <a:xfrm>
              <a:off x="384" y="1392"/>
              <a:ext cx="4704" cy="2379"/>
            </a:xfrm>
            <a:prstGeom prst="rect">
              <a:avLst/>
            </a:prstGeom>
            <a:noFill/>
            <a:ln w="9525">
              <a:noFill/>
              <a:miter lim="800000"/>
              <a:headEnd/>
              <a:tailEnd/>
            </a:ln>
          </p:spPr>
        </p:pic>
        <p:pic>
          <p:nvPicPr>
            <p:cNvPr id="34822" name="Picture 5"/>
            <p:cNvPicPr>
              <a:picLocks noChangeAspect="1" noChangeArrowheads="1"/>
            </p:cNvPicPr>
            <p:nvPr/>
          </p:nvPicPr>
          <p:blipFill>
            <a:blip r:embed="rId4" cstate="print">
              <a:clrChange>
                <a:clrFrom>
                  <a:srgbClr val="FFFFFF"/>
                </a:clrFrom>
                <a:clrTo>
                  <a:srgbClr val="FFFFFF">
                    <a:alpha val="0"/>
                  </a:srgbClr>
                </a:clrTo>
              </a:clrChange>
            </a:blip>
            <a:srcRect l="17499" t="20996" r="29373" b="70863"/>
            <a:stretch>
              <a:fillRect/>
            </a:stretch>
          </p:blipFill>
          <p:spPr bwMode="auto">
            <a:xfrm>
              <a:off x="480" y="1008"/>
              <a:ext cx="4512" cy="432"/>
            </a:xfrm>
            <a:prstGeom prst="rect">
              <a:avLst/>
            </a:prstGeom>
            <a:noFill/>
            <a:ln w="9525">
              <a:noFill/>
              <a:miter lim="800000"/>
              <a:headEnd/>
              <a:tailEnd/>
            </a:ln>
          </p:spPr>
        </p:pic>
      </p:grpSp>
      <p:sp>
        <p:nvSpPr>
          <p:cNvPr id="8" name="Slide Number Placeholder 7"/>
          <p:cNvSpPr>
            <a:spLocks noGrp="1"/>
          </p:cNvSpPr>
          <p:nvPr>
            <p:ph type="sldNum" sz="quarter" idx="12"/>
          </p:nvPr>
        </p:nvSpPr>
        <p:spPr/>
        <p:txBody>
          <a:bodyPr/>
          <a:lstStyle/>
          <a:p>
            <a:pPr>
              <a:defRPr/>
            </a:pPr>
            <a:fld id="{1D25DDA4-87B5-44A9-82E1-8269E2B764F4}" type="slidenum">
              <a:rPr lang="en-US" altLang="en-US" smtClean="0"/>
              <a:pPr>
                <a:defRPr/>
              </a:pPr>
              <a:t>40</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2200" dirty="0" smtClean="0"/>
              <a:t>Thus vertical expansion (efficiency enhancement) is a must in addition to horizontal growth</a:t>
            </a:r>
          </a:p>
          <a:p>
            <a:pPr lvl="1" eaLnBrk="1" hangingPunct="1">
              <a:lnSpc>
                <a:spcPct val="90000"/>
              </a:lnSpc>
            </a:pPr>
            <a:r>
              <a:rPr lang="en-US" sz="2200" dirty="0" smtClean="0"/>
              <a:t>Performance Assessment is KEY to Vertical &amp; Horizontal Expansion </a:t>
            </a:r>
          </a:p>
          <a:p>
            <a:pPr lvl="2" eaLnBrk="1" hangingPunct="1">
              <a:lnSpc>
                <a:spcPct val="90000"/>
              </a:lnSpc>
            </a:pPr>
            <a:r>
              <a:rPr lang="en-US" sz="1800" dirty="0" smtClean="0"/>
              <a:t>more crop per drop	</a:t>
            </a:r>
          </a:p>
          <a:p>
            <a:pPr lvl="2" eaLnBrk="1" hangingPunct="1">
              <a:lnSpc>
                <a:spcPct val="90000"/>
              </a:lnSpc>
            </a:pPr>
            <a:r>
              <a:rPr lang="en-US" sz="1800" dirty="0" smtClean="0"/>
              <a:t>more crop per area, etc.</a:t>
            </a:r>
          </a:p>
          <a:p>
            <a:pPr lvl="2" eaLnBrk="1" hangingPunct="1">
              <a:lnSpc>
                <a:spcPct val="90000"/>
              </a:lnSpc>
            </a:pPr>
            <a:r>
              <a:rPr lang="en-US" sz="1800" dirty="0" smtClean="0"/>
              <a:t>more water for  further development</a:t>
            </a:r>
          </a:p>
          <a:p>
            <a:endParaRPr lang="en-US" dirty="0"/>
          </a:p>
        </p:txBody>
      </p:sp>
      <p:sp>
        <p:nvSpPr>
          <p:cNvPr id="4" name="Footer Placeholder 3"/>
          <p:cNvSpPr>
            <a:spLocks noGrp="1"/>
          </p:cNvSpPr>
          <p:nvPr>
            <p:ph type="ftr" sz="quarter" idx="11"/>
          </p:nvPr>
        </p:nvSpPr>
        <p:spPr/>
        <p:txBody>
          <a:bodyPr/>
          <a:lstStyle/>
          <a:p>
            <a:pPr>
              <a:defRPr/>
            </a:pPr>
            <a:r>
              <a:rPr lang="en-US" altLang="en-US" smtClean="0"/>
              <a:t>Civil Engineering Department, UET Lahore, Pakistan. noorkhan@uet.edu.pk </a:t>
            </a:r>
            <a:endParaRPr lang="en-US" altLang="en-US"/>
          </a:p>
        </p:txBody>
      </p:sp>
      <p:sp>
        <p:nvSpPr>
          <p:cNvPr id="5" name="Rectangle 2"/>
          <p:cNvSpPr txBox="1">
            <a:spLocks noChangeArrowheads="1"/>
          </p:cNvSpPr>
          <p:nvPr/>
        </p:nvSpPr>
        <p:spPr bwMode="auto">
          <a:xfrm>
            <a:off x="609600" y="4302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200" b="0" i="0" u="none" strike="noStrike" kern="0" cap="none" spc="0" normalizeH="0" baseline="0" noProof="0" smtClean="0">
                <a:ln>
                  <a:noFill/>
                </a:ln>
                <a:solidFill>
                  <a:schemeClr val="tx2"/>
                </a:solidFill>
                <a:effectLst/>
                <a:uLnTx/>
                <a:uFillTx/>
                <a:latin typeface="+mj-lt"/>
                <a:ea typeface="+mj-ea"/>
                <a:cs typeface="+mj-cs"/>
              </a:rPr>
              <a:t>Why Performance Assessment</a:t>
            </a:r>
            <a:endParaRPr kumimoji="0" lang="en-US" sz="4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pPr>
              <a:defRPr/>
            </a:pPr>
            <a:fld id="{1D25DDA4-87B5-44A9-82E1-8269E2B764F4}" type="slidenum">
              <a:rPr lang="en-US" altLang="en-US" smtClean="0"/>
              <a:pPr>
                <a:defRPr/>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Hungry Planet</a:t>
            </a:r>
            <a:endParaRPr lang="en-US" dirty="0"/>
          </a:p>
        </p:txBody>
      </p:sp>
      <p:sp>
        <p:nvSpPr>
          <p:cNvPr id="4" name="Footer Placeholder 3"/>
          <p:cNvSpPr>
            <a:spLocks noGrp="1"/>
          </p:cNvSpPr>
          <p:nvPr>
            <p:ph type="ftr" sz="quarter" idx="11"/>
          </p:nvPr>
        </p:nvSpPr>
        <p:spPr/>
        <p:txBody>
          <a:bodyPr/>
          <a:lstStyle/>
          <a:p>
            <a:pPr>
              <a:defRPr/>
            </a:pPr>
            <a:r>
              <a:rPr lang="en-US" altLang="en-US" smtClean="0"/>
              <a:t>Civil Engineering Department, UET Lahore, Pakistan. noorkhan@uet.edu.pk </a:t>
            </a:r>
            <a:endParaRPr lang="en-US" altLang="en-US"/>
          </a:p>
        </p:txBody>
      </p:sp>
      <p:sp>
        <p:nvSpPr>
          <p:cNvPr id="6" name="Rectangle 5"/>
          <p:cNvSpPr/>
          <p:nvPr/>
        </p:nvSpPr>
        <p:spPr>
          <a:xfrm>
            <a:off x="304800" y="5910590"/>
            <a:ext cx="4572000" cy="261610"/>
          </a:xfrm>
          <a:prstGeom prst="rect">
            <a:avLst/>
          </a:prstGeom>
        </p:spPr>
        <p:txBody>
          <a:bodyPr>
            <a:spAutoFit/>
          </a:bodyPr>
          <a:lstStyle/>
          <a:p>
            <a:r>
              <a:rPr lang="en-US" sz="1100" dirty="0" smtClean="0"/>
              <a:t>Ref: http://www.internationalbusinessguide.org/hungry-planet/</a:t>
            </a:r>
            <a:endParaRPr lang="en-US" sz="1100" dirty="0"/>
          </a:p>
        </p:txBody>
      </p:sp>
      <p:sp>
        <p:nvSpPr>
          <p:cNvPr id="7" name="Rectangle 6"/>
          <p:cNvSpPr/>
          <p:nvPr/>
        </p:nvSpPr>
        <p:spPr>
          <a:xfrm>
            <a:off x="7239000" y="2858869"/>
            <a:ext cx="1905000" cy="646331"/>
          </a:xfrm>
          <a:prstGeom prst="rect">
            <a:avLst/>
          </a:prstGeom>
        </p:spPr>
        <p:txBody>
          <a:bodyPr wrap="square">
            <a:spAutoFit/>
          </a:bodyPr>
          <a:lstStyle/>
          <a:p>
            <a:r>
              <a:rPr lang="en-US" dirty="0"/>
              <a:t>World: 2780 kcal/person/day</a:t>
            </a:r>
          </a:p>
        </p:txBody>
      </p:sp>
      <p:sp>
        <p:nvSpPr>
          <p:cNvPr id="8" name="Rectangle 7"/>
          <p:cNvSpPr/>
          <p:nvPr/>
        </p:nvSpPr>
        <p:spPr>
          <a:xfrm>
            <a:off x="7239000" y="3657600"/>
            <a:ext cx="1905000" cy="1200329"/>
          </a:xfrm>
          <a:prstGeom prst="rect">
            <a:avLst/>
          </a:prstGeom>
        </p:spPr>
        <p:txBody>
          <a:bodyPr wrap="square">
            <a:spAutoFit/>
          </a:bodyPr>
          <a:lstStyle/>
          <a:p>
            <a:r>
              <a:rPr lang="en-US" dirty="0"/>
              <a:t>Sub-Saharan Africa: 2240 kcal/person/day</a:t>
            </a:r>
            <a:br>
              <a:rPr lang="en-US" dirty="0"/>
            </a:b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81000" y="1084263"/>
            <a:ext cx="6759575" cy="4689475"/>
          </a:xfrm>
          <a:prstGeom prst="rect">
            <a:avLst/>
          </a:prstGeom>
          <a:noFill/>
          <a:ln w="9525">
            <a:noFill/>
            <a:miter lim="800000"/>
            <a:headEnd/>
            <a:tailEnd/>
          </a:ln>
          <a:effectLst/>
        </p:spPr>
      </p:pic>
      <p:sp>
        <p:nvSpPr>
          <p:cNvPr id="9" name="Rectangle 8"/>
          <p:cNvSpPr/>
          <p:nvPr/>
        </p:nvSpPr>
        <p:spPr>
          <a:xfrm>
            <a:off x="7239000" y="4800600"/>
            <a:ext cx="1905000" cy="923330"/>
          </a:xfrm>
          <a:prstGeom prst="rect">
            <a:avLst/>
          </a:prstGeom>
        </p:spPr>
        <p:txBody>
          <a:bodyPr wrap="square">
            <a:spAutoFit/>
          </a:bodyPr>
          <a:lstStyle/>
          <a:p>
            <a:r>
              <a:rPr lang="en-US" dirty="0" smtClean="0"/>
              <a:t>Pakistan: </a:t>
            </a:r>
            <a:br>
              <a:rPr lang="en-US" dirty="0" smtClean="0"/>
            </a:br>
            <a:r>
              <a:rPr lang="en-US" dirty="0" smtClean="0"/>
              <a:t>2293 </a:t>
            </a:r>
            <a:r>
              <a:rPr lang="en-US" sz="1200" dirty="0" smtClean="0"/>
              <a:t>kcal/person/day</a:t>
            </a:r>
            <a:r>
              <a:rPr lang="en-US" dirty="0"/>
              <a:t/>
            </a:r>
            <a:br>
              <a:rPr lang="en-US" dirty="0"/>
            </a:br>
            <a:endParaRPr lang="en-US" dirty="0"/>
          </a:p>
        </p:txBody>
      </p:sp>
      <p:sp>
        <p:nvSpPr>
          <p:cNvPr id="10" name="Slide Number Placeholder 9"/>
          <p:cNvSpPr>
            <a:spLocks noGrp="1"/>
          </p:cNvSpPr>
          <p:nvPr>
            <p:ph type="sldNum" sz="quarter" idx="12"/>
          </p:nvPr>
        </p:nvSpPr>
        <p:spPr/>
        <p:txBody>
          <a:bodyPr/>
          <a:lstStyle/>
          <a:p>
            <a:pPr>
              <a:defRPr/>
            </a:pPr>
            <a:fld id="{1D25DDA4-87B5-44A9-82E1-8269E2B764F4}" type="slidenum">
              <a:rPr lang="en-US" altLang="en-US" smtClean="0"/>
              <a:pPr>
                <a:defRPr/>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Hungry planet: Overshooting</a:t>
            </a:r>
            <a:endParaRPr lang="en-US" dirty="0"/>
          </a:p>
        </p:txBody>
      </p:sp>
      <p:sp>
        <p:nvSpPr>
          <p:cNvPr id="4" name="Footer Placeholder 3"/>
          <p:cNvSpPr>
            <a:spLocks noGrp="1"/>
          </p:cNvSpPr>
          <p:nvPr>
            <p:ph type="ftr" sz="quarter" idx="11"/>
          </p:nvPr>
        </p:nvSpPr>
        <p:spPr/>
        <p:txBody>
          <a:bodyPr/>
          <a:lstStyle/>
          <a:p>
            <a:pPr>
              <a:defRPr/>
            </a:pPr>
            <a:r>
              <a:rPr lang="en-US" altLang="en-US" smtClean="0"/>
              <a:t>Civil Engineering Department, UET Lahore, Pakistan. noorkhan@uet.edu.pk </a:t>
            </a:r>
            <a:endParaRPr lang="en-US" altLang="en-US"/>
          </a:p>
        </p:txBody>
      </p:sp>
      <p:sp>
        <p:nvSpPr>
          <p:cNvPr id="6" name="Rectangle 5"/>
          <p:cNvSpPr/>
          <p:nvPr/>
        </p:nvSpPr>
        <p:spPr>
          <a:xfrm>
            <a:off x="304800" y="5910590"/>
            <a:ext cx="4572000" cy="261610"/>
          </a:xfrm>
          <a:prstGeom prst="rect">
            <a:avLst/>
          </a:prstGeom>
        </p:spPr>
        <p:txBody>
          <a:bodyPr>
            <a:spAutoFit/>
          </a:bodyPr>
          <a:lstStyle/>
          <a:p>
            <a:r>
              <a:rPr lang="en-US" sz="1100" dirty="0" smtClean="0"/>
              <a:t>Ref: http://www.internationalbusinessguide.org/hungry-planet/</a:t>
            </a:r>
            <a:endParaRPr lang="en-US" sz="1100" dirty="0"/>
          </a:p>
        </p:txBody>
      </p:sp>
      <p:pic>
        <p:nvPicPr>
          <p:cNvPr id="2050" name="Picture 2"/>
          <p:cNvPicPr>
            <a:picLocks noChangeAspect="1" noChangeArrowheads="1"/>
          </p:cNvPicPr>
          <p:nvPr/>
        </p:nvPicPr>
        <p:blipFill>
          <a:blip r:embed="rId2" cstate="print"/>
          <a:srcRect/>
          <a:stretch>
            <a:fillRect/>
          </a:stretch>
        </p:blipFill>
        <p:spPr bwMode="auto">
          <a:xfrm>
            <a:off x="1768475" y="1008063"/>
            <a:ext cx="5607050" cy="4841875"/>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pPr>
              <a:defRPr/>
            </a:pPr>
            <a:fld id="{1D25DDA4-87B5-44A9-82E1-8269E2B764F4}" type="slidenum">
              <a:rPr lang="en-US" altLang="en-US" smtClean="0"/>
              <a:pPr>
                <a:defRPr/>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Hungry Planet: American Standard</a:t>
            </a:r>
            <a:endParaRPr lang="en-US" dirty="0"/>
          </a:p>
        </p:txBody>
      </p:sp>
      <p:sp>
        <p:nvSpPr>
          <p:cNvPr id="4" name="Footer Placeholder 3"/>
          <p:cNvSpPr>
            <a:spLocks noGrp="1"/>
          </p:cNvSpPr>
          <p:nvPr>
            <p:ph type="ftr" sz="quarter" idx="11"/>
          </p:nvPr>
        </p:nvSpPr>
        <p:spPr/>
        <p:txBody>
          <a:bodyPr/>
          <a:lstStyle/>
          <a:p>
            <a:pPr>
              <a:defRPr/>
            </a:pPr>
            <a:r>
              <a:rPr lang="en-US" altLang="en-US" smtClean="0"/>
              <a:t>Civil Engineering Department, UET Lahore, Pakistan. noorkhan@uet.edu.pk </a:t>
            </a:r>
            <a:endParaRPr lang="en-US" altLang="en-US"/>
          </a:p>
        </p:txBody>
      </p:sp>
      <p:sp>
        <p:nvSpPr>
          <p:cNvPr id="6" name="Rectangle 5"/>
          <p:cNvSpPr/>
          <p:nvPr/>
        </p:nvSpPr>
        <p:spPr>
          <a:xfrm>
            <a:off x="304800" y="5910590"/>
            <a:ext cx="4572000" cy="261610"/>
          </a:xfrm>
          <a:prstGeom prst="rect">
            <a:avLst/>
          </a:prstGeom>
        </p:spPr>
        <p:txBody>
          <a:bodyPr>
            <a:spAutoFit/>
          </a:bodyPr>
          <a:lstStyle/>
          <a:p>
            <a:r>
              <a:rPr lang="en-US" sz="1100" dirty="0" smtClean="0"/>
              <a:t>Ref: http://www.internationalbusinessguide.org/hungry-planet/</a:t>
            </a:r>
            <a:endParaRPr lang="en-US" sz="1100" dirty="0"/>
          </a:p>
        </p:txBody>
      </p:sp>
      <p:pic>
        <p:nvPicPr>
          <p:cNvPr id="1026" name="Picture 2"/>
          <p:cNvPicPr>
            <a:picLocks noChangeAspect="1" noChangeArrowheads="1"/>
          </p:cNvPicPr>
          <p:nvPr/>
        </p:nvPicPr>
        <p:blipFill>
          <a:blip r:embed="rId2" cstate="print"/>
          <a:srcRect/>
          <a:stretch>
            <a:fillRect/>
          </a:stretch>
        </p:blipFill>
        <p:spPr bwMode="auto">
          <a:xfrm>
            <a:off x="995363" y="2243138"/>
            <a:ext cx="7153275" cy="2371725"/>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pPr>
              <a:defRPr/>
            </a:pPr>
            <a:fld id="{1D25DDA4-87B5-44A9-82E1-8269E2B764F4}" type="slidenum">
              <a:rPr lang="en-US" altLang="en-US" smtClean="0"/>
              <a:pPr>
                <a:defRPr/>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Global Hunger Index (GHI) by Regions</a:t>
            </a:r>
            <a:br>
              <a:rPr lang="en-US" sz="3600" dirty="0" smtClean="0"/>
            </a:br>
            <a:r>
              <a:rPr lang="en-US" sz="2000" dirty="0" smtClean="0"/>
              <a:t>Ref. IFPRI</a:t>
            </a:r>
            <a:endParaRPr lang="en-US" sz="3600" dirty="0"/>
          </a:p>
        </p:txBody>
      </p:sp>
      <p:sp>
        <p:nvSpPr>
          <p:cNvPr id="4" name="Footer Placeholder 3"/>
          <p:cNvSpPr>
            <a:spLocks noGrp="1"/>
          </p:cNvSpPr>
          <p:nvPr>
            <p:ph type="ftr" sz="quarter" idx="11"/>
          </p:nvPr>
        </p:nvSpPr>
        <p:spPr/>
        <p:txBody>
          <a:bodyPr/>
          <a:lstStyle/>
          <a:p>
            <a:pPr>
              <a:defRPr/>
            </a:pPr>
            <a:r>
              <a:rPr lang="en-US" altLang="en-US" smtClean="0"/>
              <a:t>Civil Engineering Department, UET Lahore, Pakistan. noorkhan@uet.edu.pk </a:t>
            </a:r>
            <a:endParaRPr lang="en-US" altLang="en-US"/>
          </a:p>
        </p:txBody>
      </p:sp>
      <p:pic>
        <p:nvPicPr>
          <p:cNvPr id="1028" name="Picture 4" descr="File:GHI 2013 regional comparison.png"/>
          <p:cNvPicPr>
            <a:picLocks noChangeAspect="1" noChangeArrowheads="1"/>
          </p:cNvPicPr>
          <p:nvPr/>
        </p:nvPicPr>
        <p:blipFill>
          <a:blip r:embed="rId2" cstate="print"/>
          <a:srcRect/>
          <a:stretch>
            <a:fillRect/>
          </a:stretch>
        </p:blipFill>
        <p:spPr bwMode="auto">
          <a:xfrm>
            <a:off x="-1" y="1828800"/>
            <a:ext cx="9135695" cy="4191000"/>
          </a:xfrm>
          <a:prstGeom prst="rect">
            <a:avLst/>
          </a:prstGeom>
          <a:noFill/>
        </p:spPr>
      </p:pic>
      <p:sp>
        <p:nvSpPr>
          <p:cNvPr id="5" name="Slide Number Placeholder 4"/>
          <p:cNvSpPr>
            <a:spLocks noGrp="1"/>
          </p:cNvSpPr>
          <p:nvPr>
            <p:ph type="sldNum" sz="quarter" idx="12"/>
          </p:nvPr>
        </p:nvSpPr>
        <p:spPr/>
        <p:txBody>
          <a:bodyPr/>
          <a:lstStyle/>
          <a:p>
            <a:pPr>
              <a:defRPr/>
            </a:pPr>
            <a:fld id="{1D25DDA4-87B5-44A9-82E1-8269E2B764F4}" type="slidenum">
              <a:rPr lang="en-US" altLang="en-US" smtClean="0"/>
              <a:pPr>
                <a:defRPr/>
              </a:pPr>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2576</TotalTime>
  <Words>3514</Words>
  <Application>Microsoft Office PowerPoint</Application>
  <PresentationFormat>On-screen Show (4:3)</PresentationFormat>
  <Paragraphs>382</Paragraphs>
  <Slides>40</Slides>
  <Notes>33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Edge</vt:lpstr>
      <vt:lpstr>Performance Assessment and the Indicators</vt:lpstr>
      <vt:lpstr>Performance Assessment</vt:lpstr>
      <vt:lpstr>Advantages of Performance Assessment</vt:lpstr>
      <vt:lpstr>Why Performance Assessment</vt:lpstr>
      <vt:lpstr>Slide 5</vt:lpstr>
      <vt:lpstr>Hungry Planet</vt:lpstr>
      <vt:lpstr>Hungry planet: Overshooting</vt:lpstr>
      <vt:lpstr>Hungry Planet: American Standard</vt:lpstr>
      <vt:lpstr>Global Hunger Index (GHI) by Regions Ref. IFPRI</vt:lpstr>
      <vt:lpstr>Various kinds of Performance Assessments</vt:lpstr>
      <vt:lpstr>Why Indicators</vt:lpstr>
      <vt:lpstr>Slide 12</vt:lpstr>
      <vt:lpstr>Terminology</vt:lpstr>
      <vt:lpstr>Terminology</vt:lpstr>
      <vt:lpstr>Types of Indicators</vt:lpstr>
      <vt:lpstr>Indicators for existing system  (David E. Nelson )</vt:lpstr>
      <vt:lpstr>Water Delivery: 1. Tail-end Supply Ratio:   TSR = NS / NT</vt:lpstr>
      <vt:lpstr>2. Area Uniformity:  AU = DW/DAVE</vt:lpstr>
      <vt:lpstr>3. Delivery Timeliness Ratio:  DTR = Nt/NT</vt:lpstr>
      <vt:lpstr>Maintenance:  4. Carrying Capacity Ratio:  CCR = CA/CD</vt:lpstr>
      <vt:lpstr>5. Poor Structure Ratio:  PSR = NP/NT</vt:lpstr>
      <vt:lpstr>Financial: 6. Fee Collection Performance:  FCP = FC/FA</vt:lpstr>
      <vt:lpstr>7. Maintenance Budget Ratio:  MBR = EM/EO&amp;M </vt:lpstr>
      <vt:lpstr>8. Personnel Cost Ratio:  PCR = EP/ET </vt:lpstr>
      <vt:lpstr>9. Manpower Numbers:  Ratio MNR = NS/AT </vt:lpstr>
      <vt:lpstr>10. Financial Self Sufficiency:  FSS = IF/ET </vt:lpstr>
      <vt:lpstr>Sustainability:  11. Sustainability of Irrigated Area:  SIA = AC/AI </vt:lpstr>
      <vt:lpstr>12. Relative Groundwater Depth:  RGD = DA/Dm</vt:lpstr>
      <vt:lpstr>Area/Infrastructure Ratio:  AIR = AT/LC </vt:lpstr>
      <vt:lpstr>Slide 30</vt:lpstr>
      <vt:lpstr>Indicators by Bos et al (2005)</vt:lpstr>
      <vt:lpstr>Indicators by Bos et al (2005)</vt:lpstr>
      <vt:lpstr>Graphical Representation of Problem Identification and Indicators</vt:lpstr>
      <vt:lpstr>Problem and Cause Identification</vt:lpstr>
      <vt:lpstr>Diagnostic Tree Method for Identification of problem and possible solution</vt:lpstr>
      <vt:lpstr>Water Accounting &amp; its Presentation</vt:lpstr>
      <vt:lpstr>Graphs of Indicators</vt:lpstr>
      <vt:lpstr>REFERENCES</vt:lpstr>
      <vt:lpstr>Indicators for Water Balance, Water Service and Maintenance  Ref:  Irrigation and Drainage Performance Assessment by MG Bos, MA Barton, DJ Molden, 2005.</vt:lpstr>
      <vt:lpstr>Indicators for Water Balance, Water Service and Maintenance  Ref:  Irrigation and Drainage Performance Assessment by MG Bos, MA Barton, DJ Molden, 2005.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Indicators</dc:title>
  <dc:creator>UET</dc:creator>
  <cp:lastModifiedBy>Usman Ali</cp:lastModifiedBy>
  <cp:revision>124</cp:revision>
  <dcterms:created xsi:type="dcterms:W3CDTF">2011-03-31T15:50:45Z</dcterms:created>
  <dcterms:modified xsi:type="dcterms:W3CDTF">2016-05-11T05:49:15Z</dcterms:modified>
</cp:coreProperties>
</file>