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sldIdLst>
    <p:sldId id="257" r:id="rId2"/>
    <p:sldId id="268" r:id="rId3"/>
    <p:sldId id="290" r:id="rId4"/>
    <p:sldId id="269" r:id="rId5"/>
    <p:sldId id="258" r:id="rId6"/>
    <p:sldId id="259" r:id="rId7"/>
    <p:sldId id="260" r:id="rId8"/>
    <p:sldId id="272" r:id="rId9"/>
    <p:sldId id="282" r:id="rId10"/>
    <p:sldId id="284" r:id="rId11"/>
    <p:sldId id="294" r:id="rId12"/>
    <p:sldId id="283" r:id="rId13"/>
    <p:sldId id="307" r:id="rId14"/>
    <p:sldId id="304" r:id="rId15"/>
    <p:sldId id="287" r:id="rId16"/>
    <p:sldId id="286" r:id="rId17"/>
    <p:sldId id="288" r:id="rId18"/>
    <p:sldId id="289" r:id="rId19"/>
    <p:sldId id="292" r:id="rId20"/>
    <p:sldId id="293" r:id="rId21"/>
    <p:sldId id="295" r:id="rId22"/>
    <p:sldId id="296" r:id="rId23"/>
    <p:sldId id="297" r:id="rId24"/>
    <p:sldId id="298" r:id="rId25"/>
    <p:sldId id="278" r:id="rId26"/>
    <p:sldId id="270" r:id="rId27"/>
    <p:sldId id="299" r:id="rId28"/>
    <p:sldId id="301" r:id="rId29"/>
    <p:sldId id="302" r:id="rId30"/>
    <p:sldId id="306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1D335F7E-6A72-44DF-A648-05D73BFF7EF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A652A-CE03-4793-AFBA-951704B520F0}" type="slidenum">
              <a:rPr lang="en-US"/>
              <a:pPr/>
              <a:t>1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05BC5A-2375-4C6C-824C-738ADF9DD2F2}" type="slidenum">
              <a:rPr lang="en-US"/>
              <a:pPr/>
              <a:t>10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DC616E-38C0-4255-AE60-B2E981B3ABF6}" type="slidenum">
              <a:rPr lang="en-US"/>
              <a:pPr/>
              <a:t>11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B9C1E2-E8EA-4FDD-BEFC-1FC22996FB0E}" type="slidenum">
              <a:rPr lang="en-US"/>
              <a:pPr/>
              <a:t>12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E347E-737C-4B92-8DD0-99868491C700}" type="slidenum">
              <a:rPr lang="en-US"/>
              <a:pPr/>
              <a:t>13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16725F-486E-4A64-A27E-0948A8D3B7DE}" type="slidenum">
              <a:rPr lang="en-US"/>
              <a:pPr/>
              <a:t>14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F3E494-EA1B-4646-9C91-FCE33E723429}" type="slidenum">
              <a:rPr lang="en-US"/>
              <a:pPr/>
              <a:t>15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87C0A-768E-4670-92C8-DE1C5DA58E9E}" type="slidenum">
              <a:rPr lang="en-US"/>
              <a:pPr/>
              <a:t>16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310FC0-5309-440A-A835-A7F405A93CE4}" type="slidenum">
              <a:rPr lang="en-US"/>
              <a:pPr/>
              <a:t>17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634B0E-7FA1-4F92-9118-C6C1B08238A0}" type="slidenum">
              <a:rPr lang="en-US"/>
              <a:pPr/>
              <a:t>18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4A2C56-1DD0-4C9E-899F-850C0A41FD53}" type="slidenum">
              <a:rPr lang="en-US"/>
              <a:pPr/>
              <a:t>19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4822D-FC5D-4883-925C-657DA84A67E8}" type="slidenum">
              <a:rPr lang="en-US"/>
              <a:pPr/>
              <a:t>2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C45A54-7185-45C1-A791-6F44D159684C}" type="slidenum">
              <a:rPr lang="en-US"/>
              <a:pPr/>
              <a:t>20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118930-2608-4270-89D8-5E4494C924B9}" type="slidenum">
              <a:rPr lang="en-US"/>
              <a:pPr/>
              <a:t>21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F76AA8-B34C-475B-8FF0-2143E340B082}" type="slidenum">
              <a:rPr lang="en-US"/>
              <a:pPr/>
              <a:t>22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D2FA02-820E-4F8E-BA80-38D99D351B75}" type="slidenum">
              <a:rPr lang="en-US"/>
              <a:pPr/>
              <a:t>23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B4FB8F-CC00-472E-92BA-43DC21097587}" type="slidenum">
              <a:rPr lang="en-US"/>
              <a:pPr/>
              <a:t>24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18844-9D94-4017-BDDF-5FFCE6919781}" type="slidenum">
              <a:rPr lang="en-US"/>
              <a:pPr/>
              <a:t>25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D4B8C-683C-4F7B-A6C2-79EA7F3C2B2B}" type="slidenum">
              <a:rPr lang="en-US"/>
              <a:pPr/>
              <a:t>26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F1F361-7751-4B76-95A1-001D231C9833}" type="slidenum">
              <a:rPr lang="en-US"/>
              <a:pPr/>
              <a:t>27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4763C2-242A-4917-95A7-FBA5F3562CC8}" type="slidenum">
              <a:rPr lang="en-US"/>
              <a:pPr/>
              <a:t>28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62DA7A-7A89-40E7-A50B-75F485EED789}" type="slidenum">
              <a:rPr lang="en-US"/>
              <a:pPr/>
              <a:t>29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B7B04-A3D4-4D1E-8C84-646D20B64EEF}" type="slidenum">
              <a:rPr lang="en-US"/>
              <a:pPr/>
              <a:t>3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D616B-09BC-47C8-8DD6-BE755477D986}" type="slidenum">
              <a:rPr lang="en-US"/>
              <a:pPr/>
              <a:t>30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D6E3B-33B0-4BD6-A24D-6CC283D685BD}" type="slidenum">
              <a:rPr lang="en-US"/>
              <a:pPr/>
              <a:t>4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C874A1-5FDB-4256-B873-74815925D8ED}" type="slidenum">
              <a:rPr lang="en-US"/>
              <a:pPr/>
              <a:t>5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8F42A5-82D8-4FB8-9258-0EE202E2184B}" type="slidenum">
              <a:rPr lang="en-US"/>
              <a:pPr/>
              <a:t>6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F977E-C23D-4BAE-8C20-B6F9FA5A7F9B}" type="slidenum">
              <a:rPr lang="en-US"/>
              <a:pPr/>
              <a:t>7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E0D46-05E0-4B82-9F6A-452A7B304519}" type="slidenum">
              <a:rPr lang="en-US"/>
              <a:pPr/>
              <a:t>8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74EFF-E16F-479E-9197-8BAAF2B96F5B}" type="slidenum">
              <a:rPr lang="en-US"/>
              <a:pPr/>
              <a:t>9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313572D-4C77-4810-97D2-393151F5A2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0EFAE-CB02-4A74-A34D-C13715DD87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CE225-19F5-459A-AEA9-53CB865D8F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CE223-D252-439E-818D-204DC00D24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EA6B2-81DA-4165-90EC-280B6FC6F8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02209-2C84-4224-875A-684B81259B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94F44-E24D-4879-B4ED-2C5CA45B53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E91D4-1DAF-4541-8176-4325B6A697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8D1EF-5F1A-4863-AFBD-7616AA978F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DAB76-6C05-47CE-8C0A-156A62B981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E4014-3320-4E99-B789-2E91E9076A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9E162BE6-6E09-46A1-A62E-AD3616B0780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Relationship Id="rId9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png"/><Relationship Id="rId7" Type="http://schemas.openxmlformats.org/officeDocument/2006/relationships/image" Target="../media/image61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Relationship Id="rId9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301C-FE9E-4FC1-B558-BF5005D2063C}" type="slidenum">
              <a:rPr lang="en-US"/>
              <a:pPr/>
              <a:t>1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Evapotranspirations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Reference crop evapotranspiration (ET</a:t>
            </a:r>
            <a:r>
              <a:rPr lang="en-US" sz="2400" baseline="-25000"/>
              <a:t>o</a:t>
            </a:r>
            <a:r>
              <a:rPr lang="en-US" sz="2400"/>
              <a:t>)</a:t>
            </a:r>
          </a:p>
          <a:p>
            <a:pPr>
              <a:lnSpc>
                <a:spcPct val="80000"/>
              </a:lnSpc>
            </a:pPr>
            <a:r>
              <a:rPr lang="en-US" sz="2400"/>
              <a:t>Crop evapotranspiration under standard conditions (ET</a:t>
            </a:r>
            <a:r>
              <a:rPr lang="en-US" sz="2400" baseline="-25000"/>
              <a:t>c</a:t>
            </a:r>
            <a:r>
              <a:rPr lang="en-US" sz="2400"/>
              <a:t>) and</a:t>
            </a:r>
          </a:p>
          <a:p>
            <a:pPr>
              <a:lnSpc>
                <a:spcPct val="80000"/>
              </a:lnSpc>
            </a:pPr>
            <a:r>
              <a:rPr lang="en-US" sz="2400"/>
              <a:t>Crop evapotranspiration under various management and environmental conditions (ET</a:t>
            </a:r>
            <a:r>
              <a:rPr lang="en-US" sz="2400" baseline="-25000"/>
              <a:t>c adj</a:t>
            </a:r>
            <a:r>
              <a:rPr lang="en-US" sz="2400"/>
              <a:t>).</a:t>
            </a:r>
          </a:p>
          <a:p>
            <a:pPr>
              <a:lnSpc>
                <a:spcPct val="80000"/>
              </a:lnSpc>
            </a:pPr>
            <a:r>
              <a:rPr lang="en-US" sz="2400"/>
              <a:t>Units: Depth of water per unit time (mm/day)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Can also be expressed in units of Energy per unit area per unit time (MJ.m</a:t>
            </a:r>
            <a:r>
              <a:rPr lang="en-US" sz="2000" baseline="30000"/>
              <a:t>-2</a:t>
            </a:r>
            <a:r>
              <a:rPr lang="en-US" sz="2000"/>
              <a:t>.day</a:t>
            </a:r>
            <a:r>
              <a:rPr lang="en-US" sz="2000" baseline="30000"/>
              <a:t>-1</a:t>
            </a:r>
            <a:r>
              <a:rPr lang="en-US" sz="2000"/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About 2.45 MJ/m</a:t>
            </a:r>
            <a:r>
              <a:rPr lang="en-US" sz="2000" baseline="30000"/>
              <a:t>2</a:t>
            </a:r>
            <a:r>
              <a:rPr lang="en-US" sz="2000"/>
              <a:t> are required for evaporation of a mm of water (depends on latent heat of vaporization </a:t>
            </a:r>
            <a:r>
              <a:rPr lang="en-US" sz="2000">
                <a:sym typeface="Symbol" pitchFamily="18" charset="2"/>
              </a:rPr>
              <a:t>=2.501-0.002362 T</a:t>
            </a:r>
            <a:r>
              <a:rPr lang="en-US" sz="2000"/>
              <a:t>) MJ.Kg</a:t>
            </a:r>
            <a:r>
              <a:rPr lang="en-US" sz="2000" baseline="30000"/>
              <a:t>-1</a:t>
            </a:r>
            <a:r>
              <a:rPr lang="en-US" sz="2000"/>
              <a:t>.   [1kg water=1litre= 0.001m</a:t>
            </a:r>
            <a:r>
              <a:rPr lang="en-US" sz="2000" baseline="30000"/>
              <a:t>3</a:t>
            </a:r>
            <a:r>
              <a:rPr lang="en-US" sz="2000"/>
              <a:t>= 0.001m (1mm) water over 1 m</a:t>
            </a:r>
            <a:r>
              <a:rPr lang="en-US" sz="2000" baseline="30000"/>
              <a:t>2</a:t>
            </a:r>
            <a:r>
              <a:rPr lang="en-US" sz="2000"/>
              <a:t> area]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The evapo-transpiration rate expressed in units of MJ m</a:t>
            </a:r>
            <a:r>
              <a:rPr lang="en-US" sz="2000" baseline="30000"/>
              <a:t>-2</a:t>
            </a:r>
            <a:r>
              <a:rPr lang="en-US" sz="2000"/>
              <a:t> day</a:t>
            </a:r>
            <a:r>
              <a:rPr lang="en-US" sz="2000" baseline="30000"/>
              <a:t>-1</a:t>
            </a:r>
            <a:r>
              <a:rPr lang="en-US" sz="2000"/>
              <a:t> is represented by λET, the latent heat flux.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EEB8-936D-4259-8851-9F685DCDEF5F}" type="slidenum">
              <a:rPr lang="en-US"/>
              <a:pPr/>
              <a:t>10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/>
              <a:t>Aerodynamical</a:t>
            </a:r>
            <a:r>
              <a:rPr lang="en-US" sz="3600" b="1" dirty="0" smtClean="0"/>
              <a:t> resistance over hypothetical </a:t>
            </a:r>
            <a:r>
              <a:rPr lang="en-US" sz="3600" b="1" dirty="0"/>
              <a:t>reference crop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65325"/>
            <a:ext cx="8086798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4242-B983-45C9-96E1-D7A4F4BE9D5B}" type="slidenum">
              <a:rPr lang="en-US"/>
              <a:pPr/>
              <a:t>11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If wind is not measured at standard height of 2m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1888" y="2362200"/>
            <a:ext cx="7250112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FBBD-715C-4EE4-A99D-1ED7ABE89E04}" type="slidenum">
              <a:rPr lang="en-US"/>
              <a:pPr/>
              <a:t>12</a:t>
            </a:fld>
            <a:endParaRPr lang="en-US"/>
          </a:p>
        </p:txBody>
      </p:sp>
      <p:pic>
        <p:nvPicPr>
          <p:cNvPr id="30728" name="Picture 3"/>
          <p:cNvPicPr>
            <a:picLocks noChangeAspect="1" noChangeArrowheads="1"/>
          </p:cNvPicPr>
          <p:nvPr/>
        </p:nvPicPr>
        <p:blipFill>
          <a:blip r:embed="rId3" cstate="print"/>
          <a:srcRect l="30710" t="27692" r="12476" b="3078"/>
          <a:stretch>
            <a:fillRect/>
          </a:stretch>
        </p:blipFill>
        <p:spPr bwMode="auto">
          <a:xfrm>
            <a:off x="6324600" y="152400"/>
            <a:ext cx="281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5715000" cy="1371600"/>
          </a:xfrm>
        </p:spPr>
        <p:txBody>
          <a:bodyPr/>
          <a:lstStyle/>
          <a:p>
            <a:r>
              <a:rPr lang="en-US"/>
              <a:t>Surface resistance (r</a:t>
            </a:r>
            <a:r>
              <a:rPr lang="en-US" baseline="-25000"/>
              <a:t>s</a:t>
            </a:r>
            <a:r>
              <a:rPr lang="en-US"/>
              <a:t>)</a:t>
            </a:r>
          </a:p>
        </p:txBody>
      </p:sp>
      <p:pic>
        <p:nvPicPr>
          <p:cNvPr id="3072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3188" y="1298575"/>
            <a:ext cx="7897812" cy="1901825"/>
          </a:xfrm>
          <a:noFill/>
          <a:ln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276600"/>
            <a:ext cx="464820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07950" y="3200400"/>
            <a:ext cx="382905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LAI = Leave Area/Soil Area</a:t>
            </a:r>
          </a:p>
          <a:p>
            <a:pPr eaLnBrk="1" hangingPunct="1"/>
            <a:r>
              <a:rPr lang="en-US">
                <a:latin typeface="Arial" charset="0"/>
              </a:rPr>
              <a:t>Active LAI = Sun-lit area of canopy 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for Reference Crop:</a:t>
            </a:r>
          </a:p>
          <a:p>
            <a:pPr eaLnBrk="1" hangingPunct="1"/>
            <a:r>
              <a:rPr lang="en-US">
                <a:latin typeface="Arial" charset="0"/>
              </a:rPr>
              <a:t>	LAI</a:t>
            </a:r>
            <a:r>
              <a:rPr lang="en-US" baseline="-25000">
                <a:latin typeface="Arial" charset="0"/>
              </a:rPr>
              <a:t>active </a:t>
            </a:r>
            <a:r>
              <a:rPr lang="en-US">
                <a:latin typeface="Arial" charset="0"/>
              </a:rPr>
              <a:t>= 0.5 LAI </a:t>
            </a:r>
          </a:p>
          <a:p>
            <a:pPr eaLnBrk="1" hangingPunct="1"/>
            <a:r>
              <a:rPr lang="en-US">
                <a:latin typeface="Arial" charset="0"/>
              </a:rPr>
              <a:t>	LAI = 24 h </a:t>
            </a:r>
          </a:p>
          <a:p>
            <a:pPr eaLnBrk="1" hangingPunct="1"/>
            <a:r>
              <a:rPr lang="en-US">
                <a:latin typeface="Arial" charset="0"/>
              </a:rPr>
              <a:t>	h = height of crop = 0.12 m</a:t>
            </a:r>
          </a:p>
          <a:p>
            <a:pPr eaLnBrk="1" hangingPunct="1"/>
            <a:r>
              <a:rPr lang="en-US">
                <a:latin typeface="Arial" charset="0"/>
              </a:rPr>
              <a:t>And</a:t>
            </a:r>
          </a:p>
          <a:p>
            <a:pPr eaLnBrk="1" hangingPunct="1"/>
            <a:r>
              <a:rPr lang="en-US">
                <a:latin typeface="Arial" charset="0"/>
              </a:rPr>
              <a:t>	r</a:t>
            </a:r>
            <a:r>
              <a:rPr lang="en-US" baseline="-25000">
                <a:latin typeface="Arial" charset="0"/>
              </a:rPr>
              <a:t>1</a:t>
            </a:r>
            <a:r>
              <a:rPr lang="en-US">
                <a:latin typeface="Arial" charset="0"/>
              </a:rPr>
              <a:t>= 100 s.m</a:t>
            </a:r>
            <a:r>
              <a:rPr lang="en-US" baseline="30000">
                <a:latin typeface="Arial" charset="0"/>
              </a:rPr>
              <a:t>-1</a:t>
            </a:r>
            <a:endParaRPr lang="en-US">
              <a:latin typeface="Arial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1000" y="5715000"/>
            <a:ext cx="8382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1400">
                <a:latin typeface="Arial" charset="0"/>
              </a:rPr>
              <a:t> For most of the crops LAI varies between 3-5.</a:t>
            </a:r>
          </a:p>
          <a:p>
            <a:pPr eaLnBrk="1" hangingPunct="1">
              <a:buFontTx/>
              <a:buChar char="•"/>
            </a:pPr>
            <a:r>
              <a:rPr lang="en-US" sz="1400">
                <a:latin typeface="Arial" charset="0"/>
              </a:rPr>
              <a:t> It is maximum at flowering time. </a:t>
            </a:r>
          </a:p>
          <a:p>
            <a:pPr eaLnBrk="1" hangingPunct="1">
              <a:buFontTx/>
              <a:buChar char="•"/>
            </a:pPr>
            <a:r>
              <a:rPr lang="en-US" sz="1400">
                <a:latin typeface="Arial" charset="0"/>
              </a:rPr>
              <a:t> LAI can be measured directly by harvesting all green healthy leaves from vegetation over say 1 m</a:t>
            </a:r>
            <a:r>
              <a:rPr lang="en-US" sz="1400" baseline="30000">
                <a:latin typeface="Arial" charset="0"/>
              </a:rPr>
              <a:t>2</a:t>
            </a:r>
            <a:r>
              <a:rPr lang="en-US" sz="1400" baseline="-25000">
                <a:latin typeface="Arial" charset="0"/>
              </a:rPr>
              <a:t>.</a:t>
            </a:r>
          </a:p>
          <a:p>
            <a:pPr eaLnBrk="1" hangingPunct="1">
              <a:buFontTx/>
              <a:buChar char="•"/>
            </a:pPr>
            <a:r>
              <a:rPr lang="en-US" sz="1400">
                <a:latin typeface="Arial" charset="0"/>
              </a:rPr>
              <a:t> Only one side of the leave area is considered.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61FA-D16D-4B90-9D1F-9EC0255D4A32}" type="slidenum">
              <a:rPr lang="en-US"/>
              <a:pPr/>
              <a:t>13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FAO Penman-Monteith Equation for Reference Crop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Putting various equations for REFERENCE CROP, the FAO-Penman-Montieth Eq., can be written as:</a:t>
            </a:r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936875"/>
            <a:ext cx="44196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609600" y="4038600"/>
            <a:ext cx="746760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Where:</a:t>
            </a:r>
          </a:p>
          <a:p>
            <a:pPr eaLnBrk="1" hangingPunct="1"/>
            <a:r>
              <a:rPr lang="en-US" dirty="0" err="1">
                <a:latin typeface="Arial" charset="0"/>
              </a:rPr>
              <a:t>ET</a:t>
            </a:r>
            <a:r>
              <a:rPr lang="en-US" baseline="-25000" dirty="0" err="1">
                <a:latin typeface="Arial" charset="0"/>
              </a:rPr>
              <a:t>o</a:t>
            </a:r>
            <a:r>
              <a:rPr lang="en-US" dirty="0">
                <a:latin typeface="Arial" charset="0"/>
              </a:rPr>
              <a:t> = </a:t>
            </a:r>
            <a:r>
              <a:rPr lang="en-US" dirty="0" err="1">
                <a:latin typeface="Arial" charset="0"/>
              </a:rPr>
              <a:t>Eavpotranspiration</a:t>
            </a:r>
            <a:r>
              <a:rPr lang="en-US" dirty="0">
                <a:latin typeface="Arial" charset="0"/>
              </a:rPr>
              <a:t> of Ref. Crop.; mm/day</a:t>
            </a:r>
          </a:p>
          <a:p>
            <a:pPr eaLnBrk="1" hangingPunct="1"/>
            <a:r>
              <a:rPr lang="en-US" dirty="0" err="1">
                <a:latin typeface="Arial" charset="0"/>
              </a:rPr>
              <a:t>R</a:t>
            </a:r>
            <a:r>
              <a:rPr lang="en-US" baseline="-25000" dirty="0" err="1"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 is the net </a:t>
            </a:r>
            <a:r>
              <a:rPr lang="en-US" dirty="0" err="1">
                <a:latin typeface="Arial" charset="0"/>
              </a:rPr>
              <a:t>radiation,MJ</a:t>
            </a:r>
            <a:r>
              <a:rPr lang="en-US" dirty="0">
                <a:latin typeface="Arial" charset="0"/>
              </a:rPr>
              <a:t>/m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/day</a:t>
            </a:r>
          </a:p>
          <a:p>
            <a:pPr eaLnBrk="1" hangingPunct="1"/>
            <a:r>
              <a:rPr lang="en-US" dirty="0">
                <a:latin typeface="Arial" charset="0"/>
              </a:rPr>
              <a:t>G is the soil heat flux,</a:t>
            </a:r>
          </a:p>
          <a:p>
            <a:pPr eaLnBrk="1" hangingPunct="1"/>
            <a:r>
              <a:rPr lang="en-US" dirty="0">
                <a:latin typeface="Arial" charset="0"/>
              </a:rPr>
              <a:t>T is mean daily temp, at 2m height, </a:t>
            </a:r>
            <a:r>
              <a:rPr lang="en-US" baseline="30000" dirty="0" err="1">
                <a:latin typeface="Arial" charset="0"/>
              </a:rPr>
              <a:t>o</a:t>
            </a:r>
            <a:r>
              <a:rPr lang="en-US" dirty="0" err="1">
                <a:latin typeface="Arial" charset="0"/>
              </a:rPr>
              <a:t>C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(</a:t>
            </a:r>
            <a:r>
              <a:rPr lang="en-US" dirty="0" err="1">
                <a:latin typeface="Arial" charset="0"/>
              </a:rPr>
              <a:t>e</a:t>
            </a:r>
            <a:r>
              <a:rPr lang="en-US" baseline="-25000" dirty="0" err="1">
                <a:latin typeface="Arial" charset="0"/>
              </a:rPr>
              <a:t>s</a:t>
            </a:r>
            <a:r>
              <a:rPr lang="en-US" dirty="0">
                <a:latin typeface="Arial" charset="0"/>
              </a:rPr>
              <a:t> - e</a:t>
            </a:r>
            <a:r>
              <a:rPr lang="en-US" baseline="-25000" dirty="0">
                <a:latin typeface="Arial" charset="0"/>
              </a:rPr>
              <a:t>a</a:t>
            </a:r>
            <a:r>
              <a:rPr lang="en-US" dirty="0">
                <a:latin typeface="Arial" charset="0"/>
              </a:rPr>
              <a:t>) represents the </a:t>
            </a:r>
            <a:r>
              <a:rPr lang="en-US" dirty="0" err="1">
                <a:latin typeface="Arial" charset="0"/>
              </a:rPr>
              <a:t>vapour</a:t>
            </a:r>
            <a:r>
              <a:rPr lang="en-US" dirty="0">
                <a:latin typeface="Arial" charset="0"/>
              </a:rPr>
              <a:t> pressure deficit of the air, </a:t>
            </a:r>
          </a:p>
          <a:p>
            <a:pPr eaLnBrk="1" hangingPunct="1"/>
            <a:r>
              <a:rPr lang="en-US" dirty="0">
                <a:latin typeface="Arial" charset="0"/>
              </a:rPr>
              <a:t>Δ is the slope of saturation </a:t>
            </a:r>
            <a:r>
              <a:rPr lang="en-US" dirty="0" err="1">
                <a:latin typeface="Arial" charset="0"/>
              </a:rPr>
              <a:t>vapour</a:t>
            </a:r>
            <a:r>
              <a:rPr lang="en-US" dirty="0">
                <a:latin typeface="Arial" charset="0"/>
              </a:rPr>
              <a:t> pressure </a:t>
            </a:r>
            <a:r>
              <a:rPr lang="en-US" dirty="0" err="1">
                <a:latin typeface="Arial" charset="0"/>
              </a:rPr>
              <a:t>vs</a:t>
            </a:r>
            <a:r>
              <a:rPr lang="en-US" dirty="0">
                <a:latin typeface="Arial" charset="0"/>
              </a:rPr>
              <a:t> Temp curve, </a:t>
            </a:r>
          </a:p>
          <a:p>
            <a:pPr eaLnBrk="1" hangingPunct="1">
              <a:buFont typeface="Symbol" pitchFamily="18" charset="2"/>
              <a:buChar char="g"/>
            </a:pPr>
            <a:r>
              <a:rPr lang="en-US" dirty="0">
                <a:latin typeface="Arial" charset="0"/>
              </a:rPr>
              <a:t> is the </a:t>
            </a:r>
            <a:r>
              <a:rPr lang="en-US" dirty="0" err="1">
                <a:latin typeface="Arial" charset="0"/>
              </a:rPr>
              <a:t>psychrometric</a:t>
            </a:r>
            <a:r>
              <a:rPr lang="en-US" dirty="0">
                <a:latin typeface="Arial" charset="0"/>
              </a:rPr>
              <a:t> constant, and 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dirty="0">
                <a:latin typeface="Arial" charset="0"/>
              </a:rPr>
              <a:t>u2 wind speed at 2 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375E-394D-4113-99CE-4F65B4EC8316}" type="slidenum">
              <a:rPr lang="en-US"/>
              <a:pPr/>
              <a:t>14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r>
              <a:rPr lang="en-US" sz="2800" dirty="0" smtClean="0"/>
              <a:t>Sunshine measurements </a:t>
            </a:r>
            <a:endParaRPr lang="en-US" sz="1600" dirty="0"/>
          </a:p>
        </p:txBody>
      </p:sp>
      <p:pic>
        <p:nvPicPr>
          <p:cNvPr id="63492" name="Picture 4" descr="Heliogra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029294"/>
            <a:ext cx="3352800" cy="3304706"/>
          </a:xfrm>
          <a:prstGeom prst="rect">
            <a:avLst/>
          </a:prstGeom>
          <a:noFill/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36525" y="6400800"/>
            <a:ext cx="59008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solariometer</a:t>
            </a:r>
            <a:r>
              <a:rPr lang="en-US" dirty="0"/>
              <a:t>, radiometer to measure the solar radiations</a:t>
            </a:r>
          </a:p>
        </p:txBody>
      </p:sp>
      <p:pic>
        <p:nvPicPr>
          <p:cNvPr id="48130" name="Picture 2" descr="File:Hukseflux radiometer sr11 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343150"/>
            <a:ext cx="3886200" cy="29146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943600" y="5410200"/>
            <a:ext cx="1590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Pyranometer</a:t>
            </a:r>
            <a:r>
              <a:rPr lang="en-US" dirty="0" smtClean="0"/>
              <a:t>,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5410200"/>
            <a:ext cx="3247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Heliograph (Campbell Stoke)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6ED0-5A6F-482A-8895-DEABE7992939}" type="slidenum">
              <a:rPr lang="en-US"/>
              <a:pPr/>
              <a:t>15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Components of Radiation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74800"/>
            <a:ext cx="5715000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971800" y="5638800"/>
            <a:ext cx="451167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R</a:t>
            </a:r>
            <a:r>
              <a:rPr lang="en-US" sz="2000" baseline="-25000"/>
              <a:t>ns</a:t>
            </a:r>
            <a:r>
              <a:rPr lang="en-US" sz="2000"/>
              <a:t> = R</a:t>
            </a:r>
            <a:r>
              <a:rPr lang="en-US" sz="2000" baseline="-25000"/>
              <a:t>s</a:t>
            </a:r>
            <a:r>
              <a:rPr lang="en-US" sz="2000"/>
              <a:t> – </a:t>
            </a:r>
            <a:r>
              <a:rPr lang="en-US" sz="2000">
                <a:latin typeface="Symbol" pitchFamily="18" charset="2"/>
              </a:rPr>
              <a:t>a</a:t>
            </a:r>
            <a:r>
              <a:rPr lang="en-US" sz="2000"/>
              <a:t> R</a:t>
            </a:r>
            <a:r>
              <a:rPr lang="en-US" sz="2000" baseline="-25000"/>
              <a:t>s</a:t>
            </a:r>
            <a:r>
              <a:rPr lang="en-US" sz="2000" b="1"/>
              <a:t>= (1 - </a:t>
            </a:r>
            <a:r>
              <a:rPr lang="en-US">
                <a:latin typeface="Symbol" pitchFamily="18" charset="2"/>
              </a:rPr>
              <a:t>a</a:t>
            </a:r>
            <a:r>
              <a:rPr lang="en-US"/>
              <a:t> ) Rs</a:t>
            </a:r>
          </a:p>
          <a:p>
            <a:endParaRPr lang="en-US"/>
          </a:p>
          <a:p>
            <a:r>
              <a:rPr lang="en-US" sz="2000"/>
              <a:t>R</a:t>
            </a:r>
            <a:r>
              <a:rPr lang="en-US" sz="2000" baseline="-25000"/>
              <a:t>n</a:t>
            </a:r>
            <a:r>
              <a:rPr lang="en-US" sz="2000"/>
              <a:t> =  R</a:t>
            </a:r>
            <a:r>
              <a:rPr lang="en-US" sz="2000" baseline="-25000"/>
              <a:t>ns </a:t>
            </a:r>
            <a:r>
              <a:rPr lang="en-US" sz="2000"/>
              <a:t>-  R</a:t>
            </a:r>
            <a:r>
              <a:rPr lang="en-US" sz="2000" baseline="-25000"/>
              <a:t>nl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E9DE-123F-4583-9BE9-FECBE7049A5F}" type="slidenum">
              <a:rPr lang="en-US"/>
              <a:pPr/>
              <a:t>16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/>
              <a:t>Extraterrestrial Radiation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44958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600"/>
              <a:t>Solar Constant (Gs)</a:t>
            </a:r>
          </a:p>
          <a:p>
            <a:r>
              <a:rPr lang="en-US" sz="1600"/>
              <a:t>The radiation striking a surface perpendicular to the sun's rays at the top of the earth's atmosphere, called the solar constant, is about 0.082 MJ m</a:t>
            </a:r>
            <a:r>
              <a:rPr lang="en-US" sz="1600" baseline="30000"/>
              <a:t>-2</a:t>
            </a:r>
            <a:r>
              <a:rPr lang="en-US" sz="1600"/>
              <a:t> min</a:t>
            </a:r>
            <a:r>
              <a:rPr lang="en-US" sz="1600" baseline="30000"/>
              <a:t>-1</a:t>
            </a:r>
          </a:p>
          <a:p>
            <a:r>
              <a:rPr lang="en-US" sz="1600"/>
              <a:t>Extraterrestrial Radiation is function of location and season</a:t>
            </a:r>
          </a:p>
          <a:p>
            <a:pPr>
              <a:buFont typeface="Wingdings" pitchFamily="2" charset="2"/>
              <a:buNone/>
            </a:pPr>
            <a:endParaRPr lang="en-US" sz="1600"/>
          </a:p>
          <a:p>
            <a:pPr>
              <a:buFont typeface="Wingdings" pitchFamily="2" charset="2"/>
              <a:buNone/>
            </a:pPr>
            <a:r>
              <a:rPr lang="en-US" sz="1600"/>
              <a:t>Shortwave Radiation</a:t>
            </a:r>
          </a:p>
          <a:p>
            <a:r>
              <a:rPr lang="en-US" sz="1600"/>
              <a:t>Radiations reaching ground surface (Rs)</a:t>
            </a:r>
          </a:p>
          <a:p>
            <a:r>
              <a:rPr lang="en-US" sz="1600"/>
              <a:t>On clear days it is 0.75 times of Ra</a:t>
            </a:r>
          </a:p>
          <a:p>
            <a:r>
              <a:rPr lang="en-US" sz="1600"/>
              <a:t>On cloudy days it is 0.25 times of Ra</a:t>
            </a:r>
          </a:p>
          <a:p>
            <a:pPr>
              <a:buFont typeface="Wingdings" pitchFamily="2" charset="2"/>
              <a:buNone/>
            </a:pPr>
            <a:endParaRPr lang="en-US" sz="1600"/>
          </a:p>
          <a:p>
            <a:pPr>
              <a:buFont typeface="Wingdings" pitchFamily="2" charset="2"/>
              <a:buNone/>
            </a:pPr>
            <a:r>
              <a:rPr lang="en-US" sz="1600"/>
              <a:t>Net Shortwave radiation Rn</a:t>
            </a:r>
          </a:p>
          <a:p>
            <a:r>
              <a:rPr lang="en-US" sz="1600"/>
              <a:t>Rs - Albedo (Rs)</a:t>
            </a:r>
          </a:p>
          <a:p>
            <a:endParaRPr lang="en-US" sz="160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1225" y="1219200"/>
            <a:ext cx="44227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1575" y="4419600"/>
            <a:ext cx="41624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0D8B-58D8-4342-B8EE-D3363E36E044}" type="slidenum">
              <a:rPr lang="en-US"/>
              <a:pPr/>
              <a:t>17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29600" cy="1371600"/>
          </a:xfrm>
        </p:spPr>
        <p:txBody>
          <a:bodyPr/>
          <a:lstStyle/>
          <a:p>
            <a:r>
              <a:rPr lang="en-US"/>
              <a:t>Extraterrestrial Radiation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53340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489325"/>
            <a:ext cx="27273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110038"/>
            <a:ext cx="2366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408613"/>
            <a:ext cx="240347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935663"/>
            <a:ext cx="27622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36525" y="605631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or</a:t>
            </a:r>
          </a:p>
        </p:txBody>
      </p:sp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4150" y="5986463"/>
            <a:ext cx="23304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3184525" y="6056313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where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4800600" y="3854450"/>
            <a:ext cx="4387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Determine Ra (Extraterrestrial Radiation) </a:t>
            </a:r>
          </a:p>
          <a:p>
            <a:pPr eaLnBrk="1" hangingPunct="1"/>
            <a:r>
              <a:rPr lang="en-US" dirty="0">
                <a:latin typeface="Arial" charset="0"/>
              </a:rPr>
              <a:t>for Lahore for </a:t>
            </a:r>
            <a:r>
              <a:rPr lang="en-US" dirty="0" smtClean="0">
                <a:latin typeface="Arial" charset="0"/>
              </a:rPr>
              <a:t>21 March</a:t>
            </a:r>
            <a:endParaRPr lang="en-US" dirty="0"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2433478"/>
            <a:ext cx="449580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Inverse </a:t>
            </a:r>
            <a:r>
              <a:rPr lang="en-US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the square of the relative distance </a:t>
            </a: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Earth-Sun</a:t>
            </a:r>
            <a:endParaRPr lang="en-US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6B3D7-3312-49DC-9891-2E659421BADF}" type="slidenum">
              <a:rPr lang="en-US"/>
              <a:pPr/>
              <a:t>18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Day light hours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593975"/>
            <a:ext cx="121443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584325" y="2551113"/>
            <a:ext cx="2019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Day Light Hours =</a:t>
            </a: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149600"/>
            <a:ext cx="33528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81000" y="3519488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Solar (shortwave) Radiation =</a:t>
            </a:r>
          </a:p>
        </p:txBody>
      </p:sp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081463"/>
            <a:ext cx="6002338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447800" y="5980113"/>
            <a:ext cx="174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a</a:t>
            </a:r>
            <a:r>
              <a:rPr lang="en-US" baseline="-25000">
                <a:latin typeface="Arial" charset="0"/>
              </a:rPr>
              <a:t>s</a:t>
            </a:r>
            <a:r>
              <a:rPr lang="en-US">
                <a:latin typeface="Arial" charset="0"/>
              </a:rPr>
              <a:t>=0.25, b</a:t>
            </a:r>
            <a:r>
              <a:rPr lang="en-US" baseline="-25000">
                <a:latin typeface="Arial" charset="0"/>
              </a:rPr>
              <a:t>s</a:t>
            </a:r>
            <a:r>
              <a:rPr lang="en-US">
                <a:latin typeface="Arial" charset="0"/>
              </a:rPr>
              <a:t>=0.5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0CC3-3D4B-4786-A2E6-6D07377307CF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 Long wave Radiation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6399213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038600"/>
            <a:ext cx="24034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7700" y="4038600"/>
            <a:ext cx="179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54525" y="4630738"/>
            <a:ext cx="240347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2955925" y="453231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or</a:t>
            </a:r>
          </a:p>
        </p:txBody>
      </p:sp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8813" y="5105400"/>
            <a:ext cx="3303587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1889125" y="5638800"/>
            <a:ext cx="451167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err="1"/>
              <a:t>R</a:t>
            </a:r>
            <a:r>
              <a:rPr lang="en-US" sz="2400" baseline="-25000" dirty="0" err="1"/>
              <a:t>ns</a:t>
            </a:r>
            <a:r>
              <a:rPr lang="en-US" sz="2400" dirty="0"/>
              <a:t> = R</a:t>
            </a:r>
            <a:r>
              <a:rPr lang="en-US" sz="2400" baseline="-25000" dirty="0"/>
              <a:t>s</a:t>
            </a:r>
            <a:r>
              <a:rPr lang="en-US" sz="2400" dirty="0"/>
              <a:t> – </a:t>
            </a:r>
            <a:r>
              <a:rPr lang="en-US" sz="2400" dirty="0">
                <a:latin typeface="Symbol" pitchFamily="18" charset="2"/>
              </a:rPr>
              <a:t>a</a:t>
            </a:r>
            <a:r>
              <a:rPr lang="en-US" sz="2400" dirty="0"/>
              <a:t> R</a:t>
            </a:r>
            <a:r>
              <a:rPr lang="en-US" sz="2400" baseline="-25000" dirty="0"/>
              <a:t>s</a:t>
            </a:r>
            <a:r>
              <a:rPr lang="en-US" sz="2400" dirty="0"/>
              <a:t>= (1</a:t>
            </a:r>
            <a:r>
              <a:rPr lang="en-US" sz="2400" b="1" dirty="0"/>
              <a:t> - </a:t>
            </a:r>
            <a:r>
              <a:rPr lang="en-US" sz="2400" dirty="0">
                <a:latin typeface="Symbol" pitchFamily="18" charset="2"/>
              </a:rPr>
              <a:t>a</a:t>
            </a:r>
            <a:r>
              <a:rPr lang="en-US" sz="2400" dirty="0"/>
              <a:t> ) Rs</a:t>
            </a:r>
            <a:endParaRPr lang="en-US" sz="2000" dirty="0"/>
          </a:p>
          <a:p>
            <a:endParaRPr lang="en-US" sz="2000" dirty="0"/>
          </a:p>
          <a:p>
            <a:r>
              <a:rPr lang="en-US" sz="2400" dirty="0" err="1"/>
              <a:t>R</a:t>
            </a:r>
            <a:r>
              <a:rPr lang="en-US" sz="2400" baseline="-25000" dirty="0" err="1"/>
              <a:t>n</a:t>
            </a:r>
            <a:r>
              <a:rPr lang="en-US" sz="2400" dirty="0"/>
              <a:t> =  </a:t>
            </a:r>
            <a:r>
              <a:rPr lang="en-US" sz="2400" dirty="0" err="1"/>
              <a:t>R</a:t>
            </a:r>
            <a:r>
              <a:rPr lang="en-US" sz="2400" baseline="-25000" dirty="0" err="1"/>
              <a:t>ns</a:t>
            </a:r>
            <a:r>
              <a:rPr lang="en-US" sz="2400" baseline="-25000" dirty="0"/>
              <a:t> </a:t>
            </a:r>
            <a:r>
              <a:rPr lang="en-US" sz="2400" dirty="0"/>
              <a:t>-  </a:t>
            </a:r>
            <a:r>
              <a:rPr lang="en-US" sz="2400" dirty="0" err="1"/>
              <a:t>R</a:t>
            </a:r>
            <a:r>
              <a:rPr lang="en-US" sz="2400" baseline="-25000" dirty="0" err="1"/>
              <a:t>nl</a:t>
            </a:r>
            <a:endParaRPr lang="en-US" sz="2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74FB-44C0-49BE-AF5E-3091899E8338}" type="slidenum">
              <a:rPr lang="en-US"/>
              <a:pPr/>
              <a:t>2</a:t>
            </a:fld>
            <a:endParaRPr lang="en-US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76400"/>
            <a:ext cx="6840319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Types of Evapotranspirations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00FB-1108-4DD5-9D40-D86A62EFB4A2}" type="slidenum">
              <a:rPr lang="en-US"/>
              <a:pPr/>
              <a:t>20</a:t>
            </a:fld>
            <a:endParaRPr lang="en-US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4488" y="152400"/>
            <a:ext cx="4632325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7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3962400" cy="1554162"/>
          </a:xfrm>
        </p:spPr>
        <p:txBody>
          <a:bodyPr/>
          <a:lstStyle/>
          <a:p>
            <a:pPr algn="l"/>
            <a:r>
              <a:rPr lang="en-US" sz="2800" dirty="0" err="1" smtClean="0"/>
              <a:t>Vapour</a:t>
            </a:r>
            <a:r>
              <a:rPr lang="en-US" sz="2800" dirty="0" smtClean="0"/>
              <a:t> </a:t>
            </a:r>
            <a:r>
              <a:rPr lang="en-US" sz="2800" dirty="0"/>
              <a:t>Pressure Saturated and Actual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65125" y="2619375"/>
            <a:ext cx="26225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1" hangingPunct="1"/>
            <a:r>
              <a:rPr lang="en-US">
                <a:latin typeface="Arial" charset="0"/>
              </a:rPr>
              <a:t>Preference:</a:t>
            </a:r>
          </a:p>
          <a:p>
            <a:pPr marL="342900" indent="-342900" eaLnBrk="1" hangingPunct="1"/>
            <a:endParaRPr lang="en-US">
              <a:latin typeface="Arial" charset="0"/>
            </a:endParaRPr>
          </a:p>
          <a:p>
            <a:pPr marL="342900" indent="-342900" eaLnBrk="1" hangingPunct="1">
              <a:buFontTx/>
              <a:buChar char="•"/>
            </a:pPr>
            <a:r>
              <a:rPr lang="en-US">
                <a:latin typeface="Arial" charset="0"/>
              </a:rPr>
              <a:t>Tdew</a:t>
            </a:r>
          </a:p>
          <a:p>
            <a:pPr marL="342900" indent="-342900" eaLnBrk="1" hangingPunct="1">
              <a:buFontTx/>
              <a:buChar char="•"/>
            </a:pPr>
            <a:r>
              <a:rPr lang="en-US">
                <a:latin typeface="Arial" charset="0"/>
              </a:rPr>
              <a:t>RH max and RH Min</a:t>
            </a:r>
          </a:p>
          <a:p>
            <a:pPr marL="342900" indent="-342900" eaLnBrk="1" hangingPunct="1">
              <a:buFontTx/>
              <a:buChar char="•"/>
            </a:pPr>
            <a:r>
              <a:rPr lang="en-US">
                <a:latin typeface="Arial" charset="0"/>
              </a:rPr>
              <a:t>RH max</a:t>
            </a:r>
          </a:p>
          <a:p>
            <a:pPr marL="342900" indent="-342900" eaLnBrk="1" hangingPunct="1">
              <a:buFontTx/>
              <a:buChar char="•"/>
            </a:pPr>
            <a:r>
              <a:rPr lang="en-US">
                <a:latin typeface="Arial" charset="0"/>
              </a:rPr>
              <a:t>RH mean</a:t>
            </a:r>
          </a:p>
        </p:txBody>
      </p:sp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4448175"/>
            <a:ext cx="40386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70BA3-CCEF-4738-A371-5CB3393C14F3}" type="slidenum">
              <a:rPr lang="en-US"/>
              <a:pPr/>
              <a:t>21</a:t>
            </a:fld>
            <a:endParaRPr lang="en-US"/>
          </a:p>
        </p:txBody>
      </p:sp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/>
              <a:t>Vapor Pressure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450" y="1676400"/>
            <a:ext cx="44005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828800"/>
            <a:ext cx="32099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Box 6"/>
          <p:cNvSpPr txBox="1">
            <a:spLocks noChangeArrowheads="1"/>
          </p:cNvSpPr>
          <p:nvPr/>
        </p:nvSpPr>
        <p:spPr bwMode="auto">
          <a:xfrm>
            <a:off x="304800" y="152400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Latent Heat of Vaporization</a:t>
            </a:r>
          </a:p>
        </p:txBody>
      </p:sp>
      <p:pic>
        <p:nvPicPr>
          <p:cNvPr id="4915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572000"/>
            <a:ext cx="28194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Box 9"/>
          <p:cNvSpPr txBox="1">
            <a:spLocks noChangeArrowheads="1"/>
          </p:cNvSpPr>
          <p:nvPr/>
        </p:nvSpPr>
        <p:spPr bwMode="auto">
          <a:xfrm>
            <a:off x="304800" y="2590800"/>
            <a:ext cx="313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Clausius Clapeyron Equation</a:t>
            </a:r>
          </a:p>
        </p:txBody>
      </p:sp>
      <p:pic>
        <p:nvPicPr>
          <p:cNvPr id="49160" name="Picture 5"/>
          <p:cNvPicPr>
            <a:picLocks noChangeAspect="1" noChangeArrowheads="1"/>
          </p:cNvPicPr>
          <p:nvPr/>
        </p:nvPicPr>
        <p:blipFill>
          <a:blip r:embed="rId6" cstate="print"/>
          <a:srcRect l="7462" r="9949"/>
          <a:stretch>
            <a:fillRect/>
          </a:stretch>
        </p:blipFill>
        <p:spPr bwMode="auto">
          <a:xfrm>
            <a:off x="392113" y="2971800"/>
            <a:ext cx="3036887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1" name="TextBox 9"/>
          <p:cNvSpPr txBox="1">
            <a:spLocks noChangeArrowheads="1"/>
          </p:cNvSpPr>
          <p:nvPr/>
        </p:nvSpPr>
        <p:spPr bwMode="auto">
          <a:xfrm>
            <a:off x="304800" y="4038600"/>
            <a:ext cx="2873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  <a:sym typeface="Symbol" pitchFamily="18" charset="2"/>
              </a:rPr>
              <a:t> = </a:t>
            </a:r>
            <a:r>
              <a:rPr lang="en-US">
                <a:latin typeface="Arial" charset="0"/>
              </a:rPr>
              <a:t>Gradient of </a:t>
            </a:r>
            <a:r>
              <a:rPr lang="en-US" sz="2800" b="1" i="1">
                <a:latin typeface="Arial" charset="0"/>
              </a:rPr>
              <a:t>e</a:t>
            </a:r>
            <a:r>
              <a:rPr lang="en-US" sz="2800" b="1" i="1" baseline="-25000">
                <a:latin typeface="Arial" charset="0"/>
              </a:rPr>
              <a:t>s</a:t>
            </a:r>
            <a:r>
              <a:rPr lang="en-US">
                <a:latin typeface="Arial" charset="0"/>
              </a:rPr>
              <a:t> w.r.t. T</a:t>
            </a:r>
          </a:p>
        </p:txBody>
      </p:sp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5867400"/>
            <a:ext cx="381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63" name="TextBox 9"/>
          <p:cNvSpPr txBox="1">
            <a:spLocks noChangeArrowheads="1"/>
          </p:cNvSpPr>
          <p:nvPr/>
        </p:nvSpPr>
        <p:spPr bwMode="auto">
          <a:xfrm>
            <a:off x="304800" y="5486400"/>
            <a:ext cx="349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  <a:sym typeface="Symbol" pitchFamily="18" charset="2"/>
              </a:rPr>
              <a:t>D=Vapor Pressure Deficit = e</a:t>
            </a:r>
            <a:r>
              <a:rPr lang="en-US" baseline="-25000">
                <a:latin typeface="Arial" charset="0"/>
                <a:sym typeface="Symbol" pitchFamily="18" charset="2"/>
              </a:rPr>
              <a:t>s</a:t>
            </a:r>
            <a:r>
              <a:rPr lang="en-US">
                <a:latin typeface="Arial" charset="0"/>
                <a:sym typeface="Symbol" pitchFamily="18" charset="2"/>
              </a:rPr>
              <a:t>- e</a:t>
            </a:r>
            <a:endParaRPr lang="en-US">
              <a:latin typeface="Arial" charset="0"/>
            </a:endParaRP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4784725" y="5670550"/>
            <a:ext cx="4275138" cy="92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Hygrometer: 	to measure the RH</a:t>
            </a:r>
          </a:p>
          <a:p>
            <a:r>
              <a:rPr lang="en-US"/>
              <a:t>Psychrometer: 	to measure the Dry &amp; </a:t>
            </a:r>
          </a:p>
          <a:p>
            <a:r>
              <a:rPr lang="en-US"/>
              <a:t>		Wet Bulb Temp.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8B5E-FEDF-4198-89EC-3AC3C5E670FD}" type="slidenum">
              <a:rPr lang="en-US"/>
              <a:pPr/>
              <a:t>22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</a:t>
            </a:r>
            <a:r>
              <a:rPr lang="en-US" baseline="-25000"/>
              <a:t>a </a:t>
            </a:r>
            <a:r>
              <a:rPr lang="en-US"/>
              <a:t>from dry bulb, wet bulb temp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28717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7013" y="3657600"/>
            <a:ext cx="13223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4950" y="2362200"/>
            <a:ext cx="60388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0025" y="4191000"/>
            <a:ext cx="675957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5181600"/>
            <a:ext cx="45275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9FD45-F846-4E94-A94C-9528014AEB50}" type="slidenum">
              <a:rPr lang="en-US"/>
              <a:pPr/>
              <a:t>23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Table for Vapor Pressure from Dry and Wet Bulb Temp. (Aspirated Psychometer)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147887" y="-166687"/>
            <a:ext cx="4772025" cy="83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5EBA-CCF5-456D-A611-9CE7C4731567}" type="slidenum">
              <a:rPr lang="en-US"/>
              <a:pPr/>
              <a:t>24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05037" y="-284162"/>
            <a:ext cx="5089525" cy="88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800"/>
              <a:t>Table for Vapor Pressure from Dry and Wet Bulb Temp. (Non-ventilated Psychometer)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CA83-22E3-4E86-83E9-D5F285306FB1}" type="slidenum">
              <a:rPr lang="en-US"/>
              <a:pPr/>
              <a:t>25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r>
              <a:rPr lang="en-US" sz="4000"/>
              <a:t>Outgoing heat conduction to Soil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 t="34204"/>
          <a:stretch>
            <a:fillRect/>
          </a:stretch>
        </p:blipFill>
        <p:spPr bwMode="auto">
          <a:xfrm>
            <a:off x="1905000" y="1981200"/>
            <a:ext cx="35052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203325" y="3240088"/>
            <a:ext cx="679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For time period from 1 day to 10 days, </a:t>
            </a:r>
            <a:r>
              <a:rPr lang="en-US" sz="2400" b="1">
                <a:latin typeface="Arial" charset="0"/>
              </a:rPr>
              <a:t>G/day is negligible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1488" y="4038600"/>
            <a:ext cx="59547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5608" name="Object 8"/>
          <p:cNvGraphicFramePr>
            <a:graphicFrameLocks noChangeAspect="1"/>
          </p:cNvGraphicFramePr>
          <p:nvPr>
            <p:ph idx="1"/>
          </p:nvPr>
        </p:nvGraphicFramePr>
        <p:xfrm>
          <a:off x="1905000" y="1371600"/>
          <a:ext cx="3505200" cy="603250"/>
        </p:xfrm>
        <a:graphic>
          <a:graphicData uri="http://schemas.openxmlformats.org/presentationml/2006/ole">
            <p:oleObj spid="_x0000_s25608" name="Equation" r:id="rId6" imgW="1244520" imgH="393480" progId="Equation.3">
              <p:embed/>
            </p:oleObj>
          </a:graphicData>
        </a:graphic>
      </p:graphicFrame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5" cstate="print"/>
          <a:srcRect l="28152" t="5556" r="30899" b="83333"/>
          <a:stretch>
            <a:fillRect/>
          </a:stretch>
        </p:blipFill>
        <p:spPr bwMode="auto">
          <a:xfrm>
            <a:off x="5486400" y="2133600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546725" y="2895600"/>
            <a:ext cx="264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ym typeface="Symbol" pitchFamily="18" charset="2"/>
              </a:rPr>
              <a:t></a:t>
            </a:r>
            <a:r>
              <a:rPr lang="en-US" sz="1200"/>
              <a:t>z  is 0.1 to 0.2 for daily calc. and </a:t>
            </a:r>
          </a:p>
          <a:p>
            <a:r>
              <a:rPr lang="en-US" sz="1200"/>
              <a:t>is up to 2 m for monthly calculations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1587-2BFE-4FB8-BBAC-BF9C365A7FD4}" type="slidenum">
              <a:rPr lang="en-US"/>
              <a:pPr/>
              <a:t>26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pPr algn="l"/>
            <a:r>
              <a:rPr lang="en-US"/>
              <a:t>Other parameters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10715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62000" y="2652713"/>
            <a:ext cx="1466850" cy="319087"/>
          </a:xfrm>
          <a:noFill/>
          <a:ln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017838"/>
            <a:ext cx="47434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733800"/>
            <a:ext cx="53197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5" y="6115050"/>
            <a:ext cx="45624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65713" y="1497013"/>
            <a:ext cx="4078287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9" cstate="print"/>
          <a:srcRect l="30710" t="27692" r="12476" b="3078"/>
          <a:stretch>
            <a:fillRect/>
          </a:stretch>
        </p:blipFill>
        <p:spPr bwMode="auto">
          <a:xfrm>
            <a:off x="7010400" y="152400"/>
            <a:ext cx="213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D1D72-68CF-4854-A771-A32935366E82}" type="slidenum">
              <a:rPr lang="en-US"/>
              <a:pPr/>
              <a:t>27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Find </a:t>
            </a:r>
            <a:r>
              <a:rPr lang="en-US" sz="2000" dirty="0" err="1"/>
              <a:t>ETo</a:t>
            </a:r>
            <a:r>
              <a:rPr lang="en-US" sz="2000" dirty="0"/>
              <a:t> (mm/day) for Lahore with following data: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err="1" smtClean="0"/>
              <a:t>Tmax</a:t>
            </a:r>
            <a:r>
              <a:rPr lang="en-US" sz="2000" dirty="0" smtClean="0"/>
              <a:t>= 25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C</a:t>
            </a: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err="1"/>
              <a:t>Tmin</a:t>
            </a:r>
            <a:r>
              <a:rPr lang="en-US" sz="2000" dirty="0"/>
              <a:t>= </a:t>
            </a:r>
            <a:r>
              <a:rPr lang="en-US" sz="2000" dirty="0" smtClean="0"/>
              <a:t>13 </a:t>
            </a:r>
            <a:r>
              <a:rPr lang="en-US" sz="2000" baseline="30000" dirty="0" err="1"/>
              <a:t>o</a:t>
            </a:r>
            <a:r>
              <a:rPr lang="en-US" sz="2000" dirty="0" err="1"/>
              <a:t>C</a:t>
            </a: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err="1" smtClean="0"/>
              <a:t>Tdew</a:t>
            </a:r>
            <a:r>
              <a:rPr lang="en-US" sz="2000" dirty="0" smtClean="0"/>
              <a:t> = 15 </a:t>
            </a:r>
            <a:r>
              <a:rPr lang="en-US" sz="2000" baseline="30000" dirty="0" err="1" smtClean="0"/>
              <a:t>o</a:t>
            </a:r>
            <a:r>
              <a:rPr lang="en-US" sz="2000" dirty="0" err="1" smtClean="0"/>
              <a:t>C</a:t>
            </a: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RH </a:t>
            </a:r>
            <a:r>
              <a:rPr lang="en-US" sz="2000" dirty="0"/>
              <a:t>max=70%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RH min =55%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Z= 216 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Lat. 33.5 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Date </a:t>
            </a:r>
            <a:r>
              <a:rPr lang="en-US" sz="2000" dirty="0" smtClean="0"/>
              <a:t>1-4-2015</a:t>
            </a: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u2= 2 m/s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Ca=1.01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Cs=2.1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err="1"/>
              <a:t>Lembda</a:t>
            </a:r>
            <a:r>
              <a:rPr lang="en-US" sz="2000" dirty="0"/>
              <a:t>=2.45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…. Assume other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7120C-8DE6-4630-ABA1-D8130502D943}" type="slidenum">
              <a:rPr lang="en-US"/>
              <a:pPr/>
              <a:t>28</a:t>
            </a:fld>
            <a:endParaRPr lang="en-US"/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619250"/>
            <a:ext cx="658018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5DC6-534F-4372-A3AC-61907A6CD50E}" type="slidenum">
              <a:rPr lang="en-US"/>
              <a:pPr/>
              <a:t>29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Laws of Emission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Stefan’s Law (Stefan Boltzmann’s Law)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>			W =</a:t>
            </a:r>
            <a:r>
              <a:rPr lang="en-US" sz="2800">
                <a:latin typeface="Symbol" pitchFamily="18" charset="2"/>
              </a:rPr>
              <a:t>s</a:t>
            </a:r>
            <a:r>
              <a:rPr lang="en-US" sz="2800"/>
              <a:t> T</a:t>
            </a:r>
            <a:r>
              <a:rPr lang="en-US" sz="2800" baseline="30000"/>
              <a:t>4</a:t>
            </a:r>
          </a:p>
          <a:p>
            <a:pPr>
              <a:buFont typeface="Wingdings" pitchFamily="2" charset="2"/>
              <a:buNone/>
            </a:pPr>
            <a:r>
              <a:rPr lang="en-US" sz="1800"/>
              <a:t>W = total radiant exitance watts / m</a:t>
            </a:r>
            <a:r>
              <a:rPr lang="en-US" sz="1800" baseline="30000"/>
              <a:t>2</a:t>
            </a:r>
          </a:p>
          <a:p>
            <a:pPr>
              <a:buFont typeface="Wingdings" pitchFamily="2" charset="2"/>
              <a:buNone/>
            </a:pPr>
            <a:r>
              <a:rPr lang="en-US" sz="1800">
                <a:latin typeface="Symbol" pitchFamily="18" charset="2"/>
              </a:rPr>
              <a:t>s   = </a:t>
            </a:r>
            <a:r>
              <a:rPr lang="en-US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Stefan Constant </a:t>
            </a:r>
            <a:r>
              <a:rPr lang="en-US" sz="1600">
                <a:latin typeface="Symbol" pitchFamily="18" charset="2"/>
              </a:rPr>
              <a:t>= </a:t>
            </a:r>
            <a:r>
              <a:rPr lang="en-US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5.6697 x10</a:t>
            </a:r>
            <a:r>
              <a:rPr lang="en-US" sz="1600" baseline="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-8 </a:t>
            </a:r>
            <a:r>
              <a:rPr lang="en-US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m</a:t>
            </a:r>
            <a:r>
              <a:rPr lang="en-US" sz="1600" baseline="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-2 o</a:t>
            </a:r>
            <a:r>
              <a:rPr lang="en-US" sz="16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en-US" sz="1600" baseline="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A2A6-0EEA-45F6-B4EC-B54DFFB64F0F}" type="slidenum">
              <a:rPr lang="en-US"/>
              <a:pPr/>
              <a:t>3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Variation of Evaporation and Transpiration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00" y="2014538"/>
            <a:ext cx="6007100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0603-33E7-4E8B-97E1-FE7DB790DEB9}" type="slidenum">
              <a:rPr lang="en-US"/>
              <a:pPr/>
              <a:t>30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Net Radiation</a:t>
            </a:r>
          </a:p>
        </p:txBody>
      </p:sp>
      <p:pic>
        <p:nvPicPr>
          <p:cNvPr id="1003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63700" y="1828800"/>
            <a:ext cx="5499100" cy="720725"/>
          </a:xfrm>
          <a:noFill/>
          <a:ln/>
        </p:spPr>
      </p:pic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114800"/>
            <a:ext cx="72850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974725" y="4779963"/>
            <a:ext cx="625951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N= Total sunshine hours/day</a:t>
            </a:r>
          </a:p>
          <a:p>
            <a:r>
              <a:rPr lang="en-US" sz="1600"/>
              <a:t>n = actual sunshine hours/day</a:t>
            </a:r>
          </a:p>
          <a:p>
            <a:r>
              <a:rPr lang="en-US" sz="1600"/>
              <a:t>So= Solar radiation above atmosphere MJ/m2/day = Rso in FAO-56</a:t>
            </a:r>
          </a:p>
          <a:p>
            <a:r>
              <a:rPr lang="en-US" sz="1600"/>
              <a:t>e</a:t>
            </a:r>
            <a:r>
              <a:rPr lang="en-US" sz="1600" baseline="-25000"/>
              <a:t>d</a:t>
            </a:r>
            <a:r>
              <a:rPr lang="en-US" sz="1600"/>
              <a:t>= vapor pressure KPa = e</a:t>
            </a:r>
            <a:r>
              <a:rPr lang="en-US" sz="1600" baseline="-25000"/>
              <a:t>a</a:t>
            </a:r>
            <a:r>
              <a:rPr lang="en-US" sz="1600"/>
              <a:t> in FAO 56</a:t>
            </a:r>
          </a:p>
          <a:p>
            <a:r>
              <a:rPr lang="en-US" sz="1600"/>
              <a:t>f= adjustment for cloud cover</a:t>
            </a:r>
          </a:p>
          <a:p>
            <a:r>
              <a:rPr lang="en-US" sz="1600">
                <a:sym typeface="Symbol" pitchFamily="18" charset="2"/>
              </a:rPr>
              <a:t>’= emissivity coeff.</a:t>
            </a:r>
          </a:p>
        </p:txBody>
      </p:sp>
      <p:pic>
        <p:nvPicPr>
          <p:cNvPr id="100358" name="Picture 6"/>
          <p:cNvPicPr>
            <a:picLocks noChangeAspect="1" noChangeArrowheads="1"/>
          </p:cNvPicPr>
          <p:nvPr/>
        </p:nvPicPr>
        <p:blipFill>
          <a:blip r:embed="rId5" cstate="print"/>
          <a:srcRect t="16933" b="16933"/>
          <a:stretch>
            <a:fillRect/>
          </a:stretch>
        </p:blipFill>
        <p:spPr bwMode="auto">
          <a:xfrm>
            <a:off x="914400" y="6459538"/>
            <a:ext cx="669925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35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2679700"/>
            <a:ext cx="27463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36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3352800"/>
            <a:ext cx="612616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36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6400" y="2667000"/>
            <a:ext cx="35115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6089650" y="4876800"/>
            <a:ext cx="2503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/>
              <a:t>For measuring sunshine hours use</a:t>
            </a:r>
          </a:p>
          <a:p>
            <a:pPr algn="ctr"/>
            <a:r>
              <a:rPr lang="en-US" sz="1200"/>
              <a:t>Campbell-Stokes heliograph</a:t>
            </a:r>
          </a:p>
        </p:txBody>
      </p:sp>
      <p:pic>
        <p:nvPicPr>
          <p:cNvPr id="100363" name="Picture 11" descr="Heliogra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26400" y="5410200"/>
            <a:ext cx="1117600" cy="1101725"/>
          </a:xfrm>
          <a:prstGeom prst="rect">
            <a:avLst/>
          </a:prstGeom>
          <a:noFill/>
        </p:spPr>
      </p:pic>
      <p:sp>
        <p:nvSpPr>
          <p:cNvPr id="100364" name="Text Box 12"/>
          <p:cNvSpPr txBox="1">
            <a:spLocks noChangeArrowheads="1"/>
          </p:cNvSpPr>
          <p:nvPr/>
        </p:nvSpPr>
        <p:spPr bwMode="auto">
          <a:xfrm>
            <a:off x="8340725" y="274320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Angstrom </a:t>
            </a:r>
          </a:p>
          <a:p>
            <a:r>
              <a:rPr lang="en-US" sz="1200"/>
              <a:t>formulae</a:t>
            </a:r>
          </a:p>
        </p:txBody>
      </p:sp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76200" y="184150"/>
            <a:ext cx="6161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Symbols used in this slide are from Handbook of Hydrology</a:t>
            </a:r>
          </a:p>
          <a:p>
            <a:r>
              <a:rPr lang="en-US">
                <a:solidFill>
                  <a:schemeClr val="folHlink"/>
                </a:solidFill>
              </a:rPr>
              <a:t>In other slides, symbols are that of FAO-56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6BCB-1A3D-4C81-8E16-30A96B63DD29}" type="slidenum">
              <a:rPr lang="en-US"/>
              <a:pPr/>
              <a:t>4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Evapotranspirations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1513" y="1447800"/>
            <a:ext cx="449738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343400" y="6415088"/>
            <a:ext cx="404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Kc are estimated through experiments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B98F-3BCB-4F04-80F6-2FAD6FBC76EB}" type="slidenum">
              <a:rPr lang="en-US"/>
              <a:pPr/>
              <a:t>5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Transpiration through Stomata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2050" y="1676400"/>
            <a:ext cx="653415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98E4-97FE-4785-83A7-BD479FA38D28}" type="slidenum">
              <a:rPr lang="en-US"/>
              <a:pPr/>
              <a:t>6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ET</a:t>
            </a:r>
            <a:r>
              <a:rPr lang="en-US" baseline="-25000"/>
              <a:t>o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405063"/>
            <a:ext cx="89916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129B-8394-412A-8F01-8BD3F5A2EF07}" type="slidenum">
              <a:rPr lang="en-US"/>
              <a:pPr/>
              <a:t>7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371600"/>
          </a:xfrm>
        </p:spPr>
        <p:txBody>
          <a:bodyPr/>
          <a:lstStyle/>
          <a:p>
            <a:r>
              <a:rPr lang="en-US" sz="2800"/>
              <a:t>Comparison of various methods by ASCE and EU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495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800" dirty="0">
                <a:effectLst/>
              </a:rPr>
              <a:t>	ASCE Committee compared </a:t>
            </a:r>
            <a:r>
              <a:rPr lang="en-US" sz="1800" dirty="0" err="1">
                <a:effectLst/>
              </a:rPr>
              <a:t>ETo</a:t>
            </a:r>
            <a:r>
              <a:rPr lang="en-US" sz="1800" dirty="0">
                <a:effectLst/>
              </a:rPr>
              <a:t> computed from 20 different methods with </a:t>
            </a:r>
            <a:r>
              <a:rPr lang="en-US" sz="1800" dirty="0" err="1">
                <a:effectLst/>
              </a:rPr>
              <a:t>ETo</a:t>
            </a:r>
            <a:r>
              <a:rPr lang="en-US" sz="1800" dirty="0">
                <a:effectLst/>
              </a:rPr>
              <a:t> measured from </a:t>
            </a:r>
            <a:r>
              <a:rPr lang="en-US" sz="1800" dirty="0" err="1">
                <a:effectLst/>
              </a:rPr>
              <a:t>Lysimeter</a:t>
            </a:r>
            <a:r>
              <a:rPr lang="en-US" sz="1800" dirty="0">
                <a:effectLst/>
              </a:rPr>
              <a:t> results of 11 carefully selected experiments in different climatic conditions.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800" dirty="0">
                <a:effectLst/>
              </a:rPr>
              <a:t>	 Following are major findings regarding 4 methods of FAO-24 (</a:t>
            </a:r>
            <a:r>
              <a:rPr lang="en-US" sz="1800" dirty="0" err="1">
                <a:effectLst/>
              </a:rPr>
              <a:t>Blaney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Criddle</a:t>
            </a:r>
            <a:r>
              <a:rPr lang="en-US" sz="1800" dirty="0">
                <a:effectLst/>
              </a:rPr>
              <a:t>, Modified </a:t>
            </a:r>
            <a:r>
              <a:rPr lang="en-US" sz="1800" dirty="0" err="1">
                <a:effectLst/>
              </a:rPr>
              <a:t>Penmann</a:t>
            </a:r>
            <a:r>
              <a:rPr lang="en-US" sz="1800" dirty="0">
                <a:effectLst/>
              </a:rPr>
              <a:t>, Radiation, Pan Evaporation);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dirty="0">
                <a:effectLst/>
              </a:rPr>
              <a:t>The Modified Penman methods over estimate (</a:t>
            </a:r>
            <a:r>
              <a:rPr lang="en-US" sz="1800" dirty="0" err="1">
                <a:effectLst/>
              </a:rPr>
              <a:t>upto</a:t>
            </a:r>
            <a:r>
              <a:rPr lang="en-US" sz="1800" dirty="0">
                <a:effectLst/>
              </a:rPr>
              <a:t> 20%) &amp; it may require local calibration of the wind function to achieve satisfactory results.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dirty="0">
                <a:effectLst/>
              </a:rPr>
              <a:t>The Radiation Methods show good results in humid climates where the aerodynamic term is relatively small, but performance in arid conditions is erratic and tends to underestimate </a:t>
            </a:r>
            <a:r>
              <a:rPr lang="en-US" sz="1800" dirty="0" err="1">
                <a:effectLst/>
              </a:rPr>
              <a:t>evapotranspiration</a:t>
            </a:r>
            <a:r>
              <a:rPr lang="en-US" sz="1800" dirty="0">
                <a:effectLst/>
              </a:rPr>
              <a:t>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dirty="0">
                <a:effectLst/>
              </a:rPr>
              <a:t>Temperature methods remain empirical and require local calibration in order to achieve satisfactory results. A possible exception is the 1985 Hargreaves’ method which has shown reasonable </a:t>
            </a:r>
            <a:r>
              <a:rPr lang="en-US" sz="1800" dirty="0" err="1">
                <a:effectLst/>
              </a:rPr>
              <a:t>ETo</a:t>
            </a:r>
            <a:r>
              <a:rPr lang="en-US" sz="1800" dirty="0">
                <a:effectLst/>
              </a:rPr>
              <a:t> results with a global validity.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dirty="0">
                <a:effectLst/>
              </a:rPr>
              <a:t>Pan </a:t>
            </a:r>
            <a:r>
              <a:rPr lang="en-US" sz="1800" dirty="0" err="1">
                <a:effectLst/>
              </a:rPr>
              <a:t>evapotranspiration</a:t>
            </a:r>
            <a:r>
              <a:rPr lang="en-US" sz="1800" dirty="0">
                <a:effectLst/>
              </a:rPr>
              <a:t> methods clearly reflect the shortcomings of predicting crop </a:t>
            </a:r>
            <a:r>
              <a:rPr lang="en-US" sz="1800" dirty="0" err="1">
                <a:effectLst/>
              </a:rPr>
              <a:t>evapotranspiration</a:t>
            </a:r>
            <a:r>
              <a:rPr lang="en-US" sz="1800" dirty="0">
                <a:effectLst/>
              </a:rPr>
              <a:t> from open water evaporation. The methods are susceptible to the microclimatic conditions under which the pans are operating and the </a:t>
            </a:r>
            <a:r>
              <a:rPr lang="en-US" sz="1800" dirty="0" err="1">
                <a:effectLst/>
              </a:rPr>
              <a:t>rigour</a:t>
            </a:r>
            <a:r>
              <a:rPr lang="en-US" sz="1800" dirty="0">
                <a:effectLst/>
              </a:rPr>
              <a:t> of station maintenance. Their performance proves erratic.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dirty="0">
                <a:effectLst/>
              </a:rPr>
              <a:t>The relatively accurate and consistent performance of the Penman-Monteith approach in both arid and humid climates has been indicated in both the ASCE and European studies.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384925" y="6629400"/>
            <a:ext cx="24399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Ref: Page 17-18, Chap-2, FAO-56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31F7-9437-4C5D-82E6-571CB6BDF5C1}" type="slidenum">
              <a:rPr lang="en-US"/>
              <a:pPr/>
              <a:t>8</a:t>
            </a:fld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066800"/>
            <a:ext cx="609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itle 4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600"/>
              <a:t>Penman-Monteith Equation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09600" y="3200400"/>
            <a:ext cx="7162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Where:</a:t>
            </a:r>
          </a:p>
          <a:p>
            <a:pPr eaLnBrk="1" hangingPunct="1"/>
            <a:r>
              <a:rPr lang="en-US">
                <a:latin typeface="Symbol" pitchFamily="18" charset="2"/>
              </a:rPr>
              <a:t>l</a:t>
            </a:r>
            <a:r>
              <a:rPr lang="en-US">
                <a:latin typeface="Arial" charset="0"/>
              </a:rPr>
              <a:t>ET = Latent heat flux , Energy MJ m</a:t>
            </a:r>
            <a:r>
              <a:rPr lang="en-US" baseline="30000">
                <a:latin typeface="Arial" charset="0"/>
              </a:rPr>
              <a:t>-2 </a:t>
            </a:r>
            <a:r>
              <a:rPr lang="en-US">
                <a:latin typeface="Arial" charset="0"/>
              </a:rPr>
              <a:t>day</a:t>
            </a:r>
            <a:r>
              <a:rPr lang="en-US" baseline="30000">
                <a:latin typeface="Arial" charset="0"/>
              </a:rPr>
              <a:t>-1</a:t>
            </a:r>
            <a:r>
              <a:rPr lang="en-US">
                <a:latin typeface="Arial" charset="0"/>
              </a:rPr>
              <a:t> </a:t>
            </a:r>
          </a:p>
          <a:p>
            <a:pPr eaLnBrk="1" hangingPunct="1"/>
            <a:r>
              <a:rPr lang="en-US">
                <a:latin typeface="Arial" charset="0"/>
              </a:rPr>
              <a:t>	(Divide by 2.45 to convert it to mm/day)</a:t>
            </a:r>
          </a:p>
          <a:p>
            <a:pPr eaLnBrk="1" hangingPunct="1"/>
            <a:r>
              <a:rPr lang="en-US">
                <a:latin typeface="Arial" charset="0"/>
              </a:rPr>
              <a:t>R</a:t>
            </a:r>
            <a:r>
              <a:rPr lang="en-US" baseline="-25000">
                <a:latin typeface="Arial" charset="0"/>
              </a:rPr>
              <a:t>n</a:t>
            </a:r>
            <a:r>
              <a:rPr lang="en-US">
                <a:latin typeface="Arial" charset="0"/>
              </a:rPr>
              <a:t> is the net radiation,</a:t>
            </a:r>
          </a:p>
          <a:p>
            <a:pPr eaLnBrk="1" hangingPunct="1"/>
            <a:r>
              <a:rPr lang="en-US">
                <a:latin typeface="Arial" charset="0"/>
              </a:rPr>
              <a:t>G is the soil heat flux,</a:t>
            </a:r>
          </a:p>
          <a:p>
            <a:pPr eaLnBrk="1" hangingPunct="1"/>
            <a:r>
              <a:rPr lang="en-US">
                <a:latin typeface="Arial" charset="0"/>
              </a:rPr>
              <a:t>(e</a:t>
            </a:r>
            <a:r>
              <a:rPr lang="en-US" baseline="-25000">
                <a:latin typeface="Arial" charset="0"/>
              </a:rPr>
              <a:t>s</a:t>
            </a:r>
            <a:r>
              <a:rPr lang="en-US">
                <a:latin typeface="Arial" charset="0"/>
              </a:rPr>
              <a:t> - e</a:t>
            </a:r>
            <a:r>
              <a:rPr lang="en-US" baseline="-25000">
                <a:latin typeface="Arial" charset="0"/>
              </a:rPr>
              <a:t>a</a:t>
            </a:r>
            <a:r>
              <a:rPr lang="en-US">
                <a:latin typeface="Arial" charset="0"/>
              </a:rPr>
              <a:t>) represents the vapour pressure deficit of the air, </a:t>
            </a:r>
          </a:p>
          <a:p>
            <a:pPr eaLnBrk="1" hangingPunct="1"/>
            <a:r>
              <a:rPr lang="en-US">
                <a:latin typeface="Arial" charset="0"/>
              </a:rPr>
              <a:t>ρ</a:t>
            </a:r>
            <a:r>
              <a:rPr lang="en-US" baseline="-25000">
                <a:latin typeface="Arial" charset="0"/>
              </a:rPr>
              <a:t>a</a:t>
            </a:r>
            <a:r>
              <a:rPr lang="en-US">
                <a:latin typeface="Arial" charset="0"/>
              </a:rPr>
              <a:t> is the mean air density at constant pressure,</a:t>
            </a:r>
          </a:p>
          <a:p>
            <a:pPr eaLnBrk="1" hangingPunct="1"/>
            <a:r>
              <a:rPr lang="en-US">
                <a:latin typeface="Arial" charset="0"/>
              </a:rPr>
              <a:t>c</a:t>
            </a:r>
            <a:r>
              <a:rPr lang="en-US" baseline="-25000">
                <a:latin typeface="Arial" charset="0"/>
              </a:rPr>
              <a:t>p</a:t>
            </a:r>
            <a:r>
              <a:rPr lang="en-US">
                <a:latin typeface="Arial" charset="0"/>
              </a:rPr>
              <a:t> is the specific heat of the air, </a:t>
            </a:r>
          </a:p>
          <a:p>
            <a:pPr eaLnBrk="1" hangingPunct="1"/>
            <a:r>
              <a:rPr lang="en-US">
                <a:latin typeface="Arial" charset="0"/>
              </a:rPr>
              <a:t>Δ is the slope of saturation vapour pressure vs Temp curve, </a:t>
            </a:r>
          </a:p>
          <a:p>
            <a:pPr eaLnBrk="1" hangingPunct="1">
              <a:buFont typeface="Symbol" pitchFamily="18" charset="2"/>
              <a:buChar char="g"/>
            </a:pPr>
            <a:r>
              <a:rPr lang="en-US">
                <a:latin typeface="Arial" charset="0"/>
              </a:rPr>
              <a:t> is the psychrometric constant, and </a:t>
            </a:r>
          </a:p>
          <a:p>
            <a:pPr eaLnBrk="1" hangingPunct="1">
              <a:buFont typeface="Symbol" pitchFamily="18" charset="2"/>
              <a:buNone/>
            </a:pPr>
            <a:r>
              <a:rPr lang="en-US">
                <a:latin typeface="Arial" charset="0"/>
              </a:rPr>
              <a:t>r</a:t>
            </a:r>
            <a:r>
              <a:rPr lang="en-US" baseline="-25000">
                <a:latin typeface="Arial" charset="0"/>
              </a:rPr>
              <a:t>s</a:t>
            </a:r>
            <a:r>
              <a:rPr lang="en-US">
                <a:latin typeface="Arial" charset="0"/>
              </a:rPr>
              <a:t> and r</a:t>
            </a:r>
            <a:r>
              <a:rPr lang="en-US" baseline="-25000">
                <a:latin typeface="Arial" charset="0"/>
              </a:rPr>
              <a:t>a</a:t>
            </a:r>
            <a:r>
              <a:rPr lang="en-US">
                <a:latin typeface="Arial" charset="0"/>
              </a:rPr>
              <a:t> are the (bulk) surface and aerodynamic resistances.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213E-74DB-4D09-85F4-4EE6B53053DA}" type="slidenum">
              <a:rPr lang="en-US"/>
              <a:pPr/>
              <a:t>9</a:t>
            </a:fld>
            <a:endParaRPr lang="en-US"/>
          </a:p>
        </p:txBody>
      </p:sp>
      <p:pic>
        <p:nvPicPr>
          <p:cNvPr id="29703" name="Picture 3"/>
          <p:cNvPicPr>
            <a:picLocks noChangeAspect="1" noChangeArrowheads="1"/>
          </p:cNvPicPr>
          <p:nvPr/>
        </p:nvPicPr>
        <p:blipFill>
          <a:blip r:embed="rId3" cstate="print"/>
          <a:srcRect l="30710" t="27692" r="12476" b="3078"/>
          <a:stretch>
            <a:fillRect/>
          </a:stretch>
        </p:blipFill>
        <p:spPr bwMode="auto">
          <a:xfrm>
            <a:off x="7010400" y="19050"/>
            <a:ext cx="213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Aerodynamic resistance (</a:t>
            </a:r>
            <a:r>
              <a:rPr lang="en-US" dirty="0" err="1"/>
              <a:t>r</a:t>
            </a:r>
            <a:r>
              <a:rPr lang="en-US" baseline="-25000" dirty="0" err="1"/>
              <a:t>a</a:t>
            </a:r>
            <a:r>
              <a:rPr lang="en-US" dirty="0"/>
              <a:t>)</a:t>
            </a: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 l="20036"/>
          <a:stretch>
            <a:fillRect/>
          </a:stretch>
        </p:blipFill>
        <p:spPr>
          <a:xfrm>
            <a:off x="1752600" y="1524000"/>
            <a:ext cx="5562600" cy="3214688"/>
          </a:xfrm>
          <a:noFill/>
          <a:ln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355725" y="4800600"/>
            <a:ext cx="7021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Z</a:t>
            </a:r>
            <a:r>
              <a:rPr lang="en-US" baseline="-25000">
                <a:latin typeface="Arial" charset="0"/>
              </a:rPr>
              <a:t>om</a:t>
            </a:r>
            <a:r>
              <a:rPr lang="en-US">
                <a:latin typeface="Arial" charset="0"/>
              </a:rPr>
              <a:t>=0.123h, and Z</a:t>
            </a:r>
            <a:r>
              <a:rPr lang="en-US" baseline="-25000">
                <a:latin typeface="Arial" charset="0"/>
              </a:rPr>
              <a:t>oh</a:t>
            </a:r>
            <a:r>
              <a:rPr lang="en-US">
                <a:latin typeface="Arial" charset="0"/>
              </a:rPr>
              <a:t>=0.0123h, d=0.67h where h is height of crop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371600" y="5334000"/>
            <a:ext cx="70866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b="1" dirty="0">
                <a:latin typeface="Arial" charset="0"/>
              </a:rPr>
              <a:t>For Reference crop of height </a:t>
            </a:r>
            <a:r>
              <a:rPr lang="en-US" dirty="0">
                <a:latin typeface="Arial" charset="0"/>
              </a:rPr>
              <a:t>0.12 m and a standardized height for wind speed, temperature and humidity at 2 m (</a:t>
            </a:r>
            <a:r>
              <a:rPr lang="en-US" dirty="0" err="1">
                <a:latin typeface="Arial" charset="0"/>
              </a:rPr>
              <a:t>z</a:t>
            </a:r>
            <a:r>
              <a:rPr lang="en-US" baseline="-25000" dirty="0" err="1">
                <a:latin typeface="Arial" charset="0"/>
              </a:rPr>
              <a:t>m</a:t>
            </a:r>
            <a:r>
              <a:rPr lang="en-US" dirty="0">
                <a:latin typeface="Arial" charset="0"/>
              </a:rPr>
              <a:t> = </a:t>
            </a:r>
            <a:r>
              <a:rPr lang="en-US" dirty="0" err="1">
                <a:latin typeface="Arial" charset="0"/>
              </a:rPr>
              <a:t>z</a:t>
            </a:r>
            <a:r>
              <a:rPr lang="en-US" baseline="-25000" dirty="0" err="1">
                <a:latin typeface="Arial" charset="0"/>
              </a:rPr>
              <a:t>h</a:t>
            </a:r>
            <a:r>
              <a:rPr lang="en-US" dirty="0">
                <a:latin typeface="Arial" charset="0"/>
              </a:rPr>
              <a:t> = 2 m), 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the aerodynamic resistance </a:t>
            </a:r>
            <a:r>
              <a:rPr lang="en-US" sz="2800" b="1" dirty="0" err="1">
                <a:latin typeface="Arial" charset="0"/>
              </a:rPr>
              <a:t>r</a:t>
            </a:r>
            <a:r>
              <a:rPr lang="en-US" sz="2800" b="1" baseline="-25000" dirty="0" err="1">
                <a:latin typeface="Arial" charset="0"/>
              </a:rPr>
              <a:t>a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[s m</a:t>
            </a:r>
            <a:r>
              <a:rPr lang="en-US" baseline="30000" dirty="0">
                <a:latin typeface="Arial" charset="0"/>
              </a:rPr>
              <a:t>-1</a:t>
            </a:r>
            <a:r>
              <a:rPr lang="en-US" dirty="0">
                <a:latin typeface="Arial" charset="0"/>
              </a:rPr>
              <a:t>] </a:t>
            </a:r>
            <a:r>
              <a:rPr lang="en-US" sz="2800" b="1" dirty="0">
                <a:latin typeface="Arial" charset="0"/>
              </a:rPr>
              <a:t>=208/u</a:t>
            </a:r>
            <a:r>
              <a:rPr lang="en-US" sz="2800" b="1" baseline="-25000" dirty="0">
                <a:latin typeface="Arial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4353</TotalTime>
  <Words>904</Words>
  <Application>Microsoft Office PowerPoint</Application>
  <PresentationFormat>On-screen Show (4:3)</PresentationFormat>
  <Paragraphs>218</Paragraphs>
  <Slides>30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Textured</vt:lpstr>
      <vt:lpstr>Equation</vt:lpstr>
      <vt:lpstr>Types of Evapotranspirations</vt:lpstr>
      <vt:lpstr>Types of Evapotranspirations</vt:lpstr>
      <vt:lpstr>Variation of Evaporation and Transpiration</vt:lpstr>
      <vt:lpstr>Types of Evapotranspirations</vt:lpstr>
      <vt:lpstr>Transpiration through Stomata</vt:lpstr>
      <vt:lpstr>Sample ETo</vt:lpstr>
      <vt:lpstr>Comparison of various methods by ASCE and EU</vt:lpstr>
      <vt:lpstr>Penman-Monteith Equation</vt:lpstr>
      <vt:lpstr>Aerodynamic resistance (ra)</vt:lpstr>
      <vt:lpstr>Aerodynamical resistance over hypothetical reference crop</vt:lpstr>
      <vt:lpstr>If wind is not measured at standard height of 2m</vt:lpstr>
      <vt:lpstr>Surface resistance (rs)</vt:lpstr>
      <vt:lpstr>FAO Penman-Monteith Equation for Reference Crop</vt:lpstr>
      <vt:lpstr>Sunshine measurements </vt:lpstr>
      <vt:lpstr>Components of Radiation</vt:lpstr>
      <vt:lpstr>Extraterrestrial Radiation</vt:lpstr>
      <vt:lpstr>Extraterrestrial Radiation</vt:lpstr>
      <vt:lpstr>Day light hours</vt:lpstr>
      <vt:lpstr>Net Long wave Radiation</vt:lpstr>
      <vt:lpstr>Vapour Pressure Saturated and Actual</vt:lpstr>
      <vt:lpstr>Vapor Pressure</vt:lpstr>
      <vt:lpstr>ea from dry bulb, wet bulb temp</vt:lpstr>
      <vt:lpstr>Table for Vapor Pressure from Dry and Wet Bulb Temp. (Aspirated Psychometer)</vt:lpstr>
      <vt:lpstr>Table for Vapor Pressure from Dry and Wet Bulb Temp. (Non-ventilated Psychometer)</vt:lpstr>
      <vt:lpstr>Outgoing heat conduction to Soil</vt:lpstr>
      <vt:lpstr>Other parameters</vt:lpstr>
      <vt:lpstr>Exercise</vt:lpstr>
      <vt:lpstr>Slide 28</vt:lpstr>
      <vt:lpstr>Basic Laws of Emission </vt:lpstr>
      <vt:lpstr>Net Radiation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Irrigation Practice</dc:title>
  <dc:creator>UET</dc:creator>
  <cp:lastModifiedBy>Usman Ali</cp:lastModifiedBy>
  <cp:revision>94</cp:revision>
  <dcterms:created xsi:type="dcterms:W3CDTF">2009-04-09T10:21:15Z</dcterms:created>
  <dcterms:modified xsi:type="dcterms:W3CDTF">2016-03-02T06:37:34Z</dcterms:modified>
</cp:coreProperties>
</file>