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Default Extension="vml" ContentType="application/vnd.openxmlformats-officedocument.vmlDrawing"/>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4"/>
  </p:notesMasterIdLst>
  <p:sldIdLst>
    <p:sldId id="256" r:id="rId2"/>
    <p:sldId id="257" r:id="rId3"/>
    <p:sldId id="259" r:id="rId4"/>
    <p:sldId id="260" r:id="rId5"/>
    <p:sldId id="261" r:id="rId6"/>
    <p:sldId id="262" r:id="rId7"/>
    <p:sldId id="263" r:id="rId8"/>
    <p:sldId id="264" r:id="rId9"/>
    <p:sldId id="266" r:id="rId10"/>
    <p:sldId id="267" r:id="rId11"/>
    <p:sldId id="268" r:id="rId12"/>
    <p:sldId id="269" r:id="rId1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43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2048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204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04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48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2048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69DEF325-AA52-483B-BC39-0331A54CCADF}"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517DA0-AFA3-4DD1-82CF-C9FA928791E9}" type="slidenum">
              <a:rPr lang="en-US"/>
              <a:pPr/>
              <a:t>1</a:t>
            </a:fld>
            <a:endParaRPr lang="en-US"/>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C1156A-5B7D-4B1B-A567-CFF3CE729710}" type="slidenum">
              <a:rPr lang="en-US"/>
              <a:pPr/>
              <a:t>10</a:t>
            </a:fld>
            <a:endParaRPr lang="en-US"/>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34EBA1-1FF6-4E35-A733-DF9587C5A1E3}" type="slidenum">
              <a:rPr lang="en-US"/>
              <a:pPr/>
              <a:t>11</a:t>
            </a:fld>
            <a:endParaRPr 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32AC34-79B5-4920-B843-ECA31660BE58}" type="slidenum">
              <a:rPr lang="en-US"/>
              <a:pPr/>
              <a:t>2</a:t>
            </a:fld>
            <a:endParaRPr lang="en-US"/>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ABD8EA-017C-4B96-9302-5942ACE2A7C7}" type="slidenum">
              <a:rPr lang="en-US"/>
              <a:pPr/>
              <a:t>3</a:t>
            </a:fld>
            <a:endParaRPr 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3EB7B4-F88D-4951-8800-242B504773BF}" type="slidenum">
              <a:rPr lang="en-US"/>
              <a:pPr/>
              <a:t>4</a:t>
            </a:fld>
            <a:endParaRPr lang="en-US"/>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266158-F022-4246-96FA-CE3836CF19D9}" type="slidenum">
              <a:rPr lang="en-US"/>
              <a:pPr/>
              <a:t>5</a:t>
            </a:fld>
            <a:endParaRPr 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3B6D53-C0B0-4A1B-A603-25D9ECDE43CE}" type="slidenum">
              <a:rPr lang="en-US"/>
              <a:pPr/>
              <a:t>6</a:t>
            </a:fld>
            <a:endParaRPr lang="en-US"/>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7EB4D1-1BA7-47B5-B81B-567F9F0A6777}" type="slidenum">
              <a:rPr lang="en-US"/>
              <a:pPr/>
              <a:t>7</a:t>
            </a:fld>
            <a:endParaRPr lang="en-US"/>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D50B7B-FAB3-48A5-AE3D-A2D26B1CBB38}" type="slidenum">
              <a:rPr lang="en-US"/>
              <a:pPr/>
              <a:t>8</a:t>
            </a:fld>
            <a:endParaRPr lang="en-US"/>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006954-F899-46D2-A968-9DA7C04EF627}" type="slidenum">
              <a:rPr lang="en-US"/>
              <a:pPr/>
              <a:t>9</a:t>
            </a:fld>
            <a:endParaRPr lang="en-US"/>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338" name="Rectangle 2"/>
          <p:cNvSpPr>
            <a:spLocks noGrp="1" noChangeArrowheads="1"/>
          </p:cNvSpPr>
          <p:nvPr>
            <p:ph type="ctrTitle" sz="quarter"/>
          </p:nvPr>
        </p:nvSpPr>
        <p:spPr>
          <a:xfrm>
            <a:off x="685800" y="1676400"/>
            <a:ext cx="7772400" cy="1828800"/>
          </a:xfrm>
        </p:spPr>
        <p:txBody>
          <a:bodyPr/>
          <a:lstStyle>
            <a:lvl1pPr>
              <a:defRPr/>
            </a:lvl1pPr>
          </a:lstStyle>
          <a:p>
            <a:r>
              <a:rPr lang="en-US"/>
              <a:t>Click to edit Master title style</a:t>
            </a:r>
          </a:p>
        </p:txBody>
      </p:sp>
      <p:sp>
        <p:nvSpPr>
          <p:cNvPr id="14339"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340" name="Rectangle 4"/>
          <p:cNvSpPr>
            <a:spLocks noGrp="1" noChangeArrowheads="1"/>
          </p:cNvSpPr>
          <p:nvPr>
            <p:ph type="dt" sz="quarter" idx="2"/>
          </p:nvPr>
        </p:nvSpPr>
        <p:spPr/>
        <p:txBody>
          <a:bodyPr/>
          <a:lstStyle>
            <a:lvl1pPr>
              <a:defRPr/>
            </a:lvl1pPr>
          </a:lstStyle>
          <a:p>
            <a:endParaRPr lang="en-US"/>
          </a:p>
        </p:txBody>
      </p:sp>
      <p:sp>
        <p:nvSpPr>
          <p:cNvPr id="14341" name="Rectangle 5"/>
          <p:cNvSpPr>
            <a:spLocks noGrp="1" noChangeArrowheads="1"/>
          </p:cNvSpPr>
          <p:nvPr>
            <p:ph type="ftr" sz="quarter" idx="3"/>
          </p:nvPr>
        </p:nvSpPr>
        <p:spPr/>
        <p:txBody>
          <a:bodyPr/>
          <a:lstStyle>
            <a:lvl1pPr>
              <a:defRPr/>
            </a:lvl1pPr>
          </a:lstStyle>
          <a:p>
            <a:endParaRPr lang="en-US"/>
          </a:p>
        </p:txBody>
      </p:sp>
      <p:sp>
        <p:nvSpPr>
          <p:cNvPr id="14342" name="Rectangle 6"/>
          <p:cNvSpPr>
            <a:spLocks noGrp="1" noChangeArrowheads="1"/>
          </p:cNvSpPr>
          <p:nvPr>
            <p:ph type="sldNum" sz="quarter" idx="4"/>
          </p:nvPr>
        </p:nvSpPr>
        <p:spPr/>
        <p:txBody>
          <a:bodyPr/>
          <a:lstStyle>
            <a:lvl1pPr>
              <a:defRPr/>
            </a:lvl1pPr>
          </a:lstStyle>
          <a:p>
            <a:fld id="{77E82D65-6437-40D4-B69C-35890DE9E26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72DABD8-B455-440D-A32B-834D70EB3DE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A603CB4-647E-426B-85FC-A673CA223228}"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73732AD8-DE45-4930-8BE5-00D22DBC42A5}"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981200"/>
            <a:ext cx="8229600" cy="4114800"/>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56610B96-E907-4C32-806F-A4E0E5C5F25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E3E5CC6-B6EA-47B2-9630-6CD47AD84B6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8CCF60F-4AC9-4632-9E3E-27D372888A2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FDE00FB-340A-4470-8C8C-C4935A3FC47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ADC0CF2B-C86E-46BF-B03D-E52FB8F4260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5613431-0895-4A7B-8961-49AFB3367AA9}"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D0D627C-382D-463D-8BB8-1C536A4D7B2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F5DE065-BF45-44DC-8F77-9374B789DE76}"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21BD7BA-47CC-4E30-AB4A-A48E86E53BB0}"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3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endParaRPr lang="en-US"/>
          </a:p>
        </p:txBody>
      </p:sp>
      <p:sp>
        <p:nvSpPr>
          <p:cNvPr id="133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endParaRPr lang="en-US"/>
          </a:p>
        </p:txBody>
      </p:sp>
      <p:sp>
        <p:nvSpPr>
          <p:cNvPr id="133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Arial" charset="0"/>
              </a:defRPr>
            </a:lvl1pPr>
          </a:lstStyle>
          <a:p>
            <a:fld id="{BEFA478E-D7C6-4EEE-8A0A-AB4CEC03C863}"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fontAlgn="base">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dirty="0" err="1" smtClean="0"/>
              <a:t>Warabandi</a:t>
            </a:r>
            <a:endParaRPr lang="en-US" dirty="0"/>
          </a:p>
        </p:txBody>
      </p:sp>
      <p:sp>
        <p:nvSpPr>
          <p:cNvPr id="2051" name="Rectangle 3"/>
          <p:cNvSpPr>
            <a:spLocks noGrp="1" noChangeArrowheads="1"/>
          </p:cNvSpPr>
          <p:nvPr>
            <p:ph type="subTitle" idx="1"/>
          </p:nvPr>
        </p:nvSpPr>
        <p:spPr>
          <a:xfrm>
            <a:off x="1371600" y="3657600"/>
            <a:ext cx="6400800" cy="1981200"/>
          </a:xfrm>
        </p:spPr>
        <p:txBody>
          <a:bodyPr/>
          <a:lstStyle/>
          <a:p>
            <a:pPr>
              <a:lnSpc>
                <a:spcPct val="90000"/>
              </a:lnSpc>
            </a:pPr>
            <a:endParaRPr lang="en-US" sz="2800" dirty="0"/>
          </a:p>
          <a:p>
            <a:pPr>
              <a:lnSpc>
                <a:spcPct val="90000"/>
              </a:lnSpc>
            </a:pPr>
            <a:endParaRPr 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4"/>
          <p:cNvSpPr>
            <a:spLocks noGrp="1" noChangeArrowheads="1"/>
          </p:cNvSpPr>
          <p:nvPr>
            <p:ph type="title"/>
          </p:nvPr>
        </p:nvSpPr>
        <p:spPr>
          <a:xfrm>
            <a:off x="457200" y="381000"/>
            <a:ext cx="8229600" cy="914400"/>
          </a:xfrm>
        </p:spPr>
        <p:txBody>
          <a:bodyPr/>
          <a:lstStyle/>
          <a:p>
            <a:r>
              <a:rPr lang="en-US" dirty="0" err="1"/>
              <a:t>Warabandi</a:t>
            </a:r>
            <a:r>
              <a:rPr lang="en-US" dirty="0"/>
              <a:t> </a:t>
            </a:r>
            <a:r>
              <a:rPr lang="en-US" dirty="0" smtClean="0"/>
              <a:t>Chart</a:t>
            </a:r>
            <a:endParaRPr lang="en-US" dirty="0"/>
          </a:p>
        </p:txBody>
      </p:sp>
      <p:graphicFrame>
        <p:nvGraphicFramePr>
          <p:cNvPr id="17667" name="Group 259"/>
          <p:cNvGraphicFramePr>
            <a:graphicFrameLocks noGrp="1"/>
          </p:cNvGraphicFramePr>
          <p:nvPr>
            <p:ph type="tbl" idx="1"/>
          </p:nvPr>
        </p:nvGraphicFramePr>
        <p:xfrm>
          <a:off x="228600" y="1524000"/>
          <a:ext cx="8686800" cy="5112386"/>
        </p:xfrm>
        <a:graphic>
          <a:graphicData uri="http://schemas.openxmlformats.org/drawingml/2006/table">
            <a:tbl>
              <a:tblPr/>
              <a:tblGrid>
                <a:gridCol w="271463"/>
                <a:gridCol w="609600"/>
                <a:gridCol w="406400"/>
                <a:gridCol w="846137"/>
                <a:gridCol w="692150"/>
                <a:gridCol w="487363"/>
                <a:gridCol w="488950"/>
                <a:gridCol w="488950"/>
                <a:gridCol w="487362"/>
                <a:gridCol w="488950"/>
                <a:gridCol w="488950"/>
                <a:gridCol w="487363"/>
                <a:gridCol w="488950"/>
                <a:gridCol w="488950"/>
                <a:gridCol w="488950"/>
                <a:gridCol w="487362"/>
                <a:gridCol w="488950"/>
              </a:tblGrid>
              <a:tr h="682625">
                <a:tc row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S No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Name of Land Owner or Farm No.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Area</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ha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Preceding Nakka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Following Nakka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T</a:t>
                      </a:r>
                      <a:r>
                        <a:rPr kumimoji="0" lang="en-US" sz="1400" b="0" i="0" u="none" strike="noStrike" cap="none" normalizeH="0" baseline="-25000" smtClean="0">
                          <a:ln>
                            <a:noFill/>
                          </a:ln>
                          <a:solidFill>
                            <a:schemeClr val="tx1"/>
                          </a:solidFill>
                          <a:effectLst>
                            <a:outerShdw blurRad="38100" dist="38100" dir="2700000" algn="tl">
                              <a:srgbClr val="000000"/>
                            </a:outerShdw>
                          </a:effectLst>
                          <a:latin typeface="Tahoma" charset="0"/>
                        </a:rPr>
                        <a:t>f’</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 hrs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T</a:t>
                      </a:r>
                      <a:r>
                        <a:rPr kumimoji="0" lang="en-US" sz="1400" b="0" i="0" u="none" strike="noStrike" cap="none" normalizeH="0" baseline="-25000" smtClean="0">
                          <a:ln>
                            <a:noFill/>
                          </a:ln>
                          <a:solidFill>
                            <a:schemeClr val="tx1"/>
                          </a:solidFill>
                          <a:effectLst>
                            <a:outerShdw blurRad="38100" dist="38100" dir="2700000" algn="tl">
                              <a:srgbClr val="000000"/>
                            </a:outerShdw>
                          </a:effectLst>
                          <a:latin typeface="Tahoma" charset="0"/>
                        </a:rPr>
                        <a:t>d’</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 hrs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T</a:t>
                      </a:r>
                      <a:r>
                        <a:rPr kumimoji="0" lang="en-US" sz="1400" b="0" i="0" u="none" strike="noStrike" cap="none" normalizeH="0" baseline="-25000" smtClean="0">
                          <a:ln>
                            <a:noFill/>
                          </a:ln>
                          <a:solidFill>
                            <a:schemeClr val="tx1"/>
                          </a:solidFill>
                          <a:effectLst>
                            <a:outerShdw blurRad="38100" dist="38100" dir="2700000" algn="tl">
                              <a:srgbClr val="000000"/>
                            </a:outerShdw>
                          </a:effectLst>
                          <a:latin typeface="Tahoma" charset="0"/>
                        </a:rPr>
                        <a:t>U</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 hrs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T</a:t>
                      </a:r>
                      <a:r>
                        <a:rPr kumimoji="0" lang="en-US" sz="1400" b="0" i="0" u="none" strike="noStrike" cap="none" normalizeH="0" baseline="-25000" smtClean="0">
                          <a:ln>
                            <a:noFill/>
                          </a:ln>
                          <a:solidFill>
                            <a:schemeClr val="tx1"/>
                          </a:solidFill>
                          <a:effectLst>
                            <a:outerShdw blurRad="38100" dist="38100" dir="2700000" algn="tl">
                              <a:srgbClr val="000000"/>
                            </a:outerShdw>
                          </a:effectLst>
                          <a:latin typeface="Tahoma" charset="0"/>
                        </a:rPr>
                        <a:t>t</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 hrs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T</a:t>
                      </a:r>
                      <a:r>
                        <a:rPr kumimoji="0" lang="en-US" sz="1400" b="0" i="0" u="none" strike="noStrike" cap="none" normalizeH="0" baseline="-25000" smtClean="0">
                          <a:ln>
                            <a:noFill/>
                          </a:ln>
                          <a:solidFill>
                            <a:schemeClr val="tx1"/>
                          </a:solidFill>
                          <a:effectLst>
                            <a:outerShdw blurRad="38100" dist="38100" dir="2700000" algn="tl">
                              <a:srgbClr val="000000"/>
                            </a:outerShdw>
                          </a:effectLst>
                          <a:latin typeface="Tahoma" charset="0"/>
                        </a:rPr>
                        <a:t>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4">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Clock Time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row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Starting Day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Ending Day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1313">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Hours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Starting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Ending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vMerge="1">
                  <a:txBody>
                    <a:bodyPr/>
                    <a:lstStyle/>
                    <a:p>
                      <a:endParaRPr lang="en-US"/>
                    </a:p>
                  </a:txBody>
                  <a:tcPr/>
                </a:tc>
                <a:tc vMerge="1">
                  <a:txBody>
                    <a:bodyPr/>
                    <a:lstStyle/>
                    <a:p>
                      <a:endParaRPr lang="en-US"/>
                    </a:p>
                  </a:txBody>
                  <a:tcPr/>
                </a:tc>
              </a:tr>
              <a:tr h="34290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Hrs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Mins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Hrs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5889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5">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(168-T</a:t>
                      </a:r>
                      <a:r>
                        <a:rPr kumimoji="0" lang="en-US" sz="1400" b="0" i="0" u="none" strike="noStrike" cap="none" normalizeH="0" baseline="-25000" smtClean="0">
                          <a:ln>
                            <a:noFill/>
                          </a:ln>
                          <a:solidFill>
                            <a:schemeClr val="tx1"/>
                          </a:solidFill>
                          <a:effectLst>
                            <a:outerShdw blurRad="38100" dist="38100" dir="2700000" algn="tl">
                              <a:srgbClr val="000000"/>
                            </a:outerShdw>
                          </a:effectLst>
                          <a:latin typeface="Tahoma" charset="0"/>
                        </a:rPr>
                        <a:t>F</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+T</a:t>
                      </a:r>
                      <a:r>
                        <a:rPr kumimoji="0" lang="en-US" sz="1400" b="0" i="0" u="none" strike="noStrike" cap="none" normalizeH="0" baseline="-25000" smtClean="0">
                          <a:ln>
                            <a:noFill/>
                          </a:ln>
                          <a:solidFill>
                            <a:schemeClr val="tx1"/>
                          </a:solidFill>
                          <a:effectLst>
                            <a:outerShdw blurRad="38100" dist="38100" dir="2700000" algn="tl">
                              <a:srgbClr val="000000"/>
                            </a:outerShdw>
                          </a:effectLst>
                          <a:latin typeface="Tahoma" charset="0"/>
                        </a:rPr>
                        <a:t>D</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)/C</a:t>
                      </a:r>
                      <a:r>
                        <a:rPr kumimoji="0" lang="en-US" sz="1400" b="0" i="0" u="none" strike="noStrike" cap="none" normalizeH="0" baseline="-25000" smtClean="0">
                          <a:ln>
                            <a:noFill/>
                          </a:ln>
                          <a:solidFill>
                            <a:schemeClr val="tx1"/>
                          </a:solidFill>
                          <a:effectLst>
                            <a:outerShdw blurRad="38100" dist="38100" dir="2700000" algn="tl">
                              <a:srgbClr val="000000"/>
                            </a:outerShdw>
                          </a:effectLst>
                          <a:latin typeface="Tahoma" charset="0"/>
                        </a:rPr>
                        <a:t>c</a:t>
                      </a: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73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73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73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89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7375">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Sum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C</a:t>
                      </a:r>
                      <a:r>
                        <a:rPr kumimoji="0" lang="en-US" sz="1400" b="0" i="0" u="none" strike="noStrike" cap="none" normalizeH="0" baseline="-25000" smtClean="0">
                          <a:ln>
                            <a:noFill/>
                          </a:ln>
                          <a:solidFill>
                            <a:schemeClr val="tx1"/>
                          </a:solidFill>
                          <a:effectLst>
                            <a:outerShdw blurRad="38100" dist="38100" dir="2700000" algn="tl">
                              <a:srgbClr val="000000"/>
                            </a:outerShdw>
                          </a:effectLst>
                          <a:latin typeface="Tahoma" charset="0"/>
                        </a:rPr>
                        <a:t>c</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a:t>
                      </a:r>
                      <a:endParaRPr kumimoji="0" lang="en-US" sz="1400" b="0" i="0" u="none" strike="noStrike" cap="none" normalizeH="0" baseline="-2500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T</a:t>
                      </a:r>
                      <a:r>
                        <a:rPr kumimoji="0" lang="en-US" sz="1400" b="0" i="0" u="none" strike="noStrike" cap="none" normalizeH="0" baseline="-25000" smtClean="0">
                          <a:ln>
                            <a:noFill/>
                          </a:ln>
                          <a:solidFill>
                            <a:schemeClr val="tx1"/>
                          </a:solidFill>
                          <a:effectLst>
                            <a:outerShdw blurRad="38100" dist="38100" dir="2700000" algn="tl">
                              <a:srgbClr val="000000"/>
                            </a:outerShdw>
                          </a:effectLst>
                          <a:latin typeface="Tahoma" charset="0"/>
                        </a:rPr>
                        <a:t>F</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a:t>
                      </a:r>
                      <a:endParaRPr kumimoji="0" lang="en-US" sz="1400" b="0" i="0" u="none" strike="noStrike" cap="none" normalizeH="0" baseline="-2500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T</a:t>
                      </a:r>
                      <a:r>
                        <a:rPr kumimoji="0" lang="en-US" sz="1400" b="0" i="0" u="none" strike="noStrike" cap="none" normalizeH="0" baseline="-25000" smtClean="0">
                          <a:ln>
                            <a:noFill/>
                          </a:ln>
                          <a:solidFill>
                            <a:schemeClr val="tx1"/>
                          </a:solidFill>
                          <a:effectLst>
                            <a:outerShdw blurRad="38100" dist="38100" dir="2700000" algn="tl">
                              <a:srgbClr val="000000"/>
                            </a:outerShdw>
                          </a:effectLst>
                          <a:latin typeface="Tahoma" charset="0"/>
                        </a:rPr>
                        <a:t>D</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a:t>
                      </a:r>
                      <a:endParaRPr kumimoji="0" lang="en-US" sz="1400" b="0" i="0" u="none" strike="noStrike" cap="none" normalizeH="0" baseline="-2500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t>Home Assignment</a:t>
            </a:r>
          </a:p>
        </p:txBody>
      </p:sp>
      <p:sp>
        <p:nvSpPr>
          <p:cNvPr id="19459" name="Rectangle 3"/>
          <p:cNvSpPr>
            <a:spLocks noGrp="1" noChangeArrowheads="1"/>
          </p:cNvSpPr>
          <p:nvPr>
            <p:ph type="body" idx="1"/>
          </p:nvPr>
        </p:nvSpPr>
        <p:spPr/>
        <p:txBody>
          <a:bodyPr/>
          <a:lstStyle/>
          <a:p>
            <a:r>
              <a:rPr lang="en-US"/>
              <a:t>Carryout the Warabandi for the outlet and the fields as provided.</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Scheduling (Chapter 10, of </a:t>
            </a:r>
            <a:r>
              <a:rPr lang="en-US" dirty="0" err="1" smtClean="0"/>
              <a:t>Majumdar</a:t>
            </a:r>
            <a:r>
              <a:rPr lang="en-US"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a:t>References</a:t>
            </a:r>
          </a:p>
        </p:txBody>
      </p:sp>
      <p:sp>
        <p:nvSpPr>
          <p:cNvPr id="3075" name="Rectangle 3"/>
          <p:cNvSpPr>
            <a:spLocks noGrp="1" noChangeArrowheads="1"/>
          </p:cNvSpPr>
          <p:nvPr>
            <p:ph type="body" idx="1"/>
          </p:nvPr>
        </p:nvSpPr>
        <p:spPr>
          <a:xfrm>
            <a:off x="457200" y="1524000"/>
            <a:ext cx="8229600" cy="4114800"/>
          </a:xfrm>
        </p:spPr>
        <p:txBody>
          <a:bodyPr/>
          <a:lstStyle/>
          <a:p>
            <a:pPr>
              <a:lnSpc>
                <a:spcPct val="80000"/>
              </a:lnSpc>
            </a:pPr>
            <a:r>
              <a:rPr lang="en-US" sz="1600">
                <a:effectLst/>
              </a:rPr>
              <a:t>Bandaragoda D. J. (1998), Design and Practice of Water Allocation Rules: Lessons from Warabandi in Pakistan’s Punjab, Research Report 17, International Irrigation Management Institute Colombo, Sri Lanka.</a:t>
            </a:r>
          </a:p>
          <a:p>
            <a:pPr>
              <a:lnSpc>
                <a:spcPct val="80000"/>
              </a:lnSpc>
            </a:pPr>
            <a:r>
              <a:rPr lang="en-US" sz="1600">
                <a:effectLst/>
              </a:rPr>
              <a:t>Malhotra, S. P. 1982. </a:t>
            </a:r>
            <a:r>
              <a:rPr lang="en-US" sz="1600" i="1">
                <a:effectLst/>
              </a:rPr>
              <a:t>The warabandi and its infrastructure</a:t>
            </a:r>
            <a:r>
              <a:rPr lang="en-US" sz="1600">
                <a:effectLst/>
              </a:rPr>
              <a:t>. Publication no. 157. New Delhi: Central Board of Irrigation and Power, India.</a:t>
            </a:r>
          </a:p>
          <a:p>
            <a:pPr>
              <a:lnSpc>
                <a:spcPct val="80000"/>
              </a:lnSpc>
            </a:pPr>
            <a:r>
              <a:rPr lang="en-US" sz="1600">
                <a:effectLst/>
              </a:rPr>
              <a:t>Diemer, Geert, and Frans P. Huibers. 1996. </a:t>
            </a:r>
            <a:r>
              <a:rPr lang="en-US" sz="1600" i="1">
                <a:effectLst/>
              </a:rPr>
              <a:t>Crops, people and irrigation: Water allocation practices of farmers and engineers</a:t>
            </a:r>
            <a:r>
              <a:rPr lang="en-US" sz="1600">
                <a:effectLst/>
              </a:rPr>
              <a:t>. London: Intermediate Technology Publications.</a:t>
            </a:r>
          </a:p>
          <a:p>
            <a:pPr>
              <a:lnSpc>
                <a:spcPct val="80000"/>
              </a:lnSpc>
            </a:pPr>
            <a:r>
              <a:rPr lang="en-US" sz="1600">
                <a:effectLst/>
              </a:rPr>
              <a:t>Vehmeyer, Paul Willem. 1992. Irrigation management strategies at the farm level in a warabandi schedule. M.Sc. thesis, University of Delft, The Netherlands. Duplicated.</a:t>
            </a:r>
          </a:p>
          <a:p>
            <a:pPr>
              <a:lnSpc>
                <a:spcPct val="80000"/>
              </a:lnSpc>
            </a:pPr>
            <a:r>
              <a:rPr lang="en-US" sz="1600" i="1">
                <a:effectLst/>
              </a:rPr>
              <a:t>Satellite Remote Sensing Techniques to Aid Assessment of Irrigation System Performance: A Case Study in India. </a:t>
            </a:r>
            <a:r>
              <a:rPr lang="en-US" sz="1600">
                <a:effectLst/>
              </a:rPr>
              <a:t>S. Thiruvengadachari, and R. Sakthivadivel, 1997.</a:t>
            </a:r>
          </a:p>
          <a:p>
            <a:pPr>
              <a:lnSpc>
                <a:spcPct val="80000"/>
              </a:lnSpc>
            </a:pPr>
            <a:r>
              <a:rPr lang="en-US" sz="1600">
                <a:effectLst/>
              </a:rPr>
              <a:t>Bhutta, M. N., and E. J. Vander Velde. 1992. Equity of water distribution along secondary canals in Punjab, Pakistan. </a:t>
            </a:r>
            <a:r>
              <a:rPr lang="en-US" sz="1600" i="1">
                <a:effectLst/>
              </a:rPr>
              <a:t>Irrigation and Drainage Systems </a:t>
            </a:r>
            <a:r>
              <a:rPr lang="en-US" sz="1600">
                <a:effectLst/>
              </a:rPr>
              <a:t>6: 161–177. The Netherlands: Kluwer Academic Publishers</a:t>
            </a:r>
          </a:p>
          <a:p>
            <a:pPr>
              <a:lnSpc>
                <a:spcPct val="80000"/>
              </a:lnSpc>
            </a:pPr>
            <a:r>
              <a:rPr lang="en-US" sz="1600" i="1">
                <a:effectLst/>
              </a:rPr>
              <a:t>Water Distribution Rules and Water Distribution Performance: A Case Study in the Tambraparani Irrigation System. </a:t>
            </a:r>
            <a:r>
              <a:rPr lang="en-US" sz="1600">
                <a:effectLst/>
              </a:rPr>
              <a:t>Jeffrey D. Brewer, R. Sakthivadivel, and K.V. Raju, 1997.</a:t>
            </a:r>
          </a:p>
          <a:p>
            <a:pPr>
              <a:lnSpc>
                <a:spcPct val="80000"/>
              </a:lnSpc>
            </a:pPr>
            <a:endParaRPr lang="en-US" sz="1600">
              <a:effectLst/>
            </a:endParaRPr>
          </a:p>
          <a:p>
            <a:pPr>
              <a:lnSpc>
                <a:spcPct val="80000"/>
              </a:lnSpc>
            </a:pPr>
            <a:endParaRPr lang="en-US" sz="16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t>Introduction</a:t>
            </a:r>
          </a:p>
        </p:txBody>
      </p:sp>
      <p:sp>
        <p:nvSpPr>
          <p:cNvPr id="5123" name="Rectangle 3"/>
          <p:cNvSpPr>
            <a:spLocks noGrp="1" noChangeArrowheads="1"/>
          </p:cNvSpPr>
          <p:nvPr>
            <p:ph type="body" idx="1"/>
          </p:nvPr>
        </p:nvSpPr>
        <p:spPr/>
        <p:txBody>
          <a:bodyPr/>
          <a:lstStyle/>
          <a:p>
            <a:pPr>
              <a:lnSpc>
                <a:spcPct val="80000"/>
              </a:lnSpc>
            </a:pPr>
            <a:r>
              <a:rPr lang="en-US" sz="2800" dirty="0"/>
              <a:t>Irrigation Scheme Design</a:t>
            </a:r>
          </a:p>
          <a:p>
            <a:pPr lvl="1">
              <a:lnSpc>
                <a:spcPct val="80000"/>
              </a:lnSpc>
            </a:pPr>
            <a:r>
              <a:rPr lang="en-US" sz="2400" dirty="0"/>
              <a:t>Water Allocation</a:t>
            </a:r>
          </a:p>
          <a:p>
            <a:pPr lvl="1">
              <a:lnSpc>
                <a:spcPct val="80000"/>
              </a:lnSpc>
            </a:pPr>
            <a:r>
              <a:rPr lang="en-US" sz="2400" dirty="0"/>
              <a:t>Water Rights</a:t>
            </a:r>
          </a:p>
          <a:p>
            <a:pPr lvl="2">
              <a:lnSpc>
                <a:spcPct val="80000"/>
              </a:lnSpc>
            </a:pPr>
            <a:r>
              <a:rPr lang="en-US" sz="2000" dirty="0"/>
              <a:t>Linked to property rights</a:t>
            </a:r>
          </a:p>
          <a:p>
            <a:pPr>
              <a:lnSpc>
                <a:spcPct val="80000"/>
              </a:lnSpc>
            </a:pPr>
            <a:r>
              <a:rPr lang="en-US" sz="2800" dirty="0"/>
              <a:t>Turn (</a:t>
            </a:r>
            <a:r>
              <a:rPr lang="en-US" sz="2800" dirty="0" err="1"/>
              <a:t>Wara</a:t>
            </a:r>
            <a:r>
              <a:rPr lang="en-US" sz="2800" dirty="0"/>
              <a:t>) Fixation (</a:t>
            </a:r>
            <a:r>
              <a:rPr lang="en-US" sz="2800" dirty="0" err="1"/>
              <a:t>Bandi</a:t>
            </a:r>
            <a:r>
              <a:rPr lang="en-US" sz="2800" dirty="0"/>
              <a:t>): </a:t>
            </a:r>
            <a:r>
              <a:rPr lang="en-US" sz="2800" dirty="0" err="1"/>
              <a:t>Warabandi</a:t>
            </a:r>
            <a:endParaRPr lang="en-US" sz="2800" dirty="0"/>
          </a:p>
          <a:p>
            <a:pPr lvl="1">
              <a:lnSpc>
                <a:spcPct val="80000"/>
              </a:lnSpc>
              <a:buFont typeface="Wingdings" pitchFamily="2" charset="2"/>
              <a:buNone/>
            </a:pPr>
            <a:r>
              <a:rPr lang="en-US" sz="2400" dirty="0"/>
              <a:t>A rotational method for equitable distribution of the available water in an irrigation system by turns fixed according to predetermined schedule specifying the day time and duration of supply to each irrigator in proportion </a:t>
            </a:r>
            <a:r>
              <a:rPr lang="en-US" sz="2400" dirty="0" smtClean="0"/>
              <a:t>to size </a:t>
            </a:r>
            <a:r>
              <a:rPr lang="en-US" sz="2400" dirty="0"/>
              <a:t>of his land holding in the outlet command (</a:t>
            </a:r>
            <a:r>
              <a:rPr lang="en-US" sz="2400" dirty="0" err="1"/>
              <a:t>Malhotra</a:t>
            </a:r>
            <a:r>
              <a:rPr lang="en-US" sz="2400" dirty="0"/>
              <a:t>, 1982)</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Objectives</a:t>
            </a:r>
          </a:p>
        </p:txBody>
      </p:sp>
      <p:sp>
        <p:nvSpPr>
          <p:cNvPr id="6147" name="Rectangle 3"/>
          <p:cNvSpPr>
            <a:spLocks noGrp="1" noChangeArrowheads="1"/>
          </p:cNvSpPr>
          <p:nvPr>
            <p:ph type="body" idx="1"/>
          </p:nvPr>
        </p:nvSpPr>
        <p:spPr>
          <a:xfrm>
            <a:off x="457200" y="1752600"/>
            <a:ext cx="8229600" cy="4114800"/>
          </a:xfrm>
        </p:spPr>
        <p:txBody>
          <a:bodyPr/>
          <a:lstStyle/>
          <a:p>
            <a:pPr>
              <a:lnSpc>
                <a:spcPct val="80000"/>
              </a:lnSpc>
            </a:pPr>
            <a:r>
              <a:rPr lang="en-US" sz="2800"/>
              <a:t>Equitable (Primary objective)</a:t>
            </a:r>
          </a:p>
          <a:p>
            <a:pPr lvl="1">
              <a:lnSpc>
                <a:spcPct val="80000"/>
              </a:lnSpc>
            </a:pPr>
            <a:r>
              <a:rPr lang="en-US" sz="2400"/>
              <a:t>Warabandi brings “some kind of system, some kind of fair play” into the use of water, to make sure that the available water is really used in “every plot in the area being irrigated, not simply the plots that belong to the most powerful individual in the village” (Singh 1981)</a:t>
            </a:r>
          </a:p>
          <a:p>
            <a:pPr>
              <a:lnSpc>
                <a:spcPct val="80000"/>
              </a:lnSpc>
            </a:pPr>
            <a:r>
              <a:rPr lang="en-US" sz="2800"/>
              <a:t>High Efficiency</a:t>
            </a:r>
          </a:p>
          <a:p>
            <a:pPr>
              <a:lnSpc>
                <a:spcPct val="80000"/>
              </a:lnSpc>
            </a:pPr>
            <a:r>
              <a:rPr lang="en-US" sz="2800"/>
              <a:t>Greater Discipline </a:t>
            </a:r>
          </a:p>
          <a:p>
            <a:pPr>
              <a:lnSpc>
                <a:spcPct val="80000"/>
              </a:lnSpc>
            </a:pPr>
            <a:r>
              <a:rPr lang="en-US" sz="2800"/>
              <a:t>Increasing cropping intensity</a:t>
            </a:r>
          </a:p>
          <a:p>
            <a:pPr>
              <a:lnSpc>
                <a:spcPct val="80000"/>
              </a:lnSpc>
            </a:pPr>
            <a:r>
              <a:rPr lang="en-US" sz="2800"/>
              <a:t>More economic growth</a:t>
            </a:r>
          </a:p>
          <a:p>
            <a:pPr>
              <a:lnSpc>
                <a:spcPct val="80000"/>
              </a:lnSpc>
            </a:pPr>
            <a:endParaRPr lang="en-US" sz="28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sz="4000"/>
              <a:t>Concept of Warabandi as an</a:t>
            </a:r>
            <a:br>
              <a:rPr lang="en-US" sz="4000"/>
            </a:br>
            <a:r>
              <a:rPr lang="en-US" sz="4000"/>
              <a:t>Allocation Method</a:t>
            </a:r>
          </a:p>
        </p:txBody>
      </p:sp>
      <p:sp>
        <p:nvSpPr>
          <p:cNvPr id="7171" name="Rectangle 3"/>
          <p:cNvSpPr>
            <a:spLocks noGrp="1" noChangeArrowheads="1"/>
          </p:cNvSpPr>
          <p:nvPr>
            <p:ph type="body" idx="1"/>
          </p:nvPr>
        </p:nvSpPr>
        <p:spPr/>
        <p:txBody>
          <a:bodyPr/>
          <a:lstStyle/>
          <a:p>
            <a:pPr>
              <a:lnSpc>
                <a:spcPct val="90000"/>
              </a:lnSpc>
            </a:pPr>
            <a:r>
              <a:rPr lang="en-US" sz="2400"/>
              <a:t>Rotational based method</a:t>
            </a:r>
          </a:p>
          <a:p>
            <a:pPr lvl="1">
              <a:lnSpc>
                <a:spcPct val="90000"/>
              </a:lnSpc>
            </a:pPr>
            <a:r>
              <a:rPr lang="en-US" sz="2000"/>
              <a:t>7 days or 10½ days basis</a:t>
            </a:r>
          </a:p>
          <a:p>
            <a:pPr lvl="1">
              <a:lnSpc>
                <a:spcPct val="90000"/>
              </a:lnSpc>
            </a:pPr>
            <a:r>
              <a:rPr lang="en-US" sz="2000"/>
              <a:t>One turn per cycle</a:t>
            </a:r>
          </a:p>
          <a:p>
            <a:pPr lvl="1">
              <a:lnSpc>
                <a:spcPct val="90000"/>
              </a:lnSpc>
            </a:pPr>
            <a:r>
              <a:rPr lang="en-US" sz="2000"/>
              <a:t>Whole water in water course is at disposal of one farmer</a:t>
            </a:r>
          </a:p>
          <a:p>
            <a:pPr lvl="1">
              <a:lnSpc>
                <a:spcPct val="90000"/>
              </a:lnSpc>
            </a:pPr>
            <a:r>
              <a:rPr lang="en-US" sz="2000"/>
              <a:t>Cycle starts at head of water course and proceed to tail, and right to left.</a:t>
            </a:r>
          </a:p>
          <a:p>
            <a:pPr lvl="1">
              <a:lnSpc>
                <a:spcPct val="90000"/>
              </a:lnSpc>
            </a:pPr>
            <a:r>
              <a:rPr lang="en-US" sz="2000"/>
              <a:t>Schedule is shifted 12 hours after each year</a:t>
            </a:r>
          </a:p>
          <a:p>
            <a:pPr lvl="1">
              <a:lnSpc>
                <a:spcPct val="90000"/>
              </a:lnSpc>
            </a:pPr>
            <a:r>
              <a:rPr lang="en-US" sz="2000"/>
              <a:t>Allocation of time is based on land size </a:t>
            </a:r>
          </a:p>
          <a:p>
            <a:pPr lvl="1">
              <a:lnSpc>
                <a:spcPct val="90000"/>
              </a:lnSpc>
            </a:pPr>
            <a:r>
              <a:rPr lang="en-US" sz="2000"/>
              <a:t>Compensation is given for filling and substraction is done for emptying the Water Course</a:t>
            </a:r>
          </a:p>
          <a:p>
            <a:pPr lvl="1">
              <a:lnSpc>
                <a:spcPct val="90000"/>
              </a:lnSpc>
            </a:pPr>
            <a:r>
              <a:rPr lang="en-US" sz="2000"/>
              <a:t>No compensation for seepage losses (although seepage losses are considered while deciding water course capacity).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t>Types of Warabandi</a:t>
            </a:r>
          </a:p>
        </p:txBody>
      </p:sp>
      <p:sp>
        <p:nvSpPr>
          <p:cNvPr id="8195" name="Rectangle 3"/>
          <p:cNvSpPr>
            <a:spLocks noGrp="1" noChangeArrowheads="1"/>
          </p:cNvSpPr>
          <p:nvPr>
            <p:ph type="body" idx="1"/>
          </p:nvPr>
        </p:nvSpPr>
        <p:spPr/>
        <p:txBody>
          <a:bodyPr/>
          <a:lstStyle/>
          <a:p>
            <a:pPr>
              <a:lnSpc>
                <a:spcPct val="80000"/>
              </a:lnSpc>
            </a:pPr>
            <a:r>
              <a:rPr lang="en-US" sz="2400" dirty="0" err="1"/>
              <a:t>Kacha</a:t>
            </a:r>
            <a:r>
              <a:rPr lang="en-US" sz="2400" dirty="0"/>
              <a:t> (Temporary) </a:t>
            </a:r>
            <a:r>
              <a:rPr lang="en-US" sz="2400" dirty="0" err="1"/>
              <a:t>Warabandi</a:t>
            </a:r>
            <a:endParaRPr lang="en-US" sz="2400" dirty="0"/>
          </a:p>
          <a:p>
            <a:pPr>
              <a:lnSpc>
                <a:spcPct val="80000"/>
              </a:lnSpc>
              <a:buFont typeface="Wingdings" pitchFamily="2" charset="2"/>
              <a:buNone/>
            </a:pPr>
            <a:r>
              <a:rPr lang="en-US" sz="2400" dirty="0"/>
              <a:t>	The </a:t>
            </a:r>
            <a:r>
              <a:rPr lang="en-US" sz="2400" dirty="0" err="1"/>
              <a:t>warabandi</a:t>
            </a:r>
            <a:r>
              <a:rPr lang="en-US" sz="2400" dirty="0"/>
              <a:t> which has been decided by the farmers solely on their mutual agreement, without formal involvement of any government agency</a:t>
            </a:r>
          </a:p>
          <a:p>
            <a:pPr>
              <a:lnSpc>
                <a:spcPct val="80000"/>
              </a:lnSpc>
            </a:pPr>
            <a:r>
              <a:rPr lang="en-US" sz="2400" dirty="0" err="1"/>
              <a:t>Pucca</a:t>
            </a:r>
            <a:r>
              <a:rPr lang="en-US" sz="2400" dirty="0"/>
              <a:t> (Sanctioned) </a:t>
            </a:r>
            <a:r>
              <a:rPr lang="en-US" sz="2400" dirty="0" err="1"/>
              <a:t>Warabandi</a:t>
            </a:r>
            <a:endParaRPr lang="en-US" sz="2400" dirty="0"/>
          </a:p>
          <a:p>
            <a:pPr>
              <a:lnSpc>
                <a:spcPct val="80000"/>
              </a:lnSpc>
              <a:buFont typeface="Wingdings" pitchFamily="2" charset="2"/>
              <a:buNone/>
            </a:pPr>
            <a:r>
              <a:rPr lang="en-US" sz="2400" dirty="0"/>
              <a:t>	the </a:t>
            </a:r>
            <a:r>
              <a:rPr lang="en-US" sz="2400" dirty="0" err="1"/>
              <a:t>warabandi</a:t>
            </a:r>
            <a:r>
              <a:rPr lang="en-US" sz="2400" dirty="0"/>
              <a:t> decided after field investigation and public inquiry by the Irrigation Department when disputes occurred, and issued in officially recognized </a:t>
            </a:r>
            <a:r>
              <a:rPr lang="en-US" sz="2400" dirty="0" err="1"/>
              <a:t>warabandi</a:t>
            </a:r>
            <a:r>
              <a:rPr lang="en-US" sz="2400" dirty="0"/>
              <a:t> schedules</a:t>
            </a:r>
          </a:p>
          <a:p>
            <a:pPr>
              <a:lnSpc>
                <a:spcPct val="80000"/>
              </a:lnSpc>
              <a:buFont typeface="Wingdings" pitchFamily="2" charset="2"/>
              <a:buNone/>
            </a:pPr>
            <a:endParaRPr lang="en-US" sz="2400" dirty="0"/>
          </a:p>
          <a:p>
            <a:pPr>
              <a:lnSpc>
                <a:spcPct val="80000"/>
              </a:lnSpc>
              <a:buFont typeface="Wingdings" pitchFamily="2" charset="2"/>
              <a:buNone/>
            </a:pPr>
            <a:r>
              <a:rPr lang="en-US" sz="2400" dirty="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sz="4000"/>
              <a:t>Formulation of Warabandi</a:t>
            </a:r>
            <a:br>
              <a:rPr lang="en-US" sz="4000"/>
            </a:br>
            <a:r>
              <a:rPr lang="en-US" sz="4000"/>
              <a:t>Schedules</a:t>
            </a:r>
          </a:p>
        </p:txBody>
      </p:sp>
      <p:sp>
        <p:nvSpPr>
          <p:cNvPr id="9219" name="Rectangle 3"/>
          <p:cNvSpPr>
            <a:spLocks noGrp="1" noChangeArrowheads="1"/>
          </p:cNvSpPr>
          <p:nvPr>
            <p:ph type="body" idx="1"/>
          </p:nvPr>
        </p:nvSpPr>
        <p:spPr/>
        <p:txBody>
          <a:bodyPr/>
          <a:lstStyle/>
          <a:p>
            <a:pPr>
              <a:lnSpc>
                <a:spcPct val="80000"/>
              </a:lnSpc>
            </a:pPr>
            <a:r>
              <a:rPr lang="en-US" sz="2000"/>
              <a:t>The Canal and Drainage Act (VIII of 1873) </a:t>
            </a:r>
          </a:p>
          <a:p>
            <a:pPr>
              <a:lnSpc>
                <a:spcPct val="80000"/>
              </a:lnSpc>
            </a:pPr>
            <a:r>
              <a:rPr lang="en-US" sz="2000"/>
              <a:t>Section 68: </a:t>
            </a:r>
          </a:p>
          <a:p>
            <a:pPr lvl="1">
              <a:lnSpc>
                <a:spcPct val="80000"/>
              </a:lnSpc>
            </a:pPr>
            <a:r>
              <a:rPr lang="en-US" sz="1800"/>
              <a:t>Rights to form and maintain water distribution schedules for watercourses are vested with the Canal Officers of the Irrigation Department.</a:t>
            </a:r>
          </a:p>
          <a:p>
            <a:pPr>
              <a:lnSpc>
                <a:spcPct val="80000"/>
              </a:lnSpc>
            </a:pPr>
            <a:r>
              <a:rPr lang="en-US" sz="2000"/>
              <a:t>THE PUNJAB IRRIGATION AND DRAINAGE AUTHORITY ACT 1997 (Pb. Act XI of 1997):</a:t>
            </a:r>
          </a:p>
          <a:p>
            <a:pPr lvl="1">
              <a:lnSpc>
                <a:spcPct val="80000"/>
              </a:lnSpc>
            </a:pPr>
            <a:r>
              <a:rPr lang="en-US" sz="1800"/>
              <a:t>5.   Powers and duties of the Authority.— </a:t>
            </a:r>
          </a:p>
          <a:p>
            <a:pPr lvl="2">
              <a:lnSpc>
                <a:spcPct val="80000"/>
              </a:lnSpc>
            </a:pPr>
            <a:r>
              <a:rPr lang="en-US" sz="1600"/>
              <a:t>(3)	To exercise all the powers under the Canal and Drainage Act 1873, the Soil Reclamation Act 1952 and any other law for the time being in force relating to the subject matter of these Acts. </a:t>
            </a:r>
          </a:p>
          <a:p>
            <a:pPr lvl="2">
              <a:lnSpc>
                <a:spcPct val="80000"/>
              </a:lnSpc>
            </a:pPr>
            <a:r>
              <a:rPr lang="en-US" sz="1600"/>
              <a:t>(9)	To prescribe and adhere to the procedures for the filing of documentation regarding water allocation in the Province and all concessions, licences and leases granted by any entity under this Act and to ensure availability thereof to the general public for inspection and taking of copies thereof.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t>Design of Warabandi</a:t>
            </a:r>
          </a:p>
        </p:txBody>
      </p:sp>
      <p:sp>
        <p:nvSpPr>
          <p:cNvPr id="10243" name="Rectangle 3"/>
          <p:cNvSpPr>
            <a:spLocks noGrp="1" noChangeArrowheads="1"/>
          </p:cNvSpPr>
          <p:nvPr>
            <p:ph type="body" idx="1"/>
          </p:nvPr>
        </p:nvSpPr>
        <p:spPr>
          <a:xfrm>
            <a:off x="304800" y="1981200"/>
            <a:ext cx="8382000" cy="4114800"/>
          </a:xfrm>
        </p:spPr>
        <p:txBody>
          <a:bodyPr/>
          <a:lstStyle/>
          <a:p>
            <a:pPr>
              <a:lnSpc>
                <a:spcPct val="90000"/>
              </a:lnSpc>
            </a:pPr>
            <a:r>
              <a:rPr lang="en-US" sz="2400"/>
              <a:t>Khaal Bharai (Filling of WC)</a:t>
            </a:r>
          </a:p>
          <a:p>
            <a:pPr>
              <a:lnSpc>
                <a:spcPct val="90000"/>
              </a:lnSpc>
            </a:pPr>
            <a:r>
              <a:rPr lang="en-US" sz="2400"/>
              <a:t>Nikal (Draining or Emptying time of WC)</a:t>
            </a:r>
          </a:p>
          <a:p>
            <a:pPr>
              <a:lnSpc>
                <a:spcPct val="90000"/>
              </a:lnSpc>
            </a:pPr>
            <a:r>
              <a:rPr lang="en-US" sz="2400"/>
              <a:t>For 7 days (24x7=168 hrs) rotation</a:t>
            </a:r>
          </a:p>
          <a:p>
            <a:pPr>
              <a:lnSpc>
                <a:spcPct val="90000"/>
              </a:lnSpc>
            </a:pPr>
            <a:endParaRPr lang="en-US" sz="2400"/>
          </a:p>
          <a:p>
            <a:pPr>
              <a:lnSpc>
                <a:spcPct val="90000"/>
              </a:lnSpc>
            </a:pPr>
            <a:endParaRPr lang="en-US" sz="2400"/>
          </a:p>
          <a:p>
            <a:pPr>
              <a:lnSpc>
                <a:spcPct val="90000"/>
              </a:lnSpc>
            </a:pPr>
            <a:r>
              <a:rPr lang="en-US" sz="2400"/>
              <a:t>T</a:t>
            </a:r>
            <a:r>
              <a:rPr lang="en-US" sz="2400" baseline="-25000"/>
              <a:t>F</a:t>
            </a:r>
            <a:r>
              <a:rPr lang="en-US" sz="2400"/>
              <a:t> is Total filling time (hours)</a:t>
            </a:r>
          </a:p>
          <a:p>
            <a:pPr>
              <a:lnSpc>
                <a:spcPct val="90000"/>
              </a:lnSpc>
            </a:pPr>
            <a:r>
              <a:rPr lang="en-US" sz="2400"/>
              <a:t>T</a:t>
            </a:r>
            <a:r>
              <a:rPr lang="en-US" sz="2400" baseline="-25000"/>
              <a:t>D</a:t>
            </a:r>
            <a:r>
              <a:rPr lang="en-US" sz="2400"/>
              <a:t> is Total Draining Time (hours)</a:t>
            </a:r>
          </a:p>
          <a:p>
            <a:pPr>
              <a:lnSpc>
                <a:spcPct val="90000"/>
              </a:lnSpc>
            </a:pPr>
            <a:r>
              <a:rPr lang="en-US" sz="2400"/>
              <a:t>T</a:t>
            </a:r>
            <a:r>
              <a:rPr lang="en-US" sz="2400" baseline="-25000"/>
              <a:t>U</a:t>
            </a:r>
            <a:r>
              <a:rPr lang="en-US" sz="2400"/>
              <a:t> Allocation time per unit area (hours.ha</a:t>
            </a:r>
            <a:r>
              <a:rPr lang="en-US" sz="2400" baseline="30000"/>
              <a:t>-1</a:t>
            </a:r>
            <a:r>
              <a:rPr lang="en-US" sz="2400"/>
              <a:t>)</a:t>
            </a:r>
          </a:p>
          <a:p>
            <a:pPr>
              <a:lnSpc>
                <a:spcPct val="90000"/>
              </a:lnSpc>
            </a:pPr>
            <a:r>
              <a:rPr lang="en-US" sz="2400"/>
              <a:t>C</a:t>
            </a:r>
            <a:r>
              <a:rPr lang="en-US" sz="2400" baseline="-25000"/>
              <a:t>c</a:t>
            </a:r>
            <a:r>
              <a:rPr lang="en-US" sz="2400"/>
              <a:t> is Culture-able Command Area of the Water Course (ha)</a:t>
            </a:r>
          </a:p>
          <a:p>
            <a:pPr>
              <a:lnSpc>
                <a:spcPct val="90000"/>
              </a:lnSpc>
            </a:pPr>
            <a:endParaRPr lang="en-US" sz="2400"/>
          </a:p>
        </p:txBody>
      </p:sp>
      <p:pic>
        <p:nvPicPr>
          <p:cNvPr id="10244" name="Picture 4"/>
          <p:cNvPicPr>
            <a:picLocks noChangeAspect="1" noChangeArrowheads="1"/>
          </p:cNvPicPr>
          <p:nvPr/>
        </p:nvPicPr>
        <p:blipFill>
          <a:blip r:embed="rId3" cstate="print"/>
          <a:srcRect/>
          <a:stretch>
            <a:fillRect/>
          </a:stretch>
        </p:blipFill>
        <p:spPr bwMode="auto">
          <a:xfrm>
            <a:off x="2590800" y="3254375"/>
            <a:ext cx="3325813" cy="6318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sz="4000"/>
              <a:t>Allotted Duration for each farmer</a:t>
            </a:r>
          </a:p>
        </p:txBody>
      </p:sp>
      <p:sp>
        <p:nvSpPr>
          <p:cNvPr id="16389" name="Rectangle 5"/>
          <p:cNvSpPr>
            <a:spLocks noGrp="1" noChangeArrowheads="1"/>
          </p:cNvSpPr>
          <p:nvPr>
            <p:ph type="body" sz="half" idx="1"/>
          </p:nvPr>
        </p:nvSpPr>
        <p:spPr>
          <a:xfrm>
            <a:off x="457200" y="2971800"/>
            <a:ext cx="7924800" cy="3124200"/>
          </a:xfrm>
        </p:spPr>
        <p:txBody>
          <a:bodyPr/>
          <a:lstStyle/>
          <a:p>
            <a:pPr>
              <a:lnSpc>
                <a:spcPct val="80000"/>
              </a:lnSpc>
            </a:pPr>
            <a:r>
              <a:rPr lang="en-US" sz="2800"/>
              <a:t>T</a:t>
            </a:r>
            <a:r>
              <a:rPr lang="en-US" sz="2800" baseline="-25000"/>
              <a:t>f’</a:t>
            </a:r>
            <a:r>
              <a:rPr lang="en-US" sz="2800"/>
              <a:t> is filling time (hours) of Individual Farmer</a:t>
            </a:r>
          </a:p>
          <a:p>
            <a:pPr>
              <a:lnSpc>
                <a:spcPct val="80000"/>
              </a:lnSpc>
            </a:pPr>
            <a:r>
              <a:rPr lang="en-US" sz="2800"/>
              <a:t>T</a:t>
            </a:r>
            <a:r>
              <a:rPr lang="en-US" sz="2800" baseline="-25000"/>
              <a:t>d’</a:t>
            </a:r>
            <a:r>
              <a:rPr lang="en-US" sz="2800"/>
              <a:t> is draining time (hours) of Individual Farmer</a:t>
            </a:r>
          </a:p>
          <a:p>
            <a:pPr>
              <a:lnSpc>
                <a:spcPct val="80000"/>
              </a:lnSpc>
            </a:pPr>
            <a:r>
              <a:rPr lang="en-US" sz="2800"/>
              <a:t>T</a:t>
            </a:r>
            <a:r>
              <a:rPr lang="en-US" sz="2800" baseline="-25000"/>
              <a:t>U</a:t>
            </a:r>
            <a:r>
              <a:rPr lang="en-US" sz="2800"/>
              <a:t> Allocation time per unit area (hours/ha)</a:t>
            </a:r>
          </a:p>
          <a:p>
            <a:pPr>
              <a:lnSpc>
                <a:spcPct val="80000"/>
              </a:lnSpc>
            </a:pPr>
            <a:r>
              <a:rPr lang="en-US" sz="2800"/>
              <a:t>A is Culturable Area of the Individual Farmer (hectares)</a:t>
            </a:r>
          </a:p>
          <a:p>
            <a:pPr>
              <a:lnSpc>
                <a:spcPct val="80000"/>
              </a:lnSpc>
            </a:pPr>
            <a:r>
              <a:rPr lang="en-US" sz="2800"/>
              <a:t>T</a:t>
            </a:r>
            <a:r>
              <a:rPr lang="en-US" sz="2800" baseline="-25000"/>
              <a:t>t</a:t>
            </a:r>
            <a:r>
              <a:rPr lang="en-US" sz="2800"/>
              <a:t> Allotted Time the Individual Farmer (hours)</a:t>
            </a:r>
          </a:p>
          <a:p>
            <a:pPr>
              <a:lnSpc>
                <a:spcPct val="80000"/>
              </a:lnSpc>
            </a:pPr>
            <a:endParaRPr lang="en-US" sz="2800"/>
          </a:p>
          <a:p>
            <a:pPr>
              <a:lnSpc>
                <a:spcPct val="80000"/>
              </a:lnSpc>
              <a:buFont typeface="Wingdings" pitchFamily="2" charset="2"/>
              <a:buNone/>
            </a:pPr>
            <a:endParaRPr lang="en-US" sz="2800"/>
          </a:p>
        </p:txBody>
      </p:sp>
      <p:graphicFrame>
        <p:nvGraphicFramePr>
          <p:cNvPr id="16395" name="Object 11"/>
          <p:cNvGraphicFramePr>
            <a:graphicFrameLocks noChangeAspect="1"/>
          </p:cNvGraphicFramePr>
          <p:nvPr>
            <p:ph sz="half" idx="2"/>
          </p:nvPr>
        </p:nvGraphicFramePr>
        <p:xfrm>
          <a:off x="2667000" y="1981200"/>
          <a:ext cx="3276600" cy="684213"/>
        </p:xfrm>
        <a:graphic>
          <a:graphicData uri="http://schemas.openxmlformats.org/presentationml/2006/ole">
            <p:oleObj spid="_x0000_s16395" name="Equation" r:id="rId4" imgW="1155600" imgH="241200" progId="Equation.3">
              <p:embed/>
            </p:oleObj>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3167</TotalTime>
  <Words>758</Words>
  <Application>Microsoft Office PowerPoint</Application>
  <PresentationFormat>On-screen Show (4:3)</PresentationFormat>
  <Paragraphs>107</Paragraphs>
  <Slides>12</Slides>
  <Notes>11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4" baseType="lpstr">
      <vt:lpstr>Textured</vt:lpstr>
      <vt:lpstr>Equation</vt:lpstr>
      <vt:lpstr>Warabandi</vt:lpstr>
      <vt:lpstr>References</vt:lpstr>
      <vt:lpstr>Introduction</vt:lpstr>
      <vt:lpstr>Objectives</vt:lpstr>
      <vt:lpstr>Concept of Warabandi as an Allocation Method</vt:lpstr>
      <vt:lpstr>Types of Warabandi</vt:lpstr>
      <vt:lpstr>Formulation of Warabandi Schedules</vt:lpstr>
      <vt:lpstr>Design of Warabandi</vt:lpstr>
      <vt:lpstr>Allotted Duration for each farmer</vt:lpstr>
      <vt:lpstr>Warabandi Chart</vt:lpstr>
      <vt:lpstr>Home Assignment</vt:lpstr>
      <vt:lpstr>Slide 12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Irrigation Scheduling</dc:title>
  <dc:creator>UET</dc:creator>
  <cp:lastModifiedBy>Usman Ali</cp:lastModifiedBy>
  <cp:revision>58</cp:revision>
  <dcterms:created xsi:type="dcterms:W3CDTF">2009-04-23T18:17:46Z</dcterms:created>
  <dcterms:modified xsi:type="dcterms:W3CDTF">2017-04-11T04:20:49Z</dcterms:modified>
</cp:coreProperties>
</file>