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sldIdLst>
    <p:sldId id="256" r:id="rId2"/>
    <p:sldId id="287" r:id="rId3"/>
    <p:sldId id="257" r:id="rId4"/>
    <p:sldId id="279" r:id="rId5"/>
    <p:sldId id="275" r:id="rId6"/>
    <p:sldId id="291" r:id="rId7"/>
    <p:sldId id="288" r:id="rId8"/>
    <p:sldId id="290" r:id="rId9"/>
    <p:sldId id="277" r:id="rId10"/>
    <p:sldId id="278" r:id="rId11"/>
    <p:sldId id="280" r:id="rId12"/>
    <p:sldId id="281" r:id="rId13"/>
    <p:sldId id="258" r:id="rId14"/>
    <p:sldId id="259" r:id="rId15"/>
    <p:sldId id="260" r:id="rId16"/>
    <p:sldId id="261" r:id="rId17"/>
    <p:sldId id="262" r:id="rId18"/>
    <p:sldId id="273" r:id="rId19"/>
    <p:sldId id="263" r:id="rId20"/>
    <p:sldId id="264" r:id="rId21"/>
    <p:sldId id="274" r:id="rId22"/>
    <p:sldId id="269" r:id="rId23"/>
    <p:sldId id="270" r:id="rId24"/>
    <p:sldId id="282" r:id="rId25"/>
    <p:sldId id="271" r:id="rId26"/>
    <p:sldId id="27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FF00"/>
    <a:srgbClr val="131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C82ABC-8E70-4FA0-809C-231D1FA3C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1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11182B-1B82-4BED-BF10-5E1BD748CE3C}" type="slidenum">
              <a:rPr lang="en-US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652156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1E461A-2F4D-4D1E-8AF2-E5CFF79E777A}" type="slidenum">
              <a:rPr lang="en-US"/>
              <a:pPr/>
              <a:t>11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89878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B1920C-F463-4A33-9915-C0EA48A33084}" type="slidenum">
              <a:rPr lang="en-US"/>
              <a:pPr/>
              <a:t>12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17080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9F7570-A031-4D9A-8F6E-96A425906B18}" type="slidenum">
              <a:rPr lang="en-US"/>
              <a:pPr/>
              <a:t>13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2070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E28798-FEAF-4F3C-B15A-903B0B7069FA}" type="slidenum">
              <a:rPr lang="en-US"/>
              <a:pPr/>
              <a:t>14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504730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564DD1-065D-4985-89E7-413A1249C883}" type="slidenum">
              <a:rPr lang="en-US"/>
              <a:pPr/>
              <a:t>15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2075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416A6E-8FAE-4FA3-B58D-178D6C035670}" type="slidenum">
              <a:rPr lang="en-US"/>
              <a:pPr/>
              <a:t>16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92020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5F9A4-7D0F-464C-AD3B-EF82FDB06F89}" type="slidenum">
              <a:rPr lang="en-US"/>
              <a:pPr/>
              <a:t>17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232604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21F703-4A28-48E4-A44D-22C9B87821F6}" type="slidenum">
              <a:rPr lang="en-US"/>
              <a:pPr/>
              <a:t>18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847931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FEC0C0-D6E4-48A5-AA7F-6E7885FEAA3B}" type="slidenum">
              <a:rPr lang="en-US"/>
              <a:pPr/>
              <a:t>19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064443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6C467A-B459-4473-8BE6-C61147D6B707}" type="slidenum">
              <a:rPr lang="en-US"/>
              <a:pPr/>
              <a:t>20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23957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61C982-1676-411B-AE48-3595C0208F9B}" type="slidenum">
              <a:rPr lang="en-US"/>
              <a:pPr/>
              <a:t>2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690680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62106E-830D-4B9A-8701-9E427D94F24E}" type="slidenum">
              <a:rPr lang="en-US"/>
              <a:pPr/>
              <a:t>21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67904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575426-DB2E-40D7-9AFC-BBF4F920FAB9}" type="slidenum">
              <a:rPr lang="en-US"/>
              <a:pPr/>
              <a:t>22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662476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DD333F-CF4E-471D-8AE9-EA279E7BE3F4}" type="slidenum">
              <a:rPr lang="en-US"/>
              <a:pPr/>
              <a:t>23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981799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61C6CE-E055-49BA-8347-4D9CBC2E4A97}" type="slidenum">
              <a:rPr lang="en-US"/>
              <a:pPr/>
              <a:t>24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889005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C43941-8536-4FB1-A43E-D14B8E0D0DA3}" type="slidenum">
              <a:rPr lang="en-US"/>
              <a:pPr/>
              <a:t>25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242378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2F3D32-82DA-4104-9C83-D08692CE3633}" type="slidenum">
              <a:rPr lang="en-US"/>
              <a:pPr/>
              <a:t>26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41209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CF990-8041-4E96-A418-0876202F61D6}" type="slidenum">
              <a:rPr lang="en-US"/>
              <a:pPr/>
              <a:t>27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355675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00381F-6485-42F8-9FAE-80D420C49836}" type="slidenum">
              <a:rPr lang="en-US"/>
              <a:pPr/>
              <a:t>28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265149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7F54FA-4F17-4AC0-83C5-CD1219195F84}" type="slidenum">
              <a:rPr lang="en-US"/>
              <a:pPr/>
              <a:t>29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546542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2E5533-65AC-45CF-A072-CC18570982E1}" type="slidenum">
              <a:rPr lang="en-US"/>
              <a:pPr/>
              <a:t>30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79214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48167F-0194-4C54-85F7-97350F6899EE}" type="slidenum">
              <a:rPr lang="en-US"/>
              <a:pPr/>
              <a:t>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19044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0E3716-BE2D-412A-837B-700878233FE8}" type="slidenum">
              <a:rPr lang="en-US"/>
              <a:pPr/>
              <a:t>4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69811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E6BD2D-EE24-4112-B92B-B08C82F29B0E}" type="slidenum">
              <a:rPr lang="en-US"/>
              <a:pPr/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91446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95A667-F2F7-4699-B17A-58C46A62454C}" type="slidenum">
              <a:rPr lang="en-US"/>
              <a:pPr/>
              <a:t>7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98698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8889C1-529B-4999-B318-43D5996DA4A5}" type="slidenum">
              <a:rPr lang="en-US"/>
              <a:pPr/>
              <a:t>8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8432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5915B9-B7F2-42B4-B410-06CF875528E5}" type="slidenum">
              <a:rPr lang="en-US"/>
              <a:pPr/>
              <a:t>9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43665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FF9DB4-5C92-4259-8349-95BEDF232C06}" type="slidenum">
              <a:rPr lang="en-US"/>
              <a:pPr/>
              <a:t>10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62243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000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00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72846D-4560-48EA-AEAE-5C8F0210F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8DE08-E785-45F9-ABF2-268C4370F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0B6B4-9AD2-4454-8449-8B8AD8E43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598613"/>
            <a:ext cx="8226425" cy="449738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64834-61B9-4EC7-9F2B-3BB56A54A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0D40-E229-44E0-8966-C35FA00F9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1A7A5-FF63-4FCD-BC92-220AC6DCD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D89A0-31AF-4999-926A-4BAD0E160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499A4-646B-4305-975D-D27B87B5E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3D36F-CB66-4DDF-90DA-134F56AD1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F22CB-3112-4AA7-861F-80D644A47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C011F-D893-420F-8AD2-888109DF9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73817-37A9-4B82-B049-8B1A9A1FB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38915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8917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18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19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0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1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2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3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4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5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6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7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8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29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0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1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2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3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4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5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6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7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8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39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40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41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3894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4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4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4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4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4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4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5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3895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3896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6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97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8971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72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73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74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75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76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77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978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897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80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81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82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9D352ED-0630-4A47-8697-D4A85734F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8983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Losses in Irrigation System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867400"/>
            <a:ext cx="6400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 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Indirect method (Steady state)</a:t>
            </a:r>
          </a:p>
        </p:txBody>
      </p:sp>
      <p:sp>
        <p:nvSpPr>
          <p:cNvPr id="11267" name="Freeform 3"/>
          <p:cNvSpPr>
            <a:spLocks/>
          </p:cNvSpPr>
          <p:nvPr/>
        </p:nvSpPr>
        <p:spPr bwMode="auto">
          <a:xfrm>
            <a:off x="2971800" y="2286000"/>
            <a:ext cx="2743200" cy="685800"/>
          </a:xfrm>
          <a:custGeom>
            <a:avLst/>
            <a:gdLst>
              <a:gd name="T0" fmla="*/ 0 w 1728"/>
              <a:gd name="T1" fmla="*/ 0 h 576"/>
              <a:gd name="T2" fmla="*/ 288 w 1728"/>
              <a:gd name="T3" fmla="*/ 576 h 576"/>
              <a:gd name="T4" fmla="*/ 1440 w 1728"/>
              <a:gd name="T5" fmla="*/ 576 h 576"/>
              <a:gd name="T6" fmla="*/ 1728 w 1728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  <a:gd name="T12" fmla="*/ 0 w 1728"/>
              <a:gd name="T13" fmla="*/ 0 h 576"/>
              <a:gd name="T14" fmla="*/ 1728 w 1728"/>
              <a:gd name="T15" fmla="*/ 576 h 5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28" h="576">
                <a:moveTo>
                  <a:pt x="0" y="0"/>
                </a:moveTo>
                <a:lnTo>
                  <a:pt x="288" y="576"/>
                </a:lnTo>
                <a:lnTo>
                  <a:pt x="1440" y="576"/>
                </a:lnTo>
                <a:lnTo>
                  <a:pt x="1728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587375" y="2020888"/>
            <a:ext cx="7265988" cy="3678237"/>
          </a:xfrm>
          <a:custGeom>
            <a:avLst/>
            <a:gdLst>
              <a:gd name="T0" fmla="*/ 32 w 4577"/>
              <a:gd name="T1" fmla="*/ 45 h 2317"/>
              <a:gd name="T2" fmla="*/ 72 w 4577"/>
              <a:gd name="T3" fmla="*/ 108 h 2317"/>
              <a:gd name="T4" fmla="*/ 167 w 4577"/>
              <a:gd name="T5" fmla="*/ 234 h 2317"/>
              <a:gd name="T6" fmla="*/ 206 w 4577"/>
              <a:gd name="T7" fmla="*/ 305 h 2317"/>
              <a:gd name="T8" fmla="*/ 238 w 4577"/>
              <a:gd name="T9" fmla="*/ 416 h 2317"/>
              <a:gd name="T10" fmla="*/ 332 w 4577"/>
              <a:gd name="T11" fmla="*/ 565 h 2317"/>
              <a:gd name="T12" fmla="*/ 387 w 4577"/>
              <a:gd name="T13" fmla="*/ 636 h 2317"/>
              <a:gd name="T14" fmla="*/ 458 w 4577"/>
              <a:gd name="T15" fmla="*/ 786 h 2317"/>
              <a:gd name="T16" fmla="*/ 466 w 4577"/>
              <a:gd name="T17" fmla="*/ 818 h 2317"/>
              <a:gd name="T18" fmla="*/ 482 w 4577"/>
              <a:gd name="T19" fmla="*/ 865 h 2317"/>
              <a:gd name="T20" fmla="*/ 545 w 4577"/>
              <a:gd name="T21" fmla="*/ 1094 h 2317"/>
              <a:gd name="T22" fmla="*/ 624 w 4577"/>
              <a:gd name="T23" fmla="*/ 1212 h 2317"/>
              <a:gd name="T24" fmla="*/ 821 w 4577"/>
              <a:gd name="T25" fmla="*/ 1299 h 2317"/>
              <a:gd name="T26" fmla="*/ 845 w 4577"/>
              <a:gd name="T27" fmla="*/ 1331 h 2317"/>
              <a:gd name="T28" fmla="*/ 869 w 4577"/>
              <a:gd name="T29" fmla="*/ 1347 h 2317"/>
              <a:gd name="T30" fmla="*/ 892 w 4577"/>
              <a:gd name="T31" fmla="*/ 1418 h 2317"/>
              <a:gd name="T32" fmla="*/ 900 w 4577"/>
              <a:gd name="T33" fmla="*/ 1457 h 2317"/>
              <a:gd name="T34" fmla="*/ 948 w 4577"/>
              <a:gd name="T35" fmla="*/ 1528 h 2317"/>
              <a:gd name="T36" fmla="*/ 963 w 4577"/>
              <a:gd name="T37" fmla="*/ 1568 h 2317"/>
              <a:gd name="T38" fmla="*/ 987 w 4577"/>
              <a:gd name="T39" fmla="*/ 1583 h 2317"/>
              <a:gd name="T40" fmla="*/ 1161 w 4577"/>
              <a:gd name="T41" fmla="*/ 1702 h 2317"/>
              <a:gd name="T42" fmla="*/ 1287 w 4577"/>
              <a:gd name="T43" fmla="*/ 1757 h 2317"/>
              <a:gd name="T44" fmla="*/ 1358 w 4577"/>
              <a:gd name="T45" fmla="*/ 1820 h 2317"/>
              <a:gd name="T46" fmla="*/ 1571 w 4577"/>
              <a:gd name="T47" fmla="*/ 1938 h 2317"/>
              <a:gd name="T48" fmla="*/ 1595 w 4577"/>
              <a:gd name="T49" fmla="*/ 1954 h 2317"/>
              <a:gd name="T50" fmla="*/ 1626 w 4577"/>
              <a:gd name="T51" fmla="*/ 1962 h 2317"/>
              <a:gd name="T52" fmla="*/ 1689 w 4577"/>
              <a:gd name="T53" fmla="*/ 2009 h 2317"/>
              <a:gd name="T54" fmla="*/ 1910 w 4577"/>
              <a:gd name="T55" fmla="*/ 2151 h 2317"/>
              <a:gd name="T56" fmla="*/ 2297 w 4577"/>
              <a:gd name="T57" fmla="*/ 2144 h 2317"/>
              <a:gd name="T58" fmla="*/ 2715 w 4577"/>
              <a:gd name="T59" fmla="*/ 2238 h 2317"/>
              <a:gd name="T60" fmla="*/ 2897 w 4577"/>
              <a:gd name="T61" fmla="*/ 2317 h 2317"/>
              <a:gd name="T62" fmla="*/ 2991 w 4577"/>
              <a:gd name="T63" fmla="*/ 2230 h 2317"/>
              <a:gd name="T64" fmla="*/ 3133 w 4577"/>
              <a:gd name="T65" fmla="*/ 2104 h 2317"/>
              <a:gd name="T66" fmla="*/ 3615 w 4577"/>
              <a:gd name="T67" fmla="*/ 1741 h 2317"/>
              <a:gd name="T68" fmla="*/ 3867 w 4577"/>
              <a:gd name="T69" fmla="*/ 1773 h 2317"/>
              <a:gd name="T70" fmla="*/ 4033 w 4577"/>
              <a:gd name="T71" fmla="*/ 1552 h 2317"/>
              <a:gd name="T72" fmla="*/ 4143 w 4577"/>
              <a:gd name="T73" fmla="*/ 1386 h 2317"/>
              <a:gd name="T74" fmla="*/ 4246 w 4577"/>
              <a:gd name="T75" fmla="*/ 1205 h 2317"/>
              <a:gd name="T76" fmla="*/ 4301 w 4577"/>
              <a:gd name="T77" fmla="*/ 1063 h 2317"/>
              <a:gd name="T78" fmla="*/ 4317 w 4577"/>
              <a:gd name="T79" fmla="*/ 1023 h 2317"/>
              <a:gd name="T80" fmla="*/ 4333 w 4577"/>
              <a:gd name="T81" fmla="*/ 976 h 2317"/>
              <a:gd name="T82" fmla="*/ 4309 w 4577"/>
              <a:gd name="T83" fmla="*/ 889 h 2317"/>
              <a:gd name="T84" fmla="*/ 4285 w 4577"/>
              <a:gd name="T85" fmla="*/ 873 h 2317"/>
              <a:gd name="T86" fmla="*/ 4270 w 4577"/>
              <a:gd name="T87" fmla="*/ 842 h 2317"/>
              <a:gd name="T88" fmla="*/ 4309 w 4577"/>
              <a:gd name="T89" fmla="*/ 281 h 2317"/>
              <a:gd name="T90" fmla="*/ 4427 w 4577"/>
              <a:gd name="T91" fmla="*/ 84 h 2317"/>
              <a:gd name="T92" fmla="*/ 4475 w 4577"/>
              <a:gd name="T93" fmla="*/ 45 h 2317"/>
              <a:gd name="T94" fmla="*/ 4530 w 4577"/>
              <a:gd name="T95" fmla="*/ 29 h 2317"/>
              <a:gd name="T96" fmla="*/ 4577 w 4577"/>
              <a:gd name="T97" fmla="*/ 37 h 231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4577"/>
              <a:gd name="T148" fmla="*/ 0 h 2317"/>
              <a:gd name="T149" fmla="*/ 4577 w 4577"/>
              <a:gd name="T150" fmla="*/ 2317 h 231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4577" h="2317">
                <a:moveTo>
                  <a:pt x="32" y="45"/>
                </a:moveTo>
                <a:cubicBezTo>
                  <a:pt x="118" y="156"/>
                  <a:pt x="0" y="0"/>
                  <a:pt x="72" y="108"/>
                </a:cubicBezTo>
                <a:cubicBezTo>
                  <a:pt x="102" y="154"/>
                  <a:pt x="139" y="188"/>
                  <a:pt x="167" y="234"/>
                </a:cubicBezTo>
                <a:cubicBezTo>
                  <a:pt x="175" y="260"/>
                  <a:pt x="206" y="305"/>
                  <a:pt x="206" y="305"/>
                </a:cubicBezTo>
                <a:cubicBezTo>
                  <a:pt x="215" y="342"/>
                  <a:pt x="226" y="380"/>
                  <a:pt x="238" y="416"/>
                </a:cubicBezTo>
                <a:cubicBezTo>
                  <a:pt x="245" y="480"/>
                  <a:pt x="261" y="549"/>
                  <a:pt x="332" y="565"/>
                </a:cubicBezTo>
                <a:cubicBezTo>
                  <a:pt x="361" y="584"/>
                  <a:pt x="368" y="607"/>
                  <a:pt x="387" y="636"/>
                </a:cubicBezTo>
                <a:cubicBezTo>
                  <a:pt x="398" y="689"/>
                  <a:pt x="425" y="742"/>
                  <a:pt x="458" y="786"/>
                </a:cubicBezTo>
                <a:cubicBezTo>
                  <a:pt x="461" y="797"/>
                  <a:pt x="463" y="807"/>
                  <a:pt x="466" y="818"/>
                </a:cubicBezTo>
                <a:cubicBezTo>
                  <a:pt x="471" y="834"/>
                  <a:pt x="482" y="865"/>
                  <a:pt x="482" y="865"/>
                </a:cubicBezTo>
                <a:cubicBezTo>
                  <a:pt x="493" y="943"/>
                  <a:pt x="518" y="1020"/>
                  <a:pt x="545" y="1094"/>
                </a:cubicBezTo>
                <a:cubicBezTo>
                  <a:pt x="561" y="1139"/>
                  <a:pt x="573" y="1196"/>
                  <a:pt x="624" y="1212"/>
                </a:cubicBezTo>
                <a:cubicBezTo>
                  <a:pt x="686" y="1253"/>
                  <a:pt x="754" y="1265"/>
                  <a:pt x="821" y="1299"/>
                </a:cubicBezTo>
                <a:cubicBezTo>
                  <a:pt x="829" y="1310"/>
                  <a:pt x="836" y="1322"/>
                  <a:pt x="845" y="1331"/>
                </a:cubicBezTo>
                <a:cubicBezTo>
                  <a:pt x="852" y="1338"/>
                  <a:pt x="864" y="1339"/>
                  <a:pt x="869" y="1347"/>
                </a:cubicBezTo>
                <a:cubicBezTo>
                  <a:pt x="882" y="1369"/>
                  <a:pt x="881" y="1395"/>
                  <a:pt x="892" y="1418"/>
                </a:cubicBezTo>
                <a:cubicBezTo>
                  <a:pt x="895" y="1431"/>
                  <a:pt x="894" y="1445"/>
                  <a:pt x="900" y="1457"/>
                </a:cubicBezTo>
                <a:cubicBezTo>
                  <a:pt x="912" y="1483"/>
                  <a:pt x="938" y="1501"/>
                  <a:pt x="948" y="1528"/>
                </a:cubicBezTo>
                <a:cubicBezTo>
                  <a:pt x="953" y="1541"/>
                  <a:pt x="955" y="1556"/>
                  <a:pt x="963" y="1568"/>
                </a:cubicBezTo>
                <a:cubicBezTo>
                  <a:pt x="968" y="1576"/>
                  <a:pt x="979" y="1578"/>
                  <a:pt x="987" y="1583"/>
                </a:cubicBezTo>
                <a:cubicBezTo>
                  <a:pt x="1029" y="1666"/>
                  <a:pt x="1075" y="1681"/>
                  <a:pt x="1161" y="1702"/>
                </a:cubicBezTo>
                <a:cubicBezTo>
                  <a:pt x="1200" y="1728"/>
                  <a:pt x="1248" y="1731"/>
                  <a:pt x="1287" y="1757"/>
                </a:cubicBezTo>
                <a:cubicBezTo>
                  <a:pt x="1354" y="1801"/>
                  <a:pt x="1300" y="1773"/>
                  <a:pt x="1358" y="1820"/>
                </a:cubicBezTo>
                <a:cubicBezTo>
                  <a:pt x="1415" y="1866"/>
                  <a:pt x="1499" y="1917"/>
                  <a:pt x="1571" y="1938"/>
                </a:cubicBezTo>
                <a:cubicBezTo>
                  <a:pt x="1579" y="1943"/>
                  <a:pt x="1586" y="1950"/>
                  <a:pt x="1595" y="1954"/>
                </a:cubicBezTo>
                <a:cubicBezTo>
                  <a:pt x="1605" y="1958"/>
                  <a:pt x="1617" y="1957"/>
                  <a:pt x="1626" y="1962"/>
                </a:cubicBezTo>
                <a:cubicBezTo>
                  <a:pt x="1649" y="1975"/>
                  <a:pt x="1668" y="1994"/>
                  <a:pt x="1689" y="2009"/>
                </a:cubicBezTo>
                <a:cubicBezTo>
                  <a:pt x="1748" y="2052"/>
                  <a:pt x="1841" y="2135"/>
                  <a:pt x="1910" y="2151"/>
                </a:cubicBezTo>
                <a:cubicBezTo>
                  <a:pt x="2027" y="2210"/>
                  <a:pt x="2170" y="2157"/>
                  <a:pt x="2297" y="2144"/>
                </a:cubicBezTo>
                <a:cubicBezTo>
                  <a:pt x="2400" y="2156"/>
                  <a:pt x="2618" y="2180"/>
                  <a:pt x="2715" y="2238"/>
                </a:cubicBezTo>
                <a:cubicBezTo>
                  <a:pt x="2771" y="2271"/>
                  <a:pt x="2834" y="2301"/>
                  <a:pt x="2897" y="2317"/>
                </a:cubicBezTo>
                <a:cubicBezTo>
                  <a:pt x="2958" y="2305"/>
                  <a:pt x="2945" y="2274"/>
                  <a:pt x="2991" y="2230"/>
                </a:cubicBezTo>
                <a:cubicBezTo>
                  <a:pt x="3037" y="2186"/>
                  <a:pt x="3088" y="2149"/>
                  <a:pt x="3133" y="2104"/>
                </a:cubicBezTo>
                <a:cubicBezTo>
                  <a:pt x="3272" y="1965"/>
                  <a:pt x="3421" y="1797"/>
                  <a:pt x="3615" y="1741"/>
                </a:cubicBezTo>
                <a:cubicBezTo>
                  <a:pt x="3705" y="1745"/>
                  <a:pt x="3793" y="1724"/>
                  <a:pt x="3867" y="1773"/>
                </a:cubicBezTo>
                <a:cubicBezTo>
                  <a:pt x="3945" y="1715"/>
                  <a:pt x="3981" y="1630"/>
                  <a:pt x="4033" y="1552"/>
                </a:cubicBezTo>
                <a:cubicBezTo>
                  <a:pt x="4119" y="1422"/>
                  <a:pt x="4073" y="1511"/>
                  <a:pt x="4143" y="1386"/>
                </a:cubicBezTo>
                <a:cubicBezTo>
                  <a:pt x="4176" y="1326"/>
                  <a:pt x="4204" y="1259"/>
                  <a:pt x="4246" y="1205"/>
                </a:cubicBezTo>
                <a:cubicBezTo>
                  <a:pt x="4260" y="1122"/>
                  <a:pt x="4247" y="1172"/>
                  <a:pt x="4301" y="1063"/>
                </a:cubicBezTo>
                <a:cubicBezTo>
                  <a:pt x="4307" y="1050"/>
                  <a:pt x="4312" y="1036"/>
                  <a:pt x="4317" y="1023"/>
                </a:cubicBezTo>
                <a:cubicBezTo>
                  <a:pt x="4323" y="1007"/>
                  <a:pt x="4333" y="976"/>
                  <a:pt x="4333" y="976"/>
                </a:cubicBezTo>
                <a:cubicBezTo>
                  <a:pt x="4325" y="947"/>
                  <a:pt x="4322" y="916"/>
                  <a:pt x="4309" y="889"/>
                </a:cubicBezTo>
                <a:cubicBezTo>
                  <a:pt x="4305" y="880"/>
                  <a:pt x="4291" y="880"/>
                  <a:pt x="4285" y="873"/>
                </a:cubicBezTo>
                <a:cubicBezTo>
                  <a:pt x="4278" y="864"/>
                  <a:pt x="4275" y="852"/>
                  <a:pt x="4270" y="842"/>
                </a:cubicBezTo>
                <a:cubicBezTo>
                  <a:pt x="4275" y="708"/>
                  <a:pt x="4272" y="374"/>
                  <a:pt x="4309" y="281"/>
                </a:cubicBezTo>
                <a:cubicBezTo>
                  <a:pt x="4323" y="200"/>
                  <a:pt x="4366" y="138"/>
                  <a:pt x="4427" y="84"/>
                </a:cubicBezTo>
                <a:cubicBezTo>
                  <a:pt x="4448" y="66"/>
                  <a:pt x="4450" y="56"/>
                  <a:pt x="4475" y="45"/>
                </a:cubicBezTo>
                <a:cubicBezTo>
                  <a:pt x="4493" y="38"/>
                  <a:pt x="4512" y="35"/>
                  <a:pt x="4530" y="29"/>
                </a:cubicBezTo>
                <a:cubicBezTo>
                  <a:pt x="4546" y="32"/>
                  <a:pt x="4577" y="37"/>
                  <a:pt x="4577" y="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1828800" y="40386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048000" y="22860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Freeform 7"/>
          <p:cNvSpPr>
            <a:spLocks/>
          </p:cNvSpPr>
          <p:nvPr/>
        </p:nvSpPr>
        <p:spPr bwMode="auto">
          <a:xfrm>
            <a:off x="2057400" y="2286000"/>
            <a:ext cx="990600" cy="1752600"/>
          </a:xfrm>
          <a:custGeom>
            <a:avLst/>
            <a:gdLst>
              <a:gd name="T0" fmla="*/ 624 w 624"/>
              <a:gd name="T1" fmla="*/ 0 h 1104"/>
              <a:gd name="T2" fmla="*/ 384 w 624"/>
              <a:gd name="T3" fmla="*/ 288 h 1104"/>
              <a:gd name="T4" fmla="*/ 240 w 624"/>
              <a:gd name="T5" fmla="*/ 912 h 1104"/>
              <a:gd name="T6" fmla="*/ 0 w 624"/>
              <a:gd name="T7" fmla="*/ 1104 h 110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1104"/>
              <a:gd name="T14" fmla="*/ 624 w 624"/>
              <a:gd name="T15" fmla="*/ 1104 h 1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1104">
                <a:moveTo>
                  <a:pt x="624" y="0"/>
                </a:moveTo>
                <a:cubicBezTo>
                  <a:pt x="536" y="68"/>
                  <a:pt x="448" y="136"/>
                  <a:pt x="384" y="288"/>
                </a:cubicBezTo>
                <a:cubicBezTo>
                  <a:pt x="320" y="440"/>
                  <a:pt x="304" y="776"/>
                  <a:pt x="240" y="912"/>
                </a:cubicBezTo>
                <a:cubicBezTo>
                  <a:pt x="176" y="1048"/>
                  <a:pt x="88" y="1076"/>
                  <a:pt x="0" y="1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2819400" y="2743200"/>
            <a:ext cx="457200" cy="1295400"/>
          </a:xfrm>
          <a:custGeom>
            <a:avLst/>
            <a:gdLst>
              <a:gd name="T0" fmla="*/ 288 w 288"/>
              <a:gd name="T1" fmla="*/ 0 h 816"/>
              <a:gd name="T2" fmla="*/ 144 w 288"/>
              <a:gd name="T3" fmla="*/ 336 h 816"/>
              <a:gd name="T4" fmla="*/ 96 w 288"/>
              <a:gd name="T5" fmla="*/ 624 h 816"/>
              <a:gd name="T6" fmla="*/ 0 w 288"/>
              <a:gd name="T7" fmla="*/ 816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288"/>
              <a:gd name="T13" fmla="*/ 0 h 816"/>
              <a:gd name="T14" fmla="*/ 288 w 288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8" h="816">
                <a:moveTo>
                  <a:pt x="288" y="0"/>
                </a:moveTo>
                <a:cubicBezTo>
                  <a:pt x="232" y="116"/>
                  <a:pt x="176" y="232"/>
                  <a:pt x="144" y="336"/>
                </a:cubicBezTo>
                <a:cubicBezTo>
                  <a:pt x="112" y="440"/>
                  <a:pt x="120" y="544"/>
                  <a:pt x="96" y="624"/>
                </a:cubicBezTo>
                <a:cubicBezTo>
                  <a:pt x="72" y="704"/>
                  <a:pt x="36" y="760"/>
                  <a:pt x="0" y="8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Freeform 9"/>
          <p:cNvSpPr>
            <a:spLocks/>
          </p:cNvSpPr>
          <p:nvPr/>
        </p:nvSpPr>
        <p:spPr bwMode="auto">
          <a:xfrm>
            <a:off x="3429000" y="2971800"/>
            <a:ext cx="304800" cy="1066800"/>
          </a:xfrm>
          <a:custGeom>
            <a:avLst/>
            <a:gdLst>
              <a:gd name="T0" fmla="*/ 192 w 192"/>
              <a:gd name="T1" fmla="*/ 0 h 672"/>
              <a:gd name="T2" fmla="*/ 96 w 192"/>
              <a:gd name="T3" fmla="*/ 384 h 672"/>
              <a:gd name="T4" fmla="*/ 0 w 192"/>
              <a:gd name="T5" fmla="*/ 672 h 672"/>
              <a:gd name="T6" fmla="*/ 0 60000 65536"/>
              <a:gd name="T7" fmla="*/ 0 60000 65536"/>
              <a:gd name="T8" fmla="*/ 0 60000 65536"/>
              <a:gd name="T9" fmla="*/ 0 w 192"/>
              <a:gd name="T10" fmla="*/ 0 h 672"/>
              <a:gd name="T11" fmla="*/ 192 w 192"/>
              <a:gd name="T12" fmla="*/ 672 h 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672">
                <a:moveTo>
                  <a:pt x="192" y="0"/>
                </a:moveTo>
                <a:cubicBezTo>
                  <a:pt x="160" y="136"/>
                  <a:pt x="128" y="272"/>
                  <a:pt x="96" y="384"/>
                </a:cubicBezTo>
                <a:cubicBezTo>
                  <a:pt x="64" y="496"/>
                  <a:pt x="32" y="584"/>
                  <a:pt x="0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4343400" y="2971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Freeform 11"/>
          <p:cNvSpPr>
            <a:spLocks/>
          </p:cNvSpPr>
          <p:nvPr/>
        </p:nvSpPr>
        <p:spPr bwMode="auto">
          <a:xfrm flipH="1">
            <a:off x="5562600" y="2286000"/>
            <a:ext cx="990600" cy="1752600"/>
          </a:xfrm>
          <a:custGeom>
            <a:avLst/>
            <a:gdLst>
              <a:gd name="T0" fmla="*/ 624 w 624"/>
              <a:gd name="T1" fmla="*/ 0 h 1104"/>
              <a:gd name="T2" fmla="*/ 384 w 624"/>
              <a:gd name="T3" fmla="*/ 288 h 1104"/>
              <a:gd name="T4" fmla="*/ 240 w 624"/>
              <a:gd name="T5" fmla="*/ 912 h 1104"/>
              <a:gd name="T6" fmla="*/ 0 w 624"/>
              <a:gd name="T7" fmla="*/ 1104 h 1104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1104"/>
              <a:gd name="T14" fmla="*/ 624 w 624"/>
              <a:gd name="T15" fmla="*/ 1104 h 1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1104">
                <a:moveTo>
                  <a:pt x="624" y="0"/>
                </a:moveTo>
                <a:cubicBezTo>
                  <a:pt x="536" y="68"/>
                  <a:pt x="448" y="136"/>
                  <a:pt x="384" y="288"/>
                </a:cubicBezTo>
                <a:cubicBezTo>
                  <a:pt x="320" y="440"/>
                  <a:pt x="304" y="776"/>
                  <a:pt x="240" y="912"/>
                </a:cubicBezTo>
                <a:cubicBezTo>
                  <a:pt x="176" y="1048"/>
                  <a:pt x="88" y="1076"/>
                  <a:pt x="0" y="1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Freeform 12"/>
          <p:cNvSpPr>
            <a:spLocks/>
          </p:cNvSpPr>
          <p:nvPr/>
        </p:nvSpPr>
        <p:spPr bwMode="auto">
          <a:xfrm flipH="1">
            <a:off x="5334000" y="2743200"/>
            <a:ext cx="457200" cy="1295400"/>
          </a:xfrm>
          <a:custGeom>
            <a:avLst/>
            <a:gdLst>
              <a:gd name="T0" fmla="*/ 288 w 288"/>
              <a:gd name="T1" fmla="*/ 0 h 816"/>
              <a:gd name="T2" fmla="*/ 144 w 288"/>
              <a:gd name="T3" fmla="*/ 336 h 816"/>
              <a:gd name="T4" fmla="*/ 96 w 288"/>
              <a:gd name="T5" fmla="*/ 624 h 816"/>
              <a:gd name="T6" fmla="*/ 0 w 288"/>
              <a:gd name="T7" fmla="*/ 816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288"/>
              <a:gd name="T13" fmla="*/ 0 h 816"/>
              <a:gd name="T14" fmla="*/ 288 w 288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8" h="816">
                <a:moveTo>
                  <a:pt x="288" y="0"/>
                </a:moveTo>
                <a:cubicBezTo>
                  <a:pt x="232" y="116"/>
                  <a:pt x="176" y="232"/>
                  <a:pt x="144" y="336"/>
                </a:cubicBezTo>
                <a:cubicBezTo>
                  <a:pt x="112" y="440"/>
                  <a:pt x="120" y="544"/>
                  <a:pt x="96" y="624"/>
                </a:cubicBezTo>
                <a:cubicBezTo>
                  <a:pt x="72" y="704"/>
                  <a:pt x="36" y="760"/>
                  <a:pt x="0" y="8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Freeform 13"/>
          <p:cNvSpPr>
            <a:spLocks/>
          </p:cNvSpPr>
          <p:nvPr/>
        </p:nvSpPr>
        <p:spPr bwMode="auto">
          <a:xfrm flipH="1">
            <a:off x="4953000" y="2971800"/>
            <a:ext cx="304800" cy="1066800"/>
          </a:xfrm>
          <a:custGeom>
            <a:avLst/>
            <a:gdLst>
              <a:gd name="T0" fmla="*/ 192 w 192"/>
              <a:gd name="T1" fmla="*/ 0 h 672"/>
              <a:gd name="T2" fmla="*/ 96 w 192"/>
              <a:gd name="T3" fmla="*/ 384 h 672"/>
              <a:gd name="T4" fmla="*/ 0 w 192"/>
              <a:gd name="T5" fmla="*/ 672 h 672"/>
              <a:gd name="T6" fmla="*/ 0 60000 65536"/>
              <a:gd name="T7" fmla="*/ 0 60000 65536"/>
              <a:gd name="T8" fmla="*/ 0 60000 65536"/>
              <a:gd name="T9" fmla="*/ 0 w 192"/>
              <a:gd name="T10" fmla="*/ 0 h 672"/>
              <a:gd name="T11" fmla="*/ 192 w 192"/>
              <a:gd name="T12" fmla="*/ 672 h 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672">
                <a:moveTo>
                  <a:pt x="192" y="0"/>
                </a:moveTo>
                <a:cubicBezTo>
                  <a:pt x="160" y="136"/>
                  <a:pt x="128" y="272"/>
                  <a:pt x="96" y="384"/>
                </a:cubicBezTo>
                <a:cubicBezTo>
                  <a:pt x="64" y="496"/>
                  <a:pt x="32" y="584"/>
                  <a:pt x="0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 flipV="1">
            <a:off x="2743200" y="1981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5715000" y="1981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4038600" y="3276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6781800" y="3810000"/>
            <a:ext cx="228600" cy="228600"/>
          </a:xfrm>
          <a:prstGeom prst="flowChartMerg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7070725" y="3694113"/>
            <a:ext cx="1428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Water Table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3413125" y="1712913"/>
            <a:ext cx="160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Canal Section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998663" y="2678113"/>
            <a:ext cx="973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400"/>
              <a:t>Flow lines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669925" y="5835650"/>
            <a:ext cx="82931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Percolation: When seepage reaches to water table (H is effective)</a:t>
            </a:r>
          </a:p>
          <a:p>
            <a:pPr eaLnBrk="1" hangingPunct="1"/>
            <a:r>
              <a:rPr lang="en-US"/>
              <a:t>Absorption: When saturation line due to seepage is above the Water Table</a:t>
            </a:r>
          </a:p>
          <a:p>
            <a:pPr eaLnBrk="1" hangingPunct="1"/>
            <a:r>
              <a:rPr lang="en-US"/>
              <a:t> (Full H is not effective, rather head upto saturation line+Capillary head is active)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4451350" y="31607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H</a:t>
            </a: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4495800" y="2286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V="1">
            <a:off x="609600" y="1981200"/>
            <a:ext cx="2133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>
            <a:off x="5943600" y="1981200"/>
            <a:ext cx="1828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Indirect method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Canal Closure Method:</a:t>
            </a:r>
          </a:p>
          <a:p>
            <a:pPr lvl="1" eaLnBrk="1" hangingPunct="1">
              <a:defRPr/>
            </a:pPr>
            <a:r>
              <a:rPr lang="en-US" sz="2400" smtClean="0"/>
              <a:t>Continuous observation of Water table profile is done during canal level fluctuations (before, during and after canal closure) near a canal.</a:t>
            </a:r>
          </a:p>
          <a:p>
            <a:pPr lvl="1" eaLnBrk="1" hangingPunct="1">
              <a:defRPr/>
            </a:pPr>
            <a:r>
              <a:rPr lang="en-US" sz="2400" smtClean="0"/>
              <a:t>Seepage is computed by simple graphical means using observed water table profile with time.</a:t>
            </a:r>
          </a:p>
          <a:p>
            <a:pPr lvl="1" eaLnBrk="1" hangingPunct="1">
              <a:defRPr/>
            </a:pPr>
            <a:r>
              <a:rPr lang="en-US" sz="2400" smtClean="0"/>
              <a:t>This method was performed on 44 canals in Sukkur and Kotri command canals during annual closure of Dec/Jan1964, April/May 1964.</a:t>
            </a:r>
          </a:p>
          <a:p>
            <a:pPr lvl="1" eaLnBrk="1" hangingPunct="1">
              <a:defRPr/>
            </a:pPr>
            <a:r>
              <a:rPr lang="en-US" sz="2400" smtClean="0"/>
              <a:t>Difficult and not much reliable.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Factors affecting Seepage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Type of seepage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(Percolation or absorption)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Soil permeability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Condition (age) of a canal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Seepage through silted canal is less than a new canal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Amount of silt in canal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More silt: less seepage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Velocity of canal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More is velocity, less will be losses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Full Supply Level </a:t>
            </a:r>
            <a:r>
              <a:rPr lang="en-US" sz="2400" dirty="0" err="1" smtClean="0"/>
              <a:t>wrt</a:t>
            </a:r>
            <a:r>
              <a:rPr lang="en-US" sz="2400" dirty="0" smtClean="0"/>
              <a:t> Ground Level and Water Table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X-Section and wetted perimeter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Maintenance of the canal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Seepage Losses in Irrigation Canals in Pakistan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Many studies to estimate the seepage losses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Col </a:t>
            </a:r>
            <a:r>
              <a:rPr lang="en-US" sz="2800" dirty="0" err="1" smtClean="0"/>
              <a:t>Dyas</a:t>
            </a:r>
            <a:r>
              <a:rPr lang="en-US" sz="2800" dirty="0" smtClean="0"/>
              <a:t> (1863): First Civil Engineer: Experiments on Mainline Upper Bari </a:t>
            </a:r>
            <a:r>
              <a:rPr lang="en-US" sz="2800" dirty="0" err="1" smtClean="0"/>
              <a:t>Doab</a:t>
            </a:r>
            <a:r>
              <a:rPr lang="en-US" sz="2800" dirty="0" smtClean="0"/>
              <a:t>: To determine seepage losses.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Estimated that losses are of order of 20% of Canal Head Discharges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Proposed </a:t>
            </a:r>
            <a:r>
              <a:rPr lang="en-US" sz="2400" dirty="0" smtClean="0">
                <a:solidFill>
                  <a:srgbClr val="00FF00"/>
                </a:solidFill>
              </a:rPr>
              <a:t>P=C (d)</a:t>
            </a:r>
            <a:r>
              <a:rPr lang="en-US" sz="2400" baseline="30000" dirty="0" smtClean="0">
                <a:solidFill>
                  <a:srgbClr val="00FF00"/>
                </a:solidFill>
              </a:rPr>
              <a:t>0.5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aseline="-25000" dirty="0" smtClean="0"/>
              <a:t> </a:t>
            </a:r>
            <a:r>
              <a:rPr lang="en-US" sz="2400" dirty="0" smtClean="0"/>
              <a:t>where C is coefficient, d is depth in ft, and P is loss in cusecs per million sq ft. of wetted perimeter.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Other studies: </a:t>
            </a:r>
            <a:r>
              <a:rPr lang="en-US" sz="2800" dirty="0" err="1" smtClean="0"/>
              <a:t>Higham</a:t>
            </a:r>
            <a:r>
              <a:rPr lang="en-US" sz="2800" dirty="0" smtClean="0"/>
              <a:t>, Kennedy, Lacey, </a:t>
            </a:r>
            <a:r>
              <a:rPr lang="en-US" sz="2800" dirty="0" err="1" smtClean="0"/>
              <a:t>Ivens</a:t>
            </a:r>
            <a:r>
              <a:rPr lang="en-US" sz="2800" dirty="0" smtClean="0"/>
              <a:t> and </a:t>
            </a:r>
            <a:r>
              <a:rPr lang="en-US" sz="2800" dirty="0" err="1" smtClean="0"/>
              <a:t>Hulton</a:t>
            </a:r>
            <a:r>
              <a:rPr lang="en-US" sz="2800" dirty="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Early studies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Higham (1874): Bari Doab Canal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12.74% of flow of 2114 cusecs (Head reaches)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19.1% of flow of 336 cusecs for lower reach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Kennedy (1881-82): Sirhind Canal (Punjab): Cold Season: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FF00"/>
                </a:solidFill>
              </a:rPr>
              <a:t>Out of 100 Cusec entering the canal at head: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00FF00"/>
                </a:solidFill>
              </a:rPr>
              <a:t>20 cusecs (20%) is lost in Main Canal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00FF00"/>
                </a:solidFill>
              </a:rPr>
              <a:t> 6 cusecs in distributaries (6% of head flow, or 7.5% of Distributaries flow)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smtClean="0">
                <a:solidFill>
                  <a:srgbClr val="00FF00"/>
                </a:solidFill>
              </a:rPr>
              <a:t>21 cusecs in village water course (21% of head flow, or </a:t>
            </a:r>
            <a:br>
              <a:rPr lang="en-US" sz="2000" smtClean="0">
                <a:solidFill>
                  <a:srgbClr val="00FF00"/>
                </a:solidFill>
              </a:rPr>
            </a:br>
            <a:r>
              <a:rPr lang="en-US" sz="2000" smtClean="0">
                <a:solidFill>
                  <a:srgbClr val="00FF00"/>
                </a:solidFill>
              </a:rPr>
              <a:t>28.4 % of flow in water course)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Results of early studies (before 1920) are of wide range (4 to 20 cusecs per MSF)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Sharma (1938-40) studies</a:t>
            </a:r>
          </a:p>
        </p:txBody>
      </p:sp>
      <p:graphicFrame>
        <p:nvGraphicFramePr>
          <p:cNvPr id="6188" name="Group 44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94862"/>
        </p:xfrm>
        <a:graphic>
          <a:graphicData uri="http://schemas.openxmlformats.org/drawingml/2006/table">
            <a:tbl>
              <a:tblPr/>
              <a:tblGrid>
                <a:gridCol w="1066800"/>
                <a:gridCol w="4419600"/>
                <a:gridCol w="2743200"/>
              </a:tblGrid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 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Canal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Range of Losses (Cusecs/MSF)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Upper Jhelum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2.3 to 8.5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Upper and Lower Chenab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2.5 to 9.0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Pauliani Distributary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1.0 to 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Mangtanwala Branch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0.5 to 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Biknar Main Line (Lined canal)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1.5 to 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7" name="Text Box 45"/>
          <p:cNvSpPr txBox="1">
            <a:spLocks noChangeArrowheads="1"/>
          </p:cNvSpPr>
          <p:nvPr/>
        </p:nvSpPr>
        <p:spPr bwMode="auto">
          <a:xfrm>
            <a:off x="441325" y="6284913"/>
            <a:ext cx="4933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For Punjab a range of 0.5 to 9 cusecs per MSF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Irrigation Deptt Punjab Experiments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For Eastern Channels: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>
                <a:solidFill>
                  <a:srgbClr val="00FF00"/>
                </a:solidFill>
              </a:rPr>
              <a:t>Qs=5 Q</a:t>
            </a:r>
            <a:r>
              <a:rPr lang="en-US" sz="2400" baseline="30000" smtClean="0">
                <a:solidFill>
                  <a:srgbClr val="00FF00"/>
                </a:solidFill>
              </a:rPr>
              <a:t>0.0625</a:t>
            </a:r>
            <a:endParaRPr lang="en-US" sz="2400" baseline="30000" dirty="0" smtClean="0">
              <a:solidFill>
                <a:srgbClr val="00FF00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 smtClean="0">
                <a:solidFill>
                  <a:srgbClr val="00FF00"/>
                </a:solidFill>
              </a:rPr>
              <a:t>Qa</a:t>
            </a:r>
            <a:r>
              <a:rPr lang="en-US" sz="2400" dirty="0" smtClean="0">
                <a:solidFill>
                  <a:srgbClr val="00FF00"/>
                </a:solidFill>
              </a:rPr>
              <a:t>=0.0133 L Q </a:t>
            </a:r>
            <a:r>
              <a:rPr lang="en-US" sz="2400" baseline="30000" dirty="0" smtClean="0">
                <a:solidFill>
                  <a:srgbClr val="00FF00"/>
                </a:solidFill>
              </a:rPr>
              <a:t>0.5625</a:t>
            </a:r>
            <a:endParaRPr lang="en-US" sz="2400" dirty="0" smtClean="0">
              <a:solidFill>
                <a:srgbClr val="00FF00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L is length in thousands feet, Qs is seepage loss (cusec) per MSF of wetted perimeter, </a:t>
            </a:r>
            <a:r>
              <a:rPr lang="en-US" sz="2400" dirty="0" err="1" smtClean="0"/>
              <a:t>Qa</a:t>
            </a:r>
            <a:r>
              <a:rPr lang="en-US" sz="2400" dirty="0" smtClean="0"/>
              <a:t> is seepage loss in cusecs, and Q is channel discharge in cusecs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Water and Soil Investigation Division (WASID) of WAPDA Studies: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Inflow outflow method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300 independent measurements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70 were selected based on consistency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Wider Variation of losses are found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Irrigation Deptt. Studies</a:t>
            </a:r>
          </a:p>
        </p:txBody>
      </p:sp>
      <p:graphicFrame>
        <p:nvGraphicFramePr>
          <p:cNvPr id="8306" name="Group 114"/>
          <p:cNvGraphicFramePr>
            <a:graphicFrameLocks noGrp="1"/>
          </p:cNvGraphicFramePr>
          <p:nvPr>
            <p:ph type="tbl" idx="1"/>
          </p:nvPr>
        </p:nvGraphicFramePr>
        <p:xfrm>
          <a:off x="457200" y="1371600"/>
          <a:ext cx="8229600" cy="4597718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Canal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Doab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Seepage (Cusecs per MSF)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Reference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Jhang 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Rechna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260 to 32,260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Statistical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A.R. IRI 1938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Kasur 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Bari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8500 to 104400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Current meter and sounding rod by Malhotra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-do-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Main Ali Br. Of Lower Chenab Canal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Rechna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 to 134, 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Statistcial methods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A.R. IRI 1940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Kasur 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Bari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8500 to 104,400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Sharp crested weir at two sections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4.8 to 7.5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A.R. IRI 1941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Punjab 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All doabs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Analysis by Crump using 20 years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8 - 25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Punjab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Engg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Cong. Paper no 248, 1947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WASID (WAPDA) Studies</a:t>
            </a:r>
          </a:p>
        </p:txBody>
      </p:sp>
      <p:graphicFrame>
        <p:nvGraphicFramePr>
          <p:cNvPr id="21672" name="Group 168"/>
          <p:cNvGraphicFramePr>
            <a:graphicFrameLocks noGrp="1"/>
          </p:cNvGraphicFramePr>
          <p:nvPr>
            <p:ph type="tbl" idx="1"/>
          </p:nvPr>
        </p:nvGraphicFramePr>
        <p:xfrm>
          <a:off x="457200" y="1295400"/>
          <a:ext cx="7924800" cy="5531807"/>
        </p:xfrm>
        <a:graphic>
          <a:graphicData uri="http://schemas.openxmlformats.org/drawingml/2006/table">
            <a:tbl>
              <a:tblPr/>
              <a:tblGrid>
                <a:gridCol w="1066800"/>
                <a:gridCol w="2895600"/>
                <a:gridCol w="1981200"/>
                <a:gridCol w="19812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Doab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Canal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Seepage (Cusecs per MSF)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Seepage (Cusecs per Canal Mile)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Thal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Mohajir (Lined)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3.3 – 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Rangpur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6.05 to 14.6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2.6 to 9.3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Mainline (lined)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Munda (Lined)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21.73 to 48.92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4.13 to 9.46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Piplan Dist.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Chaj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UJC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LJC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19.18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16.73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Rechna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Burala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6.3 to 22.4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2.4 to 13.1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Manawala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BRB Link (Lined)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10.16 to 5.85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11.7 to 7.3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Regional plan for Northern Indus Plains (1967)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Losses in Link Canals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BRBD	: 8 cusecs per MSF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MR 	: 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B-S II 	: 6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Q-B 	: 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R Q 	: 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S-M 	: 2 (80% lined)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T-S 	: 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C-J	: 12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T-P	: 12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Losses in Rabi are taken as 80% of Kharif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Losses in Main canals are also taken as 8 cusecs/MSF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Content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Losses</a:t>
            </a:r>
          </a:p>
          <a:p>
            <a:pPr eaLnBrk="1" hangingPunct="1">
              <a:defRPr/>
            </a:pPr>
            <a:r>
              <a:rPr lang="en-US" smtClean="0"/>
              <a:t>How to measure</a:t>
            </a:r>
          </a:p>
          <a:p>
            <a:pPr eaLnBrk="1" hangingPunct="1">
              <a:defRPr/>
            </a:pPr>
            <a:r>
              <a:rPr lang="en-US" smtClean="0"/>
              <a:t>Historical Estimates of losses measurements</a:t>
            </a:r>
          </a:p>
          <a:p>
            <a:pPr eaLnBrk="1" hangingPunct="1">
              <a:defRPr/>
            </a:pPr>
            <a:r>
              <a:rPr lang="en-US" smtClean="0"/>
              <a:t>Some empirical formulae</a:t>
            </a:r>
          </a:p>
          <a:p>
            <a:pPr eaLnBrk="1" hangingPunct="1">
              <a:defRPr/>
            </a:pPr>
            <a:r>
              <a:rPr lang="en-US" smtClean="0"/>
              <a:t>Lining of canals</a:t>
            </a:r>
          </a:p>
          <a:p>
            <a:pPr eaLnBrk="1" hangingPunct="1">
              <a:defRPr/>
            </a:pPr>
            <a:r>
              <a:rPr lang="en-US" smtClean="0"/>
              <a:t>B/C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Lower Indus Report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Till 1960 no study for Lower Indus</a:t>
            </a:r>
          </a:p>
          <a:p>
            <a:pPr eaLnBrk="1" hangingPunct="1">
              <a:defRPr/>
            </a:pPr>
            <a:r>
              <a:rPr lang="en-US" sz="2800" smtClean="0"/>
              <a:t>1963-64 Sir Mac Donnald and Partners Study</a:t>
            </a:r>
          </a:p>
          <a:p>
            <a:pPr eaLnBrk="1" hangingPunct="1">
              <a:defRPr/>
            </a:pPr>
            <a:r>
              <a:rPr lang="en-US" sz="2800" smtClean="0"/>
              <a:t>Methods used:</a:t>
            </a:r>
          </a:p>
          <a:p>
            <a:pPr lvl="1" eaLnBrk="1" hangingPunct="1">
              <a:defRPr/>
            </a:pPr>
            <a:r>
              <a:rPr lang="en-US" sz="2400" smtClean="0"/>
              <a:t>Direct Methods</a:t>
            </a:r>
          </a:p>
          <a:p>
            <a:pPr lvl="2" eaLnBrk="1" hangingPunct="1">
              <a:defRPr/>
            </a:pPr>
            <a:r>
              <a:rPr lang="en-US" sz="2000" smtClean="0"/>
              <a:t>Ponded Test method (not for main canals)</a:t>
            </a:r>
          </a:p>
          <a:p>
            <a:pPr lvl="2" eaLnBrk="1" hangingPunct="1">
              <a:defRPr/>
            </a:pPr>
            <a:r>
              <a:rPr lang="en-US" sz="2000" smtClean="0"/>
              <a:t>Inflow outflow method (Loss=Inflow-Outflow)</a:t>
            </a:r>
          </a:p>
          <a:p>
            <a:pPr lvl="1" eaLnBrk="1" hangingPunct="1">
              <a:defRPr/>
            </a:pPr>
            <a:r>
              <a:rPr lang="en-US" sz="2400" smtClean="0"/>
              <a:t>Indirect Methods</a:t>
            </a:r>
          </a:p>
          <a:p>
            <a:pPr lvl="2" eaLnBrk="1" hangingPunct="1">
              <a:defRPr/>
            </a:pPr>
            <a:r>
              <a:rPr lang="en-US" sz="2000" smtClean="0"/>
              <a:t>Steady state method </a:t>
            </a:r>
          </a:p>
          <a:p>
            <a:pPr lvl="2" eaLnBrk="1" hangingPunct="1">
              <a:defRPr/>
            </a:pPr>
            <a:r>
              <a:rPr lang="en-US" sz="2000" smtClean="0"/>
              <a:t>Canal closure method</a:t>
            </a:r>
          </a:p>
          <a:p>
            <a:pPr lvl="1" eaLnBrk="1" hangingPunct="1">
              <a:defRPr/>
            </a:pPr>
            <a:endParaRPr lang="en-US" sz="2400" smtClean="0"/>
          </a:p>
          <a:p>
            <a:pPr eaLnBrk="1" hangingPunct="1"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Losses in Sindh Canals </a:t>
            </a:r>
            <a:br>
              <a:rPr lang="en-US" sz="4000" smtClean="0"/>
            </a:br>
            <a:r>
              <a:rPr lang="en-US" sz="2400" smtClean="0"/>
              <a:t>Ref: (Lower Indus Report)</a:t>
            </a:r>
          </a:p>
        </p:txBody>
      </p:sp>
      <p:graphicFrame>
        <p:nvGraphicFramePr>
          <p:cNvPr id="22609" name="Group 81"/>
          <p:cNvGraphicFramePr>
            <a:graphicFrameLocks noGrp="1"/>
          </p:cNvGraphicFramePr>
          <p:nvPr>
            <p:ph type="tbl" idx="1"/>
          </p:nvPr>
        </p:nvGraphicFramePr>
        <p:xfrm>
          <a:off x="1524000" y="1447800"/>
          <a:ext cx="6172200" cy="4474464"/>
        </p:xfrm>
        <a:graphic>
          <a:graphicData uri="http://schemas.openxmlformats.org/drawingml/2006/table">
            <a:tbl>
              <a:tblPr/>
              <a:tblGrid>
                <a:gridCol w="2400300"/>
                <a:gridCol w="3771900"/>
              </a:tblGrid>
              <a:tr h="755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Canal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Seepage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(Cusecs per MSF)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North West Canal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Kirthar Branch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Raine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Dadu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Johi Br.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Khairpur Br.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Rohri Canal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Nusrat Br.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Jam Br.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6076950"/>
            <a:ext cx="43053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-76200" y="6400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Ref: </a:t>
            </a:r>
            <a:r>
              <a:rPr lang="en-US" sz="1200" dirty="0" err="1" smtClean="0"/>
              <a:t>Sindh</a:t>
            </a:r>
            <a:r>
              <a:rPr lang="en-US" sz="1200" dirty="0" smtClean="0"/>
              <a:t> WSIP study, 2012 by </a:t>
            </a:r>
            <a:r>
              <a:rPr lang="en-US" sz="1200" dirty="0" err="1" smtClean="0"/>
              <a:t>Nespak</a:t>
            </a:r>
            <a:r>
              <a:rPr lang="en-US" sz="1200" dirty="0" smtClean="0"/>
              <a:t>, ACE &amp; Temelsu,2012.</a:t>
            </a:r>
            <a:endParaRPr lang="en-US" sz="1200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152400" y="6019800"/>
            <a:ext cx="86106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Harza Study (late 1960)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Based on observation of earlier researches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Assumed that Loss is linear function of canal withdraw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Calculated the coefficients (SLB) for full supply flow and SLA for Low flows.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Loss = SLA Q 		or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Loss = SLB Q</a:t>
            </a:r>
            <a:r>
              <a:rPr lang="en-US" sz="2000" baseline="-25000" smtClean="0"/>
              <a:t>max.</a:t>
            </a:r>
            <a:endParaRPr lang="en-US" sz="2000" baseline="3000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While Q is flow in cusecs, Loss is cusecs per MSF.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For 45 canal commands studied: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SLA varied between 0.2 to 0.4 and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SLB Varied between 0.1 to 0.2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For Link Canals,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SLA varied between 0.006 to 0.132 and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SLB Varied between 0.005 to 0.13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CRBC Study </a:t>
            </a:r>
            <a:br>
              <a:rPr lang="en-US" sz="40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Siddiqu</a:t>
            </a:r>
            <a:r>
              <a:rPr lang="en-US" sz="2400" dirty="0" smtClean="0"/>
              <a:t> et al. 1990-92)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Earthen Channel: RD 0 to RD 120+000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Concrete Lined Channel: RD 120 to RD 260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Water table varies between 3-10 ft along the channel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Mainly Fine textured soils in the project (22% is coarse)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Used Inflow-Outflow method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Losses cusecs/MSF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Unlined Channel: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Weighted Average, Max., Min = </a:t>
            </a:r>
            <a:r>
              <a:rPr lang="en-US" dirty="0" smtClean="0">
                <a:solidFill>
                  <a:srgbClr val="00FF00"/>
                </a:solidFill>
              </a:rPr>
              <a:t>4.381, 11.01, 0.8</a:t>
            </a:r>
            <a:r>
              <a:rPr lang="en-US" sz="1800" dirty="0" smtClean="0"/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Lined Channel	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Weighted Average, Max., Min = </a:t>
            </a:r>
            <a:r>
              <a:rPr lang="en-US" dirty="0" smtClean="0">
                <a:solidFill>
                  <a:srgbClr val="00FF00"/>
                </a:solidFill>
              </a:rPr>
              <a:t>2.97, 6.32, 1.281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Other studies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Ref: </a:t>
            </a:r>
            <a:r>
              <a:rPr lang="en-US" dirty="0" err="1" smtClean="0"/>
              <a:t>Garg</a:t>
            </a:r>
            <a:r>
              <a:rPr lang="en-US" dirty="0" smtClean="0"/>
              <a:t> SK (1999)</a:t>
            </a:r>
          </a:p>
          <a:p>
            <a:pPr lvl="1" eaLnBrk="1" hangingPunct="1">
              <a:defRPr/>
            </a:pPr>
            <a:r>
              <a:rPr lang="en-US" dirty="0" smtClean="0"/>
              <a:t>Loss = 0.005 (B+D)</a:t>
            </a:r>
            <a:r>
              <a:rPr lang="en-US" baseline="30000" dirty="0" smtClean="0"/>
              <a:t>2/3</a:t>
            </a:r>
            <a:r>
              <a:rPr lang="en-US" dirty="0" smtClean="0"/>
              <a:t>   (Used in UP India)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smtClean="0"/>
              <a:t>	Loss in cumecs per km length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smtClean="0"/>
              <a:t>	B is width and D is depth of channel in meter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Loss = 1.9 Q </a:t>
            </a:r>
            <a:r>
              <a:rPr lang="en-US" baseline="30000" dirty="0" smtClean="0">
                <a:solidFill>
                  <a:srgbClr val="00FF00"/>
                </a:solidFill>
              </a:rPr>
              <a:t>1/6</a:t>
            </a:r>
            <a:r>
              <a:rPr lang="en-US" baseline="30000" dirty="0" smtClean="0"/>
              <a:t> 	</a:t>
            </a:r>
            <a:r>
              <a:rPr lang="en-US" dirty="0" smtClean="0"/>
              <a:t>(Used in Indian Punjab)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smtClean="0"/>
              <a:t>	Loss in cumecs per million sq. meter of wetted perimeter,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smtClean="0"/>
              <a:t>	Q is flow in cumecs</a:t>
            </a:r>
          </a:p>
          <a:p>
            <a:pPr lvl="1" eaLnBrk="1" hangingPunct="1">
              <a:defRPr/>
            </a:pP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Lining of Canals</a:t>
            </a:r>
            <a:br>
              <a:rPr lang="en-US" sz="4000" smtClean="0"/>
            </a:br>
            <a:r>
              <a:rPr lang="en-US" sz="3200" smtClean="0"/>
              <a:t>(Ref: Garg, 1999)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To stabilize the earthen surface of the canal using: Concrete or bricks, tiles or asphalt, Geomembrane.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Can reduces losses upto 90</a:t>
            </a:r>
            <a:r>
              <a:rPr lang="en-US" smtClean="0">
                <a:solidFill>
                  <a:srgbClr val="FF0000"/>
                </a:solidFill>
              </a:rPr>
              <a:t>% </a:t>
            </a:r>
            <a:r>
              <a:rPr lang="en-US" smtClean="0"/>
              <a:t>of original losses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Lined canal normally costs 2-2.5 times that of unlined canal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Benefit cost analysis should be carried out before decision of lining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Benefits of Lining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8226425" cy="31257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Seepage control</a:t>
            </a:r>
          </a:p>
          <a:p>
            <a:pPr lvl="1" eaLnBrk="1" hangingPunct="1">
              <a:defRPr/>
            </a:pPr>
            <a:r>
              <a:rPr lang="en-US" smtClean="0"/>
              <a:t>Can be a single factor for decision</a:t>
            </a:r>
          </a:p>
          <a:p>
            <a:pPr lvl="1" eaLnBrk="1" hangingPunct="1">
              <a:defRPr/>
            </a:pPr>
            <a:r>
              <a:rPr lang="en-US" smtClean="0"/>
              <a:t>Result in more water availability which will lead to </a:t>
            </a:r>
          </a:p>
          <a:p>
            <a:pPr lvl="2" eaLnBrk="1" hangingPunct="1">
              <a:defRPr/>
            </a:pPr>
            <a:r>
              <a:rPr lang="en-US" smtClean="0"/>
              <a:t>Small storage reservoirs,</a:t>
            </a:r>
          </a:p>
          <a:p>
            <a:pPr lvl="2" eaLnBrk="1" hangingPunct="1">
              <a:defRPr/>
            </a:pPr>
            <a:r>
              <a:rPr lang="en-US" smtClean="0"/>
              <a:t>Small sections of channel for same command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Seepage through various surfaces</a:t>
            </a:r>
            <a:br>
              <a:rPr lang="en-US" sz="4000" smtClean="0"/>
            </a:br>
            <a:r>
              <a:rPr lang="en-US" sz="4000" smtClean="0"/>
              <a:t>(Garg, 1999)</a:t>
            </a:r>
          </a:p>
        </p:txBody>
      </p:sp>
      <p:graphicFrame>
        <p:nvGraphicFramePr>
          <p:cNvPr id="32833" name="Group 65"/>
          <p:cNvGraphicFramePr>
            <a:graphicFrameLocks noGrp="1"/>
          </p:cNvGraphicFramePr>
          <p:nvPr>
            <p:ph type="tbl" idx="1"/>
          </p:nvPr>
        </p:nvGraphicFramePr>
        <p:xfrm>
          <a:off x="457200" y="1604963"/>
          <a:ext cx="8229600" cy="4106418"/>
        </p:xfrm>
        <a:graphic>
          <a:graphicData uri="http://schemas.openxmlformats.org/drawingml/2006/table">
            <a:tbl>
              <a:tblPr/>
              <a:tblGrid>
                <a:gridCol w="838200"/>
                <a:gridCol w="2667000"/>
                <a:gridCol w="1752600"/>
                <a:gridCol w="2971800"/>
              </a:tblGrid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 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Type of lining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Initial seepage (Cumecs per MSM)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Stabilized Seepage (Cumecs per MSM) after lining or stabilizing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Unlined Channel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30x15x5 cm tiles using 1:3 c/s mortar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PCC 1:3:6, 10 cm,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10cm Lime concrete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1(cement):5(lime):12(Surkhi): 24(Brick ballast)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0.13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30" name="Rectangle 62"/>
          <p:cNvSpPr>
            <a:spLocks noChangeArrowheads="1"/>
          </p:cNvSpPr>
          <p:nvPr/>
        </p:nvSpPr>
        <p:spPr bwMode="auto">
          <a:xfrm>
            <a:off x="4191000" y="6000750"/>
            <a:ext cx="49530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1" hangingPunct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GB" sz="1400" b="1">
                <a:effectLst>
                  <a:outerShdw blurRad="38100" dist="38100" dir="2700000" algn="tl">
                    <a:srgbClr val="000000"/>
                  </a:outerShdw>
                </a:effectLst>
              </a:rPr>
              <a:t>In general 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GB" sz="1400" b="1">
                <a:effectLst>
                  <a:outerShdw blurRad="38100" dist="38100" dir="2700000" algn="tl">
                    <a:srgbClr val="000000"/>
                  </a:outerShdw>
                </a:effectLst>
              </a:rPr>
              <a:t>For Lined Channels: </a:t>
            </a:r>
            <a:r>
              <a:rPr lang="en-GB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Qs = 1.25 Q</a:t>
            </a:r>
            <a:r>
              <a:rPr lang="en-GB" sz="1400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0.056	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GB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where Qs =Absorption loss per million Sq.ft</a:t>
            </a: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Benefits of Lining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Prevention of Water Logging and Salinity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1 Millions acre of land were being wasted due to Water Logging and Salinity (in 1960’s)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Increase in Channel Capacity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Due to reduced “n” value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Increase in command Area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Mild slopes (without sedimentation) will result in higher levels and thus larger command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Reduction in Maintenance Cost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Less silt removal (Bhul Safai), less weeds removal and less repairs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Reduced Breaches (flooding)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4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Financial Justification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Annual Benefits: =mC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+pC</a:t>
            </a:r>
            <a:r>
              <a:rPr lang="en-US" sz="2000" baseline="-25000" dirty="0" smtClean="0"/>
              <a:t>2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Where: 	m = Water saved by lining (cumecs)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		p  = Fraction of maintenance cost saved due to lining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		C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= Cost (or revenue) of Water per </a:t>
            </a:r>
            <a:r>
              <a:rPr lang="en-US" sz="1800" dirty="0" err="1" smtClean="0"/>
              <a:t>Cumec</a:t>
            </a:r>
            <a:r>
              <a:rPr lang="en-US" sz="1800" dirty="0" smtClean="0"/>
              <a:t> (Rs/</a:t>
            </a:r>
            <a:r>
              <a:rPr lang="en-US" sz="1800" dirty="0" err="1" smtClean="0"/>
              <a:t>cumec</a:t>
            </a:r>
            <a:r>
              <a:rPr lang="en-US" sz="1800" dirty="0" smtClean="0"/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		C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= Cost of Maintenance of unlined 				channel (Rs)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Annual Cost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If C= 	Capital Cost on Lining (Rs)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Y= 		Life of Lining (years)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r = 		Interest Rate (%)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Annual Cost 	= cost per year + interest per year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		</a:t>
            </a:r>
            <a:r>
              <a:rPr lang="en-US" sz="1800" b="1" dirty="0" smtClean="0"/>
              <a:t>= C/Y + 0.5 r C   (considering the time value of money)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	Annual Benefit/Annual Cost should be at least 1 for a decision of installing Lining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Types of losses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Seepage</a:t>
            </a:r>
          </a:p>
          <a:p>
            <a:pPr lvl="1" eaLnBrk="1" hangingPunct="1">
              <a:defRPr/>
            </a:pPr>
            <a:r>
              <a:rPr lang="en-US" dirty="0" smtClean="0"/>
              <a:t>Major reason of water lost</a:t>
            </a:r>
          </a:p>
          <a:p>
            <a:pPr lvl="1" eaLnBrk="1" hangingPunct="1">
              <a:defRPr/>
            </a:pPr>
            <a:r>
              <a:rPr lang="en-US" dirty="0" smtClean="0"/>
              <a:t>Vary from 2 to 50%</a:t>
            </a:r>
          </a:p>
          <a:p>
            <a:pPr eaLnBrk="1" hangingPunct="1">
              <a:defRPr/>
            </a:pPr>
            <a:r>
              <a:rPr lang="en-US" dirty="0" smtClean="0"/>
              <a:t>Evaporation</a:t>
            </a:r>
          </a:p>
          <a:p>
            <a:pPr lvl="1" eaLnBrk="1" hangingPunct="1">
              <a:defRPr/>
            </a:pPr>
            <a:r>
              <a:rPr lang="en-US" dirty="0" smtClean="0"/>
              <a:t>Depend on climatic perimeters and surface area</a:t>
            </a:r>
          </a:p>
          <a:p>
            <a:pPr lvl="1" eaLnBrk="1" hangingPunct="1">
              <a:defRPr/>
            </a:pPr>
            <a:r>
              <a:rPr lang="en-US" dirty="0" smtClean="0"/>
              <a:t>2-3% of canal diversions</a:t>
            </a:r>
          </a:p>
          <a:p>
            <a:pPr lvl="1" eaLnBrk="1" hangingPunct="1">
              <a:defRPr/>
            </a:pPr>
            <a:r>
              <a:rPr lang="en-US" dirty="0" smtClean="0"/>
              <a:t>Max. in </a:t>
            </a:r>
            <a:r>
              <a:rPr lang="en-US" dirty="0" err="1" smtClean="0"/>
              <a:t>Kharif</a:t>
            </a:r>
            <a:r>
              <a:rPr lang="en-US" dirty="0" smtClean="0"/>
              <a:t>, and is limited to 7% of flow.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Example 5.1 </a:t>
            </a:r>
            <a:r>
              <a:rPr lang="en-US" sz="2000" smtClean="0"/>
              <a:t>(Garg 1999)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Current Seepage Loss = 3.3 cumecs/MSM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Seepage loss with lining = 0.008 </a:t>
            </a:r>
            <a:r>
              <a:rPr lang="en-US" sz="2000" dirty="0" err="1" smtClean="0"/>
              <a:t>Cumec</a:t>
            </a:r>
            <a:r>
              <a:rPr lang="en-US" sz="2000" dirty="0" smtClean="0"/>
              <a:t>/ MSM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Lining with 10 cm (PCC)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Cost of lining = Rs 30,000 / 10 sq 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Annual Revenue from crop = Rs 50 million/cumecs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Q = 83.5 cumecs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Sectional Area= 108 m</a:t>
            </a:r>
            <a:r>
              <a:rPr lang="en-US" sz="2000" baseline="30000" dirty="0" smtClean="0"/>
              <a:t>2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Wetted perimeter (unlined channel)  = 44.5 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Wetted perimeter (lined channel)  = 44 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Annual Cost of maintenance of unlined channel = Rs 2000 / 10 sq 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p = 0.4  (saving in maintenance cost)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r = 10%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Assume suitable values if missing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Methods used to measure Seepage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dirty="0" smtClean="0"/>
              <a:t>Direct Methods</a:t>
            </a:r>
          </a:p>
          <a:p>
            <a:pPr lvl="2" eaLnBrk="1" hangingPunct="1">
              <a:defRPr/>
            </a:pPr>
            <a:r>
              <a:rPr lang="en-US" dirty="0" err="1" smtClean="0"/>
              <a:t>Ponded</a:t>
            </a:r>
            <a:r>
              <a:rPr lang="en-US" dirty="0" smtClean="0"/>
              <a:t> Test method </a:t>
            </a:r>
          </a:p>
          <a:p>
            <a:pPr lvl="2" eaLnBrk="1" hangingPunct="1">
              <a:defRPr/>
            </a:pPr>
            <a:r>
              <a:rPr lang="en-US" dirty="0" smtClean="0"/>
              <a:t>Inflow outflow method</a:t>
            </a:r>
          </a:p>
          <a:p>
            <a:pPr lvl="2" eaLnBrk="1" hangingPunct="1">
              <a:defRPr/>
            </a:pPr>
            <a:r>
              <a:rPr lang="en-US" smtClean="0"/>
              <a:t>Seepage meter </a:t>
            </a:r>
          </a:p>
          <a:p>
            <a:pPr lvl="1" eaLnBrk="1" hangingPunct="1">
              <a:defRPr/>
            </a:pPr>
            <a:r>
              <a:rPr lang="en-US" dirty="0" smtClean="0"/>
              <a:t>Indirect Methods</a:t>
            </a:r>
          </a:p>
          <a:p>
            <a:pPr lvl="2" eaLnBrk="1" hangingPunct="1">
              <a:defRPr/>
            </a:pPr>
            <a:r>
              <a:rPr lang="en-US" dirty="0" smtClean="0"/>
              <a:t>Steady state method </a:t>
            </a:r>
          </a:p>
          <a:p>
            <a:pPr lvl="2" eaLnBrk="1" hangingPunct="1">
              <a:defRPr/>
            </a:pPr>
            <a:r>
              <a:rPr lang="en-US" dirty="0" smtClean="0"/>
              <a:t>Canal closure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Direct Methods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Ponded method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Canal is filled with water.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Inflow and outflow is stopped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Losses measured through change in water level in canal at regular interval (e.g. daily)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Have to close the canal, and not recommended for Main Canals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Inflow Outflow Method (frequently used)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Water budgeting is done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Flows are measured at upstream, downstream end and diversions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Seepage = Inflows – Outflows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Relatively Quick, Simple, but depends on accuracy of discharge measurement (Notch Coefficient? Current Meter?)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Inflow outflow method</a:t>
            </a:r>
            <a:endParaRPr lang="en-US" dirty="0"/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613911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2704" y="0"/>
            <a:ext cx="351129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5029200" y="0"/>
            <a:ext cx="607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Ref:</a:t>
            </a:r>
            <a:endParaRPr lang="en-US" dirty="0"/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4306606"/>
            <a:ext cx="3428999" cy="2551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4620927"/>
            <a:ext cx="2985598" cy="2237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96420" y="4610522"/>
            <a:ext cx="2686640" cy="2247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1066800"/>
            <a:ext cx="2176462" cy="172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784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23219" y="2819400"/>
            <a:ext cx="2220781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Seepage Meters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8226425" cy="4954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It has been used for seepage measurement in Canals, Rivers, Coral Reefs, Marine Environment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The basic concept of the seepage meter is to cover and isolate part of the sediment-water interface (the bed of channel) with a chamber open at the base and measure the change in the volume of water contained in a bag attached to the chamber over a measured time interval.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The classic design of Lee (1977) consists of a 15-cm end section of a 55-gallon (~200L) drum, which is inserted into the sediment.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A stopper with a tube is inserted into a hole in the top of the drum and a plastic bag is attached to the tube with rubber bands.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The time when the bag is connected and when it is subsequently disconnected is recorded, as well as the change in the volume of water in the bag.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/>
              <a:t>The seepage flux (Q/A) is calculated as: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/>
              <a:t>Q/A=(V</a:t>
            </a:r>
            <a:r>
              <a:rPr lang="en-US" sz="2000" baseline="-25000" smtClean="0"/>
              <a:t>f</a:t>
            </a:r>
            <a:r>
              <a:rPr lang="en-US" sz="2000" smtClean="0"/>
              <a:t>-V</a:t>
            </a:r>
            <a:r>
              <a:rPr lang="en-US" sz="2000" baseline="-25000" smtClean="0"/>
              <a:t>o</a:t>
            </a:r>
            <a:r>
              <a:rPr lang="en-US" sz="2000" smtClean="0"/>
              <a:t>) / (t A),   where V</a:t>
            </a:r>
            <a:r>
              <a:rPr lang="en-US" sz="2000" baseline="-25000" smtClean="0"/>
              <a:t>f</a:t>
            </a:r>
            <a:r>
              <a:rPr lang="en-US" sz="2000" smtClean="0"/>
              <a:t> &amp; V</a:t>
            </a:r>
            <a:r>
              <a:rPr lang="en-US" sz="2000" baseline="-25000" smtClean="0"/>
              <a:t>o</a:t>
            </a:r>
            <a:r>
              <a:rPr lang="en-US" sz="2000" smtClean="0"/>
              <a:t> are  final and initial volume of water in bag, respectively. A is bottom area, t is interval.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eepage me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750" y="647700"/>
            <a:ext cx="47625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Methods of loss measurement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Indirect: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Steady State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Knowledge of soil permeability and water table level is required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Flow net is drawn based on water table around canal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Seepage losses are calculated, using Darcy Formulae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Q = K </a:t>
            </a:r>
            <a:r>
              <a:rPr lang="en-US" sz="1800" dirty="0" err="1" smtClean="0"/>
              <a:t>i</a:t>
            </a:r>
            <a:r>
              <a:rPr lang="en-US" sz="1800" dirty="0" smtClean="0"/>
              <a:t> A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Q = Seepage flow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K = Permeability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err="1" smtClean="0"/>
              <a:t>i</a:t>
            </a:r>
            <a:r>
              <a:rPr lang="en-US" sz="1800" dirty="0" smtClean="0"/>
              <a:t>  = Head Loss Gradient = H</a:t>
            </a:r>
            <a:r>
              <a:rPr lang="en-US" sz="1800" baseline="-25000" dirty="0" smtClean="0"/>
              <a:t>L</a:t>
            </a:r>
            <a:r>
              <a:rPr lang="en-US" sz="1800" dirty="0" smtClean="0"/>
              <a:t>/L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A = Area of flow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en-US" sz="1800" dirty="0" smtClean="0"/>
              <a:t>Q/A = discharge velocity (not actual velocity, that depends on capillary area)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(for further detail on </a:t>
            </a:r>
            <a:r>
              <a:rPr lang="en-US" sz="1400" dirty="0" err="1" smtClean="0"/>
              <a:t>flownet</a:t>
            </a:r>
            <a:r>
              <a:rPr lang="en-US" sz="1400" dirty="0" smtClean="0"/>
              <a:t>: GARG page 1058-1059, </a:t>
            </a:r>
            <a:br>
              <a:rPr lang="en-US" sz="1400" dirty="0" smtClean="0"/>
            </a:br>
            <a:r>
              <a:rPr lang="en-US" sz="1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3764</TotalTime>
  <Words>1812</Words>
  <Application>Microsoft Office PowerPoint</Application>
  <PresentationFormat>On-screen Show (4:3)</PresentationFormat>
  <Paragraphs>390</Paragraphs>
  <Slides>30</Slides>
  <Notes>29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Wingdings</vt:lpstr>
      <vt:lpstr>Fading Grid</vt:lpstr>
      <vt:lpstr>Losses in Irrigation System</vt:lpstr>
      <vt:lpstr>Content</vt:lpstr>
      <vt:lpstr>Types of losses</vt:lpstr>
      <vt:lpstr>Methods used to measure Seepage</vt:lpstr>
      <vt:lpstr>Direct Methods</vt:lpstr>
      <vt:lpstr>Inflow outflow method</vt:lpstr>
      <vt:lpstr>Seepage Meters</vt:lpstr>
      <vt:lpstr>PowerPoint Presentation</vt:lpstr>
      <vt:lpstr>Methods of loss measurement</vt:lpstr>
      <vt:lpstr>Indirect method (Steady state)</vt:lpstr>
      <vt:lpstr>Indirect method</vt:lpstr>
      <vt:lpstr>Factors affecting Seepage</vt:lpstr>
      <vt:lpstr>Seepage Losses in Irrigation Canals in Pakistan</vt:lpstr>
      <vt:lpstr>Early studies</vt:lpstr>
      <vt:lpstr>Sharma (1938-40) studies</vt:lpstr>
      <vt:lpstr>Irrigation Deptt Punjab Experiments</vt:lpstr>
      <vt:lpstr>Irrigation Deptt. Studies</vt:lpstr>
      <vt:lpstr>WASID (WAPDA) Studies</vt:lpstr>
      <vt:lpstr>Regional plan for Northern Indus Plains (1967)</vt:lpstr>
      <vt:lpstr>Lower Indus Report</vt:lpstr>
      <vt:lpstr>Losses in Sindh Canals  Ref: (Lower Indus Report)</vt:lpstr>
      <vt:lpstr>Harza Study (late 1960)</vt:lpstr>
      <vt:lpstr>CRBC Study  (Siddiqu et al. 1990-92)</vt:lpstr>
      <vt:lpstr>Other studies</vt:lpstr>
      <vt:lpstr>Lining of Canals (Ref: Garg, 1999)</vt:lpstr>
      <vt:lpstr>Benefits of Lining</vt:lpstr>
      <vt:lpstr>Seepage through various surfaces (Garg, 1999)</vt:lpstr>
      <vt:lpstr>Benefits of Lining</vt:lpstr>
      <vt:lpstr>Financial Justification</vt:lpstr>
      <vt:lpstr>Example 5.1 (Garg 1999)</vt:lpstr>
    </vt:vector>
  </TitlesOfParts>
  <Company>ced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Losses in Irrigation System</dc:title>
  <dc:creator>Dr.Noor</dc:creator>
  <cp:lastModifiedBy>Muhammad Talha Waheed</cp:lastModifiedBy>
  <cp:revision>165</cp:revision>
  <dcterms:created xsi:type="dcterms:W3CDTF">2009-05-08T04:06:03Z</dcterms:created>
  <dcterms:modified xsi:type="dcterms:W3CDTF">2017-04-27T21:02:21Z</dcterms:modified>
</cp:coreProperties>
</file>