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BF8E8-8E28-48AF-998B-914454E885C8}" type="datetimeFigureOut">
              <a:rPr lang="en-US" smtClean="0"/>
              <a:t>3/1/2016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19C30-7852-4710-9023-7D701FA21422}" type="slidenum">
              <a:rPr lang="en-US" smtClean="0"/>
              <a:t>‹#›</a:t>
            </a:fld>
            <a:endParaRPr lang="en-US"/>
          </a:p>
        </p:txBody>
      </p:sp>
    </p:spTree>
    <p:extLst>
      <p:ext uri="{BB962C8B-B14F-4D97-AF65-F5344CB8AC3E}">
        <p14:creationId xmlns:p14="http://schemas.microsoft.com/office/powerpoint/2010/main" val="415725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6C4135F-9983-4629-8982-CDCD49E3FB90}"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endParaRPr>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578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ABAEEAD-14F7-43AA-B554-13EDF511528A}"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endParaRPr>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3811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DD26F5F-0E74-4676-A76F-2052A8461BB7}"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endParaRPr>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57431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1D5D3B-2029-41AD-8025-2FA3F0A02723}"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D81E-B1A3-42BB-BA83-846963698077}" type="slidenum">
              <a:rPr lang="en-US" smtClean="0"/>
              <a:t>‹#›</a:t>
            </a:fld>
            <a:endParaRPr lang="en-US"/>
          </a:p>
        </p:txBody>
      </p:sp>
    </p:spTree>
    <p:extLst>
      <p:ext uri="{BB962C8B-B14F-4D97-AF65-F5344CB8AC3E}">
        <p14:creationId xmlns:p14="http://schemas.microsoft.com/office/powerpoint/2010/main" val="307574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D5D3B-2029-41AD-8025-2FA3F0A02723}"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D81E-B1A3-42BB-BA83-846963698077}" type="slidenum">
              <a:rPr lang="en-US" smtClean="0"/>
              <a:t>‹#›</a:t>
            </a:fld>
            <a:endParaRPr lang="en-US"/>
          </a:p>
        </p:txBody>
      </p:sp>
    </p:spTree>
    <p:extLst>
      <p:ext uri="{BB962C8B-B14F-4D97-AF65-F5344CB8AC3E}">
        <p14:creationId xmlns:p14="http://schemas.microsoft.com/office/powerpoint/2010/main" val="8362152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D5D3B-2029-41AD-8025-2FA3F0A02723}"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D81E-B1A3-42BB-BA83-846963698077}" type="slidenum">
              <a:rPr lang="en-US" smtClean="0"/>
              <a:t>‹#›</a:t>
            </a:fld>
            <a:endParaRPr lang="en-US"/>
          </a:p>
        </p:txBody>
      </p:sp>
    </p:spTree>
    <p:extLst>
      <p:ext uri="{BB962C8B-B14F-4D97-AF65-F5344CB8AC3E}">
        <p14:creationId xmlns:p14="http://schemas.microsoft.com/office/powerpoint/2010/main" val="33338877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r>
              <a:rPr lang="en-GB" altLang="en-US"/>
              <a:t>25 November 08</a:t>
            </a:r>
          </a:p>
        </p:txBody>
      </p:sp>
      <p:sp>
        <p:nvSpPr>
          <p:cNvPr id="7" name="Footer Placeholder 6"/>
          <p:cNvSpPr>
            <a:spLocks noGrp="1"/>
          </p:cNvSpPr>
          <p:nvPr>
            <p:ph type="ftr" sz="quarter" idx="11"/>
          </p:nvPr>
        </p:nvSpPr>
        <p:spPr>
          <a:xfrm>
            <a:off x="3124200" y="6248400"/>
            <a:ext cx="3962400" cy="457200"/>
          </a:xfrm>
        </p:spPr>
        <p:txBody>
          <a:bodyPr/>
          <a:lstStyle>
            <a:lvl1pPr>
              <a:defRPr/>
            </a:lvl1pPr>
          </a:lstStyle>
          <a:p>
            <a:r>
              <a:rPr lang="en-GB" altLang="en-US"/>
              <a:t>Unit 2 :Chain Surveying</a:t>
            </a:r>
          </a:p>
        </p:txBody>
      </p:sp>
    </p:spTree>
    <p:extLst>
      <p:ext uri="{BB962C8B-B14F-4D97-AF65-F5344CB8AC3E}">
        <p14:creationId xmlns:p14="http://schemas.microsoft.com/office/powerpoint/2010/main" val="1161781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p:spPr>
        <p:txBody>
          <a:bodyPr/>
          <a:lstStyle>
            <a:lvl1pPr>
              <a:defRPr/>
            </a:lvl1pPr>
          </a:lstStyle>
          <a:p>
            <a:r>
              <a:rPr lang="en-GB" altLang="en-US"/>
              <a:t>25 November 08</a:t>
            </a:r>
          </a:p>
        </p:txBody>
      </p:sp>
      <p:sp>
        <p:nvSpPr>
          <p:cNvPr id="8" name="Footer Placeholder 7"/>
          <p:cNvSpPr>
            <a:spLocks noGrp="1"/>
          </p:cNvSpPr>
          <p:nvPr>
            <p:ph type="ftr" sz="quarter" idx="11"/>
          </p:nvPr>
        </p:nvSpPr>
        <p:spPr>
          <a:xfrm>
            <a:off x="3124200" y="6248400"/>
            <a:ext cx="3962400" cy="457200"/>
          </a:xfrm>
        </p:spPr>
        <p:txBody>
          <a:bodyPr/>
          <a:lstStyle>
            <a:lvl1pPr>
              <a:defRPr/>
            </a:lvl1pPr>
          </a:lstStyle>
          <a:p>
            <a:r>
              <a:rPr lang="en-GB" altLang="en-US"/>
              <a:t>Unit 2 :Chain Surveying</a:t>
            </a:r>
          </a:p>
        </p:txBody>
      </p:sp>
    </p:spTree>
    <p:extLst>
      <p:ext uri="{BB962C8B-B14F-4D97-AF65-F5344CB8AC3E}">
        <p14:creationId xmlns:p14="http://schemas.microsoft.com/office/powerpoint/2010/main" val="895965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D81D5D3B-2029-41AD-8025-2FA3F0A02723}" type="datetimeFigureOut">
              <a:rPr lang="en-US" smtClean="0"/>
              <a:t>3/1/2016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0E8D81E-B1A3-42BB-BA83-846963698077}" type="slidenum">
              <a:rPr lang="en-US" smtClean="0"/>
              <a:t>‹#›</a:t>
            </a:fld>
            <a:endParaRPr lang="en-US"/>
          </a:p>
        </p:txBody>
      </p:sp>
    </p:spTree>
    <p:extLst>
      <p:ext uri="{BB962C8B-B14F-4D97-AF65-F5344CB8AC3E}">
        <p14:creationId xmlns:p14="http://schemas.microsoft.com/office/powerpoint/2010/main" val="5042870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D5D3B-2029-41AD-8025-2FA3F0A02723}"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D81E-B1A3-42BB-BA83-846963698077}" type="slidenum">
              <a:rPr lang="en-US" smtClean="0"/>
              <a:t>‹#›</a:t>
            </a:fld>
            <a:endParaRPr lang="en-US"/>
          </a:p>
        </p:txBody>
      </p:sp>
    </p:spTree>
    <p:extLst>
      <p:ext uri="{BB962C8B-B14F-4D97-AF65-F5344CB8AC3E}">
        <p14:creationId xmlns:p14="http://schemas.microsoft.com/office/powerpoint/2010/main" val="79018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1D5D3B-2029-41AD-8025-2FA3F0A02723}"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D81E-B1A3-42BB-BA83-846963698077}" type="slidenum">
              <a:rPr lang="en-US" smtClean="0"/>
              <a:t>‹#›</a:t>
            </a:fld>
            <a:endParaRPr lang="en-US"/>
          </a:p>
        </p:txBody>
      </p:sp>
    </p:spTree>
    <p:extLst>
      <p:ext uri="{BB962C8B-B14F-4D97-AF65-F5344CB8AC3E}">
        <p14:creationId xmlns:p14="http://schemas.microsoft.com/office/powerpoint/2010/main" val="42816139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D5D3B-2029-41AD-8025-2FA3F0A02723}"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8D81E-B1A3-42BB-BA83-846963698077}" type="slidenum">
              <a:rPr lang="en-US" smtClean="0"/>
              <a:t>‹#›</a:t>
            </a:fld>
            <a:endParaRPr lang="en-US"/>
          </a:p>
        </p:txBody>
      </p:sp>
    </p:spTree>
    <p:extLst>
      <p:ext uri="{BB962C8B-B14F-4D97-AF65-F5344CB8AC3E}">
        <p14:creationId xmlns:p14="http://schemas.microsoft.com/office/powerpoint/2010/main" val="9358168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1D5D3B-2029-41AD-8025-2FA3F0A02723}" type="datetimeFigureOut">
              <a:rPr lang="en-US" smtClean="0"/>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8D81E-B1A3-42BB-BA83-846963698077}" type="slidenum">
              <a:rPr lang="en-US" smtClean="0"/>
              <a:t>‹#›</a:t>
            </a:fld>
            <a:endParaRPr lang="en-US"/>
          </a:p>
        </p:txBody>
      </p:sp>
    </p:spTree>
    <p:extLst>
      <p:ext uri="{BB962C8B-B14F-4D97-AF65-F5344CB8AC3E}">
        <p14:creationId xmlns:p14="http://schemas.microsoft.com/office/powerpoint/2010/main" val="28336002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1D5D3B-2029-41AD-8025-2FA3F0A02723}" type="datetimeFigureOut">
              <a:rPr lang="en-US" smtClean="0"/>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8D81E-B1A3-42BB-BA83-846963698077}" type="slidenum">
              <a:rPr lang="en-US" smtClean="0"/>
              <a:t>‹#›</a:t>
            </a:fld>
            <a:endParaRPr lang="en-US"/>
          </a:p>
        </p:txBody>
      </p:sp>
    </p:spTree>
    <p:extLst>
      <p:ext uri="{BB962C8B-B14F-4D97-AF65-F5344CB8AC3E}">
        <p14:creationId xmlns:p14="http://schemas.microsoft.com/office/powerpoint/2010/main" val="33258672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D5D3B-2029-41AD-8025-2FA3F0A02723}" type="datetimeFigureOut">
              <a:rPr lang="en-US" smtClean="0"/>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8D81E-B1A3-42BB-BA83-846963698077}" type="slidenum">
              <a:rPr lang="en-US" smtClean="0"/>
              <a:t>‹#›</a:t>
            </a:fld>
            <a:endParaRPr lang="en-US"/>
          </a:p>
        </p:txBody>
      </p:sp>
    </p:spTree>
    <p:extLst>
      <p:ext uri="{BB962C8B-B14F-4D97-AF65-F5344CB8AC3E}">
        <p14:creationId xmlns:p14="http://schemas.microsoft.com/office/powerpoint/2010/main" val="42609989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81D5D3B-2029-41AD-8025-2FA3F0A02723}"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8D81E-B1A3-42BB-BA83-846963698077}" type="slidenum">
              <a:rPr lang="en-US" smtClean="0"/>
              <a:t>‹#›</a:t>
            </a:fld>
            <a:endParaRPr lang="en-US"/>
          </a:p>
        </p:txBody>
      </p:sp>
    </p:spTree>
    <p:extLst>
      <p:ext uri="{BB962C8B-B14F-4D97-AF65-F5344CB8AC3E}">
        <p14:creationId xmlns:p14="http://schemas.microsoft.com/office/powerpoint/2010/main" val="36290987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81D5D3B-2029-41AD-8025-2FA3F0A02723}"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8D81E-B1A3-42BB-BA83-846963698077}" type="slidenum">
              <a:rPr lang="en-US" smtClean="0"/>
              <a:t>‹#›</a:t>
            </a:fld>
            <a:endParaRPr lang="en-US"/>
          </a:p>
        </p:txBody>
      </p:sp>
    </p:spTree>
    <p:extLst>
      <p:ext uri="{BB962C8B-B14F-4D97-AF65-F5344CB8AC3E}">
        <p14:creationId xmlns:p14="http://schemas.microsoft.com/office/powerpoint/2010/main" val="3128378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1D5D3B-2029-41AD-8025-2FA3F0A02723}" type="datetimeFigureOut">
              <a:rPr lang="en-US" smtClean="0"/>
              <a:t>3/1/2016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E8D81E-B1A3-42BB-BA83-846963698077}" type="slidenum">
              <a:rPr lang="en-US" smtClean="0"/>
              <a:t>‹#›</a:t>
            </a:fld>
            <a:endParaRPr lang="en-US"/>
          </a:p>
        </p:txBody>
      </p:sp>
    </p:spTree>
    <p:extLst>
      <p:ext uri="{BB962C8B-B14F-4D97-AF65-F5344CB8AC3E}">
        <p14:creationId xmlns:p14="http://schemas.microsoft.com/office/powerpoint/2010/main" val="4211419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32" y="4977526"/>
            <a:ext cx="7886700" cy="1112470"/>
          </a:xfrm>
        </p:spPr>
        <p:txBody>
          <a:bodyPr>
            <a:noAutofit/>
          </a:bodyPr>
          <a:lstStyle/>
          <a:p>
            <a:pPr algn="ctr"/>
            <a:r>
              <a:rPr lang="en-US" sz="2400" b="1" cap="none" dirty="0" smtClean="0">
                <a:latin typeface="Arial" panose="020B0604020202020204" pitchFamily="34" charset="0"/>
                <a:cs typeface="Arial" panose="020B0604020202020204" pitchFamily="34" charset="0"/>
              </a:rPr>
              <a:t>Department of Civil Engineering</a:t>
            </a:r>
            <a:endParaRPr lang="en-US" sz="2400" b="1" cap="none"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49"/>
            <a:ext cx="1815635" cy="1676400"/>
          </a:xfrm>
          <a:prstGeom prst="rect">
            <a:avLst/>
          </a:prstGeom>
        </p:spPr>
      </p:pic>
      <p:sp>
        <p:nvSpPr>
          <p:cNvPr id="4" name="Title 1"/>
          <p:cNvSpPr txBox="1">
            <a:spLocks/>
          </p:cNvSpPr>
          <p:nvPr/>
        </p:nvSpPr>
        <p:spPr>
          <a:xfrm>
            <a:off x="2133599" y="304800"/>
            <a:ext cx="6326333"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Arial" panose="020B0604020202020204" pitchFamily="34" charset="0"/>
                <a:ea typeface="+mj-ea"/>
                <a:cs typeface="Arial" panose="020B0604020202020204" pitchFamily="34" charset="0"/>
              </a:rPr>
              <a:t>Civil Engineering Department</a:t>
            </a:r>
            <a:endParaRPr kumimoji="0" lang="en-US" sz="4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5" name="Title 1"/>
          <p:cNvSpPr txBox="1">
            <a:spLocks/>
          </p:cNvSpPr>
          <p:nvPr/>
        </p:nvSpPr>
        <p:spPr>
          <a:xfrm>
            <a:off x="910072" y="2836901"/>
            <a:ext cx="7213020" cy="9941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Arial" panose="020B0604020202020204" pitchFamily="34" charset="0"/>
                <a:ea typeface="+mj-ea"/>
                <a:cs typeface="Arial" panose="020B0604020202020204" pitchFamily="34" charset="0"/>
              </a:rPr>
              <a:t>CE-101   Elementary Surveying</a:t>
            </a:r>
            <a:endParaRPr kumimoji="0" lang="en-US" sz="4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8947266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35" y="97127"/>
            <a:ext cx="8894619" cy="955819"/>
          </a:xfrm>
        </p:spPr>
        <p:txBody>
          <a:bodyPr>
            <a:normAutofit/>
          </a:bodyPr>
          <a:lstStyle/>
          <a:p>
            <a:r>
              <a:rPr lang="en-US" sz="3600" b="1" dirty="0">
                <a:latin typeface="Arial" panose="020B0604020202020204" pitchFamily="34" charset="0"/>
                <a:cs typeface="Arial" panose="020B0604020202020204" pitchFamily="34" charset="0"/>
              </a:rPr>
              <a:t>Principal of </a:t>
            </a:r>
            <a:r>
              <a:rPr lang="en-US" sz="3600" b="1" dirty="0" smtClean="0">
                <a:latin typeface="Arial" panose="020B0604020202020204" pitchFamily="34" charset="0"/>
                <a:cs typeface="Arial" panose="020B0604020202020204" pitchFamily="34" charset="0"/>
              </a:rPr>
              <a:t>EDM (contd.)</a:t>
            </a:r>
            <a:endParaRPr lang="en-US" sz="3600" dirty="0"/>
          </a:p>
        </p:txBody>
      </p:sp>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110835" y="1274617"/>
                <a:ext cx="8894619" cy="5403273"/>
              </a:xfrm>
            </p:spPr>
            <p:txBody>
              <a:bodyPr>
                <a:normAutofit/>
              </a:bodyPr>
              <a:lstStyle/>
              <a:p>
                <a:pPr algn="just">
                  <a:lnSpc>
                    <a:spcPct val="150000"/>
                  </a:lnSpc>
                </a:pPr>
                <a:r>
                  <a:rPr lang="en-US" dirty="0" smtClean="0">
                    <a:latin typeface="Arial" panose="020B0604020202020204" pitchFamily="34" charset="0"/>
                    <a:cs typeface="Arial" panose="020B0604020202020204" pitchFamily="34" charset="0"/>
                  </a:rPr>
                  <a:t>where c is the velocity of electromagnetic energy in a vacuum, and n the </a:t>
                </a:r>
                <a:r>
                  <a:rPr lang="en-US" dirty="0">
                    <a:latin typeface="Arial" panose="020B0604020202020204" pitchFamily="34" charset="0"/>
                    <a:cs typeface="Arial" panose="020B0604020202020204" pitchFamily="34" charset="0"/>
                  </a:rPr>
                  <a:t>atmospheric index of refraction. The value of </a:t>
                </a:r>
                <a:r>
                  <a:rPr lang="en-US" dirty="0" smtClean="0">
                    <a:latin typeface="Arial" panose="020B0604020202020204" pitchFamily="34" charset="0"/>
                    <a:cs typeface="Arial" panose="020B0604020202020204" pitchFamily="34" charset="0"/>
                  </a:rPr>
                  <a:t>n varies </a:t>
                </a:r>
                <a:r>
                  <a:rPr lang="en-US" dirty="0">
                    <a:latin typeface="Arial" panose="020B0604020202020204" pitchFamily="34" charset="0"/>
                    <a:cs typeface="Arial" panose="020B0604020202020204" pitchFamily="34" charset="0"/>
                  </a:rPr>
                  <a:t>from about 1.0001 to 1.0005, depending on pressure and temperature, but is approximately equal to </a:t>
                </a:r>
                <a:r>
                  <a:rPr lang="en-US" dirty="0" smtClean="0">
                    <a:latin typeface="Arial" panose="020B0604020202020204" pitchFamily="34" charset="0"/>
                    <a:cs typeface="Arial" panose="020B0604020202020204" pitchFamily="34" charset="0"/>
                  </a:rPr>
                  <a:t>1.0003.Thus, accurate </a:t>
                </a:r>
                <a:r>
                  <a:rPr lang="en-US" dirty="0">
                    <a:latin typeface="Arial" panose="020B0604020202020204" pitchFamily="34" charset="0"/>
                    <a:cs typeface="Arial" panose="020B0604020202020204" pitchFamily="34" charset="0"/>
                  </a:rPr>
                  <a:t>electronic distance measurement requires that atmospheric </a:t>
                </a:r>
                <a:r>
                  <a:rPr lang="en-US" dirty="0" smtClean="0">
                    <a:latin typeface="Arial" panose="020B0604020202020204" pitchFamily="34" charset="0"/>
                    <a:cs typeface="Arial" panose="020B0604020202020204" pitchFamily="34" charset="0"/>
                  </a:rPr>
                  <a:t>pressure and </a:t>
                </a:r>
                <a:r>
                  <a:rPr lang="en-US" dirty="0">
                    <a:latin typeface="Arial" panose="020B0604020202020204" pitchFamily="34" charset="0"/>
                    <a:cs typeface="Arial" panose="020B0604020202020204" pitchFamily="34" charset="0"/>
                  </a:rPr>
                  <a:t>temperature be measured so that the appropriate value of </a:t>
                </a:r>
                <a:r>
                  <a:rPr lang="en-US" dirty="0" smtClean="0">
                    <a:latin typeface="Arial" panose="020B0604020202020204" pitchFamily="34" charset="0"/>
                    <a:cs typeface="Arial" panose="020B0604020202020204" pitchFamily="34" charset="0"/>
                  </a:rPr>
                  <a:t>n is known. Temperature</a:t>
                </a:r>
                <a:r>
                  <a:rPr lang="en-US" dirty="0">
                    <a:latin typeface="Arial" panose="020B0604020202020204" pitchFamily="34" charset="0"/>
                    <a:cs typeface="Arial" panose="020B0604020202020204" pitchFamily="34" charset="0"/>
                  </a:rPr>
                  <a:t>, atmospheric pressure, and relative humidity all have an </a:t>
                </a:r>
                <a:r>
                  <a:rPr lang="en-US" dirty="0" smtClean="0">
                    <a:latin typeface="Arial" panose="020B0604020202020204" pitchFamily="34" charset="0"/>
                    <a:cs typeface="Arial" panose="020B0604020202020204" pitchFamily="34" charset="0"/>
                  </a:rPr>
                  <a:t>effect on </a:t>
                </a:r>
                <a:r>
                  <a:rPr lang="en-US" dirty="0">
                    <a:latin typeface="Arial" panose="020B0604020202020204" pitchFamily="34" charset="0"/>
                    <a:cs typeface="Arial" panose="020B0604020202020204" pitchFamily="34" charset="0"/>
                  </a:rPr>
                  <a:t>the index of refraction. Because a light source emits light composed of </a:t>
                </a:r>
                <a:r>
                  <a:rPr lang="en-US" dirty="0" smtClean="0">
                    <a:latin typeface="Arial" panose="020B0604020202020204" pitchFamily="34" charset="0"/>
                    <a:cs typeface="Arial" panose="020B0604020202020204" pitchFamily="34" charset="0"/>
                  </a:rPr>
                  <a:t>many wavelengths</a:t>
                </a:r>
                <a:r>
                  <a:rPr lang="en-US" dirty="0">
                    <a:latin typeface="Arial" panose="020B0604020202020204" pitchFamily="34" charset="0"/>
                    <a:cs typeface="Arial" panose="020B0604020202020204" pitchFamily="34" charset="0"/>
                  </a:rPr>
                  <a:t>, and since each wavelength has a different index of refraction, </a:t>
                </a:r>
                <a:r>
                  <a:rPr lang="en-US" dirty="0" smtClean="0">
                    <a:latin typeface="Arial" panose="020B0604020202020204" pitchFamily="34" charset="0"/>
                    <a:cs typeface="Arial" panose="020B0604020202020204" pitchFamily="34" charset="0"/>
                  </a:rPr>
                  <a:t>the group </a:t>
                </a:r>
                <a:r>
                  <a:rPr lang="en-US" dirty="0">
                    <a:latin typeface="Arial" panose="020B0604020202020204" pitchFamily="34" charset="0"/>
                    <a:cs typeface="Arial" panose="020B0604020202020204" pitchFamily="34" charset="0"/>
                  </a:rPr>
                  <a:t>of waves has a group index of refraction. The value for the group refractivity in standard </a:t>
                </a:r>
                <a:r>
                  <a:rPr lang="en-US" dirty="0" smtClean="0">
                    <a:latin typeface="Arial" panose="020B0604020202020204" pitchFamily="34" charset="0"/>
                    <a:cs typeface="Arial" panose="020B0604020202020204" pitchFamily="34" charset="0"/>
                  </a:rPr>
                  <a:t>air for </a:t>
                </a:r>
                <a:r>
                  <a:rPr lang="en-US" dirty="0">
                    <a:latin typeface="Arial" panose="020B0604020202020204" pitchFamily="34" charset="0"/>
                    <a:cs typeface="Arial" panose="020B0604020202020204" pitchFamily="34" charset="0"/>
                  </a:rPr>
                  <a:t>electronic distance measurement </a:t>
                </a:r>
                <a:r>
                  <a:rPr lang="en-US" dirty="0" smtClean="0">
                    <a:latin typeface="Arial" panose="020B0604020202020204" pitchFamily="34" charset="0"/>
                    <a:cs typeface="Arial" panose="020B0604020202020204" pitchFamily="34" charset="0"/>
                  </a:rPr>
                  <a:t>is</a:t>
                </a:r>
              </a:p>
              <a:p>
                <a14:m>
                  <m:oMath xmlns:m="http://schemas.openxmlformats.org/officeDocument/2006/math">
                    <m:sSub>
                      <m:sSubPr>
                        <m:ctrlPr>
                          <a:rPr lang="en-US" sz="2800" b="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𝑁</m:t>
                        </m:r>
                      </m:e>
                      <m:sub>
                        <m:r>
                          <a:rPr lang="en-US" sz="2800" b="0" i="1" smtClean="0">
                            <a:latin typeface="Cambria Math" panose="02040503050406030204" pitchFamily="18" charset="0"/>
                            <a:cs typeface="Arial" panose="020B0604020202020204" pitchFamily="34" charset="0"/>
                          </a:rPr>
                          <m:t>𝑔</m:t>
                        </m:r>
                      </m:sub>
                    </m:sSub>
                    <m:r>
                      <a:rPr lang="en-US" sz="2800" b="0" i="1" smtClean="0">
                        <a:latin typeface="Cambria Math" panose="02040503050406030204" pitchFamily="18" charset="0"/>
                        <a:cs typeface="Arial" panose="020B0604020202020204" pitchFamily="34" charset="0"/>
                      </a:rPr>
                      <m:t>=</m:t>
                    </m:r>
                    <m:d>
                      <m:dPr>
                        <m:ctrlPr>
                          <a:rPr lang="en-US" sz="2800" b="0" i="1" smtClean="0">
                            <a:latin typeface="Cambria Math" panose="02040503050406030204" pitchFamily="18" charset="0"/>
                            <a:cs typeface="Arial" panose="020B0604020202020204" pitchFamily="34" charset="0"/>
                          </a:rPr>
                        </m:ctrlPr>
                      </m:dPr>
                      <m:e>
                        <m:sSub>
                          <m:sSubPr>
                            <m:ctrlPr>
                              <a:rPr lang="en-US" sz="2800" b="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𝑛</m:t>
                            </m:r>
                          </m:e>
                          <m:sub>
                            <m:r>
                              <a:rPr lang="en-US" sz="2800" b="0" i="1" smtClean="0">
                                <a:latin typeface="Cambria Math" panose="02040503050406030204" pitchFamily="18" charset="0"/>
                                <a:cs typeface="Arial" panose="020B0604020202020204" pitchFamily="34" charset="0"/>
                              </a:rPr>
                              <m:t>𝑔</m:t>
                            </m:r>
                          </m:sub>
                        </m:sSub>
                        <m:r>
                          <a:rPr lang="en-US" sz="2800" b="0" i="1" smtClean="0">
                            <a:latin typeface="Cambria Math" panose="02040503050406030204" pitchFamily="18" charset="0"/>
                            <a:cs typeface="Arial" panose="020B0604020202020204" pitchFamily="34" charset="0"/>
                          </a:rPr>
                          <m:t> −1</m:t>
                        </m:r>
                      </m:e>
                    </m:d>
                    <m:sSup>
                      <m:sSupPr>
                        <m:ctrlPr>
                          <a:rPr lang="en-US" sz="2800" b="0" i="1" smtClean="0">
                            <a:latin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cs typeface="Arial" panose="020B0604020202020204" pitchFamily="34" charset="0"/>
                          </a:rPr>
                          <m:t>10</m:t>
                        </m:r>
                      </m:e>
                      <m:sup>
                        <m:r>
                          <a:rPr lang="en-US" sz="2800" b="0" i="1" smtClean="0">
                            <a:latin typeface="Cambria Math" panose="02040503050406030204" pitchFamily="18" charset="0"/>
                            <a:cs typeface="Arial" panose="020B0604020202020204" pitchFamily="34" charset="0"/>
                          </a:rPr>
                          <m:t>6</m:t>
                        </m:r>
                      </m:sup>
                    </m:sSup>
                    <m:r>
                      <a:rPr lang="en-US" sz="2800" b="0" i="1" smtClean="0">
                        <a:latin typeface="Cambria Math" panose="02040503050406030204" pitchFamily="18" charset="0"/>
                        <a:cs typeface="Arial" panose="020B0604020202020204" pitchFamily="34" charset="0"/>
                      </a:rPr>
                      <m:t>=287.6155+</m:t>
                    </m:r>
                    <m:f>
                      <m:fPr>
                        <m:ctrlPr>
                          <a:rPr lang="en-US" sz="2800" b="0" i="1" smtClean="0">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4.88660</m:t>
                        </m:r>
                      </m:num>
                      <m:den>
                        <m:sSup>
                          <m:sSupPr>
                            <m:ctrlPr>
                              <a:rPr lang="en-US" sz="2800" b="0" i="1" smtClean="0">
                                <a:latin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𝜆</m:t>
                            </m:r>
                          </m:e>
                          <m:sup>
                            <m:r>
                              <a:rPr lang="en-US" sz="2800" b="0" i="1" smtClean="0">
                                <a:latin typeface="Cambria Math" panose="02040503050406030204" pitchFamily="18" charset="0"/>
                                <a:cs typeface="Arial" panose="020B0604020202020204" pitchFamily="34" charset="0"/>
                              </a:rPr>
                              <m:t>2</m:t>
                            </m:r>
                          </m:sup>
                        </m:sSup>
                      </m:den>
                    </m:f>
                    <m:r>
                      <a:rPr lang="en-US" sz="2800" b="0" i="1" smtClean="0">
                        <a:latin typeface="Cambria Math" panose="02040503050406030204" pitchFamily="18" charset="0"/>
                        <a:cs typeface="Arial" panose="020B0604020202020204" pitchFamily="34" charset="0"/>
                      </a:rPr>
                      <m:t>+</m:t>
                    </m:r>
                    <m:f>
                      <m:fPr>
                        <m:ctrlPr>
                          <a:rPr lang="en-US" sz="2800" b="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0.06800</m:t>
                        </m:r>
                      </m:num>
                      <m:den>
                        <m:sSup>
                          <m:sSupPr>
                            <m:ctrlPr>
                              <a:rPr lang="en-US" sz="2800" b="0" i="1" smtClean="0">
                                <a:latin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𝜆</m:t>
                            </m:r>
                          </m:e>
                          <m:sup>
                            <m:r>
                              <a:rPr lang="en-US" sz="2800" b="0" i="1" smtClean="0">
                                <a:latin typeface="Cambria Math" panose="02040503050406030204" pitchFamily="18" charset="0"/>
                                <a:cs typeface="Arial" panose="020B0604020202020204" pitchFamily="34" charset="0"/>
                              </a:rPr>
                              <m:t>4</m:t>
                            </m:r>
                          </m:sup>
                        </m:sSup>
                      </m:den>
                    </m:f>
                  </m:oMath>
                </a14:m>
                <a:r>
                  <a:rPr lang="en-US" sz="2000" dirty="0" smtClean="0">
                    <a:latin typeface="Arial" panose="020B0604020202020204" pitchFamily="34" charset="0"/>
                    <a:cs typeface="Arial" panose="020B0604020202020204" pitchFamily="34" charset="0"/>
                  </a:rPr>
                  <a:t>           (3)</a:t>
                </a:r>
                <a:endParaRPr lang="en-US" sz="2000" dirty="0">
                  <a:latin typeface="Arial" panose="020B0604020202020204" pitchFamily="34" charset="0"/>
                  <a:cs typeface="Arial" panose="020B0604020202020204" pitchFamily="34" charset="0"/>
                </a:endParaRPr>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10835" y="1274617"/>
                <a:ext cx="8894619" cy="5403273"/>
              </a:xfrm>
              <a:blipFill rotWithShape="0">
                <a:blip r:embed="rId2"/>
                <a:stretch>
                  <a:fillRect l="-548" r="-617"/>
                </a:stretch>
              </a:blipFill>
            </p:spPr>
            <p:txBody>
              <a:bodyPr/>
              <a:lstStyle/>
              <a:p>
                <a:r>
                  <a:rPr lang="en-US">
                    <a:noFill/>
                  </a:rPr>
                  <a:t> </a:t>
                </a:r>
              </a:p>
            </p:txBody>
          </p:sp>
        </mc:Fallback>
      </mc:AlternateContent>
    </p:spTree>
    <p:extLst>
      <p:ext uri="{BB962C8B-B14F-4D97-AF65-F5344CB8AC3E}">
        <p14:creationId xmlns:p14="http://schemas.microsoft.com/office/powerpoint/2010/main" val="3818998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35" y="97127"/>
            <a:ext cx="8894619" cy="732867"/>
          </a:xfrm>
        </p:spPr>
        <p:txBody>
          <a:bodyPr/>
          <a:lstStyle/>
          <a:p>
            <a:r>
              <a:rPr lang="en-US" sz="3600" b="1" dirty="0">
                <a:latin typeface="Arial" panose="020B0604020202020204" pitchFamily="34" charset="0"/>
                <a:cs typeface="Arial" panose="020B0604020202020204" pitchFamily="34" charset="0"/>
              </a:rPr>
              <a:t>Principal of EDM (contd.)</a:t>
            </a:r>
            <a:endParaRPr lang="en-US" dirty="0"/>
          </a:p>
        </p:txBody>
      </p:sp>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110835" y="829995"/>
                <a:ext cx="8894619" cy="5847896"/>
              </a:xfrm>
            </p:spPr>
            <p:txBody>
              <a:bodyPr>
                <a:normAutofit/>
              </a:bodyPr>
              <a:lstStyle/>
              <a:p>
                <a:pPr algn="just">
                  <a:lnSpc>
                    <a:spcPct val="150000"/>
                  </a:lnSpc>
                </a:pPr>
                <a:r>
                  <a:rPr lang="en-US" sz="1600" dirty="0" smtClean="0">
                    <a:solidFill>
                      <a:schemeClr val="tx1"/>
                    </a:solidFill>
                    <a:latin typeface="Arial" panose="020B0604020202020204" pitchFamily="34" charset="0"/>
                    <a:cs typeface="Arial" panose="020B0604020202020204" pitchFamily="34" charset="0"/>
                  </a:rPr>
                  <a:t>where  is the wavelength of the light expressed in micrometers and  is the </a:t>
                </a:r>
                <a:r>
                  <a:rPr lang="en-US" sz="1600" dirty="0">
                    <a:solidFill>
                      <a:schemeClr val="tx1"/>
                    </a:solidFill>
                    <a:latin typeface="Arial" panose="020B0604020202020204" pitchFamily="34" charset="0"/>
                    <a:cs typeface="Arial" panose="020B0604020202020204" pitchFamily="34" charset="0"/>
                  </a:rPr>
                  <a:t>group refractive index. The wavelengths of light sources commonly used </a:t>
                </a:r>
                <a:r>
                  <a:rPr lang="en-US" sz="1600" dirty="0" smtClean="0">
                    <a:solidFill>
                      <a:schemeClr val="tx1"/>
                    </a:solidFill>
                    <a:latin typeface="Arial" panose="020B0604020202020204" pitchFamily="34" charset="0"/>
                    <a:cs typeface="Arial" panose="020B0604020202020204" pitchFamily="34" charset="0"/>
                  </a:rPr>
                  <a:t>in EDMs </a:t>
                </a:r>
                <a:r>
                  <a:rPr lang="en-US" sz="1600" dirty="0">
                    <a:solidFill>
                      <a:schemeClr val="tx1"/>
                    </a:solidFill>
                    <a:latin typeface="Arial" panose="020B0604020202020204" pitchFamily="34" charset="0"/>
                    <a:cs typeface="Arial" panose="020B0604020202020204" pitchFamily="34" charset="0"/>
                  </a:rPr>
                  <a:t>are  for red laser and 0.900 to  for infrared</a:t>
                </a:r>
                <a:r>
                  <a:rPr lang="en-US" sz="1600" dirty="0" smtClean="0">
                    <a:solidFill>
                      <a:schemeClr val="tx1"/>
                    </a:solidFill>
                    <a:latin typeface="Arial" panose="020B0604020202020204" pitchFamily="34" charset="0"/>
                    <a:cs typeface="Arial" panose="020B0604020202020204" pitchFamily="34" charset="0"/>
                  </a:rPr>
                  <a:t>.</a:t>
                </a:r>
              </a:p>
              <a:p>
                <a:pPr algn="just">
                  <a:lnSpc>
                    <a:spcPct val="150000"/>
                  </a:lnSpc>
                </a:pPr>
                <a:r>
                  <a:rPr lang="en-US" sz="1600" dirty="0" smtClean="0">
                    <a:solidFill>
                      <a:schemeClr val="tx1"/>
                    </a:solidFill>
                    <a:latin typeface="Arial" panose="020B0604020202020204" pitchFamily="34" charset="0"/>
                    <a:cs typeface="Arial" panose="020B0604020202020204" pitchFamily="34" charset="0"/>
                  </a:rPr>
                  <a:t>The actual group refractive index for atmosphere at the time of observation due to variations in temperature, pressure, and humidity can be computed as</a:t>
                </a:r>
                <a:endParaRPr lang="en-US" sz="1600" dirty="0" smtClean="0">
                  <a:solidFill>
                    <a:schemeClr val="tx1"/>
                  </a:solidFill>
                </a:endParaRPr>
              </a:p>
              <a:p>
                <a14:m>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0" smtClean="0">
                            <a:solidFill>
                              <a:schemeClr val="tx1"/>
                            </a:solidFill>
                            <a:latin typeface="Cambria Math" panose="02040503050406030204" pitchFamily="18" charset="0"/>
                          </a:rPr>
                          <m:t>𝐧</m:t>
                        </m:r>
                      </m:e>
                      <m:sub>
                        <m:r>
                          <a:rPr lang="en-US" sz="2400" b="1" i="0" smtClean="0">
                            <a:solidFill>
                              <a:schemeClr val="tx1"/>
                            </a:solidFill>
                            <a:latin typeface="Cambria Math" panose="02040503050406030204" pitchFamily="18" charset="0"/>
                          </a:rPr>
                          <m:t>𝐚</m:t>
                        </m:r>
                      </m:sub>
                    </m:sSub>
                    <m:r>
                      <a:rPr lang="en-US" sz="2400" b="1" i="0"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𝟏</m:t>
                    </m:r>
                    <m:r>
                      <a:rPr lang="en-US" sz="2400" b="1" i="0" smtClean="0">
                        <a:solidFill>
                          <a:schemeClr val="tx1"/>
                        </a:solidFill>
                        <a:latin typeface="Cambria Math" panose="02040503050406030204" pitchFamily="18" charset="0"/>
                      </a:rPr>
                      <m:t>+</m:t>
                    </m:r>
                    <m:d>
                      <m:dPr>
                        <m:ctrlPr>
                          <a:rPr lang="en-US" sz="2400" b="1" i="1" smtClean="0">
                            <a:solidFill>
                              <a:schemeClr val="tx1"/>
                            </a:solidFill>
                            <a:latin typeface="Cambria Math" panose="02040503050406030204" pitchFamily="18" charset="0"/>
                          </a:rPr>
                        </m:ctrlPr>
                      </m:dPr>
                      <m:e>
                        <m:f>
                          <m:fPr>
                            <m:ctrlPr>
                              <a:rPr lang="en-US" sz="2400" b="1" i="1" smtClean="0">
                                <a:solidFill>
                                  <a:schemeClr val="tx1"/>
                                </a:solidFill>
                                <a:latin typeface="Cambria Math" panose="02040503050406030204" pitchFamily="18" charset="0"/>
                              </a:rPr>
                            </m:ctrlPr>
                          </m:fPr>
                          <m:num>
                            <m:r>
                              <a:rPr lang="en-US" sz="2400" b="1" i="0" smtClean="0">
                                <a:solidFill>
                                  <a:schemeClr val="tx1"/>
                                </a:solidFill>
                                <a:latin typeface="Cambria Math" panose="02040503050406030204" pitchFamily="18" charset="0"/>
                              </a:rPr>
                              <m:t>𝟐𝟕𝟑</m:t>
                            </m:r>
                            <m:r>
                              <a:rPr lang="en-US" sz="2400" b="1" i="0"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𝟏𝟓</m:t>
                            </m:r>
                          </m:num>
                          <m:den>
                            <m:r>
                              <a:rPr lang="en-US" sz="2400" b="1" i="0" smtClean="0">
                                <a:solidFill>
                                  <a:schemeClr val="tx1"/>
                                </a:solidFill>
                                <a:latin typeface="Cambria Math" panose="02040503050406030204" pitchFamily="18" charset="0"/>
                              </a:rPr>
                              <m:t>𝟏𝟎𝟏𝟑</m:t>
                            </m:r>
                            <m:r>
                              <a:rPr lang="en-US" sz="2400" b="1" i="0"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𝟐𝟓</m:t>
                            </m:r>
                          </m:den>
                        </m:f>
                        <m:r>
                          <a:rPr lang="en-US" sz="2400" b="1" i="0">
                            <a:solidFill>
                              <a:schemeClr val="tx1"/>
                            </a:solidFill>
                            <a:latin typeface="Cambria Math" panose="02040503050406030204" pitchFamily="18" charset="0"/>
                            <a:ea typeface="Cambria Math" panose="02040503050406030204" pitchFamily="18" charset="0"/>
                          </a:rPr>
                          <m:t>×</m:t>
                        </m:r>
                        <m:f>
                          <m:fPr>
                            <m:ctrlPr>
                              <a:rPr lang="en-US" sz="2400" b="1" i="1" smtClean="0">
                                <a:solidFill>
                                  <a:schemeClr val="tx1"/>
                                </a:solidFill>
                                <a:latin typeface="Cambria Math" panose="02040503050406030204" pitchFamily="18" charset="0"/>
                                <a:ea typeface="Cambria Math" panose="02040503050406030204" pitchFamily="18" charset="0"/>
                              </a:rPr>
                            </m:ctrlPr>
                          </m:fPr>
                          <m:num>
                            <m:sSub>
                              <m:sSubPr>
                                <m:ctrlPr>
                                  <a:rPr lang="en-US" sz="2400" b="1" i="1" smtClean="0">
                                    <a:solidFill>
                                      <a:schemeClr val="tx1"/>
                                    </a:solidFill>
                                    <a:latin typeface="Cambria Math" panose="02040503050406030204" pitchFamily="18" charset="0"/>
                                    <a:ea typeface="Cambria Math" panose="02040503050406030204" pitchFamily="18" charset="0"/>
                                  </a:rPr>
                                </m:ctrlPr>
                              </m:sSubPr>
                              <m:e>
                                <m:r>
                                  <a:rPr lang="en-US" sz="2400" b="1" i="0" smtClean="0">
                                    <a:solidFill>
                                      <a:schemeClr val="tx1"/>
                                    </a:solidFill>
                                    <a:latin typeface="Cambria Math" panose="02040503050406030204" pitchFamily="18" charset="0"/>
                                    <a:ea typeface="Cambria Math" panose="02040503050406030204" pitchFamily="18" charset="0"/>
                                  </a:rPr>
                                  <m:t>𝐍</m:t>
                                </m:r>
                              </m:e>
                              <m:sub>
                                <m:r>
                                  <a:rPr lang="en-US" sz="2400" b="1" i="0" smtClean="0">
                                    <a:solidFill>
                                      <a:schemeClr val="tx1"/>
                                    </a:solidFill>
                                    <a:latin typeface="Cambria Math" panose="02040503050406030204" pitchFamily="18" charset="0"/>
                                    <a:ea typeface="Cambria Math" panose="02040503050406030204" pitchFamily="18" charset="0"/>
                                  </a:rPr>
                                  <m:t>𝐠</m:t>
                                </m:r>
                              </m:sub>
                            </m:sSub>
                            <m:r>
                              <a:rPr lang="en-US" sz="2400" b="1" i="0" smtClean="0">
                                <a:solidFill>
                                  <a:schemeClr val="tx1"/>
                                </a:solidFill>
                                <a:latin typeface="Cambria Math" panose="02040503050406030204" pitchFamily="18" charset="0"/>
                                <a:ea typeface="Cambria Math" panose="02040503050406030204" pitchFamily="18" charset="0"/>
                              </a:rPr>
                              <m:t> </m:t>
                            </m:r>
                            <m:r>
                              <a:rPr lang="en-US" sz="2400" b="1" i="0" smtClean="0">
                                <a:solidFill>
                                  <a:schemeClr val="tx1"/>
                                </a:solidFill>
                                <a:latin typeface="Cambria Math" panose="02040503050406030204" pitchFamily="18" charset="0"/>
                                <a:ea typeface="Cambria Math" panose="02040503050406030204" pitchFamily="18" charset="0"/>
                              </a:rPr>
                              <m:t>𝐏</m:t>
                            </m:r>
                          </m:num>
                          <m:den>
                            <m:r>
                              <a:rPr lang="en-US" sz="2400" b="1" i="0" smtClean="0">
                                <a:solidFill>
                                  <a:schemeClr val="tx1"/>
                                </a:solidFill>
                                <a:latin typeface="Cambria Math" panose="02040503050406030204" pitchFamily="18" charset="0"/>
                                <a:ea typeface="Cambria Math" panose="02040503050406030204" pitchFamily="18" charset="0"/>
                              </a:rPr>
                              <m:t>𝐭</m:t>
                            </m:r>
                            <m:r>
                              <a:rPr lang="en-US" sz="2400" b="1" i="0" smtClean="0">
                                <a:solidFill>
                                  <a:schemeClr val="tx1"/>
                                </a:solidFill>
                                <a:latin typeface="Cambria Math" panose="02040503050406030204" pitchFamily="18" charset="0"/>
                                <a:ea typeface="Cambria Math" panose="02040503050406030204" pitchFamily="18" charset="0"/>
                              </a:rPr>
                              <m:t>+</m:t>
                            </m:r>
                            <m:r>
                              <a:rPr lang="en-US" sz="2400" b="1" i="0" smtClean="0">
                                <a:solidFill>
                                  <a:schemeClr val="tx1"/>
                                </a:solidFill>
                                <a:latin typeface="Cambria Math" panose="02040503050406030204" pitchFamily="18" charset="0"/>
                                <a:ea typeface="Cambria Math" panose="02040503050406030204" pitchFamily="18" charset="0"/>
                              </a:rPr>
                              <m:t>𝟐𝟕𝟑</m:t>
                            </m:r>
                            <m:r>
                              <a:rPr lang="en-US" sz="2400" b="1" i="0" smtClean="0">
                                <a:solidFill>
                                  <a:schemeClr val="tx1"/>
                                </a:solidFill>
                                <a:latin typeface="Cambria Math" panose="02040503050406030204" pitchFamily="18" charset="0"/>
                                <a:ea typeface="Cambria Math" panose="02040503050406030204" pitchFamily="18" charset="0"/>
                              </a:rPr>
                              <m:t>.</m:t>
                            </m:r>
                            <m:r>
                              <a:rPr lang="en-US" sz="2400" b="1" i="0" smtClean="0">
                                <a:solidFill>
                                  <a:schemeClr val="tx1"/>
                                </a:solidFill>
                                <a:latin typeface="Cambria Math" panose="02040503050406030204" pitchFamily="18" charset="0"/>
                                <a:ea typeface="Cambria Math" panose="02040503050406030204" pitchFamily="18" charset="0"/>
                              </a:rPr>
                              <m:t>𝟏𝟓</m:t>
                            </m:r>
                          </m:den>
                        </m:f>
                        <m:r>
                          <a:rPr lang="en-US" sz="2400" b="1" i="0" smtClean="0">
                            <a:solidFill>
                              <a:schemeClr val="tx1"/>
                            </a:solidFill>
                            <a:latin typeface="Cambria Math" panose="02040503050406030204" pitchFamily="18" charset="0"/>
                            <a:ea typeface="Cambria Math" panose="02040503050406030204" pitchFamily="18" charset="0"/>
                          </a:rPr>
                          <m:t>−</m:t>
                        </m:r>
                        <m:f>
                          <m:fPr>
                            <m:ctrlPr>
                              <a:rPr lang="en-US" sz="2400" b="1" i="1" smtClean="0">
                                <a:solidFill>
                                  <a:schemeClr val="tx1"/>
                                </a:solidFill>
                                <a:latin typeface="Cambria Math" panose="02040503050406030204" pitchFamily="18" charset="0"/>
                                <a:ea typeface="Cambria Math" panose="02040503050406030204" pitchFamily="18" charset="0"/>
                              </a:rPr>
                            </m:ctrlPr>
                          </m:fPr>
                          <m:num>
                            <m:r>
                              <a:rPr lang="en-US" sz="2400" b="1" i="0" smtClean="0">
                                <a:solidFill>
                                  <a:schemeClr val="tx1"/>
                                </a:solidFill>
                                <a:latin typeface="Cambria Math" panose="02040503050406030204" pitchFamily="18" charset="0"/>
                                <a:ea typeface="Cambria Math" panose="02040503050406030204" pitchFamily="18" charset="0"/>
                              </a:rPr>
                              <m:t>𝟏𝟏</m:t>
                            </m:r>
                            <m:r>
                              <a:rPr lang="en-US" sz="2400" b="1" i="0" smtClean="0">
                                <a:solidFill>
                                  <a:schemeClr val="tx1"/>
                                </a:solidFill>
                                <a:latin typeface="Cambria Math" panose="02040503050406030204" pitchFamily="18" charset="0"/>
                                <a:ea typeface="Cambria Math" panose="02040503050406030204" pitchFamily="18" charset="0"/>
                              </a:rPr>
                              <m:t>.</m:t>
                            </m:r>
                            <m:r>
                              <a:rPr lang="en-US" sz="2400" b="1" i="0" smtClean="0">
                                <a:solidFill>
                                  <a:schemeClr val="tx1"/>
                                </a:solidFill>
                                <a:latin typeface="Cambria Math" panose="02040503050406030204" pitchFamily="18" charset="0"/>
                                <a:ea typeface="Cambria Math" panose="02040503050406030204" pitchFamily="18" charset="0"/>
                              </a:rPr>
                              <m:t>𝟐𝟕</m:t>
                            </m:r>
                            <m:r>
                              <a:rPr lang="en-US" sz="2400" b="1" i="0" smtClean="0">
                                <a:solidFill>
                                  <a:schemeClr val="tx1"/>
                                </a:solidFill>
                                <a:latin typeface="Cambria Math" panose="02040503050406030204" pitchFamily="18" charset="0"/>
                                <a:ea typeface="Cambria Math" panose="02040503050406030204" pitchFamily="18" charset="0"/>
                              </a:rPr>
                              <m:t> </m:t>
                            </m:r>
                            <m:r>
                              <a:rPr lang="en-US" sz="2400" b="1" i="0" smtClean="0">
                                <a:solidFill>
                                  <a:schemeClr val="tx1"/>
                                </a:solidFill>
                                <a:latin typeface="Cambria Math" panose="02040503050406030204" pitchFamily="18" charset="0"/>
                                <a:ea typeface="Cambria Math" panose="02040503050406030204" pitchFamily="18" charset="0"/>
                              </a:rPr>
                              <m:t>𝐞</m:t>
                            </m:r>
                          </m:num>
                          <m:den>
                            <m:r>
                              <a:rPr lang="en-US" sz="2400" b="1" i="0" smtClean="0">
                                <a:solidFill>
                                  <a:schemeClr val="tx1"/>
                                </a:solidFill>
                                <a:latin typeface="Cambria Math" panose="02040503050406030204" pitchFamily="18" charset="0"/>
                                <a:ea typeface="Cambria Math" panose="02040503050406030204" pitchFamily="18" charset="0"/>
                              </a:rPr>
                              <m:t>𝐭</m:t>
                            </m:r>
                            <m:r>
                              <a:rPr lang="en-US" sz="2400" b="1" i="0" smtClean="0">
                                <a:solidFill>
                                  <a:schemeClr val="tx1"/>
                                </a:solidFill>
                                <a:latin typeface="Cambria Math" panose="02040503050406030204" pitchFamily="18" charset="0"/>
                                <a:ea typeface="Cambria Math" panose="02040503050406030204" pitchFamily="18" charset="0"/>
                              </a:rPr>
                              <m:t>+</m:t>
                            </m:r>
                            <m:r>
                              <a:rPr lang="en-US" sz="2400" b="1" i="0" smtClean="0">
                                <a:solidFill>
                                  <a:schemeClr val="tx1"/>
                                </a:solidFill>
                                <a:latin typeface="Cambria Math" panose="02040503050406030204" pitchFamily="18" charset="0"/>
                                <a:ea typeface="Cambria Math" panose="02040503050406030204" pitchFamily="18" charset="0"/>
                              </a:rPr>
                              <m:t>𝟐𝟕𝟑</m:t>
                            </m:r>
                            <m:r>
                              <a:rPr lang="en-US" sz="2400" b="1" i="0" smtClean="0">
                                <a:solidFill>
                                  <a:schemeClr val="tx1"/>
                                </a:solidFill>
                                <a:latin typeface="Cambria Math" panose="02040503050406030204" pitchFamily="18" charset="0"/>
                                <a:ea typeface="Cambria Math" panose="02040503050406030204" pitchFamily="18" charset="0"/>
                              </a:rPr>
                              <m:t>.</m:t>
                            </m:r>
                            <m:r>
                              <a:rPr lang="en-US" sz="2400" b="1" i="0" smtClean="0">
                                <a:solidFill>
                                  <a:schemeClr val="tx1"/>
                                </a:solidFill>
                                <a:latin typeface="Cambria Math" panose="02040503050406030204" pitchFamily="18" charset="0"/>
                                <a:ea typeface="Cambria Math" panose="02040503050406030204" pitchFamily="18" charset="0"/>
                              </a:rPr>
                              <m:t>𝟏𝟓</m:t>
                            </m:r>
                          </m:den>
                        </m:f>
                      </m:e>
                    </m:d>
                    <m:sSup>
                      <m:sSupPr>
                        <m:ctrlPr>
                          <a:rPr lang="en-US" sz="2400" b="1" i="1" smtClean="0">
                            <a:solidFill>
                              <a:schemeClr val="tx1"/>
                            </a:solidFill>
                            <a:latin typeface="Cambria Math" panose="02040503050406030204" pitchFamily="18" charset="0"/>
                          </a:rPr>
                        </m:ctrlPr>
                      </m:sSupPr>
                      <m:e>
                        <m:r>
                          <a:rPr lang="en-US" sz="2400" b="1" i="0" smtClean="0">
                            <a:solidFill>
                              <a:schemeClr val="tx1"/>
                            </a:solidFill>
                            <a:latin typeface="Cambria Math" panose="02040503050406030204" pitchFamily="18" charset="0"/>
                          </a:rPr>
                          <m:t>𝟏𝟎</m:t>
                        </m:r>
                      </m:e>
                      <m:sup>
                        <m:r>
                          <a:rPr lang="en-US" sz="2400" b="1" i="0"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𝟔</m:t>
                        </m:r>
                      </m:sup>
                    </m:sSup>
                  </m:oMath>
                </a14:m>
                <a:r>
                  <a:rPr lang="en-US" sz="2000" b="1" dirty="0" smtClean="0">
                    <a:solidFill>
                      <a:schemeClr val="tx1"/>
                    </a:solidFill>
                  </a:rPr>
                  <a:t>                      (4)</a:t>
                </a:r>
              </a:p>
              <a:p>
                <a:pPr algn="just">
                  <a:lnSpc>
                    <a:spcPct val="150000"/>
                  </a:lnSpc>
                </a:pPr>
                <a:r>
                  <a:rPr lang="en-US" sz="1600" dirty="0" smtClean="0">
                    <a:solidFill>
                      <a:schemeClr val="tx1"/>
                    </a:solidFill>
                    <a:latin typeface="Arial" panose="020B0604020202020204" pitchFamily="34" charset="0"/>
                    <a:cs typeface="Arial" panose="020B0604020202020204" pitchFamily="34" charset="0"/>
                  </a:rPr>
                  <a:t>where e is </a:t>
                </a:r>
                <a:r>
                  <a:rPr lang="en-US" sz="1600" dirty="0">
                    <a:solidFill>
                      <a:schemeClr val="tx1"/>
                    </a:solidFill>
                    <a:latin typeface="Arial" panose="020B0604020202020204" pitchFamily="34" charset="0"/>
                    <a:cs typeface="Arial" panose="020B0604020202020204" pitchFamily="34" charset="0"/>
                  </a:rPr>
                  <a:t>the partial water vapor pressure in </a:t>
                </a:r>
                <a:r>
                  <a:rPr lang="en-US" sz="1600" dirty="0" err="1">
                    <a:solidFill>
                      <a:schemeClr val="tx1"/>
                    </a:solidFill>
                    <a:latin typeface="Arial" panose="020B0604020202020204" pitchFamily="34" charset="0"/>
                    <a:cs typeface="Arial" panose="020B0604020202020204" pitchFamily="34" charset="0"/>
                  </a:rPr>
                  <a:t>hectopascal</a:t>
                </a:r>
                <a:r>
                  <a:rPr lang="en-US" sz="1600" dirty="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a:t>
                </a:r>
                <a:r>
                  <a:rPr lang="en-US" sz="1600" dirty="0" err="1">
                    <a:solidFill>
                      <a:schemeClr val="tx1"/>
                    </a:solidFill>
                    <a:latin typeface="Arial" panose="020B0604020202020204" pitchFamily="34" charset="0"/>
                    <a:cs typeface="Arial" panose="020B0604020202020204" pitchFamily="34" charset="0"/>
                  </a:rPr>
                  <a:t>hPa</a:t>
                </a:r>
                <a:r>
                  <a:rPr lang="en-US" sz="1600" dirty="0">
                    <a:solidFill>
                      <a:schemeClr val="tx1"/>
                    </a:solidFill>
                    <a:latin typeface="Arial" panose="020B0604020202020204" pitchFamily="34" charset="0"/>
                    <a:cs typeface="Arial" panose="020B0604020202020204" pitchFamily="34" charset="0"/>
                  </a:rPr>
                  <a:t>) as defined by </a:t>
                </a:r>
                <a:r>
                  <a:rPr lang="en-US" sz="1600" dirty="0" smtClean="0">
                    <a:solidFill>
                      <a:schemeClr val="tx1"/>
                    </a:solidFill>
                    <a:latin typeface="Arial" panose="020B0604020202020204" pitchFamily="34" charset="0"/>
                    <a:cs typeface="Arial" panose="020B0604020202020204" pitchFamily="34" charset="0"/>
                  </a:rPr>
                  <a:t>the temperature </a:t>
                </a:r>
                <a:r>
                  <a:rPr lang="en-US" sz="1600" dirty="0">
                    <a:solidFill>
                      <a:schemeClr val="tx1"/>
                    </a:solidFill>
                    <a:latin typeface="Arial" panose="020B0604020202020204" pitchFamily="34" charset="0"/>
                    <a:cs typeface="Arial" panose="020B0604020202020204" pitchFamily="34" charset="0"/>
                  </a:rPr>
                  <a:t>and relative humidity at the time of the </a:t>
                </a:r>
                <a:r>
                  <a:rPr lang="en-US" sz="1600" dirty="0" smtClean="0">
                    <a:solidFill>
                      <a:schemeClr val="tx1"/>
                    </a:solidFill>
                    <a:latin typeface="Arial" panose="020B0604020202020204" pitchFamily="34" charset="0"/>
                    <a:cs typeface="Arial" panose="020B0604020202020204" pitchFamily="34" charset="0"/>
                  </a:rPr>
                  <a:t>measurement, P the pressure in </a:t>
                </a:r>
                <a:r>
                  <a:rPr lang="en-US" sz="1600" dirty="0" err="1">
                    <a:solidFill>
                      <a:schemeClr val="tx1"/>
                    </a:solidFill>
                    <a:latin typeface="Arial" panose="020B0604020202020204" pitchFamily="34" charset="0"/>
                    <a:cs typeface="Arial" panose="020B0604020202020204" pitchFamily="34" charset="0"/>
                  </a:rPr>
                  <a:t>hPa</a:t>
                </a:r>
                <a:r>
                  <a:rPr lang="en-US" sz="1600" dirty="0">
                    <a:solidFill>
                      <a:schemeClr val="tx1"/>
                    </a:solidFill>
                    <a:latin typeface="Arial" panose="020B0604020202020204" pitchFamily="34" charset="0"/>
                    <a:cs typeface="Arial" panose="020B0604020202020204" pitchFamily="34" charset="0"/>
                  </a:rPr>
                  <a:t>, and </a:t>
                </a:r>
                <a:r>
                  <a:rPr lang="en-US" sz="1600" dirty="0" smtClean="0">
                    <a:solidFill>
                      <a:schemeClr val="tx1"/>
                    </a:solidFill>
                    <a:latin typeface="Arial" panose="020B0604020202020204" pitchFamily="34" charset="0"/>
                    <a:cs typeface="Arial" panose="020B0604020202020204" pitchFamily="34" charset="0"/>
                  </a:rPr>
                  <a:t>t the </a:t>
                </a:r>
                <a:r>
                  <a:rPr lang="en-US" sz="1600" dirty="0">
                    <a:solidFill>
                      <a:schemeClr val="tx1"/>
                    </a:solidFill>
                    <a:latin typeface="Arial" panose="020B0604020202020204" pitchFamily="34" charset="0"/>
                    <a:cs typeface="Arial" panose="020B0604020202020204" pitchFamily="34" charset="0"/>
                  </a:rPr>
                  <a:t>dry bulb temperature in °C. The partial water vapor </a:t>
                </a:r>
                <a:r>
                  <a:rPr lang="en-US" sz="1600" dirty="0" smtClean="0">
                    <a:solidFill>
                      <a:schemeClr val="tx1"/>
                    </a:solidFill>
                    <a:latin typeface="Arial" panose="020B0604020202020204" pitchFamily="34" charset="0"/>
                    <a:cs typeface="Arial" panose="020B0604020202020204" pitchFamily="34" charset="0"/>
                  </a:rPr>
                  <a:t>pressure, e, can </a:t>
                </a:r>
                <a:r>
                  <a:rPr lang="en-US" sz="1600" dirty="0">
                    <a:solidFill>
                      <a:schemeClr val="tx1"/>
                    </a:solidFill>
                    <a:latin typeface="Arial" panose="020B0604020202020204" pitchFamily="34" charset="0"/>
                    <a:cs typeface="Arial" panose="020B0604020202020204" pitchFamily="34" charset="0"/>
                  </a:rPr>
                  <a:t>be computed with sufficient accuracy for normal operating conditions </a:t>
                </a:r>
                <a:r>
                  <a:rPr lang="en-US" sz="1600" dirty="0" smtClean="0">
                    <a:solidFill>
                      <a:schemeClr val="tx1"/>
                    </a:solidFill>
                    <a:latin typeface="Arial" panose="020B0604020202020204" pitchFamily="34" charset="0"/>
                    <a:cs typeface="Arial" panose="020B0604020202020204" pitchFamily="34" charset="0"/>
                  </a:rPr>
                  <a:t>as</a:t>
                </a:r>
              </a:p>
              <a:p>
                <a:pPr algn="just">
                  <a:lnSpc>
                    <a:spcPct val="150000"/>
                  </a:lnSpc>
                </a:pPr>
                <a:r>
                  <a:rPr lang="en-US" b="1" dirty="0" smtClean="0">
                    <a:solidFill>
                      <a:schemeClr val="tx1"/>
                    </a:solidFill>
                    <a:cs typeface="Arial" panose="020B0604020202020204" pitchFamily="34" charset="0"/>
                  </a:rPr>
                  <a:t>                                    </a:t>
                </a:r>
                <a14:m>
                  <m:oMath xmlns:m="http://schemas.openxmlformats.org/officeDocument/2006/math">
                    <m:r>
                      <a:rPr lang="en-US" b="1" i="1" smtClean="0">
                        <a:solidFill>
                          <a:schemeClr val="tx1"/>
                        </a:solidFill>
                        <a:latin typeface="Cambria Math" panose="02040503050406030204" pitchFamily="18" charset="0"/>
                        <a:cs typeface="Arial" panose="020B0604020202020204" pitchFamily="34" charset="0"/>
                      </a:rPr>
                      <m:t>𝒆</m:t>
                    </m:r>
                    <m:r>
                      <a:rPr lang="en-US" b="1" i="1" smtClean="0">
                        <a:solidFill>
                          <a:schemeClr val="tx1"/>
                        </a:solidFill>
                        <a:latin typeface="Cambria Math" panose="02040503050406030204" pitchFamily="18" charset="0"/>
                        <a:cs typeface="Arial" panose="020B0604020202020204" pitchFamily="34" charset="0"/>
                      </a:rPr>
                      <m:t>=</m:t>
                    </m:r>
                    <m:r>
                      <a:rPr lang="en-US" b="1" i="1" smtClean="0">
                        <a:solidFill>
                          <a:schemeClr val="tx1"/>
                        </a:solidFill>
                        <a:latin typeface="Cambria Math" panose="02040503050406030204" pitchFamily="18" charset="0"/>
                        <a:cs typeface="Arial" panose="020B0604020202020204" pitchFamily="34" charset="0"/>
                      </a:rPr>
                      <m:t>𝑬</m:t>
                    </m:r>
                    <m:r>
                      <a:rPr lang="en-US" b="1" i="1" smtClean="0">
                        <a:solidFill>
                          <a:schemeClr val="tx1"/>
                        </a:solidFill>
                        <a:latin typeface="Cambria Math" panose="02040503050406030204" pitchFamily="18" charset="0"/>
                        <a:cs typeface="Arial" panose="020B0604020202020204" pitchFamily="34" charset="0"/>
                      </a:rPr>
                      <m:t>.</m:t>
                    </m:r>
                    <m:r>
                      <a:rPr lang="en-US" b="1" i="1" smtClean="0">
                        <a:solidFill>
                          <a:schemeClr val="tx1"/>
                        </a:solidFill>
                        <a:latin typeface="Cambria Math" panose="02040503050406030204" pitchFamily="18" charset="0"/>
                        <a:cs typeface="Arial" panose="020B0604020202020204" pitchFamily="34" charset="0"/>
                      </a:rPr>
                      <m:t>𝒉</m:t>
                    </m:r>
                    <m:r>
                      <a:rPr lang="en-US" b="1" i="1" smtClean="0">
                        <a:solidFill>
                          <a:schemeClr val="tx1"/>
                        </a:solidFill>
                        <a:latin typeface="Cambria Math" panose="02040503050406030204" pitchFamily="18" charset="0"/>
                        <a:cs typeface="Arial" panose="020B0604020202020204" pitchFamily="34" charset="0"/>
                      </a:rPr>
                      <m:t>/</m:t>
                    </m:r>
                    <m:r>
                      <a:rPr lang="en-US" b="1" i="1" smtClean="0">
                        <a:solidFill>
                          <a:schemeClr val="tx1"/>
                        </a:solidFill>
                        <a:latin typeface="Cambria Math" panose="02040503050406030204" pitchFamily="18" charset="0"/>
                        <a:cs typeface="Arial" panose="020B0604020202020204" pitchFamily="34" charset="0"/>
                      </a:rPr>
                      <m:t>𝟏𝟎𝟎</m:t>
                    </m:r>
                  </m:oMath>
                </a14:m>
                <a:r>
                  <a:rPr lang="en-US" b="1" dirty="0" smtClean="0">
                    <a:solidFill>
                      <a:schemeClr val="tx1"/>
                    </a:solidFill>
                    <a:latin typeface="Arial" panose="020B0604020202020204" pitchFamily="34" charset="0"/>
                    <a:cs typeface="Arial" panose="020B0604020202020204" pitchFamily="34" charset="0"/>
                  </a:rPr>
                  <a:t>           (5)</a:t>
                </a:r>
              </a:p>
              <a:p>
                <a:pPr algn="just">
                  <a:lnSpc>
                    <a:spcPct val="150000"/>
                  </a:lnSpc>
                </a:pPr>
                <a:r>
                  <a:rPr lang="en-US" dirty="0">
                    <a:solidFill>
                      <a:schemeClr val="tx1"/>
                    </a:solidFill>
                    <a:latin typeface="Arial" panose="020B0604020202020204" pitchFamily="34" charset="0"/>
                    <a:cs typeface="Arial" panose="020B0604020202020204" pitchFamily="34" charset="0"/>
                  </a:rPr>
                  <a:t>where</a:t>
                </a:r>
                <a:r>
                  <a:rPr lang="en-US" b="1"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2000" b="1" i="1" smtClean="0">
                        <a:solidFill>
                          <a:schemeClr val="tx1"/>
                        </a:solidFill>
                        <a:latin typeface="Cambria Math" panose="02040503050406030204" pitchFamily="18" charset="0"/>
                        <a:cs typeface="Arial" panose="020B0604020202020204" pitchFamily="34" charset="0"/>
                      </a:rPr>
                      <m:t>𝑬</m:t>
                    </m:r>
                    <m:r>
                      <a:rPr lang="en-US" sz="2000" b="1" i="1" smtClean="0">
                        <a:solidFill>
                          <a:schemeClr val="tx1"/>
                        </a:solidFill>
                        <a:latin typeface="Cambria Math" panose="02040503050406030204" pitchFamily="18" charset="0"/>
                        <a:cs typeface="Arial" panose="020B0604020202020204" pitchFamily="34" charset="0"/>
                      </a:rPr>
                      <m:t>=</m:t>
                    </m:r>
                    <m:sSup>
                      <m:sSupPr>
                        <m:ctrlPr>
                          <a:rPr lang="en-US" sz="2000" b="1" i="1" smtClean="0">
                            <a:solidFill>
                              <a:schemeClr val="tx1"/>
                            </a:solidFill>
                            <a:latin typeface="Cambria Math" panose="02040503050406030204" pitchFamily="18" charset="0"/>
                            <a:cs typeface="Arial" panose="020B0604020202020204" pitchFamily="34" charset="0"/>
                          </a:rPr>
                        </m:ctrlPr>
                      </m:sSupPr>
                      <m:e>
                        <m:r>
                          <a:rPr lang="en-US" sz="2000" b="1" i="1" smtClean="0">
                            <a:solidFill>
                              <a:schemeClr val="tx1"/>
                            </a:solidFill>
                            <a:latin typeface="Cambria Math" panose="02040503050406030204" pitchFamily="18" charset="0"/>
                            <a:cs typeface="Arial" panose="020B0604020202020204" pitchFamily="34" charset="0"/>
                          </a:rPr>
                          <m:t>𝟏𝟎</m:t>
                        </m:r>
                      </m:e>
                      <m:sup>
                        <m:d>
                          <m:dPr>
                            <m:ctrlPr>
                              <a:rPr lang="en-US" sz="2000" b="1" i="1" smtClean="0">
                                <a:solidFill>
                                  <a:schemeClr val="tx1"/>
                                </a:solidFill>
                                <a:latin typeface="Cambria Math" panose="02040503050406030204" pitchFamily="18" charset="0"/>
                                <a:cs typeface="Arial" panose="020B0604020202020204" pitchFamily="34" charset="0"/>
                              </a:rPr>
                            </m:ctrlPr>
                          </m:dPr>
                          <m:e>
                            <m:f>
                              <m:fPr>
                                <m:ctrlPr>
                                  <a:rPr lang="en-US" sz="2000" b="1" i="1" smtClean="0">
                                    <a:solidFill>
                                      <a:schemeClr val="tx1"/>
                                    </a:solidFill>
                                    <a:latin typeface="Cambria Math" panose="02040503050406030204" pitchFamily="18" charset="0"/>
                                    <a:cs typeface="Arial" panose="020B0604020202020204" pitchFamily="34" charset="0"/>
                                  </a:rPr>
                                </m:ctrlPr>
                              </m:fPr>
                              <m:num>
                                <m:r>
                                  <a:rPr lang="en-US" sz="2000" b="1" i="0" smtClean="0">
                                    <a:solidFill>
                                      <a:schemeClr val="tx1"/>
                                    </a:solidFill>
                                    <a:latin typeface="Cambria Math" panose="02040503050406030204" pitchFamily="18" charset="0"/>
                                    <a:cs typeface="Arial" panose="020B0604020202020204" pitchFamily="34" charset="0"/>
                                  </a:rPr>
                                  <m:t>𝟕</m:t>
                                </m:r>
                                <m:r>
                                  <a:rPr lang="en-US" sz="2000" b="1" i="0" smtClean="0">
                                    <a:solidFill>
                                      <a:schemeClr val="tx1"/>
                                    </a:solidFill>
                                    <a:latin typeface="Cambria Math" panose="02040503050406030204" pitchFamily="18" charset="0"/>
                                    <a:cs typeface="Arial" panose="020B0604020202020204" pitchFamily="34" charset="0"/>
                                  </a:rPr>
                                  <m:t>.</m:t>
                                </m:r>
                                <m:r>
                                  <a:rPr lang="en-US" sz="2000" b="1" i="0" smtClean="0">
                                    <a:solidFill>
                                      <a:schemeClr val="tx1"/>
                                    </a:solidFill>
                                    <a:latin typeface="Cambria Math" panose="02040503050406030204" pitchFamily="18" charset="0"/>
                                    <a:cs typeface="Arial" panose="020B0604020202020204" pitchFamily="34" charset="0"/>
                                  </a:rPr>
                                  <m:t>𝟓𝐭</m:t>
                                </m:r>
                              </m:num>
                              <m:den>
                                <m:r>
                                  <a:rPr lang="en-US" sz="2000" b="1" i="0" smtClean="0">
                                    <a:solidFill>
                                      <a:schemeClr val="tx1"/>
                                    </a:solidFill>
                                    <a:latin typeface="Cambria Math" panose="02040503050406030204" pitchFamily="18" charset="0"/>
                                    <a:cs typeface="Arial" panose="020B0604020202020204" pitchFamily="34" charset="0"/>
                                  </a:rPr>
                                  <m:t>𝟐𝟑𝟕</m:t>
                                </m:r>
                                <m:r>
                                  <a:rPr lang="en-US" sz="2000" b="1" i="0" smtClean="0">
                                    <a:solidFill>
                                      <a:schemeClr val="tx1"/>
                                    </a:solidFill>
                                    <a:latin typeface="Cambria Math" panose="02040503050406030204" pitchFamily="18" charset="0"/>
                                    <a:cs typeface="Arial" panose="020B0604020202020204" pitchFamily="34" charset="0"/>
                                  </a:rPr>
                                  <m:t>.</m:t>
                                </m:r>
                                <m:r>
                                  <a:rPr lang="en-US" sz="2000" b="1" i="0" smtClean="0">
                                    <a:solidFill>
                                      <a:schemeClr val="tx1"/>
                                    </a:solidFill>
                                    <a:latin typeface="Cambria Math" panose="02040503050406030204" pitchFamily="18" charset="0"/>
                                    <a:cs typeface="Arial" panose="020B0604020202020204" pitchFamily="34" charset="0"/>
                                  </a:rPr>
                                  <m:t>𝟑</m:t>
                                </m:r>
                                <m:r>
                                  <a:rPr lang="en-US" sz="2000" b="1" i="0" smtClean="0">
                                    <a:solidFill>
                                      <a:schemeClr val="tx1"/>
                                    </a:solidFill>
                                    <a:latin typeface="Cambria Math" panose="02040503050406030204" pitchFamily="18" charset="0"/>
                                    <a:cs typeface="Arial" panose="020B0604020202020204" pitchFamily="34" charset="0"/>
                                  </a:rPr>
                                  <m:t>+</m:t>
                                </m:r>
                                <m:r>
                                  <a:rPr lang="en-US" sz="2000" b="1" i="0" smtClean="0">
                                    <a:solidFill>
                                      <a:schemeClr val="tx1"/>
                                    </a:solidFill>
                                    <a:latin typeface="Cambria Math" panose="02040503050406030204" pitchFamily="18" charset="0"/>
                                    <a:cs typeface="Arial" panose="020B0604020202020204" pitchFamily="34" charset="0"/>
                                  </a:rPr>
                                  <m:t>𝐭</m:t>
                                </m:r>
                              </m:den>
                            </m:f>
                            <m:r>
                              <a:rPr lang="en-US" sz="2000" b="1" i="0" smtClean="0">
                                <a:solidFill>
                                  <a:schemeClr val="tx1"/>
                                </a:solidFill>
                                <a:latin typeface="Cambria Math" panose="02040503050406030204" pitchFamily="18" charset="0"/>
                                <a:cs typeface="Arial" panose="020B0604020202020204" pitchFamily="34" charset="0"/>
                              </a:rPr>
                              <m:t>+</m:t>
                            </m:r>
                            <m:r>
                              <a:rPr lang="en-US" sz="2000" b="1" i="0" smtClean="0">
                                <a:solidFill>
                                  <a:schemeClr val="tx1"/>
                                </a:solidFill>
                                <a:latin typeface="Cambria Math" panose="02040503050406030204" pitchFamily="18" charset="0"/>
                                <a:cs typeface="Arial" panose="020B0604020202020204" pitchFamily="34" charset="0"/>
                              </a:rPr>
                              <m:t>𝟎</m:t>
                            </m:r>
                            <m:r>
                              <a:rPr lang="en-US" sz="2000" b="1" i="0" smtClean="0">
                                <a:solidFill>
                                  <a:schemeClr val="tx1"/>
                                </a:solidFill>
                                <a:latin typeface="Cambria Math" panose="02040503050406030204" pitchFamily="18" charset="0"/>
                                <a:cs typeface="Arial" panose="020B0604020202020204" pitchFamily="34" charset="0"/>
                              </a:rPr>
                              <m:t>.</m:t>
                            </m:r>
                            <m:r>
                              <a:rPr lang="en-US" sz="2000" b="1" i="0" smtClean="0">
                                <a:solidFill>
                                  <a:schemeClr val="tx1"/>
                                </a:solidFill>
                                <a:latin typeface="Cambria Math" panose="02040503050406030204" pitchFamily="18" charset="0"/>
                                <a:cs typeface="Arial" panose="020B0604020202020204" pitchFamily="34" charset="0"/>
                              </a:rPr>
                              <m:t>𝟕𝟖𝟓𝟖</m:t>
                            </m:r>
                          </m:e>
                        </m:d>
                      </m:sup>
                    </m:sSup>
                  </m:oMath>
                </a14:m>
                <a:r>
                  <a:rPr lang="en-US" dirty="0" smtClean="0">
                    <a:solidFill>
                      <a:schemeClr val="tx1"/>
                    </a:solidFill>
                    <a:latin typeface="Arial" panose="020B0604020202020204" pitchFamily="34" charset="0"/>
                    <a:cs typeface="Arial" panose="020B0604020202020204" pitchFamily="34" charset="0"/>
                  </a:rPr>
                  <a:t>and </a:t>
                </a:r>
                <a:r>
                  <a:rPr lang="en-US" dirty="0">
                    <a:solidFill>
                      <a:schemeClr val="tx1"/>
                    </a:solidFill>
                    <a:latin typeface="Arial" panose="020B0604020202020204" pitchFamily="34" charset="0"/>
                    <a:cs typeface="Arial" panose="020B0604020202020204" pitchFamily="34" charset="0"/>
                  </a:rPr>
                  <a:t>his the relative humidity in percent.</a:t>
                </a:r>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10835" y="829995"/>
                <a:ext cx="8894619" cy="5847896"/>
              </a:xfrm>
              <a:blipFill rotWithShape="0">
                <a:blip r:embed="rId2"/>
                <a:stretch>
                  <a:fillRect l="-548" r="-411"/>
                </a:stretch>
              </a:blipFill>
            </p:spPr>
            <p:txBody>
              <a:bodyPr/>
              <a:lstStyle/>
              <a:p>
                <a:r>
                  <a:rPr lang="en-US">
                    <a:noFill/>
                  </a:rPr>
                  <a:t> </a:t>
                </a:r>
              </a:p>
            </p:txBody>
          </p:sp>
        </mc:Fallback>
      </mc:AlternateContent>
    </p:spTree>
    <p:extLst>
      <p:ext uri="{BB962C8B-B14F-4D97-AF65-F5344CB8AC3E}">
        <p14:creationId xmlns:p14="http://schemas.microsoft.com/office/powerpoint/2010/main" val="3855464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35" y="97128"/>
            <a:ext cx="8894619" cy="775070"/>
          </a:xfrm>
        </p:spPr>
        <p:txBody>
          <a:bodyPr>
            <a:normAutofit/>
          </a:bodyPr>
          <a:lstStyle/>
          <a:p>
            <a:r>
              <a:rPr lang="en-US" sz="3600" b="1" dirty="0">
                <a:latin typeface="Arial" panose="020B0604020202020204" pitchFamily="34" charset="0"/>
                <a:cs typeface="Arial" panose="020B0604020202020204" pitchFamily="34" charset="0"/>
              </a:rPr>
              <a:t>Generalized </a:t>
            </a:r>
            <a:r>
              <a:rPr lang="en-US" sz="3600" b="1" dirty="0" smtClean="0">
                <a:latin typeface="Arial" panose="020B0604020202020204" pitchFamily="34" charset="0"/>
                <a:cs typeface="Arial" panose="020B0604020202020204" pitchFamily="34" charset="0"/>
              </a:rPr>
              <a:t>EDM Procedure</a:t>
            </a:r>
            <a:endParaRPr lang="en-US" sz="36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835" y="984739"/>
            <a:ext cx="8894619" cy="5693152"/>
          </a:xfrm>
        </p:spPr>
        <p:txBody>
          <a:bodyPr/>
          <a:lstStyle/>
          <a:p>
            <a:pPr algn="l"/>
            <a:r>
              <a:rPr lang="en-US" b="1" dirty="0">
                <a:latin typeface="Arial" panose="020B0604020202020204" pitchFamily="34" charset="0"/>
                <a:cs typeface="Arial" panose="020B0604020202020204" pitchFamily="34" charset="0"/>
              </a:rPr>
              <a:t>The procedure of measuring a distance electronically is depicted in </a:t>
            </a:r>
            <a:r>
              <a:rPr lang="en-US" b="1" dirty="0" smtClean="0">
                <a:latin typeface="Arial" panose="020B0604020202020204" pitchFamily="34" charset="0"/>
                <a:cs typeface="Arial" panose="020B0604020202020204" pitchFamily="34" charset="0"/>
              </a:rPr>
              <a:t>Figure.</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31" y="1688124"/>
            <a:ext cx="8482818" cy="4989768"/>
          </a:xfrm>
          <a:prstGeom prst="rect">
            <a:avLst/>
          </a:prstGeom>
        </p:spPr>
      </p:pic>
    </p:spTree>
    <p:extLst>
      <p:ext uri="{BB962C8B-B14F-4D97-AF65-F5344CB8AC3E}">
        <p14:creationId xmlns:p14="http://schemas.microsoft.com/office/powerpoint/2010/main" val="4058308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35" y="97127"/>
            <a:ext cx="8894619" cy="955819"/>
          </a:xfrm>
        </p:spPr>
        <p:txBody>
          <a:bodyPr/>
          <a:lstStyle/>
          <a:p>
            <a:r>
              <a:rPr lang="en-US" sz="3600" b="1" dirty="0">
                <a:latin typeface="Arial" panose="020B0604020202020204" pitchFamily="34" charset="0"/>
                <a:cs typeface="Arial" panose="020B0604020202020204" pitchFamily="34" charset="0"/>
              </a:rPr>
              <a:t>Generalized EDM </a:t>
            </a:r>
            <a:r>
              <a:rPr lang="en-US" sz="3600" b="1" dirty="0" smtClean="0">
                <a:latin typeface="Arial" panose="020B0604020202020204" pitchFamily="34" charset="0"/>
                <a:cs typeface="Arial" panose="020B0604020202020204" pitchFamily="34" charset="0"/>
              </a:rPr>
              <a:t>Procedure (contd.)</a:t>
            </a:r>
            <a:endParaRPr lang="en-US" dirty="0"/>
          </a:p>
        </p:txBody>
      </p:sp>
      <p:sp>
        <p:nvSpPr>
          <p:cNvPr id="3" name="Subtitle 2"/>
          <p:cNvSpPr>
            <a:spLocks noGrp="1"/>
          </p:cNvSpPr>
          <p:nvPr>
            <p:ph type="subTitle" idx="1"/>
          </p:nvPr>
        </p:nvSpPr>
        <p:spPr>
          <a:xfrm>
            <a:off x="110835" y="1274617"/>
            <a:ext cx="8894619" cy="5403273"/>
          </a:xfrm>
        </p:spPr>
        <p:txBody>
          <a:bodyPr/>
          <a:lstStyle/>
          <a:p>
            <a:pPr algn="just">
              <a:lnSpc>
                <a:spcPct val="150000"/>
              </a:lnSpc>
            </a:pPr>
            <a:r>
              <a:rPr lang="en-US" b="1" dirty="0" smtClean="0">
                <a:latin typeface="Arial" panose="020B0604020202020204" pitchFamily="34" charset="0"/>
                <a:cs typeface="Arial" panose="020B0604020202020204" pitchFamily="34" charset="0"/>
              </a:rPr>
              <a:t>An </a:t>
            </a:r>
            <a:r>
              <a:rPr lang="en-US" b="1" dirty="0">
                <a:latin typeface="Arial" panose="020B0604020202020204" pitchFamily="34" charset="0"/>
                <a:cs typeface="Arial" panose="020B0604020202020204" pitchFamily="34" charset="0"/>
              </a:rPr>
              <a:t>EDM device has been centered over station </a:t>
            </a:r>
            <a:r>
              <a:rPr lang="en-US" b="1" dirty="0" smtClean="0">
                <a:latin typeface="Arial" panose="020B0604020202020204" pitchFamily="34" charset="0"/>
                <a:cs typeface="Arial" panose="020B0604020202020204" pitchFamily="34" charset="0"/>
              </a:rPr>
              <a:t>A by </a:t>
            </a:r>
            <a:r>
              <a:rPr lang="en-US" b="1" dirty="0">
                <a:latin typeface="Arial" panose="020B0604020202020204" pitchFamily="34" charset="0"/>
                <a:cs typeface="Arial" panose="020B0604020202020204" pitchFamily="34" charset="0"/>
              </a:rPr>
              <a:t>means of a </a:t>
            </a:r>
            <a:r>
              <a:rPr lang="en-US" b="1" dirty="0" smtClean="0">
                <a:latin typeface="Arial" panose="020B0604020202020204" pitchFamily="34" charset="0"/>
                <a:cs typeface="Arial" panose="020B0604020202020204" pitchFamily="34" charset="0"/>
              </a:rPr>
              <a:t>plumb  bob </a:t>
            </a:r>
            <a:r>
              <a:rPr lang="en-US" b="1" dirty="0">
                <a:latin typeface="Arial" panose="020B0604020202020204" pitchFamily="34" charset="0"/>
                <a:cs typeface="Arial" panose="020B0604020202020204" pitchFamily="34" charset="0"/>
              </a:rPr>
              <a:t>or optical plumbing device. </a:t>
            </a:r>
            <a:endParaRPr lang="en-US" b="1" dirty="0" smtClean="0">
              <a:latin typeface="Arial" panose="020B0604020202020204" pitchFamily="34" charset="0"/>
              <a:cs typeface="Arial" panose="020B0604020202020204" pitchFamily="34" charset="0"/>
            </a:endParaRPr>
          </a:p>
          <a:p>
            <a:pPr algn="just">
              <a:lnSpc>
                <a:spcPct val="150000"/>
              </a:lnSpc>
            </a:pPr>
            <a:r>
              <a:rPr lang="en-US" b="1"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instrument transmits a carrier </a:t>
            </a:r>
            <a:r>
              <a:rPr lang="en-US" b="1" dirty="0" smtClean="0">
                <a:latin typeface="Arial" panose="020B0604020202020204" pitchFamily="34" charset="0"/>
                <a:cs typeface="Arial" panose="020B0604020202020204" pitchFamily="34" charset="0"/>
              </a:rPr>
              <a:t>signal of </a:t>
            </a:r>
            <a:r>
              <a:rPr lang="en-US" b="1" dirty="0">
                <a:latin typeface="Arial" panose="020B0604020202020204" pitchFamily="34" charset="0"/>
                <a:cs typeface="Arial" panose="020B0604020202020204" pitchFamily="34" charset="0"/>
              </a:rPr>
              <a:t>electromagnetic energy to station </a:t>
            </a:r>
            <a:r>
              <a:rPr lang="en-US" b="1" dirty="0" smtClean="0">
                <a:latin typeface="Arial" panose="020B0604020202020204" pitchFamily="34" charset="0"/>
                <a:cs typeface="Arial" panose="020B0604020202020204" pitchFamily="34" charset="0"/>
              </a:rPr>
              <a:t>B.A </a:t>
            </a:r>
            <a:r>
              <a:rPr lang="en-US" b="1" dirty="0">
                <a:latin typeface="Arial" panose="020B0604020202020204" pitchFamily="34" charset="0"/>
                <a:cs typeface="Arial" panose="020B0604020202020204" pitchFamily="34" charset="0"/>
              </a:rPr>
              <a:t>reference </a:t>
            </a:r>
            <a:r>
              <a:rPr lang="en-US" b="1" dirty="0" smtClean="0">
                <a:latin typeface="Arial" panose="020B0604020202020204" pitchFamily="34" charset="0"/>
                <a:cs typeface="Arial" panose="020B0604020202020204" pitchFamily="34" charset="0"/>
              </a:rPr>
              <a:t>frequency of </a:t>
            </a:r>
            <a:r>
              <a:rPr lang="en-US" b="1" dirty="0">
                <a:latin typeface="Arial" panose="020B0604020202020204" pitchFamily="34" charset="0"/>
                <a:cs typeface="Arial" panose="020B0604020202020204" pitchFamily="34" charset="0"/>
              </a:rPr>
              <a:t>a precisely </a:t>
            </a:r>
            <a:r>
              <a:rPr lang="en-US" b="1" dirty="0" smtClean="0">
                <a:latin typeface="Arial" panose="020B0604020202020204" pitchFamily="34" charset="0"/>
                <a:cs typeface="Arial" panose="020B0604020202020204" pitchFamily="34" charset="0"/>
              </a:rPr>
              <a:t>regulated wavelength </a:t>
            </a:r>
            <a:r>
              <a:rPr lang="en-US" b="1" dirty="0">
                <a:latin typeface="Arial" panose="020B0604020202020204" pitchFamily="34" charset="0"/>
                <a:cs typeface="Arial" panose="020B0604020202020204" pitchFamily="34" charset="0"/>
              </a:rPr>
              <a:t>has been superimposed or </a:t>
            </a:r>
            <a:r>
              <a:rPr lang="en-US" b="1" dirty="0" smtClean="0">
                <a:latin typeface="Arial" panose="020B0604020202020204" pitchFamily="34" charset="0"/>
                <a:cs typeface="Arial" panose="020B0604020202020204" pitchFamily="34" charset="0"/>
              </a:rPr>
              <a:t>modulated onto </a:t>
            </a:r>
            <a:r>
              <a:rPr lang="en-US" b="1" dirty="0">
                <a:latin typeface="Arial" panose="020B0604020202020204" pitchFamily="34" charset="0"/>
                <a:cs typeface="Arial" panose="020B0604020202020204" pitchFamily="34" charset="0"/>
              </a:rPr>
              <a:t>the carrier. </a:t>
            </a:r>
            <a:endParaRPr lang="en-US" b="1" dirty="0" smtClean="0">
              <a:latin typeface="Arial" panose="020B0604020202020204" pitchFamily="34" charset="0"/>
              <a:cs typeface="Arial" panose="020B0604020202020204" pitchFamily="34" charset="0"/>
            </a:endParaRPr>
          </a:p>
          <a:p>
            <a:pPr algn="just">
              <a:lnSpc>
                <a:spcPct val="150000"/>
              </a:lnSpc>
            </a:pPr>
            <a:r>
              <a:rPr lang="en-US" b="1"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reflector </a:t>
            </a:r>
            <a:r>
              <a:rPr lang="en-US" b="1" dirty="0" smtClean="0">
                <a:latin typeface="Arial" panose="020B0604020202020204" pitchFamily="34" charset="0"/>
                <a:cs typeface="Arial" panose="020B0604020202020204" pitchFamily="34" charset="0"/>
              </a:rPr>
              <a:t>at B returns </a:t>
            </a:r>
            <a:r>
              <a:rPr lang="en-US" b="1" dirty="0">
                <a:latin typeface="Arial" panose="020B0604020202020204" pitchFamily="34" charset="0"/>
                <a:cs typeface="Arial" panose="020B0604020202020204" pitchFamily="34" charset="0"/>
              </a:rPr>
              <a:t>the signal to the receiver, so its travel path is double the slope </a:t>
            </a:r>
            <a:r>
              <a:rPr lang="en-US" b="1" dirty="0" smtClean="0">
                <a:latin typeface="Arial" panose="020B0604020202020204" pitchFamily="34" charset="0"/>
                <a:cs typeface="Arial" panose="020B0604020202020204" pitchFamily="34" charset="0"/>
              </a:rPr>
              <a:t>distance AB</a:t>
            </a:r>
            <a:r>
              <a:rPr lang="en-US" b="1" dirty="0">
                <a:latin typeface="Arial" panose="020B0604020202020204" pitchFamily="34" charset="0"/>
                <a:cs typeface="Arial" panose="020B0604020202020204" pitchFamily="34" charset="0"/>
              </a:rPr>
              <a:t>. </a:t>
            </a:r>
            <a:endParaRPr lang="en-US" b="1" dirty="0" smtClean="0">
              <a:latin typeface="Arial" panose="020B0604020202020204" pitchFamily="34" charset="0"/>
              <a:cs typeface="Arial" panose="020B0604020202020204" pitchFamily="34" charset="0"/>
            </a:endParaRPr>
          </a:p>
          <a:p>
            <a:pPr algn="just">
              <a:lnSpc>
                <a:spcPct val="150000"/>
              </a:lnSpc>
            </a:pPr>
            <a:r>
              <a:rPr lang="en-US" b="1" dirty="0" smtClean="0">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the figure, the modulated electromagnetic energy is represented by </a:t>
            </a:r>
            <a:r>
              <a:rPr lang="en-US" b="1" dirty="0" smtClean="0">
                <a:latin typeface="Arial" panose="020B0604020202020204" pitchFamily="34" charset="0"/>
                <a:cs typeface="Arial" panose="020B0604020202020204" pitchFamily="34" charset="0"/>
              </a:rPr>
              <a:t>a series </a:t>
            </a:r>
            <a:r>
              <a:rPr lang="en-US" b="1" dirty="0">
                <a:latin typeface="Arial" panose="020B0604020202020204" pitchFamily="34" charset="0"/>
                <a:cs typeface="Arial" panose="020B0604020202020204" pitchFamily="34" charset="0"/>
              </a:rPr>
              <a:t>of sine waves, each having wavelength  The unit at A determines </a:t>
            </a:r>
            <a:r>
              <a:rPr lang="en-US" b="1" dirty="0" smtClean="0">
                <a:latin typeface="Arial" panose="020B0604020202020204" pitchFamily="34" charset="0"/>
                <a:cs typeface="Arial" panose="020B0604020202020204" pitchFamily="34" charset="0"/>
              </a:rPr>
              <a:t>the number </a:t>
            </a:r>
            <a:r>
              <a:rPr lang="en-US" b="1" dirty="0">
                <a:latin typeface="Arial" panose="020B0604020202020204" pitchFamily="34" charset="0"/>
                <a:cs typeface="Arial" panose="020B0604020202020204" pitchFamily="34" charset="0"/>
              </a:rPr>
              <a:t>of wavelengths in the double path, multiplied by the wavelength in </a:t>
            </a:r>
            <a:r>
              <a:rPr lang="en-US" b="1" dirty="0" smtClean="0">
                <a:latin typeface="Arial" panose="020B0604020202020204" pitchFamily="34" charset="0"/>
                <a:cs typeface="Arial" panose="020B0604020202020204" pitchFamily="34" charset="0"/>
              </a:rPr>
              <a:t>feet or </a:t>
            </a:r>
            <a:r>
              <a:rPr lang="en-US" b="1" dirty="0">
                <a:latin typeface="Arial" panose="020B0604020202020204" pitchFamily="34" charset="0"/>
                <a:cs typeface="Arial" panose="020B0604020202020204" pitchFamily="34" charset="0"/>
              </a:rPr>
              <a:t>meters, and divided by 2 to obtain distance AB.</a:t>
            </a:r>
          </a:p>
        </p:txBody>
      </p:sp>
    </p:spTree>
    <p:extLst>
      <p:ext uri="{BB962C8B-B14F-4D97-AF65-F5344CB8AC3E}">
        <p14:creationId xmlns:p14="http://schemas.microsoft.com/office/powerpoint/2010/main" val="249529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35" y="97127"/>
            <a:ext cx="8894619" cy="706437"/>
          </a:xfrm>
        </p:spPr>
        <p:txBody>
          <a:bodyPr>
            <a:normAutofit/>
          </a:bodyPr>
          <a:lstStyle/>
          <a:p>
            <a:r>
              <a:rPr lang="en-US" sz="3200" b="1" dirty="0" smtClean="0">
                <a:latin typeface="Arial" panose="020B0604020202020204" pitchFamily="34" charset="0"/>
                <a:cs typeface="Arial" panose="020B0604020202020204" pitchFamily="34" charset="0"/>
              </a:rPr>
              <a:t>Electronic Distance Measurement (EDM)</a:t>
            </a:r>
            <a:endParaRPr lang="en-US" sz="3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835" y="1025237"/>
            <a:ext cx="8894619" cy="5652654"/>
          </a:xfrm>
        </p:spPr>
        <p:txBody>
          <a:bodyPr/>
          <a:lstStyle/>
          <a:p>
            <a:pPr algn="just">
              <a:lnSpc>
                <a:spcPct val="150000"/>
              </a:lnSpc>
            </a:pPr>
            <a:endParaRPr lang="en-US" sz="2000" b="1"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b="1"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major advance in surveying instrumentation occurred approximately 60 </a:t>
            </a:r>
            <a:r>
              <a:rPr lang="en-US" b="1" dirty="0" smtClean="0">
                <a:latin typeface="Arial" panose="020B0604020202020204" pitchFamily="34" charset="0"/>
                <a:cs typeface="Arial" panose="020B0604020202020204" pitchFamily="34" charset="0"/>
              </a:rPr>
              <a:t>years ago </a:t>
            </a:r>
            <a:r>
              <a:rPr lang="en-US" b="1" dirty="0">
                <a:latin typeface="Arial" panose="020B0604020202020204" pitchFamily="34" charset="0"/>
                <a:cs typeface="Arial" panose="020B0604020202020204" pitchFamily="34" charset="0"/>
              </a:rPr>
              <a:t>with the development of electronic distance measuring (EDM) instruments.</a:t>
            </a:r>
          </a:p>
          <a:p>
            <a:pPr algn="just">
              <a:lnSpc>
                <a:spcPct val="150000"/>
              </a:lnSpc>
            </a:pPr>
            <a:r>
              <a:rPr lang="en-US" b="1" dirty="0">
                <a:latin typeface="Arial" panose="020B0604020202020204" pitchFamily="34" charset="0"/>
                <a:cs typeface="Arial" panose="020B0604020202020204" pitchFamily="34" charset="0"/>
              </a:rPr>
              <a:t>These devices measure lengths by indirectly determining the number of full </a:t>
            </a:r>
            <a:r>
              <a:rPr lang="en-US" b="1" dirty="0" smtClean="0">
                <a:latin typeface="Arial" panose="020B0604020202020204" pitchFamily="34" charset="0"/>
                <a:cs typeface="Arial" panose="020B0604020202020204" pitchFamily="34" charset="0"/>
              </a:rPr>
              <a:t>and partial </a:t>
            </a:r>
            <a:r>
              <a:rPr lang="en-US" b="1" dirty="0">
                <a:latin typeface="Arial" panose="020B0604020202020204" pitchFamily="34" charset="0"/>
                <a:cs typeface="Arial" panose="020B0604020202020204" pitchFamily="34" charset="0"/>
              </a:rPr>
              <a:t>waves of transmitted electromagnetic energy required in </a:t>
            </a:r>
            <a:r>
              <a:rPr lang="en-US" b="1" dirty="0" smtClean="0">
                <a:latin typeface="Arial" panose="020B0604020202020204" pitchFamily="34" charset="0"/>
                <a:cs typeface="Arial" panose="020B0604020202020204" pitchFamily="34" charset="0"/>
              </a:rPr>
              <a:t>traveling between </a:t>
            </a:r>
            <a:r>
              <a:rPr lang="en-US" b="1" dirty="0">
                <a:latin typeface="Arial" panose="020B0604020202020204" pitchFamily="34" charset="0"/>
                <a:cs typeface="Arial" panose="020B0604020202020204" pitchFamily="34" charset="0"/>
              </a:rPr>
              <a:t>the two ends of a line. In practice, the energy is transmitted from one end of the line to the other and returned to the starting point; thus, it travels the double path distance. Multiplying the total number of cycles by its wavelength </a:t>
            </a:r>
            <a:r>
              <a:rPr lang="en-US" b="1" dirty="0" smtClean="0">
                <a:latin typeface="Arial" panose="020B0604020202020204" pitchFamily="34" charset="0"/>
                <a:cs typeface="Arial" panose="020B0604020202020204" pitchFamily="34" charset="0"/>
              </a:rPr>
              <a:t>and dividing </a:t>
            </a:r>
            <a:r>
              <a:rPr lang="en-US" b="1" dirty="0">
                <a:latin typeface="Arial" panose="020B0604020202020204" pitchFamily="34" charset="0"/>
                <a:cs typeface="Arial" panose="020B0604020202020204" pitchFamily="34" charset="0"/>
              </a:rPr>
              <a:t>by 2, yields the unknown distance.</a:t>
            </a:r>
          </a:p>
        </p:txBody>
      </p:sp>
    </p:spTree>
    <p:extLst>
      <p:ext uri="{BB962C8B-B14F-4D97-AF65-F5344CB8AC3E}">
        <p14:creationId xmlns:p14="http://schemas.microsoft.com/office/powerpoint/2010/main" val="34737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35" y="97127"/>
            <a:ext cx="8894619" cy="955819"/>
          </a:xfrm>
        </p:spPr>
        <p:txBody>
          <a:bodyPr/>
          <a:lstStyle/>
          <a:p>
            <a:r>
              <a:rPr lang="en-US" sz="3200" b="1" dirty="0" smtClean="0">
                <a:latin typeface="Arial" panose="020B0604020202020204" pitchFamily="34" charset="0"/>
                <a:cs typeface="Arial" panose="020B0604020202020204" pitchFamily="34" charset="0"/>
              </a:rPr>
              <a:t>History Of EDM</a:t>
            </a:r>
            <a:endParaRPr lang="en-US" dirty="0"/>
          </a:p>
        </p:txBody>
      </p:sp>
      <p:sp>
        <p:nvSpPr>
          <p:cNvPr id="3" name="Subtitle 2"/>
          <p:cNvSpPr>
            <a:spLocks noGrp="1"/>
          </p:cNvSpPr>
          <p:nvPr>
            <p:ph type="subTitle" idx="1"/>
          </p:nvPr>
        </p:nvSpPr>
        <p:spPr>
          <a:xfrm>
            <a:off x="110835" y="1274617"/>
            <a:ext cx="8894619" cy="5403273"/>
          </a:xfrm>
        </p:spPr>
        <p:txBody>
          <a:bodyPr/>
          <a:lstStyle/>
          <a:p>
            <a:pPr algn="just">
              <a:lnSpc>
                <a:spcPct val="150000"/>
              </a:lnSpc>
            </a:pPr>
            <a:r>
              <a:rPr lang="en-US" b="1" dirty="0">
                <a:latin typeface="Arial" panose="020B0604020202020204" pitchFamily="34" charset="0"/>
                <a:cs typeface="Arial" panose="020B0604020202020204" pitchFamily="34" charset="0"/>
              </a:rPr>
              <a:t>Development of this type of technology started during World War II with the development of RADAR (Radio Detection and Ranging</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algn="just">
              <a:lnSpc>
                <a:spcPct val="150000"/>
              </a:lnSpc>
            </a:pPr>
            <a:r>
              <a:rPr lang="en-US" b="1" dirty="0">
                <a:latin typeface="Arial" panose="020B0604020202020204" pitchFamily="34" charset="0"/>
                <a:cs typeface="Arial" panose="020B0604020202020204" pitchFamily="34" charset="0"/>
              </a:rPr>
              <a:t>Radars returned the distance to an object (and later versions the speed of the object through the Doppler shift) by timing the length of time the from the transmission of a pulse to its return.  Accuracy was set by timing resolution (1msec=300meters</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algn="just">
              <a:lnSpc>
                <a:spcPct val="150000"/>
              </a:lnSpc>
            </a:pPr>
            <a:r>
              <a:rPr lang="en-US" b="1" dirty="0">
                <a:latin typeface="Arial" panose="020B0604020202020204" pitchFamily="34" charset="0"/>
                <a:cs typeface="Arial" panose="020B0604020202020204" pitchFamily="34" charset="0"/>
              </a:rPr>
              <a:t>In 1949, Dr. Erik </a:t>
            </a:r>
            <a:r>
              <a:rPr lang="en-US" b="1" dirty="0" err="1">
                <a:latin typeface="Arial" panose="020B0604020202020204" pitchFamily="34" charset="0"/>
                <a:cs typeface="Arial" panose="020B0604020202020204" pitchFamily="34" charset="0"/>
              </a:rPr>
              <a:t>Bergstrand</a:t>
            </a:r>
            <a:r>
              <a:rPr lang="en-US" b="1" dirty="0">
                <a:latin typeface="Arial" panose="020B0604020202020204" pitchFamily="34" charset="0"/>
                <a:cs typeface="Arial" panose="020B0604020202020204" pitchFamily="34" charset="0"/>
              </a:rPr>
              <a:t> of Sweden introduced the </a:t>
            </a:r>
            <a:r>
              <a:rPr lang="en-US" b="1" dirty="0" err="1">
                <a:latin typeface="Arial" panose="020B0604020202020204" pitchFamily="34" charset="0"/>
                <a:cs typeface="Arial" panose="020B0604020202020204" pitchFamily="34" charset="0"/>
              </a:rPr>
              <a:t>Geodimeter</a:t>
            </a:r>
            <a:r>
              <a:rPr lang="en-US" b="1" dirty="0">
                <a:latin typeface="Arial" panose="020B0604020202020204" pitchFamily="34" charset="0"/>
                <a:cs typeface="Arial" panose="020B0604020202020204" pitchFamily="34" charset="0"/>
              </a:rPr>
              <a:t> (Geodetic Distance Measurement) that used light (550 nm wavelength) to measure geodetic quality distances (instrument weighed 100kg</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algn="l"/>
            <a:endParaRPr lang="en-US" dirty="0"/>
          </a:p>
        </p:txBody>
      </p:sp>
    </p:spTree>
    <p:extLst>
      <p:ext uri="{BB962C8B-B14F-4D97-AF65-F5344CB8AC3E}">
        <p14:creationId xmlns:p14="http://schemas.microsoft.com/office/powerpoint/2010/main" val="2464835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2180359" y="301772"/>
            <a:ext cx="3707823" cy="535419"/>
          </a:xfrm>
        </p:spPr>
        <p:txBody>
          <a:bodyPr>
            <a:normAutofit/>
          </a:bodyPr>
          <a:lstStyle/>
          <a:p>
            <a:pPr algn="ctr"/>
            <a:r>
              <a:rPr lang="en-US" altLang="en-US" sz="3200" b="1" dirty="0" err="1">
                <a:latin typeface="Arial" panose="020B0604020202020204" pitchFamily="34" charset="0"/>
                <a:cs typeface="Arial" panose="020B0604020202020204" pitchFamily="34" charset="0"/>
              </a:rPr>
              <a:t>Geodimeter</a:t>
            </a:r>
            <a:endParaRPr lang="en-US" altLang="en-US" sz="3200" b="1" dirty="0">
              <a:latin typeface="Arial" panose="020B0604020202020204" pitchFamily="34" charset="0"/>
              <a:cs typeface="Arial" panose="020B0604020202020204" pitchFamily="34" charset="0"/>
            </a:endParaRPr>
          </a:p>
        </p:txBody>
      </p:sp>
      <p:sp>
        <p:nvSpPr>
          <p:cNvPr id="7"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Helvetica"/>
                <a:ea typeface="+mn-ea"/>
                <a:cs typeface="+mn-cs"/>
              </a:rPr>
              <a:t>11/02/2009</a:t>
            </a:r>
          </a:p>
        </p:txBody>
      </p:sp>
      <p:pic>
        <p:nvPicPr>
          <p:cNvPr id="3491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14600"/>
            <a:ext cx="4724400"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91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76400"/>
            <a:ext cx="3505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91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657600"/>
            <a:ext cx="3505200" cy="23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txBox="1">
            <a:spLocks noChangeArrowheads="1"/>
          </p:cNvSpPr>
          <p:nvPr/>
        </p:nvSpPr>
        <p:spPr>
          <a:xfrm>
            <a:off x="317788" y="5698995"/>
            <a:ext cx="4736523" cy="9144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0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Distance range was about 10 mi during daylight and </a:t>
            </a:r>
            <a:r>
              <a:rPr kumimoji="0" lang="en-US"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25 mi </a:t>
            </a:r>
            <a:r>
              <a:rPr kumimoji="0" lang="en-US" altLang="en-US" sz="20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at </a:t>
            </a:r>
            <a:r>
              <a:rPr kumimoji="0" lang="en-US"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night</a:t>
            </a:r>
          </a:p>
        </p:txBody>
      </p:sp>
      <p:sp>
        <p:nvSpPr>
          <p:cNvPr id="2" name="Content Placeholder 1"/>
          <p:cNvSpPr>
            <a:spLocks noGrp="1"/>
          </p:cNvSpPr>
          <p:nvPr>
            <p:ph idx="1"/>
          </p:nvPr>
        </p:nvSpPr>
        <p:spPr>
          <a:xfrm>
            <a:off x="649432" y="1251528"/>
            <a:ext cx="7886700" cy="4351338"/>
          </a:xfrm>
        </p:spPr>
        <p:txBody>
          <a:bodyPr/>
          <a:lstStyle/>
          <a:p>
            <a:endParaRPr lang="en-US" dirty="0"/>
          </a:p>
        </p:txBody>
      </p:sp>
      <p:sp>
        <p:nvSpPr>
          <p:cNvPr id="12" name="Rectangle 3"/>
          <p:cNvSpPr txBox="1">
            <a:spLocks noChangeArrowheads="1"/>
          </p:cNvSpPr>
          <p:nvPr/>
        </p:nvSpPr>
        <p:spPr bwMode="auto">
          <a:xfrm>
            <a:off x="628650" y="1504071"/>
            <a:ext cx="457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30188" indent="-230188" algn="l" rtl="0" fontAlgn="base">
              <a:spcBef>
                <a:spcPct val="20000"/>
              </a:spcBef>
              <a:spcAft>
                <a:spcPct val="0"/>
              </a:spcAft>
              <a:buChar char="•"/>
              <a:defRPr sz="2400" kern="1200">
                <a:solidFill>
                  <a:schemeClr val="tx1"/>
                </a:solidFill>
                <a:latin typeface="+mn-lt"/>
                <a:ea typeface="+mn-ea"/>
                <a:cs typeface="+mn-cs"/>
              </a:defRPr>
            </a:lvl1pPr>
            <a:lvl2pPr marL="566738" indent="-222250" algn="l" rtl="0" fontAlgn="base">
              <a:spcBef>
                <a:spcPct val="20000"/>
              </a:spcBef>
              <a:spcAft>
                <a:spcPct val="0"/>
              </a:spcAft>
              <a:buChar char="–"/>
              <a:defRPr sz="2400" kern="1200">
                <a:solidFill>
                  <a:schemeClr val="tx1"/>
                </a:solidFill>
                <a:latin typeface="+mn-lt"/>
                <a:ea typeface="+mn-ea"/>
                <a:cs typeface="+mn-cs"/>
              </a:defRPr>
            </a:lvl2pPr>
            <a:lvl3pPr marL="919163" indent="-230188" algn="l" rtl="0" fontAlgn="base">
              <a:spcBef>
                <a:spcPct val="20000"/>
              </a:spcBef>
              <a:spcAft>
                <a:spcPct val="0"/>
              </a:spcAft>
              <a:buChar char="•"/>
              <a:defRPr sz="2000" kern="1200">
                <a:solidFill>
                  <a:schemeClr val="tx1"/>
                </a:solidFill>
                <a:latin typeface="+mn-lt"/>
                <a:ea typeface="+mn-ea"/>
                <a:cs typeface="+mn-cs"/>
              </a:defRPr>
            </a:lvl3pPr>
            <a:lvl4pPr marL="1255713" indent="-174625" algn="l" rtl="0" fontAlgn="base">
              <a:spcBef>
                <a:spcPct val="20000"/>
              </a:spcBef>
              <a:spcAft>
                <a:spcPct val="0"/>
              </a:spcAft>
              <a:buChar char="–"/>
              <a:defRPr sz="2000" kern="1200">
                <a:solidFill>
                  <a:schemeClr val="tx1"/>
                </a:solidFill>
                <a:latin typeface="+mn-lt"/>
                <a:ea typeface="+mn-ea"/>
                <a:cs typeface="+mn-cs"/>
              </a:defRPr>
            </a:lvl4pPr>
            <a:lvl5pPr marL="1662113" indent="-161925"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smtClean="0">
                <a:ln>
                  <a:noFill/>
                </a:ln>
                <a:effectLst/>
                <a:uLnTx/>
                <a:uFillTx/>
                <a:latin typeface="Helvetica"/>
                <a:ea typeface="+mn-ea"/>
                <a:cs typeface="+mn-cs"/>
              </a:rPr>
              <a:t>First units circa 1959 (50 kg each for measurement unit and optics</a:t>
            </a:r>
          </a:p>
        </p:txBody>
      </p:sp>
    </p:spTree>
    <p:extLst>
      <p:ext uri="{BB962C8B-B14F-4D97-AF65-F5344CB8AC3E}">
        <p14:creationId xmlns:p14="http://schemas.microsoft.com/office/powerpoint/2010/main" val="3585989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628650" y="123825"/>
            <a:ext cx="7886700" cy="793570"/>
          </a:xfrm>
        </p:spPr>
        <p:txBody>
          <a:bodyPr/>
          <a:lstStyle/>
          <a:p>
            <a:pPr algn="ctr"/>
            <a:r>
              <a:rPr lang="en-US" altLang="en-US" b="1" dirty="0">
                <a:latin typeface="Arial" panose="020B0604020202020204" pitchFamily="34" charset="0"/>
                <a:cs typeface="Arial" panose="020B0604020202020204" pitchFamily="34" charset="0"/>
              </a:rPr>
              <a:t>Later model </a:t>
            </a:r>
            <a:r>
              <a:rPr lang="en-US" altLang="en-US" b="1" dirty="0" err="1">
                <a:latin typeface="Arial" panose="020B0604020202020204" pitchFamily="34" charset="0"/>
                <a:cs typeface="Arial" panose="020B0604020202020204" pitchFamily="34" charset="0"/>
              </a:rPr>
              <a:t>Geodimeter</a:t>
            </a:r>
            <a:endParaRPr lang="en-US" altLang="en-US" b="1" dirty="0">
              <a:latin typeface="Arial" panose="020B0604020202020204" pitchFamily="34" charset="0"/>
              <a:cs typeface="Arial" panose="020B0604020202020204" pitchFamily="34" charset="0"/>
            </a:endParaRPr>
          </a:p>
        </p:txBody>
      </p:sp>
      <p:sp>
        <p:nvSpPr>
          <p:cNvPr id="346115" name="Rectangle 3"/>
          <p:cNvSpPr>
            <a:spLocks noGrp="1" noChangeArrowheads="1"/>
          </p:cNvSpPr>
          <p:nvPr>
            <p:ph idx="1"/>
          </p:nvPr>
        </p:nvSpPr>
        <p:spPr/>
        <p:txBody>
          <a:bodyPr/>
          <a:lstStyle/>
          <a:p>
            <a:r>
              <a:rPr lang="en-US" altLang="en-US" dirty="0">
                <a:latin typeface="Arial" panose="020B0604020202020204" pitchFamily="34" charset="0"/>
                <a:cs typeface="Arial" panose="020B0604020202020204" pitchFamily="34" charset="0"/>
              </a:rPr>
              <a:t>Example of a latter model </a:t>
            </a:r>
            <a:r>
              <a:rPr lang="en-US" altLang="en-US" dirty="0" err="1">
                <a:latin typeface="Arial" panose="020B0604020202020204" pitchFamily="34" charset="0"/>
                <a:cs typeface="Arial" panose="020B0604020202020204" pitchFamily="34" charset="0"/>
              </a:rPr>
              <a:t>Geodimeter</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(circa 1966)</a:t>
            </a:r>
            <a:endParaRPr lang="en-US" altLang="en-US" dirty="0">
              <a:latin typeface="Arial" panose="020B0604020202020204" pitchFamily="34" charset="0"/>
              <a:cs typeface="Arial" panose="020B0604020202020204" pitchFamily="34" charset="0"/>
            </a:endParaRPr>
          </a:p>
        </p:txBody>
      </p:sp>
      <p:sp>
        <p:nvSpPr>
          <p:cNvPr id="10"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Helvetica"/>
                <a:ea typeface="+mn-ea"/>
                <a:cs typeface="+mn-cs"/>
              </a:rPr>
              <a:t>11/02/2009</a:t>
            </a:r>
          </a:p>
        </p:txBody>
      </p:sp>
      <p:sp>
        <p:nvSpPr>
          <p:cNvPr id="11"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Helvetica"/>
                <a:ea typeface="+mn-ea"/>
                <a:cs typeface="+mn-cs"/>
              </a:rPr>
              <a:t>12.215 Modern Naviation L15</a:t>
            </a:r>
          </a:p>
        </p:txBody>
      </p:sp>
      <p:sp>
        <p:nvSpPr>
          <p:cNvPr id="12"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9F266EF-E494-4333-A9D2-261CD7339109}" type="slidenum">
              <a:rPr kumimoji="0" lang="en-US" altLang="en-US" sz="1400" b="0" i="0" u="none" strike="noStrike" kern="1200" cap="none" spc="0" normalizeH="0" baseline="0" noProof="0" smtClean="0">
                <a:ln>
                  <a:noFill/>
                </a:ln>
                <a:solidFill>
                  <a:srgbClr val="FFFFFF"/>
                </a:solidFill>
                <a:effectLst/>
                <a:uLnTx/>
                <a:uFillTx/>
                <a:latin typeface="Helvetica"/>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smtClean="0">
              <a:ln>
                <a:noFill/>
              </a:ln>
              <a:solidFill>
                <a:srgbClr val="FFFFFF"/>
              </a:solidFill>
              <a:effectLst/>
              <a:uLnTx/>
              <a:uFillTx/>
              <a:latin typeface="Helvetica"/>
              <a:ea typeface="+mn-ea"/>
              <a:cs typeface="+mn-cs"/>
            </a:endParaRPr>
          </a:p>
        </p:txBody>
      </p:sp>
      <p:pic>
        <p:nvPicPr>
          <p:cNvPr id="3461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0"/>
            <a:ext cx="240030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1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86000"/>
            <a:ext cx="234950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6118" name="Text Box 6"/>
          <p:cNvSpPr txBox="1">
            <a:spLocks noChangeArrowheads="1"/>
          </p:cNvSpPr>
          <p:nvPr/>
        </p:nvSpPr>
        <p:spPr bwMode="auto">
          <a:xfrm>
            <a:off x="3565525" y="2422525"/>
            <a:ext cx="161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FFFFFF"/>
              </a:solidFill>
              <a:effectLst/>
              <a:uLnTx/>
              <a:uFillTx/>
              <a:latin typeface="Times" panose="02020603050405020304" pitchFamily="18" charset="0"/>
              <a:ea typeface="+mn-ea"/>
              <a:cs typeface="+mn-cs"/>
            </a:endParaRPr>
          </a:p>
        </p:txBody>
      </p:sp>
      <p:sp>
        <p:nvSpPr>
          <p:cNvPr id="346119" name="Text Box 7"/>
          <p:cNvSpPr txBox="1">
            <a:spLocks noChangeArrowheads="1"/>
          </p:cNvSpPr>
          <p:nvPr/>
        </p:nvSpPr>
        <p:spPr bwMode="auto">
          <a:xfrm>
            <a:off x="3657600" y="2667000"/>
            <a:ext cx="1600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smtClean="0">
                <a:ln>
                  <a:noFill/>
                </a:ln>
                <a:effectLst/>
                <a:uLnTx/>
                <a:uFillTx/>
                <a:latin typeface="Helvetica" panose="020B0604020202020204" pitchFamily="34" charset="0"/>
                <a:ea typeface="+mn-ea"/>
                <a:cs typeface="+mn-cs"/>
              </a:rPr>
              <a:t>Front and back views</a:t>
            </a:r>
            <a:endParaRPr kumimoji="0" lang="en-US" altLang="en-US" sz="2400" b="0" i="0" u="none" strike="noStrike" kern="1200" cap="none" spc="0" normalizeH="0" baseline="0" noProof="0" dirty="0" smtClean="0">
              <a:ln>
                <a:noFill/>
              </a:ln>
              <a:effectLst/>
              <a:uLnTx/>
              <a:uFillTx/>
              <a:latin typeface="Times" panose="02020603050405020304" pitchFamily="18" charset="0"/>
              <a:ea typeface="+mn-ea"/>
              <a:cs typeface="+mn-cs"/>
            </a:endParaRPr>
          </a:p>
        </p:txBody>
      </p:sp>
      <p:sp>
        <p:nvSpPr>
          <p:cNvPr id="346120" name="Line 8"/>
          <p:cNvSpPr>
            <a:spLocks noChangeShapeType="1"/>
          </p:cNvSpPr>
          <p:nvPr/>
        </p:nvSpPr>
        <p:spPr bwMode="auto">
          <a:xfrm flipV="1">
            <a:off x="2971800" y="2971800"/>
            <a:ext cx="685800" cy="22860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Times" panose="02020603050405020304" pitchFamily="18" charset="0"/>
              <a:ea typeface="+mn-ea"/>
              <a:cs typeface="+mn-cs"/>
            </a:endParaRPr>
          </a:p>
        </p:txBody>
      </p:sp>
      <p:sp>
        <p:nvSpPr>
          <p:cNvPr id="346122" name="Line 10"/>
          <p:cNvSpPr>
            <a:spLocks noChangeShapeType="1"/>
          </p:cNvSpPr>
          <p:nvPr/>
        </p:nvSpPr>
        <p:spPr bwMode="auto">
          <a:xfrm>
            <a:off x="4572000" y="3276600"/>
            <a:ext cx="838200" cy="3048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919223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35" y="97127"/>
            <a:ext cx="8894619" cy="775709"/>
          </a:xfrm>
        </p:spPr>
        <p:txBody>
          <a:bodyPr>
            <a:normAutofit/>
          </a:bodyPr>
          <a:lstStyle/>
          <a:p>
            <a:r>
              <a:rPr lang="en-US" sz="3200" b="1" dirty="0" smtClean="0">
                <a:latin typeface="Arial" panose="020B0604020202020204" pitchFamily="34" charset="0"/>
                <a:cs typeface="Arial" panose="020B0604020202020204" pitchFamily="34" charset="0"/>
              </a:rPr>
              <a:t>Tellurometer</a:t>
            </a:r>
            <a:endParaRPr lang="en-US" sz="3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835" y="872837"/>
            <a:ext cx="8894619" cy="5805054"/>
          </a:xfrm>
        </p:spPr>
        <p:txBody>
          <a:bodyPr/>
          <a:lstStyle/>
          <a:p>
            <a:pPr algn="just">
              <a:lnSpc>
                <a:spcPct val="150000"/>
              </a:lnSpc>
            </a:pPr>
            <a:r>
              <a:rPr lang="en-US" b="1" dirty="0" smtClean="0">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1957, a second </a:t>
            </a:r>
            <a:r>
              <a:rPr lang="en-US" b="1" dirty="0" smtClean="0">
                <a:latin typeface="Arial" panose="020B0604020202020204" pitchFamily="34" charset="0"/>
                <a:cs typeface="Arial" panose="020B0604020202020204" pitchFamily="34" charset="0"/>
              </a:rPr>
              <a:t>EDM apparatus</a:t>
            </a:r>
            <a:r>
              <a:rPr lang="en-US" b="1" dirty="0">
                <a:latin typeface="Arial" panose="020B0604020202020204" pitchFamily="34" charset="0"/>
                <a:cs typeface="Arial" panose="020B0604020202020204" pitchFamily="34" charset="0"/>
              </a:rPr>
              <a:t>, the tellurometer, was introduced. Designed in South Africa by </a:t>
            </a:r>
            <a:r>
              <a:rPr lang="en-US" b="1" dirty="0" err="1">
                <a:latin typeface="Arial" panose="020B0604020202020204" pitchFamily="34" charset="0"/>
                <a:cs typeface="Arial" panose="020B0604020202020204" pitchFamily="34" charset="0"/>
              </a:rPr>
              <a:t>Dr</a:t>
            </a:r>
            <a:r>
              <a:rPr lang="en-US" b="1" dirty="0">
                <a:latin typeface="Arial" panose="020B0604020202020204" pitchFamily="34" charset="0"/>
                <a:cs typeface="Arial" panose="020B0604020202020204" pitchFamily="34" charset="0"/>
              </a:rPr>
              <a:t> T. </a:t>
            </a:r>
            <a:r>
              <a:rPr lang="en-US" b="1" dirty="0" smtClean="0">
                <a:latin typeface="Arial" panose="020B0604020202020204" pitchFamily="34" charset="0"/>
                <a:cs typeface="Arial" panose="020B0604020202020204" pitchFamily="34" charset="0"/>
              </a:rPr>
              <a:t>L. Wadley</a:t>
            </a:r>
            <a:r>
              <a:rPr lang="en-US" b="1" dirty="0">
                <a:latin typeface="Arial" panose="020B0604020202020204" pitchFamily="34" charset="0"/>
                <a:cs typeface="Arial" panose="020B0604020202020204" pitchFamily="34" charset="0"/>
              </a:rPr>
              <a:t>, this instrument transmitted microwaves, and was capable of </a:t>
            </a:r>
            <a:r>
              <a:rPr lang="en-US" b="1" dirty="0" smtClean="0">
                <a:latin typeface="Arial" panose="020B0604020202020204" pitchFamily="34" charset="0"/>
                <a:cs typeface="Arial" panose="020B0604020202020204" pitchFamily="34" charset="0"/>
              </a:rPr>
              <a:t>observing distances </a:t>
            </a:r>
            <a:r>
              <a:rPr lang="en-US" b="1" dirty="0">
                <a:latin typeface="Arial" panose="020B0604020202020204" pitchFamily="34" charset="0"/>
                <a:cs typeface="Arial" panose="020B0604020202020204" pitchFamily="34" charset="0"/>
              </a:rPr>
              <a:t>up to 50 mi (80 km) or more, day or night</a:t>
            </a:r>
            <a:r>
              <a:rPr lang="en-US" b="1" dirty="0" smtClean="0">
                <a:latin typeface="Arial" panose="020B0604020202020204" pitchFamily="34" charset="0"/>
                <a:cs typeface="Arial" panose="020B0604020202020204" pitchFamily="34" charset="0"/>
              </a:rPr>
              <a:t>.</a:t>
            </a:r>
          </a:p>
          <a:p>
            <a:pPr algn="just">
              <a:lnSpc>
                <a:spcPct val="150000"/>
              </a:lnSpc>
            </a:pPr>
            <a:endParaRPr lang="en-US" b="1" dirty="0">
              <a:solidFill>
                <a:srgbClr val="00B0F0"/>
              </a:solidFill>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34" y="2428297"/>
            <a:ext cx="2403475" cy="210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2428297"/>
            <a:ext cx="1960419" cy="210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109" y="4604904"/>
            <a:ext cx="4673600" cy="199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8"/>
          <p:cNvSpPr txBox="1">
            <a:spLocks noChangeArrowheads="1"/>
          </p:cNvSpPr>
          <p:nvPr/>
        </p:nvSpPr>
        <p:spPr bwMode="auto">
          <a:xfrm>
            <a:off x="107371" y="5207288"/>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smtClean="0">
                <a:ln>
                  <a:noFill/>
                </a:ln>
                <a:effectLst/>
                <a:uLnTx/>
                <a:uFillTx/>
                <a:latin typeface="Helvetica" panose="020B0604020202020204" pitchFamily="34" charset="0"/>
                <a:ea typeface="+mn-ea"/>
                <a:cs typeface="+mn-cs"/>
              </a:rPr>
              <a:t>1970’s version (1.7kg)</a:t>
            </a:r>
            <a:endParaRPr kumimoji="0" lang="en-US" altLang="en-US" sz="2400" b="0" i="0" u="none" strike="noStrike" kern="1200" cap="none" spc="0" normalizeH="0" baseline="0" noProof="0" dirty="0" smtClean="0">
              <a:ln>
                <a:noFill/>
              </a:ln>
              <a:effectLst/>
              <a:uLnTx/>
              <a:uFillTx/>
              <a:latin typeface="Times" panose="02020603050405020304" pitchFamily="18" charset="0"/>
              <a:ea typeface="+mn-ea"/>
              <a:cs typeface="+mn-cs"/>
            </a:endParaRPr>
          </a:p>
        </p:txBody>
      </p:sp>
      <p:sp>
        <p:nvSpPr>
          <p:cNvPr id="9" name="Text Box 6"/>
          <p:cNvSpPr txBox="1">
            <a:spLocks noChangeArrowheads="1"/>
          </p:cNvSpPr>
          <p:nvPr/>
        </p:nvSpPr>
        <p:spPr bwMode="auto">
          <a:xfrm>
            <a:off x="3200400" y="2514600"/>
            <a:ext cx="26939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smtClean="0">
                <a:ln>
                  <a:noFill/>
                </a:ln>
                <a:effectLst/>
                <a:uLnTx/>
                <a:uFillTx/>
                <a:latin typeface="Helvetica" panose="020B0604020202020204" pitchFamily="34" charset="0"/>
                <a:ea typeface="+mn-ea"/>
                <a:cs typeface="+mn-cs"/>
              </a:rPr>
              <a:t>Back and front of instrument (9 kg with case)</a:t>
            </a:r>
            <a:endParaRPr kumimoji="0" lang="en-US" altLang="en-US" sz="2400" b="0" i="0" u="none" strike="noStrike" kern="1200" cap="none" spc="0" normalizeH="0" baseline="0" noProof="0" dirty="0" smtClean="0">
              <a:ln>
                <a:noFill/>
              </a:ln>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1891070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28650" y="365127"/>
            <a:ext cx="7886700" cy="922336"/>
          </a:xfrm>
        </p:spPr>
        <p:txBody>
          <a:bodyPr/>
          <a:lstStyle/>
          <a:p>
            <a:pPr algn="ctr"/>
            <a:r>
              <a:rPr lang="en-US" altLang="en-US" b="1" dirty="0">
                <a:latin typeface="Arial" panose="020B0604020202020204" pitchFamily="34" charset="0"/>
                <a:cs typeface="Arial" panose="020B0604020202020204" pitchFamily="34" charset="0"/>
              </a:rPr>
              <a:t>Modern V</a:t>
            </a:r>
            <a:r>
              <a:rPr lang="en-US" altLang="en-US" b="1" dirty="0" smtClean="0">
                <a:latin typeface="Arial" panose="020B0604020202020204" pitchFamily="34" charset="0"/>
                <a:cs typeface="Arial" panose="020B0604020202020204" pitchFamily="34" charset="0"/>
              </a:rPr>
              <a:t>ersions </a:t>
            </a:r>
            <a:endParaRPr lang="en-US" altLang="en-US" b="1" dirty="0">
              <a:latin typeface="Arial" panose="020B0604020202020204" pitchFamily="34" charset="0"/>
              <a:cs typeface="Arial" panose="020B0604020202020204" pitchFamily="34" charset="0"/>
            </a:endParaRPr>
          </a:p>
        </p:txBody>
      </p:sp>
      <p:sp>
        <p:nvSpPr>
          <p:cNvPr id="350211" name="Rectangle 3"/>
          <p:cNvSpPr>
            <a:spLocks noGrp="1" noChangeArrowheads="1"/>
          </p:cNvSpPr>
          <p:nvPr>
            <p:ph idx="1"/>
          </p:nvPr>
        </p:nvSpPr>
        <p:spPr>
          <a:xfrm>
            <a:off x="628650" y="1287463"/>
            <a:ext cx="7886700" cy="5352488"/>
          </a:xfrm>
        </p:spPr>
        <p:txBody>
          <a:bodyPr/>
          <a:lstStyle/>
          <a:p>
            <a:pPr algn="just">
              <a:lnSpc>
                <a:spcPct val="150000"/>
              </a:lnSpc>
            </a:pPr>
            <a:r>
              <a:rPr lang="en-US" altLang="en-US" sz="1800" b="1" dirty="0">
                <a:latin typeface="Arial" panose="020B0604020202020204" pitchFamily="34" charset="0"/>
                <a:cs typeface="Arial" panose="020B0604020202020204" pitchFamily="34" charset="0"/>
              </a:rPr>
              <a:t>These types of measurements are now directly built into the telescope assemblies of theodolites and you can see these on most construction sites.  The angles are now also read electronically (compared to glass optical circles).</a:t>
            </a:r>
          </a:p>
          <a:p>
            <a:pPr algn="just">
              <a:lnSpc>
                <a:spcPct val="150000"/>
              </a:lnSpc>
            </a:pPr>
            <a:r>
              <a:rPr lang="en-US" altLang="en-US" sz="1800" b="1" dirty="0">
                <a:latin typeface="Arial" panose="020B0604020202020204" pitchFamily="34" charset="0"/>
                <a:cs typeface="Arial" panose="020B0604020202020204" pitchFamily="34" charset="0"/>
              </a:rPr>
              <a:t>Modern example (circa 2000)</a:t>
            </a:r>
          </a:p>
          <a:p>
            <a:endParaRPr lang="en-US" altLang="en-US" dirty="0">
              <a:solidFill>
                <a:srgbClr val="00B050"/>
              </a:solidFill>
            </a:endParaRPr>
          </a:p>
        </p:txBody>
      </p:sp>
      <p:pic>
        <p:nvPicPr>
          <p:cNvPr id="3502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352800"/>
            <a:ext cx="2247900"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02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32" y="3618132"/>
            <a:ext cx="1996731" cy="25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0214" name="Text Box 6"/>
          <p:cNvSpPr txBox="1">
            <a:spLocks noChangeArrowheads="1"/>
          </p:cNvSpPr>
          <p:nvPr/>
        </p:nvSpPr>
        <p:spPr bwMode="auto">
          <a:xfrm>
            <a:off x="3046827" y="3732213"/>
            <a:ext cx="2667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smtClean="0">
                <a:ln>
                  <a:noFill/>
                </a:ln>
                <a:effectLst/>
                <a:uLnTx/>
                <a:uFillTx/>
                <a:latin typeface="Helvetica" panose="020B0604020202020204" pitchFamily="34" charset="0"/>
                <a:ea typeface="+mn-ea"/>
                <a:cs typeface="+mn-cs"/>
              </a:rPr>
              <a:t>Corner cube reflector, Infrared light source used</a:t>
            </a:r>
          </a:p>
        </p:txBody>
      </p:sp>
    </p:spTree>
    <p:extLst>
      <p:ext uri="{BB962C8B-B14F-4D97-AF65-F5344CB8AC3E}">
        <p14:creationId xmlns:p14="http://schemas.microsoft.com/office/powerpoint/2010/main" val="1790536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35" y="97127"/>
            <a:ext cx="8894619" cy="704731"/>
          </a:xfrm>
        </p:spPr>
        <p:txBody>
          <a:bodyPr>
            <a:normAutofit/>
          </a:bodyPr>
          <a:lstStyle/>
          <a:p>
            <a:r>
              <a:rPr lang="en-US" sz="3600" b="1" dirty="0" smtClean="0">
                <a:latin typeface="Arial" panose="020B0604020202020204" pitchFamily="34" charset="0"/>
                <a:cs typeface="Arial" panose="020B0604020202020204" pitchFamily="34" charset="0"/>
              </a:rPr>
              <a:t>Modern Versions (contd.)</a:t>
            </a:r>
            <a:endParaRPr lang="en-US" sz="36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835" y="970671"/>
            <a:ext cx="8894619" cy="5707219"/>
          </a:xfrm>
        </p:spPr>
        <p:txBody>
          <a:bodyPr/>
          <a:lstStyle/>
          <a:p>
            <a:pPr algn="just">
              <a:lnSpc>
                <a:spcPct val="150000"/>
              </a:lnSpc>
            </a:pPr>
            <a:r>
              <a:rPr lang="en-US" b="1" dirty="0">
                <a:latin typeface="Arial" panose="020B0604020202020204" pitchFamily="34" charset="0"/>
                <a:cs typeface="Arial" panose="020B0604020202020204" pitchFamily="34" charset="0"/>
              </a:rPr>
              <a:t>In the </a:t>
            </a:r>
            <a:r>
              <a:rPr lang="en-US" b="1" dirty="0" smtClean="0">
                <a:latin typeface="Arial" panose="020B0604020202020204" pitchFamily="34" charset="0"/>
                <a:cs typeface="Arial" panose="020B0604020202020204" pitchFamily="34" charset="0"/>
              </a:rPr>
              <a:t>modern generation, EDM </a:t>
            </a:r>
            <a:r>
              <a:rPr lang="en-US" b="1" dirty="0">
                <a:latin typeface="Arial" panose="020B0604020202020204" pitchFamily="34" charset="0"/>
                <a:cs typeface="Arial" panose="020B0604020202020204" pitchFamily="34" charset="0"/>
              </a:rPr>
              <a:t>instruments are combined </a:t>
            </a:r>
            <a:r>
              <a:rPr lang="en-US" b="1" dirty="0" smtClean="0">
                <a:latin typeface="Arial" panose="020B0604020202020204" pitchFamily="34" charset="0"/>
                <a:cs typeface="Arial" panose="020B0604020202020204" pitchFamily="34" charset="0"/>
              </a:rPr>
              <a:t>with digital </a:t>
            </a:r>
            <a:r>
              <a:rPr lang="en-US" b="1" dirty="0">
                <a:latin typeface="Arial" panose="020B0604020202020204" pitchFamily="34" charset="0"/>
                <a:cs typeface="Arial" panose="020B0604020202020204" pitchFamily="34" charset="0"/>
              </a:rPr>
              <a:t>theodolites </a:t>
            </a:r>
            <a:r>
              <a:rPr lang="en-US" b="1" dirty="0" smtClean="0">
                <a:latin typeface="Arial" panose="020B0604020202020204" pitchFamily="34" charset="0"/>
                <a:cs typeface="Arial" panose="020B0604020202020204" pitchFamily="34" charset="0"/>
              </a:rPr>
              <a:t>and microprocessors to produce total </a:t>
            </a:r>
            <a:r>
              <a:rPr lang="en-US" b="1" dirty="0">
                <a:latin typeface="Arial" panose="020B0604020202020204" pitchFamily="34" charset="0"/>
                <a:cs typeface="Arial" panose="020B0604020202020204" pitchFamily="34" charset="0"/>
              </a:rPr>
              <a:t>station instruments. These devices can simultaneously and automatically observe both distances </a:t>
            </a:r>
            <a:r>
              <a:rPr lang="en-US" b="1" dirty="0" smtClean="0">
                <a:latin typeface="Arial" panose="020B0604020202020204" pitchFamily="34" charset="0"/>
                <a:cs typeface="Arial" panose="020B0604020202020204" pitchFamily="34" charset="0"/>
              </a:rPr>
              <a:t>and angles.</a:t>
            </a:r>
            <a:endParaRPr lang="en-US" b="1" dirty="0">
              <a:latin typeface="Arial" panose="020B0604020202020204" pitchFamily="34" charset="0"/>
              <a:cs typeface="Arial" panose="020B0604020202020204" pitchFamily="34" charset="0"/>
            </a:endParaRPr>
          </a:p>
          <a:p>
            <a:pPr algn="just"/>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958" y="2490531"/>
            <a:ext cx="6527408" cy="3910891"/>
          </a:xfrm>
          <a:prstGeom prst="rect">
            <a:avLst/>
          </a:prstGeom>
        </p:spPr>
      </p:pic>
    </p:spTree>
    <p:extLst>
      <p:ext uri="{BB962C8B-B14F-4D97-AF65-F5344CB8AC3E}">
        <p14:creationId xmlns:p14="http://schemas.microsoft.com/office/powerpoint/2010/main" val="4103904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35" y="97127"/>
            <a:ext cx="8894619" cy="732867"/>
          </a:xfrm>
        </p:spPr>
        <p:txBody>
          <a:bodyPr>
            <a:normAutofit/>
          </a:bodyPr>
          <a:lstStyle/>
          <a:p>
            <a:r>
              <a:rPr lang="en-US" sz="3600" b="1" dirty="0" smtClean="0">
                <a:latin typeface="Arial" panose="020B0604020202020204" pitchFamily="34" charset="0"/>
                <a:cs typeface="Arial" panose="020B0604020202020204" pitchFamily="34" charset="0"/>
              </a:rPr>
              <a:t>Principal of EDM</a:t>
            </a:r>
            <a:endParaRPr lang="en-US" sz="36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110835" y="829995"/>
                <a:ext cx="8894619" cy="5847896"/>
              </a:xfrm>
            </p:spPr>
            <p:txBody>
              <a:bodyPr/>
              <a:lstStyle/>
              <a:p>
                <a:pPr algn="just">
                  <a:lnSpc>
                    <a:spcPct val="150000"/>
                  </a:lnSpc>
                </a:pPr>
                <a:r>
                  <a:rPr lang="en-US" b="1" dirty="0" smtClean="0">
                    <a:solidFill>
                      <a:schemeClr val="tx1"/>
                    </a:solidFill>
                    <a:latin typeface="Arial" panose="020B0604020202020204" pitchFamily="34" charset="0"/>
                    <a:cs typeface="Arial" panose="020B0604020202020204" pitchFamily="34" charset="0"/>
                  </a:rPr>
                  <a:t>Electronic distance measurement is based on the rate and manner that electromagnetic energy propagates through the atmosphere. The rate of propagation can </a:t>
                </a:r>
                <a:r>
                  <a:rPr lang="en-US" b="1" dirty="0">
                    <a:solidFill>
                      <a:schemeClr val="tx1"/>
                    </a:solidFill>
                    <a:latin typeface="Arial" panose="020B0604020202020204" pitchFamily="34" charset="0"/>
                    <a:cs typeface="Arial" panose="020B0604020202020204" pitchFamily="34" charset="0"/>
                  </a:rPr>
                  <a:t>be expressed with the following </a:t>
                </a:r>
                <a:r>
                  <a:rPr lang="en-US" b="1" dirty="0" smtClean="0">
                    <a:solidFill>
                      <a:schemeClr val="tx1"/>
                    </a:solidFill>
                    <a:latin typeface="Arial" panose="020B0604020202020204" pitchFamily="34" charset="0"/>
                    <a:cs typeface="Arial" panose="020B0604020202020204" pitchFamily="34" charset="0"/>
                  </a:rPr>
                  <a:t>equation</a:t>
                </a:r>
              </a:p>
              <a:p>
                <a14:m>
                  <m:oMath xmlns:m="http://schemas.openxmlformats.org/officeDocument/2006/math">
                    <m:r>
                      <a:rPr lang="en-US" sz="2400" b="1" i="1" dirty="0" smtClean="0">
                        <a:solidFill>
                          <a:schemeClr val="tx1"/>
                        </a:solidFill>
                        <a:latin typeface="Cambria Math" panose="02040503050406030204" pitchFamily="18" charset="0"/>
                        <a:cs typeface="Arial" panose="020B0604020202020204" pitchFamily="34" charset="0"/>
                      </a:rPr>
                      <m:t>𝑽</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𝒇</m:t>
                    </m:r>
                    <m:r>
                      <a:rPr lang="en-US" sz="2400" b="1" i="1"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ea typeface="Cambria Math" panose="02040503050406030204" pitchFamily="18" charset="0"/>
                      </a:rPr>
                      <m:t>𝝀</m:t>
                    </m:r>
                  </m:oMath>
                </a14:m>
                <a:r>
                  <a:rPr lang="en-US" sz="2400" b="1" dirty="0" smtClean="0">
                    <a:solidFill>
                      <a:schemeClr val="tx1"/>
                    </a:solidFill>
                    <a:latin typeface="Arial" panose="020B0604020202020204" pitchFamily="34" charset="0"/>
                    <a:cs typeface="Arial" panose="020B0604020202020204" pitchFamily="34" charset="0"/>
                  </a:rPr>
                  <a:t>                    (1)</a:t>
                </a:r>
              </a:p>
              <a:p>
                <a:pPr lvl="0" algn="just">
                  <a:lnSpc>
                    <a:spcPct val="150000"/>
                  </a:lnSpc>
                </a:pPr>
                <a:r>
                  <a:rPr lang="en-US" b="1" dirty="0" smtClean="0">
                    <a:solidFill>
                      <a:schemeClr val="tx1"/>
                    </a:solidFill>
                    <a:latin typeface="Arial" panose="020B0604020202020204" pitchFamily="34" charset="0"/>
                    <a:cs typeface="Arial" panose="020B0604020202020204" pitchFamily="34" charset="0"/>
                  </a:rPr>
                  <a:t>where V is </a:t>
                </a:r>
                <a:r>
                  <a:rPr lang="en-US" b="1" dirty="0">
                    <a:solidFill>
                      <a:schemeClr val="tx1"/>
                    </a:solidFill>
                    <a:latin typeface="Arial" panose="020B0604020202020204" pitchFamily="34" charset="0"/>
                    <a:cs typeface="Arial" panose="020B0604020202020204" pitchFamily="34" charset="0"/>
                  </a:rPr>
                  <a:t>the velocity of electromagnetic energy, in meters per second; f </a:t>
                </a:r>
                <a:r>
                  <a:rPr lang="en-US" b="1" dirty="0" smtClean="0">
                    <a:solidFill>
                      <a:schemeClr val="tx1"/>
                    </a:solidFill>
                    <a:latin typeface="Arial" panose="020B0604020202020204" pitchFamily="34" charset="0"/>
                    <a:cs typeface="Arial" panose="020B0604020202020204" pitchFamily="34" charset="0"/>
                  </a:rPr>
                  <a:t>the modulated </a:t>
                </a:r>
                <a:r>
                  <a:rPr lang="en-US" b="1" dirty="0">
                    <a:solidFill>
                      <a:schemeClr val="tx1"/>
                    </a:solidFill>
                    <a:latin typeface="Arial" panose="020B0604020202020204" pitchFamily="34" charset="0"/>
                    <a:cs typeface="Arial" panose="020B0604020202020204" pitchFamily="34" charset="0"/>
                  </a:rPr>
                  <a:t>frequency of the energy, in </a:t>
                </a:r>
                <a:r>
                  <a:rPr lang="en-US" b="1" dirty="0" smtClean="0">
                    <a:solidFill>
                      <a:schemeClr val="tx1"/>
                    </a:solidFill>
                    <a:latin typeface="Arial" panose="020B0604020202020204" pitchFamily="34" charset="0"/>
                    <a:cs typeface="Arial" panose="020B0604020202020204" pitchFamily="34" charset="0"/>
                  </a:rPr>
                  <a:t>hertz and </a:t>
                </a:r>
                <a14:m>
                  <m:oMath xmlns:m="http://schemas.openxmlformats.org/officeDocument/2006/math">
                    <m:r>
                      <a:rPr lang="en-US" sz="2000" b="1" i="1">
                        <a:solidFill>
                          <a:schemeClr val="tx1"/>
                        </a:solidFill>
                        <a:latin typeface="Cambria Math" panose="02040503050406030204" pitchFamily="18" charset="0"/>
                        <a:ea typeface="Cambria Math" panose="02040503050406030204" pitchFamily="18" charset="0"/>
                      </a:rPr>
                      <m:t>𝝀</m:t>
                    </m:r>
                  </m:oMath>
                </a14:m>
                <a:r>
                  <a:rPr lang="en-US" b="1" dirty="0" smtClean="0">
                    <a:solidFill>
                      <a:schemeClr val="tx1"/>
                    </a:solidFill>
                    <a:latin typeface="Arial" panose="020B0604020202020204" pitchFamily="34" charset="0"/>
                    <a:cs typeface="Arial" panose="020B0604020202020204" pitchFamily="34" charset="0"/>
                  </a:rPr>
                  <a:t> the </a:t>
                </a:r>
                <a:r>
                  <a:rPr lang="en-US" b="1" dirty="0">
                    <a:solidFill>
                      <a:schemeClr val="tx1"/>
                    </a:solidFill>
                    <a:latin typeface="Arial" panose="020B0604020202020204" pitchFamily="34" charset="0"/>
                    <a:cs typeface="Arial" panose="020B0604020202020204" pitchFamily="34" charset="0"/>
                  </a:rPr>
                  <a:t>wavelength, in </a:t>
                </a:r>
                <a:r>
                  <a:rPr lang="en-US" b="1" dirty="0" smtClean="0">
                    <a:solidFill>
                      <a:schemeClr val="tx1"/>
                    </a:solidFill>
                    <a:latin typeface="Arial" panose="020B0604020202020204" pitchFamily="34" charset="0"/>
                    <a:cs typeface="Arial" panose="020B0604020202020204" pitchFamily="34" charset="0"/>
                  </a:rPr>
                  <a:t>meters. The </a:t>
                </a:r>
                <a:r>
                  <a:rPr lang="en-US" b="1" dirty="0">
                    <a:solidFill>
                      <a:schemeClr val="tx1"/>
                    </a:solidFill>
                    <a:latin typeface="Arial" panose="020B0604020202020204" pitchFamily="34" charset="0"/>
                    <a:cs typeface="Arial" panose="020B0604020202020204" pitchFamily="34" charset="0"/>
                  </a:rPr>
                  <a:t>velocity of electromagnetic energy in a vacuum is 299,792,458 m/sec. </a:t>
                </a:r>
                <a:r>
                  <a:rPr lang="en-US" b="1" dirty="0" smtClean="0">
                    <a:solidFill>
                      <a:schemeClr val="tx1"/>
                    </a:solidFill>
                    <a:latin typeface="Arial" panose="020B0604020202020204" pitchFamily="34" charset="0"/>
                    <a:cs typeface="Arial" panose="020B0604020202020204" pitchFamily="34" charset="0"/>
                  </a:rPr>
                  <a:t>Its speed </a:t>
                </a:r>
                <a:r>
                  <a:rPr lang="en-US" b="1" dirty="0">
                    <a:solidFill>
                      <a:schemeClr val="tx1"/>
                    </a:solidFill>
                    <a:latin typeface="Arial" panose="020B0604020202020204" pitchFamily="34" charset="0"/>
                    <a:cs typeface="Arial" panose="020B0604020202020204" pitchFamily="34" charset="0"/>
                  </a:rPr>
                  <a:t>is slowed somewhat in the atmosphere </a:t>
                </a:r>
                <a:r>
                  <a:rPr lang="en-US" b="1" dirty="0" smtClean="0">
                    <a:solidFill>
                      <a:schemeClr val="tx1"/>
                    </a:solidFill>
                    <a:latin typeface="Arial" panose="020B0604020202020204" pitchFamily="34" charset="0"/>
                    <a:cs typeface="Arial" panose="020B0604020202020204" pitchFamily="34" charset="0"/>
                  </a:rPr>
                  <a:t>according </a:t>
                </a:r>
                <a:r>
                  <a:rPr lang="en-US" b="1" dirty="0">
                    <a:solidFill>
                      <a:schemeClr val="tx1"/>
                    </a:solidFill>
                    <a:latin typeface="Arial" panose="020B0604020202020204" pitchFamily="34" charset="0"/>
                    <a:cs typeface="Arial" panose="020B0604020202020204" pitchFamily="34" charset="0"/>
                  </a:rPr>
                  <a:t>to the following </a:t>
                </a:r>
                <a:r>
                  <a:rPr lang="en-US" b="1" dirty="0" smtClean="0">
                    <a:solidFill>
                      <a:schemeClr val="tx1"/>
                    </a:solidFill>
                    <a:latin typeface="Arial" panose="020B0604020202020204" pitchFamily="34" charset="0"/>
                    <a:cs typeface="Arial" panose="020B0604020202020204" pitchFamily="34" charset="0"/>
                  </a:rPr>
                  <a:t>equation</a:t>
                </a:r>
              </a:p>
              <a:p>
                <a:pPr lvl="0" algn="just"/>
                <a:r>
                  <a:rPr lang="en-US" sz="2400" b="0" dirty="0" smtClean="0">
                    <a:solidFill>
                      <a:schemeClr val="tx1"/>
                    </a:solidFill>
                    <a:cs typeface="Arial" panose="020B0604020202020204" pitchFamily="34" charset="0"/>
                  </a:rPr>
                  <a:t>                                         </a:t>
                </a:r>
                <a14:m>
                  <m:oMath xmlns:m="http://schemas.openxmlformats.org/officeDocument/2006/math">
                    <m:r>
                      <a:rPr lang="en-US" sz="2400" b="1" i="1" smtClean="0">
                        <a:solidFill>
                          <a:schemeClr val="tx1"/>
                        </a:solidFill>
                        <a:latin typeface="Cambria Math" panose="02040503050406030204" pitchFamily="18" charset="0"/>
                        <a:cs typeface="Arial" panose="020B0604020202020204" pitchFamily="34" charset="0"/>
                      </a:rPr>
                      <m:t>𝑽</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𝒄</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𝒏</m:t>
                    </m:r>
                  </m:oMath>
                </a14:m>
                <a:r>
                  <a:rPr lang="en-US" sz="2400" b="1" dirty="0" smtClean="0">
                    <a:solidFill>
                      <a:schemeClr val="tx1"/>
                    </a:solidFill>
                    <a:latin typeface="Arial" panose="020B0604020202020204" pitchFamily="34" charset="0"/>
                    <a:cs typeface="Arial" panose="020B0604020202020204" pitchFamily="34" charset="0"/>
                  </a:rPr>
                  <a:t>                   (2)</a:t>
                </a:r>
                <a:endParaRPr lang="en-US" sz="2400" b="1" dirty="0">
                  <a:solidFill>
                    <a:schemeClr val="tx1"/>
                  </a:solidFill>
                  <a:latin typeface="Arial" panose="020B0604020202020204" pitchFamily="34" charset="0"/>
                  <a:cs typeface="Arial" panose="020B0604020202020204" pitchFamily="34" charset="0"/>
                </a:endParaRPr>
              </a:p>
              <a:p>
                <a:pPr lvl="0" algn="just"/>
                <a:endParaRPr lang="en-US" dirty="0">
                  <a:latin typeface="Arial" panose="020B0604020202020204" pitchFamily="34" charset="0"/>
                  <a:cs typeface="Arial" panose="020B0604020202020204" pitchFamily="34" charset="0"/>
                </a:endParaRPr>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10835" y="829995"/>
                <a:ext cx="8894619" cy="5847896"/>
              </a:xfrm>
              <a:blipFill rotWithShape="0">
                <a:blip r:embed="rId2"/>
                <a:stretch>
                  <a:fillRect l="-548" r="-617"/>
                </a:stretch>
              </a:blipFill>
            </p:spPr>
            <p:txBody>
              <a:bodyPr/>
              <a:lstStyle/>
              <a:p>
                <a:r>
                  <a:rPr lang="en-US">
                    <a:noFill/>
                  </a:rPr>
                  <a:t> </a:t>
                </a:r>
              </a:p>
            </p:txBody>
          </p:sp>
        </mc:Fallback>
      </mc:AlternateContent>
    </p:spTree>
    <p:extLst>
      <p:ext uri="{BB962C8B-B14F-4D97-AF65-F5344CB8AC3E}">
        <p14:creationId xmlns:p14="http://schemas.microsoft.com/office/powerpoint/2010/main" val="3076880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1370</TotalTime>
  <Words>893</Words>
  <Application>Microsoft Office PowerPoint</Application>
  <PresentationFormat>On-screen Show (4:3)</PresentationFormat>
  <Paragraphs>56</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Cambria Math</vt:lpstr>
      <vt:lpstr>Helvetica</vt:lpstr>
      <vt:lpstr>Times</vt:lpstr>
      <vt:lpstr>Wingdings</vt:lpstr>
      <vt:lpstr>1_Office Theme</vt:lpstr>
      <vt:lpstr>Department of Civil Engineering</vt:lpstr>
      <vt:lpstr>Electronic Distance Measurement (EDM)</vt:lpstr>
      <vt:lpstr>History Of EDM</vt:lpstr>
      <vt:lpstr>Geodimeter</vt:lpstr>
      <vt:lpstr>Later model Geodimeter</vt:lpstr>
      <vt:lpstr>Tellurometer</vt:lpstr>
      <vt:lpstr>Modern Versions </vt:lpstr>
      <vt:lpstr>Modern Versions (contd.)</vt:lpstr>
      <vt:lpstr>Principal of EDM</vt:lpstr>
      <vt:lpstr>Principal of EDM (contd.)</vt:lpstr>
      <vt:lpstr>Principal of EDM (contd.)</vt:lpstr>
      <vt:lpstr>Generalized EDM Procedure</vt:lpstr>
      <vt:lpstr>Generalized EDM Procedure (contd.)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Engr. Muhammad Kashif  Department of Civil Engineering</dc:title>
  <dc:creator>Kashif</dc:creator>
  <cp:lastModifiedBy>Hassan Ashfaq</cp:lastModifiedBy>
  <cp:revision>3</cp:revision>
  <dcterms:created xsi:type="dcterms:W3CDTF">2016-02-20T12:38:26Z</dcterms:created>
  <dcterms:modified xsi:type="dcterms:W3CDTF">2016-03-01T11:10:19Z</dcterms:modified>
</cp:coreProperties>
</file>