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7" r:id="rId9"/>
    <p:sldId id="268" r:id="rId10"/>
    <p:sldId id="269" r:id="rId11"/>
    <p:sldId id="275" r:id="rId12"/>
    <p:sldId id="276" r:id="rId13"/>
    <p:sldId id="277" r:id="rId14"/>
    <p:sldId id="278" r:id="rId15"/>
    <p:sldId id="279" r:id="rId16"/>
    <p:sldId id="280" r:id="rId17"/>
    <p:sldId id="263" r:id="rId18"/>
    <p:sldId id="264" r:id="rId19"/>
    <p:sldId id="266" r:id="rId20"/>
    <p:sldId id="270" r:id="rId21"/>
    <p:sldId id="271" r:id="rId22"/>
    <p:sldId id="265" r:id="rId23"/>
    <p:sldId id="273" r:id="rId24"/>
    <p:sldId id="274" r:id="rId25"/>
    <p:sldId id="27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99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70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83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2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20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97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35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33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6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7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273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57CDF-C1AA-4770-9583-8B2BD039E93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14238-1387-4B11-AB30-CBC953913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39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gi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aizan\Downloads\15320safety20glov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7" y="2362200"/>
            <a:ext cx="2064327" cy="206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7710" y="0"/>
            <a:ext cx="9171709" cy="2362200"/>
          </a:xfrm>
          <a:solidFill>
            <a:schemeClr val="tx1"/>
          </a:solidFill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Personal Protective Equipment (PPE) for construction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496291" y="5077691"/>
            <a:ext cx="6400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>
                <a:solidFill>
                  <a:schemeClr val="tx1"/>
                </a:solidFill>
              </a:rPr>
              <a:t>Faizan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Shafique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Faizan\Downloads\images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364" y="2425687"/>
            <a:ext cx="1905000" cy="1593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Faizan\Downloads\images (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384477"/>
            <a:ext cx="1676399" cy="167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Faizan\Downloads\images (5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742" y="2368379"/>
            <a:ext cx="1822622" cy="1822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003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Types of PPE for Eye Protection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44782"/>
            <a:ext cx="2737542" cy="1756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5" descr="C:\Users\Faizan\Downloads\images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036" y="1516423"/>
            <a:ext cx="2438400" cy="1813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C:\Users\Faizan\Downloads\images (10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3342" y="3581400"/>
            <a:ext cx="2337089" cy="2337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38200" y="328435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Safety Glasses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760431" y="32120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Safety Goggles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423342" y="6019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Welding Shield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9167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FOOT PROTECTION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315" name="Picture 3" descr="C:\Users\Faizan\Downloads\shoe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438400"/>
            <a:ext cx="7315200" cy="3145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7778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When must Foot Protection be provided?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058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any of these are present: </a:t>
            </a:r>
          </a:p>
          <a:p>
            <a:r>
              <a:rPr lang="en-US" dirty="0" smtClean="0"/>
              <a:t>Heavy </a:t>
            </a:r>
            <a:r>
              <a:rPr lang="en-US" dirty="0"/>
              <a:t>objects such as barrels or tools that might roll onto or fall on employees’ feet. </a:t>
            </a:r>
          </a:p>
          <a:p>
            <a:r>
              <a:rPr lang="en-US" dirty="0" smtClean="0"/>
              <a:t>Sharp </a:t>
            </a:r>
            <a:r>
              <a:rPr lang="en-US" dirty="0"/>
              <a:t>objects such as nails or spikes that might pierce ordinary shoes. </a:t>
            </a:r>
          </a:p>
          <a:p>
            <a:r>
              <a:rPr lang="en-US" dirty="0" smtClean="0"/>
              <a:t>Molten </a:t>
            </a:r>
            <a:r>
              <a:rPr lang="en-US" dirty="0"/>
              <a:t>metal that might splash on feet. </a:t>
            </a:r>
          </a:p>
          <a:p>
            <a:r>
              <a:rPr lang="en-US" dirty="0" smtClean="0"/>
              <a:t>Hot </a:t>
            </a:r>
            <a:r>
              <a:rPr lang="en-US" dirty="0"/>
              <a:t>or wet surfaces. </a:t>
            </a:r>
          </a:p>
          <a:p>
            <a:r>
              <a:rPr lang="en-US" dirty="0" smtClean="0"/>
              <a:t>Slippery </a:t>
            </a:r>
            <a:r>
              <a:rPr lang="en-US" dirty="0"/>
              <a:t>surfaces.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255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Characteristics of Safety shoes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5105400" cy="46482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Impact-resistant </a:t>
            </a:r>
            <a:r>
              <a:rPr lang="en-US" dirty="0"/>
              <a:t>toes and heat-resistant soles protect against hot surfaces common in roofing and paving.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Some </a:t>
            </a:r>
            <a:r>
              <a:rPr lang="en-US" dirty="0"/>
              <a:t>have metal insoles to protect against puncture wounds.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May </a:t>
            </a:r>
            <a:r>
              <a:rPr lang="en-US" dirty="0"/>
              <a:t>be electrically conductive for use in explosive atmospheres, or nonconductive to protect from workplace electrical hazards. </a:t>
            </a:r>
          </a:p>
          <a:p>
            <a:pPr marL="0" indent="0" algn="just">
              <a:buNone/>
            </a:pPr>
            <a:endParaRPr lang="en-US" dirty="0"/>
          </a:p>
        </p:txBody>
      </p:sp>
      <p:pic>
        <p:nvPicPr>
          <p:cNvPr id="14338" name="Picture 2" descr="C:\Users\Faizan\Downloads\images (1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828800"/>
            <a:ext cx="302895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770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HAND PROTECTION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5363" name="Picture 3" descr="C:\Users\Faizan\Downloads\images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62200"/>
            <a:ext cx="62484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908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When must Hand Protection be provided?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05800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When </a:t>
            </a:r>
            <a:r>
              <a:rPr lang="en-US" b="1" dirty="0"/>
              <a:t>any of these are present: </a:t>
            </a:r>
            <a:endParaRPr lang="en-US" b="1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Burns </a:t>
            </a:r>
          </a:p>
          <a:p>
            <a:r>
              <a:rPr lang="en-US" dirty="0" smtClean="0"/>
              <a:t>Bruises </a:t>
            </a:r>
            <a:endParaRPr lang="en-US" dirty="0"/>
          </a:p>
          <a:p>
            <a:r>
              <a:rPr lang="en-US" dirty="0" smtClean="0"/>
              <a:t>Abrasions </a:t>
            </a:r>
            <a:endParaRPr lang="en-US" dirty="0"/>
          </a:p>
          <a:p>
            <a:r>
              <a:rPr lang="en-US" dirty="0" smtClean="0"/>
              <a:t>Cuts </a:t>
            </a:r>
            <a:endParaRPr lang="en-US" dirty="0"/>
          </a:p>
          <a:p>
            <a:r>
              <a:rPr lang="en-US" dirty="0" smtClean="0"/>
              <a:t>Punctures </a:t>
            </a:r>
            <a:endParaRPr lang="en-US" dirty="0"/>
          </a:p>
          <a:p>
            <a:r>
              <a:rPr lang="en-US" dirty="0" smtClean="0"/>
              <a:t>Fractures </a:t>
            </a:r>
            <a:endParaRPr lang="en-US" dirty="0"/>
          </a:p>
          <a:p>
            <a:r>
              <a:rPr lang="en-US" dirty="0" smtClean="0"/>
              <a:t>Amputations </a:t>
            </a:r>
            <a:endParaRPr lang="en-US" dirty="0"/>
          </a:p>
          <a:p>
            <a:r>
              <a:rPr lang="en-US" dirty="0" smtClean="0"/>
              <a:t>Chemical </a:t>
            </a:r>
            <a:r>
              <a:rPr lang="en-US" dirty="0"/>
              <a:t>Exposures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37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Types of Protective gloves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05800" cy="4648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Durable </a:t>
            </a:r>
            <a:r>
              <a:rPr lang="en-US" b="1" u="sng" dirty="0"/>
              <a:t>gloves made of metal mesh, leather, or canvas </a:t>
            </a:r>
          </a:p>
          <a:p>
            <a:r>
              <a:rPr lang="en-US" dirty="0" smtClean="0"/>
              <a:t>Protects </a:t>
            </a:r>
            <a:r>
              <a:rPr lang="en-US" dirty="0"/>
              <a:t>from cuts, burns, heat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Fabric </a:t>
            </a:r>
            <a:r>
              <a:rPr lang="en-US" b="1" u="sng" dirty="0"/>
              <a:t>and coated fabric gloves </a:t>
            </a:r>
          </a:p>
          <a:p>
            <a:r>
              <a:rPr lang="en-US" dirty="0" smtClean="0"/>
              <a:t>Protects </a:t>
            </a:r>
            <a:r>
              <a:rPr lang="en-US" dirty="0"/>
              <a:t>from dirt and abrasion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Chemical </a:t>
            </a:r>
            <a:r>
              <a:rPr lang="en-US" b="1" u="sng" dirty="0"/>
              <a:t>and liquid resistant gloves </a:t>
            </a:r>
          </a:p>
          <a:p>
            <a:r>
              <a:rPr lang="en-US" dirty="0" smtClean="0"/>
              <a:t>Protects </a:t>
            </a:r>
            <a:r>
              <a:rPr lang="en-US" dirty="0"/>
              <a:t>from burns, irritation, and dermatitis 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Rubber </a:t>
            </a:r>
            <a:r>
              <a:rPr lang="en-US" b="1" u="sng" dirty="0"/>
              <a:t>gloves </a:t>
            </a:r>
          </a:p>
          <a:p>
            <a:r>
              <a:rPr lang="en-US" dirty="0" smtClean="0"/>
              <a:t>Protects </a:t>
            </a:r>
            <a:r>
              <a:rPr lang="en-US" dirty="0"/>
              <a:t>from cuts, lacerations, and abrasions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6386" name="Picture 2" descr="C:\Users\Faizan\Downloads\images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533650"/>
            <a:ext cx="1857375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48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HEAD PROTECTION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147" name="Picture 3" descr="C:\Users\Faizan\Downloads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586346"/>
            <a:ext cx="3124200" cy="4694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13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Causes of Head Injuries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2286000"/>
            <a:ext cx="8305800" cy="2895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Falling </a:t>
            </a:r>
            <a:r>
              <a:rPr lang="en-US" b="1" dirty="0"/>
              <a:t>objects </a:t>
            </a:r>
            <a:r>
              <a:rPr lang="en-US" dirty="0"/>
              <a:t>such as tools.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Bumping </a:t>
            </a:r>
            <a:r>
              <a:rPr lang="en-US" b="1" dirty="0"/>
              <a:t>head against objects</a:t>
            </a:r>
            <a:r>
              <a:rPr lang="en-US" dirty="0"/>
              <a:t>, such as pipes or beams.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Contact </a:t>
            </a:r>
            <a:r>
              <a:rPr lang="en-US" b="1" dirty="0"/>
              <a:t>with exposed electrical </a:t>
            </a:r>
            <a:r>
              <a:rPr lang="en-US" dirty="0"/>
              <a:t>wiring or components. 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6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Selecting the Right Hard Hat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05800" cy="464820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b="1" u="sng" dirty="0"/>
              <a:t>Class A </a:t>
            </a:r>
          </a:p>
          <a:p>
            <a:r>
              <a:rPr lang="en-US" dirty="0" smtClean="0"/>
              <a:t>General </a:t>
            </a:r>
            <a:r>
              <a:rPr lang="en-US" dirty="0"/>
              <a:t>service (building construction, shipbuilding, lumbering) </a:t>
            </a:r>
          </a:p>
          <a:p>
            <a:r>
              <a:rPr lang="en-US" dirty="0" smtClean="0"/>
              <a:t>Good </a:t>
            </a:r>
            <a:r>
              <a:rPr lang="en-US" dirty="0"/>
              <a:t>impact protection but limited voltage protection </a:t>
            </a:r>
          </a:p>
          <a:p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Class B </a:t>
            </a:r>
          </a:p>
          <a:p>
            <a:r>
              <a:rPr lang="en-US" dirty="0" smtClean="0"/>
              <a:t>Electrical </a:t>
            </a:r>
            <a:r>
              <a:rPr lang="en-US" dirty="0"/>
              <a:t>/ Utility work </a:t>
            </a:r>
          </a:p>
          <a:p>
            <a:r>
              <a:rPr lang="en-US" dirty="0" smtClean="0"/>
              <a:t>Protects </a:t>
            </a:r>
            <a:r>
              <a:rPr lang="en-US" dirty="0"/>
              <a:t>against falling objects and high-voltage shock and burns </a:t>
            </a:r>
          </a:p>
          <a:p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Class C </a:t>
            </a:r>
          </a:p>
          <a:p>
            <a:r>
              <a:rPr lang="en-US" dirty="0" smtClean="0"/>
              <a:t>Designed </a:t>
            </a:r>
            <a:r>
              <a:rPr lang="en-US" dirty="0"/>
              <a:t>for comfort, offers limited protection </a:t>
            </a:r>
          </a:p>
          <a:p>
            <a:r>
              <a:rPr lang="en-US" dirty="0" smtClean="0"/>
              <a:t>Protects </a:t>
            </a:r>
            <a:r>
              <a:rPr lang="en-US" dirty="0"/>
              <a:t>against bumps from fixed objects, but does not protect against falling objects or electrical shock 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967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 is PPE 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305800" cy="220980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(</a:t>
            </a:r>
            <a:r>
              <a:rPr lang="en-US" i="1" dirty="0" smtClean="0"/>
              <a:t>According to Queensland Government</a:t>
            </a:r>
            <a:r>
              <a:rPr lang="en-US" dirty="0" smtClean="0"/>
              <a:t>) </a:t>
            </a:r>
            <a:r>
              <a:rPr lang="en-US" dirty="0"/>
              <a:t>Personal protective equipment (PPE) is any clothing, equipment or substance designed to protect a person from risks of injury or illness.</a:t>
            </a:r>
          </a:p>
        </p:txBody>
      </p:sp>
    </p:spTree>
    <p:extLst>
      <p:ext uri="{BB962C8B-B14F-4D97-AF65-F5344CB8AC3E}">
        <p14:creationId xmlns:p14="http://schemas.microsoft.com/office/powerpoint/2010/main" val="395437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HEARING PROTECTION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42" name="Picture 2" descr="C:\Users\Faizan\Downloads\images (1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76400"/>
            <a:ext cx="5277916" cy="3512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5334000"/>
            <a:ext cx="8305800" cy="129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it’s not feasible to reduce the noise or </a:t>
            </a:r>
            <a:r>
              <a:rPr lang="en-US" dirty="0" smtClean="0"/>
              <a:t>its </a:t>
            </a:r>
            <a:r>
              <a:rPr lang="en-US" dirty="0"/>
              <a:t>duration – use ear </a:t>
            </a:r>
            <a:r>
              <a:rPr lang="en-US" dirty="0" smtClean="0"/>
              <a:t>protective </a:t>
            </a:r>
            <a:r>
              <a:rPr lang="en-US" dirty="0"/>
              <a:t>devices </a:t>
            </a:r>
          </a:p>
        </p:txBody>
      </p:sp>
    </p:spTree>
    <p:extLst>
      <p:ext uri="{BB962C8B-B14F-4D97-AF65-F5344CB8AC3E}">
        <p14:creationId xmlns:p14="http://schemas.microsoft.com/office/powerpoint/2010/main" val="292370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When must HEARING PROTECTION be provided?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05800" cy="1295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an employee’s noise exposure exceeds an 8-hour time-weighted average (TWA) sound level of 90 </a:t>
            </a:r>
            <a:r>
              <a:rPr lang="en-US" dirty="0" err="1"/>
              <a:t>dBA</a:t>
            </a:r>
            <a:r>
              <a:rPr lang="en-US" dirty="0"/>
              <a:t>. </a:t>
            </a:r>
          </a:p>
        </p:txBody>
      </p:sp>
      <p:pic>
        <p:nvPicPr>
          <p:cNvPr id="11266" name="Picture 2" descr="C:\Users\Faizan\Downloads\images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818" y="3276600"/>
            <a:ext cx="2286000" cy="3435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27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Permissible Noise levels and Duration of Exposure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170906"/>
              </p:ext>
            </p:extLst>
          </p:nvPr>
        </p:nvGraphicFramePr>
        <p:xfrm>
          <a:off x="1524000" y="1752600"/>
          <a:ext cx="6629400" cy="407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Noise level in </a:t>
                      </a:r>
                      <a:r>
                        <a:rPr lang="en-US" dirty="0" err="1" smtClean="0"/>
                        <a:t>dBA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Permissible exposure time</a:t>
                      </a:r>
                      <a:r>
                        <a:rPr lang="en-US" baseline="0" dirty="0" smtClean="0"/>
                        <a:t> in hours per 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90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92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95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97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1.5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0.75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110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0.5</a:t>
                      </a:r>
                      <a:endParaRPr lang="en-US" b="1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115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0.25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7400" y="6100741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b="1" dirty="0" smtClean="0"/>
              <a:t>No exposure is allowed beyond 115 </a:t>
            </a:r>
            <a:r>
              <a:rPr lang="en-US" b="1" dirty="0" err="1" smtClean="0"/>
              <a:t>dBA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929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When must HEARING PROTECTION be provided?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05800" cy="434340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“Rule of Thumb” </a:t>
            </a:r>
          </a:p>
          <a:p>
            <a:pPr algn="just"/>
            <a:r>
              <a:rPr lang="en-US" dirty="0"/>
              <a:t>If you CANNOT communicate without shouting at 3 feet then hearing protection should be used. </a:t>
            </a:r>
          </a:p>
        </p:txBody>
      </p:sp>
    </p:spTree>
    <p:extLst>
      <p:ext uri="{BB962C8B-B14F-4D97-AF65-F5344CB8AC3E}">
        <p14:creationId xmlns:p14="http://schemas.microsoft.com/office/powerpoint/2010/main" val="239981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Examples of HEARING PROTECTION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57600" y="4221307"/>
            <a:ext cx="1600200" cy="533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Earplugs</a:t>
            </a:r>
            <a:endParaRPr lang="en-US" b="1" dirty="0"/>
          </a:p>
        </p:txBody>
      </p:sp>
      <p:pic>
        <p:nvPicPr>
          <p:cNvPr id="12291" name="Picture 3" descr="C:\Users\Faizan\Downloads\images (1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28800"/>
            <a:ext cx="22669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C:\Users\Faizan\Downloads\images (1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981199"/>
            <a:ext cx="22098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4200525"/>
            <a:ext cx="1600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smtClean="0"/>
              <a:t>Earmuffs</a:t>
            </a:r>
            <a:endParaRPr lang="en-US" b="1" dirty="0"/>
          </a:p>
        </p:txBody>
      </p:sp>
      <p:pic>
        <p:nvPicPr>
          <p:cNvPr id="12293" name="Picture 5" descr="C:\Users\Faizan\Downloads\3p2ahxoobj6a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209799"/>
            <a:ext cx="239077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629399" y="4203123"/>
            <a:ext cx="1781175" cy="53080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dirty="0" smtClean="0"/>
              <a:t>Canal Caps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04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90800"/>
            <a:ext cx="8229600" cy="1143000"/>
          </a:xfrm>
          <a:solidFill>
            <a:schemeClr val="tx1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Thank you for listening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893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Importance of PPE in construction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16764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Construction </a:t>
            </a:r>
            <a:r>
              <a:rPr lang="en-US" dirty="0"/>
              <a:t>workers are constantly faced with </a:t>
            </a:r>
            <a:r>
              <a:rPr lang="en-US" b="1" i="1" dirty="0"/>
              <a:t>new situations </a:t>
            </a:r>
            <a:r>
              <a:rPr lang="en-US" dirty="0"/>
              <a:t>that may be potentially hazardous.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671455"/>
            <a:ext cx="83058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Workers </a:t>
            </a:r>
            <a:r>
              <a:rPr lang="en-US" dirty="0"/>
              <a:t>work with potentially dangerous tools and equipment amidst a clutter of </a:t>
            </a:r>
            <a:r>
              <a:rPr lang="en-US" b="1" i="1" dirty="0"/>
              <a:t>building materials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6950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Faizan\Downloads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"/>
            <a:ext cx="9144000" cy="6851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85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Faizan\Downloads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07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Faizan\Downloads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7" y="0"/>
            <a:ext cx="396288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Faizan\Downloads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962" y="-27710"/>
            <a:ext cx="5188038" cy="688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243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7" t="7707" r="13994" b="16955"/>
          <a:stretch/>
        </p:blipFill>
        <p:spPr bwMode="auto">
          <a:xfrm>
            <a:off x="-1" y="0"/>
            <a:ext cx="917670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199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EYE PROTECTION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170" name="Picture 2" descr="C:\Users\Faizan\Downloads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105891"/>
            <a:ext cx="5043488" cy="3777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115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When must Eye Protection be Provided?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3058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any of these hazards are present: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2514600"/>
            <a:ext cx="8305800" cy="3810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Dust </a:t>
            </a:r>
            <a:r>
              <a:rPr lang="en-US" dirty="0"/>
              <a:t>and other flying particles, such as metal shavings or sawdust. </a:t>
            </a:r>
          </a:p>
          <a:p>
            <a:r>
              <a:rPr lang="en-US" dirty="0" smtClean="0"/>
              <a:t>Corrosive </a:t>
            </a:r>
            <a:r>
              <a:rPr lang="en-US" dirty="0"/>
              <a:t>gases, vapors, and liquids. </a:t>
            </a:r>
          </a:p>
          <a:p>
            <a:r>
              <a:rPr lang="en-US" dirty="0" smtClean="0"/>
              <a:t>Molten </a:t>
            </a:r>
            <a:r>
              <a:rPr lang="en-US" dirty="0"/>
              <a:t>metal that may splash. </a:t>
            </a:r>
          </a:p>
          <a:p>
            <a:r>
              <a:rPr lang="en-US" dirty="0" smtClean="0"/>
              <a:t>Potentially </a:t>
            </a:r>
            <a:r>
              <a:rPr lang="en-US" dirty="0"/>
              <a:t>infectious materials such as blood or hazardous liquid chemicals that may splash. </a:t>
            </a:r>
          </a:p>
          <a:p>
            <a:r>
              <a:rPr lang="en-US" dirty="0" smtClean="0"/>
              <a:t>Intense </a:t>
            </a:r>
            <a:r>
              <a:rPr lang="en-US" dirty="0"/>
              <a:t>light from welding and lasers. </a:t>
            </a:r>
          </a:p>
        </p:txBody>
      </p:sp>
    </p:spTree>
    <p:extLst>
      <p:ext uri="{BB962C8B-B14F-4D97-AF65-F5344CB8AC3E}">
        <p14:creationId xmlns:p14="http://schemas.microsoft.com/office/powerpoint/2010/main" val="319763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572</Words>
  <Application>Microsoft Office PowerPoint</Application>
  <PresentationFormat>On-screen Show (4:3)</PresentationFormat>
  <Paragraphs>115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Personal Protective Equipment (PPE) for construction</vt:lpstr>
      <vt:lpstr>What is PPE ?</vt:lpstr>
      <vt:lpstr>Importance of PPE in construction</vt:lpstr>
      <vt:lpstr>PowerPoint Presentation</vt:lpstr>
      <vt:lpstr>PowerPoint Presentation</vt:lpstr>
      <vt:lpstr>PowerPoint Presentation</vt:lpstr>
      <vt:lpstr>PowerPoint Presentation</vt:lpstr>
      <vt:lpstr>EYE PROTECTION</vt:lpstr>
      <vt:lpstr>When must Eye Protection be Provided?</vt:lpstr>
      <vt:lpstr>Types of PPE for Eye Protection</vt:lpstr>
      <vt:lpstr>FOOT PROTECTION</vt:lpstr>
      <vt:lpstr>When must Foot Protection be provided?</vt:lpstr>
      <vt:lpstr>Characteristics of Safety shoes</vt:lpstr>
      <vt:lpstr>HAND PROTECTION</vt:lpstr>
      <vt:lpstr>When must Hand Protection be provided?</vt:lpstr>
      <vt:lpstr>Types of Protective gloves</vt:lpstr>
      <vt:lpstr>HEAD PROTECTION</vt:lpstr>
      <vt:lpstr>Causes of Head Injuries</vt:lpstr>
      <vt:lpstr>Selecting the Right Hard Hat</vt:lpstr>
      <vt:lpstr>HEARING PROTECTION</vt:lpstr>
      <vt:lpstr>When must HEARING PROTECTION be provided?</vt:lpstr>
      <vt:lpstr>Permissible Noise levels and Duration of Exposure</vt:lpstr>
      <vt:lpstr>When must HEARING PROTECTION be provided?</vt:lpstr>
      <vt:lpstr>Examples of HEARING PROTECTION</vt:lpstr>
      <vt:lpstr>Thank you for listening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Protective Equipment (PPE) for construction</dc:title>
  <dc:creator>Faizan</dc:creator>
  <cp:lastModifiedBy>Faizan</cp:lastModifiedBy>
  <cp:revision>16</cp:revision>
  <dcterms:created xsi:type="dcterms:W3CDTF">2013-02-05T06:29:15Z</dcterms:created>
  <dcterms:modified xsi:type="dcterms:W3CDTF">2013-02-06T07:14:11Z</dcterms:modified>
</cp:coreProperties>
</file>