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4" r:id="rId4"/>
    <p:sldId id="263" r:id="rId5"/>
    <p:sldId id="259" r:id="rId6"/>
    <p:sldId id="260" r:id="rId7"/>
    <p:sldId id="261"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7C3B64-B8DE-4208-8441-20BEDAC36713}" type="datetimeFigureOut">
              <a:rPr lang="en-US" smtClean="0"/>
              <a:t>2/19/2008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C3B64-B8DE-4208-8441-20BEDAC36713}" type="datetimeFigureOut">
              <a:rPr lang="en-US" smtClean="0"/>
              <a:t>2/19/2008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C3B64-B8DE-4208-8441-20BEDAC36713}" type="datetimeFigureOut">
              <a:rPr lang="en-US" smtClean="0"/>
              <a:t>2/19/2008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C3B64-B8DE-4208-8441-20BEDAC36713}" type="datetimeFigureOut">
              <a:rPr lang="en-US" smtClean="0"/>
              <a:t>2/19/2008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7C3B64-B8DE-4208-8441-20BEDAC36713}" type="datetimeFigureOut">
              <a:rPr lang="en-US" smtClean="0"/>
              <a:t>2/19/2008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7C3B64-B8DE-4208-8441-20BEDAC36713}" type="datetimeFigureOut">
              <a:rPr lang="en-US" smtClean="0"/>
              <a:t>2/19/2008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7C3B64-B8DE-4208-8441-20BEDAC36713}" type="datetimeFigureOut">
              <a:rPr lang="en-US" smtClean="0"/>
              <a:t>2/19/2008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7C3B64-B8DE-4208-8441-20BEDAC36713}" type="datetimeFigureOut">
              <a:rPr lang="en-US" smtClean="0"/>
              <a:t>2/19/2008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7C3B64-B8DE-4208-8441-20BEDAC36713}" type="datetimeFigureOut">
              <a:rPr lang="en-US" smtClean="0"/>
              <a:t>2/19/2008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7C3B64-B8DE-4208-8441-20BEDAC36713}" type="datetimeFigureOut">
              <a:rPr lang="en-US" smtClean="0"/>
              <a:t>2/19/2008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7C3B64-B8DE-4208-8441-20BEDAC36713}" type="datetimeFigureOut">
              <a:rPr lang="en-US" smtClean="0"/>
              <a:t>2/19/2008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334F89-E262-4F32-9906-501FA1F8583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C3B64-B8DE-4208-8441-20BEDAC36713}" type="datetimeFigureOut">
              <a:rPr lang="en-US" smtClean="0"/>
              <a:t>2/19/2008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334F89-E262-4F32-9906-501FA1F8583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0033CC"/>
                </a:solidFill>
              </a:rPr>
              <a:t>PLAIN CONCRETE</a:t>
            </a:r>
            <a:endParaRPr lang="en-US" b="1" dirty="0">
              <a:solidFill>
                <a:srgbClr val="0033CC"/>
              </a:solidFill>
            </a:endParaRPr>
          </a:p>
        </p:txBody>
      </p:sp>
      <p:sp>
        <p:nvSpPr>
          <p:cNvPr id="3" name="Subtitle 2"/>
          <p:cNvSpPr>
            <a:spLocks noGrp="1"/>
          </p:cNvSpPr>
          <p:nvPr>
            <p:ph type="subTitle" idx="1"/>
          </p:nvPr>
        </p:nvSpPr>
        <p:spPr/>
        <p:txBody>
          <a:bodyPr>
            <a:normAutofit/>
          </a:bodyPr>
          <a:lstStyle/>
          <a:p>
            <a:r>
              <a:rPr lang="en-US" sz="3600" b="1" dirty="0" smtClean="0">
                <a:solidFill>
                  <a:schemeClr val="tx1"/>
                </a:solidFill>
              </a:rPr>
              <a:t>WORKABILITY</a:t>
            </a:r>
            <a:endParaRPr lang="en-US" sz="36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Lesser amount of water in the mix may leave bubbles of entrapped air and </a:t>
            </a:r>
          </a:p>
          <a:p>
            <a:r>
              <a:rPr lang="en-US" b="1" dirty="0" smtClean="0"/>
              <a:t>Using more water may lead to more spaces left by excess water</a:t>
            </a:r>
          </a:p>
          <a:p>
            <a:r>
              <a:rPr lang="en-US" b="1" dirty="0" smtClean="0"/>
              <a:t>The best amount of water to be added is that which keeps the sum of volumes of both types of voids to a minimum</a:t>
            </a:r>
            <a:endParaRPr lang="en-US" b="1" dirty="0"/>
          </a:p>
        </p:txBody>
      </p:sp>
      <p:sp>
        <p:nvSpPr>
          <p:cNvPr id="4" name="Title 2"/>
          <p:cNvSpPr>
            <a:spLocks noGrp="1"/>
          </p:cNvSpPr>
          <p:nvPr>
            <p:ph type="title"/>
          </p:nvPr>
        </p:nvSpPr>
        <p:spPr>
          <a:ln>
            <a:solidFill>
              <a:schemeClr val="bg1"/>
            </a:solidFill>
          </a:ln>
          <a:effectLst>
            <a:softEdge rad="12700"/>
          </a:effectLst>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Average Strength Reduction Due to Voids</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Workability Available for a Mix</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92500" lnSpcReduction="20000"/>
          </a:bodyPr>
          <a:lstStyle/>
          <a:p>
            <a:r>
              <a:rPr lang="en-US" b="1" dirty="0" smtClean="0"/>
              <a:t>Water content</a:t>
            </a:r>
          </a:p>
          <a:p>
            <a:r>
              <a:rPr lang="en-US" b="1" dirty="0" smtClean="0"/>
              <a:t>Aggregate type</a:t>
            </a:r>
          </a:p>
          <a:p>
            <a:r>
              <a:rPr lang="en-US" b="1" dirty="0" smtClean="0"/>
              <a:t>Aggregate grading</a:t>
            </a:r>
          </a:p>
          <a:p>
            <a:r>
              <a:rPr lang="en-US" b="1" dirty="0" smtClean="0"/>
              <a:t>Aggregate/Cement ratio</a:t>
            </a:r>
          </a:p>
          <a:p>
            <a:r>
              <a:rPr lang="en-US" b="1" dirty="0" smtClean="0"/>
              <a:t>Presence of admixtures</a:t>
            </a:r>
          </a:p>
          <a:p>
            <a:r>
              <a:rPr lang="en-US" b="1" dirty="0" smtClean="0"/>
              <a:t>Fineness of cement</a:t>
            </a:r>
          </a:p>
          <a:p>
            <a:r>
              <a:rPr lang="en-US" b="1" dirty="0" smtClean="0"/>
              <a:t>Time required for mixing, transportation, placing and compaction of concrete</a:t>
            </a:r>
          </a:p>
          <a:p>
            <a:r>
              <a:rPr lang="en-US" b="1" dirty="0" smtClean="0"/>
              <a:t>Prevailing temperature and humidity</a:t>
            </a:r>
          </a:p>
          <a:p>
            <a:r>
              <a:rPr lang="en-US" b="1" dirty="0" smtClean="0"/>
              <a:t>Air entrainment</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en-US" b="1" dirty="0" smtClean="0"/>
              <a:t>A well designed mix with such a water content that gives a coherent mass but allows easy placing and compaction for the given means of compaction, type of construction and type of formwork is usually desirable</a:t>
            </a:r>
          </a:p>
          <a:p>
            <a:pPr algn="just"/>
            <a:r>
              <a:rPr lang="en-US" b="1" dirty="0" smtClean="0"/>
              <a:t>Porosity, surface texture, size and shape of particles influence the workability of  a concrete mix</a:t>
            </a:r>
          </a:p>
          <a:p>
            <a:pPr algn="just"/>
            <a:r>
              <a:rPr lang="en-US" b="1" dirty="0" smtClean="0"/>
              <a:t>A well graded aggregate with spaces between the larger filled by the smaller particles avoids segregation</a:t>
            </a:r>
          </a:p>
          <a:p>
            <a:pPr algn="just"/>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Workability Available for a Mix</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382000" cy="4525963"/>
          </a:xfrm>
        </p:spPr>
        <p:txBody>
          <a:bodyPr>
            <a:normAutofit fontScale="92500" lnSpcReduction="20000"/>
          </a:bodyPr>
          <a:lstStyle/>
          <a:p>
            <a:pPr algn="just"/>
            <a:r>
              <a:rPr lang="en-US" b="1" dirty="0" smtClean="0"/>
              <a:t>When aggregate over cement ratio is low more particles will be finer resulting in a higher total surface area of solids</a:t>
            </a:r>
          </a:p>
          <a:p>
            <a:pPr algn="just"/>
            <a:r>
              <a:rPr lang="en-US" b="1" dirty="0" smtClean="0"/>
              <a:t>Plasticizers and super plasticizers are used in concrete to improve the workability up to a large extent at a given water cement ratio without adversely affecting the strength</a:t>
            </a:r>
          </a:p>
          <a:p>
            <a:pPr algn="just"/>
            <a:r>
              <a:rPr lang="en-US" b="1" dirty="0" smtClean="0"/>
              <a:t>Extreme case possible with the help of super plasticizer is to get flowing and self compacting  concrete with lesser W/C ratio and no segregation</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Workability Available for a Mix</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dirty="0" smtClean="0"/>
              <a:t>Accelerators may reduce workability depending on the time consumed after mixing of water in the concrete</a:t>
            </a:r>
          </a:p>
          <a:p>
            <a:pPr algn="just"/>
            <a:r>
              <a:rPr lang="en-US" b="1" dirty="0" smtClean="0"/>
              <a:t>Finer cement require more water for a workable mix</a:t>
            </a:r>
          </a:p>
          <a:p>
            <a:pPr algn="just"/>
            <a:r>
              <a:rPr lang="en-US" b="1" dirty="0" smtClean="0"/>
              <a:t>After initial mixing, workability reduces after evaporation of water, absorption by aggregate and stiffening of cement gel</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Workability Available for a Mix</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b="1" dirty="0" smtClean="0"/>
              <a:t>A higher temperature and low humidity condition reduces the workability due to more loss of water and quicker stiffening of cement gel</a:t>
            </a:r>
          </a:p>
          <a:p>
            <a:pPr algn="just"/>
            <a:r>
              <a:rPr lang="en-US" b="1" dirty="0" smtClean="0"/>
              <a:t>Above 50</a:t>
            </a:r>
            <a:r>
              <a:rPr lang="en-US" b="1" baseline="30000" dirty="0" smtClean="0"/>
              <a:t>o </a:t>
            </a:r>
            <a:r>
              <a:rPr lang="en-US" b="1" dirty="0" smtClean="0"/>
              <a:t>C with relative humidity lower than 20%, workability reduces</a:t>
            </a:r>
          </a:p>
          <a:p>
            <a:pPr algn="just"/>
            <a:r>
              <a:rPr lang="en-US" b="1" dirty="0" smtClean="0"/>
              <a:t>Entrapped fine bubbles of air intentionally added improves workability and resistance  against frost action but is associated with some loss of strength</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Workability Available for a Mix</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Tests for workability</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lstStyle/>
          <a:p>
            <a:r>
              <a:rPr lang="en-US" b="1" dirty="0" smtClean="0"/>
              <a:t>Slump test</a:t>
            </a:r>
          </a:p>
          <a:p>
            <a:r>
              <a:rPr lang="en-US" b="1" dirty="0" smtClean="0"/>
              <a:t>Compacting factor test</a:t>
            </a:r>
          </a:p>
          <a:p>
            <a:r>
              <a:rPr lang="en-US" b="1" dirty="0" err="1" smtClean="0"/>
              <a:t>Vebe</a:t>
            </a:r>
            <a:r>
              <a:rPr lang="en-US" b="1" dirty="0" smtClean="0"/>
              <a:t> test</a:t>
            </a:r>
          </a:p>
          <a:p>
            <a:r>
              <a:rPr lang="en-US" b="1" dirty="0" smtClean="0"/>
              <a:t>Flow table test</a:t>
            </a:r>
          </a:p>
          <a:p>
            <a:r>
              <a:rPr lang="en-US" b="1" dirty="0" smtClean="0"/>
              <a:t>Ball penetration test </a:t>
            </a:r>
            <a:endParaRPr 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 and Additives</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lstStyle/>
          <a:p>
            <a:pPr algn="just"/>
            <a:r>
              <a:rPr lang="en-US" b="1" dirty="0" smtClean="0"/>
              <a:t>Any chemical/substance added to cement during its manufacture to improve the quality of concrete or to obtain any desired effect on concrete is called </a:t>
            </a:r>
            <a:r>
              <a:rPr lang="en-US" b="1" dirty="0" smtClean="0">
                <a:solidFill>
                  <a:srgbClr val="0033CC"/>
                </a:solidFill>
              </a:rPr>
              <a:t>additive.</a:t>
            </a:r>
          </a:p>
          <a:p>
            <a:pPr algn="just"/>
            <a:r>
              <a:rPr lang="en-US" b="1" dirty="0" smtClean="0"/>
              <a:t>Any substance added to concrete during its mixing to improve its quality in a desired way is called </a:t>
            </a:r>
            <a:r>
              <a:rPr lang="en-US" b="1" dirty="0" smtClean="0">
                <a:solidFill>
                  <a:srgbClr val="0033CC"/>
                </a:solidFill>
              </a:rPr>
              <a:t>admixture</a:t>
            </a:r>
            <a:r>
              <a:rPr lang="en-US" b="1" dirty="0" smtClean="0"/>
              <a:t> </a:t>
            </a:r>
          </a:p>
          <a:p>
            <a:pPr algn="just"/>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Admixtures may be of general types</a:t>
            </a:r>
          </a:p>
          <a:p>
            <a:r>
              <a:rPr lang="en-US" b="1" dirty="0" smtClean="0"/>
              <a:t>Accelerators</a:t>
            </a:r>
          </a:p>
          <a:p>
            <a:r>
              <a:rPr lang="en-US" b="1" dirty="0" smtClean="0"/>
              <a:t>Set Retarders</a:t>
            </a:r>
          </a:p>
          <a:p>
            <a:r>
              <a:rPr lang="en-US" b="1" dirty="0" smtClean="0"/>
              <a:t>Plasticizers or water reducers</a:t>
            </a:r>
          </a:p>
          <a:p>
            <a:r>
              <a:rPr lang="en-US" b="1" dirty="0" smtClean="0"/>
              <a:t>Super Plasticizers</a:t>
            </a:r>
          </a:p>
          <a:p>
            <a:r>
              <a:rPr lang="en-US" b="1" dirty="0" smtClean="0"/>
              <a:t>Cement admixtures</a:t>
            </a:r>
          </a:p>
          <a:p>
            <a:r>
              <a:rPr lang="en-US" b="1" dirty="0" smtClean="0"/>
              <a:t>Gas forming or air entraining agents</a:t>
            </a:r>
          </a:p>
          <a:p>
            <a:r>
              <a:rPr lang="en-US" b="1" dirty="0" smtClean="0"/>
              <a:t>Bonding admixtures</a:t>
            </a:r>
          </a:p>
          <a:p>
            <a:r>
              <a:rPr lang="en-US" b="1" dirty="0" smtClean="0"/>
              <a:t>Sealing agents </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Accelerators</a:t>
            </a:r>
          </a:p>
          <a:p>
            <a:pPr lvl="1"/>
            <a:r>
              <a:rPr lang="en-US" b="1" dirty="0" smtClean="0"/>
              <a:t>Accelerate the hardening of concrete in order to get development of early strength  </a:t>
            </a:r>
          </a:p>
          <a:p>
            <a:pPr lvl="1"/>
            <a:r>
              <a:rPr lang="en-US" b="1" dirty="0" smtClean="0"/>
              <a:t>Quick setting admixtures are also available which case flash set such as washing soda or sodium carbonate</a:t>
            </a:r>
            <a:endParaRPr lang="en-US" b="1" dirty="0"/>
          </a:p>
          <a:p>
            <a:r>
              <a:rPr lang="en-US" b="1" dirty="0" smtClean="0"/>
              <a:t>Set retarders</a:t>
            </a:r>
          </a:p>
          <a:p>
            <a:pPr lvl="1"/>
            <a:r>
              <a:rPr lang="en-US" b="1" dirty="0" smtClean="0"/>
              <a:t>Cause delay in setting of concrete and are useful for mass concreting, </a:t>
            </a:r>
          </a:p>
          <a:p>
            <a:pPr lvl="1"/>
            <a:r>
              <a:rPr lang="en-US" b="1" dirty="0" smtClean="0"/>
              <a:t>concreting in hot weather, improving construction joints, obtaining special architectural finishes</a:t>
            </a:r>
          </a:p>
          <a:p>
            <a:pPr lvl="1"/>
            <a:endParaRPr lang="en-US" b="1" dirty="0" smtClean="0"/>
          </a:p>
        </p:txBody>
      </p:sp>
      <p:sp>
        <p:nvSpPr>
          <p:cNvPr id="4"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b="1" dirty="0" smtClean="0"/>
              <a:t>Workability of Fresh Concrete is a property related with its ease of transportation, placing, compaction and finishing without any detrimental effects such as segregation and bleeding</a:t>
            </a:r>
          </a:p>
          <a:p>
            <a:pPr algn="just"/>
            <a:r>
              <a:rPr lang="en-US" b="1" dirty="0" smtClean="0"/>
              <a:t>Segregation of concrete means separation of concrete constituents accompanied by settling of bigger particles</a:t>
            </a:r>
          </a:p>
          <a:p>
            <a:pPr algn="just"/>
            <a:r>
              <a:rPr lang="en-US" b="1" dirty="0" smtClean="0"/>
              <a:t>A coherent and almost homogenous mass of concrete is actually required</a:t>
            </a:r>
          </a:p>
          <a:p>
            <a:endParaRPr lang="en-US" dirty="0"/>
          </a:p>
        </p:txBody>
      </p:sp>
      <p:sp>
        <p:nvSpPr>
          <p:cNvPr id="4"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n-US" sz="5400" b="1" dirty="0" smtClean="0">
                <a:solidFill>
                  <a:srgbClr val="0033CC"/>
                </a:solidFill>
              </a:rPr>
              <a:t>WORKABILITY</a:t>
            </a:r>
            <a:endParaRPr lang="en-US" sz="5400" b="1" dirty="0">
              <a:solidFill>
                <a:srgbClr val="0033CC"/>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Plasticizers or water reducers</a:t>
            </a:r>
          </a:p>
          <a:p>
            <a:pPr lvl="1"/>
            <a:r>
              <a:rPr lang="en-US" b="1" dirty="0" smtClean="0"/>
              <a:t>Reduce amount water required for desired workability</a:t>
            </a:r>
          </a:p>
          <a:p>
            <a:pPr lvl="1"/>
            <a:r>
              <a:rPr lang="en-US" b="1" dirty="0" smtClean="0"/>
              <a:t>Reduction in water cement ratio increases strength of concrete</a:t>
            </a:r>
          </a:p>
          <a:p>
            <a:pPr lvl="1"/>
            <a:r>
              <a:rPr lang="en-US" b="1" dirty="0" smtClean="0"/>
              <a:t>Hence maintaining same strength and workability, cement content may be reduced for economy and for controlling heat of hydration in mass concrete</a:t>
            </a:r>
            <a:endParaRPr lang="en-US" b="1" dirty="0"/>
          </a:p>
        </p:txBody>
      </p:sp>
      <p:sp>
        <p:nvSpPr>
          <p:cNvPr id="4"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Super plasticizers</a:t>
            </a:r>
          </a:p>
          <a:p>
            <a:pPr lvl="1"/>
            <a:r>
              <a:rPr lang="en-US" b="1" dirty="0" smtClean="0"/>
              <a:t>Preferably </a:t>
            </a:r>
            <a:r>
              <a:rPr lang="en-US" b="1" dirty="0" err="1" smtClean="0"/>
              <a:t>suphonated</a:t>
            </a:r>
            <a:r>
              <a:rPr lang="en-US" b="1" dirty="0" smtClean="0"/>
              <a:t> naphthalene formaldehyde condensates and</a:t>
            </a:r>
          </a:p>
          <a:p>
            <a:pPr lvl="1"/>
            <a:r>
              <a:rPr lang="en-US" b="1" dirty="0" err="1" smtClean="0"/>
              <a:t>Sulphonated</a:t>
            </a:r>
            <a:r>
              <a:rPr lang="en-US" b="1" dirty="0" smtClean="0"/>
              <a:t> melamine formaldehyde condensates</a:t>
            </a:r>
          </a:p>
          <a:p>
            <a:pPr lvl="1"/>
            <a:r>
              <a:rPr lang="en-US" b="1" dirty="0" smtClean="0"/>
              <a:t>Helpful in maintaining very low water cement ratios and to achieve very high strength</a:t>
            </a:r>
          </a:p>
          <a:p>
            <a:pPr lvl="1"/>
            <a:r>
              <a:rPr lang="en-US" b="1" dirty="0" smtClean="0"/>
              <a:t>May increase slump from 75mm to 300mm for the same strength and cement content</a:t>
            </a:r>
          </a:p>
          <a:p>
            <a:pPr lvl="1"/>
            <a:endParaRPr lang="en-US" b="1" dirty="0"/>
          </a:p>
        </p:txBody>
      </p:sp>
      <p:sp>
        <p:nvSpPr>
          <p:cNvPr id="4"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Cementing admixtures</a:t>
            </a:r>
          </a:p>
          <a:p>
            <a:pPr lvl="1"/>
            <a:r>
              <a:rPr lang="en-US" b="1" dirty="0" smtClean="0"/>
              <a:t>Use of </a:t>
            </a:r>
            <a:r>
              <a:rPr lang="en-US" b="1" dirty="0" err="1" smtClean="0"/>
              <a:t>pozzolans</a:t>
            </a:r>
            <a:r>
              <a:rPr lang="en-US" b="1" dirty="0" smtClean="0"/>
              <a:t>, blast furnace slag and lime in concrete provides </a:t>
            </a:r>
            <a:r>
              <a:rPr lang="en-US" b="1" dirty="0" err="1" smtClean="0"/>
              <a:t>cementitious</a:t>
            </a:r>
            <a:r>
              <a:rPr lang="en-US" b="1" dirty="0" smtClean="0"/>
              <a:t> properties</a:t>
            </a:r>
          </a:p>
          <a:p>
            <a:pPr lvl="1"/>
            <a:r>
              <a:rPr lang="en-US" b="1" dirty="0" err="1" smtClean="0"/>
              <a:t>Pozzolans</a:t>
            </a:r>
            <a:r>
              <a:rPr lang="en-US" b="1" dirty="0" smtClean="0"/>
              <a:t> provide </a:t>
            </a:r>
            <a:r>
              <a:rPr lang="en-US" b="1" dirty="0" err="1" smtClean="0"/>
              <a:t>cementitious</a:t>
            </a:r>
            <a:r>
              <a:rPr lang="en-US" b="1" dirty="0" smtClean="0"/>
              <a:t> properties and may replace cement up to 40%</a:t>
            </a:r>
          </a:p>
          <a:p>
            <a:pPr lvl="1"/>
            <a:r>
              <a:rPr lang="en-US" b="1" dirty="0" smtClean="0"/>
              <a:t>Greater advantage is slow rate of hydration and heat development</a:t>
            </a:r>
          </a:p>
          <a:p>
            <a:pPr lvl="1"/>
            <a:r>
              <a:rPr lang="en-US" b="1" dirty="0" smtClean="0"/>
              <a:t>Volcanic ash, </a:t>
            </a:r>
            <a:r>
              <a:rPr lang="en-US" b="1" dirty="0" err="1" smtClean="0"/>
              <a:t>pumicite</a:t>
            </a:r>
            <a:r>
              <a:rPr lang="en-US" b="1" dirty="0" smtClean="0"/>
              <a:t>, </a:t>
            </a:r>
            <a:r>
              <a:rPr lang="en-US" b="1" dirty="0" err="1" smtClean="0"/>
              <a:t>opaline</a:t>
            </a:r>
            <a:r>
              <a:rPr lang="en-US" b="1" dirty="0" smtClean="0"/>
              <a:t> </a:t>
            </a:r>
            <a:r>
              <a:rPr lang="en-US" b="1" dirty="0" err="1" smtClean="0"/>
              <a:t>shales</a:t>
            </a:r>
            <a:r>
              <a:rPr lang="en-US" b="1" dirty="0" smtClean="0"/>
              <a:t>, </a:t>
            </a:r>
            <a:r>
              <a:rPr lang="en-US" b="1" dirty="0" err="1" smtClean="0"/>
              <a:t>calcined</a:t>
            </a:r>
            <a:r>
              <a:rPr lang="en-US" b="1" dirty="0" smtClean="0"/>
              <a:t> diatomaceous earth, burnt clay, fly ash and pulverized fuel ash may act as </a:t>
            </a:r>
            <a:r>
              <a:rPr lang="en-US" b="1" dirty="0" err="1" smtClean="0"/>
              <a:t>pozzolans</a:t>
            </a:r>
            <a:endParaRPr lang="en-US" b="1" dirty="0"/>
          </a:p>
        </p:txBody>
      </p:sp>
      <p:sp>
        <p:nvSpPr>
          <p:cNvPr id="4"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smtClean="0"/>
              <a:t>Gas forming or air entraining admixtures</a:t>
            </a:r>
          </a:p>
          <a:p>
            <a:pPr lvl="1"/>
            <a:r>
              <a:rPr lang="en-US" b="1" dirty="0" smtClean="0"/>
              <a:t>Used to liberate gas in fresh concrete so as to form aerated or foam concrete, which is light weight and provides better thermal insulation</a:t>
            </a:r>
          </a:p>
          <a:p>
            <a:pPr lvl="1"/>
            <a:r>
              <a:rPr lang="en-US" b="1" dirty="0" smtClean="0"/>
              <a:t>Introduce very fine air bubbles to improve their resistance against frost action</a:t>
            </a:r>
          </a:p>
          <a:p>
            <a:r>
              <a:rPr lang="en-US" b="1" dirty="0" smtClean="0"/>
              <a:t>Bonding admixtures</a:t>
            </a:r>
          </a:p>
          <a:p>
            <a:pPr lvl="1"/>
            <a:r>
              <a:rPr lang="en-US" b="1" dirty="0" smtClean="0"/>
              <a:t>Improves bond between fresh and already hardened concrete</a:t>
            </a:r>
          </a:p>
          <a:p>
            <a:r>
              <a:rPr lang="en-US" b="1" dirty="0" smtClean="0"/>
              <a:t>Sealing agents</a:t>
            </a:r>
          </a:p>
          <a:p>
            <a:pPr lvl="1"/>
            <a:r>
              <a:rPr lang="en-US" b="1" dirty="0" smtClean="0"/>
              <a:t>Reduce capillary absorption of water by concrete</a:t>
            </a:r>
          </a:p>
          <a:p>
            <a:pPr lvl="1"/>
            <a:endParaRPr lang="en-US" b="1" dirty="0"/>
          </a:p>
        </p:txBody>
      </p:sp>
      <p:sp>
        <p:nvSpPr>
          <p:cNvPr id="4"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Admixtures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Compressive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lstStyle/>
          <a:p>
            <a:pPr algn="just"/>
            <a:r>
              <a:rPr lang="en-US" b="1" dirty="0" smtClean="0"/>
              <a:t>Concrete strength is indeed controlled by limiting strain rather than a maximum stress level</a:t>
            </a:r>
          </a:p>
          <a:p>
            <a:pPr algn="just"/>
            <a:r>
              <a:rPr lang="en-US" b="1" dirty="0" smtClean="0"/>
              <a:t>In pure tension, concrete fails at a strain value within the range 0.0001 to 0.0002</a:t>
            </a:r>
          </a:p>
          <a:p>
            <a:pPr algn="just"/>
            <a:r>
              <a:rPr lang="en-US" b="1" dirty="0" smtClean="0"/>
              <a:t>The compressive strain causing failure is approximately 0.002 for a 70MPa concrete to 0.004 for a 14MPa concrete</a:t>
            </a:r>
          </a:p>
          <a:p>
            <a:pPr algn="just"/>
            <a:endParaRPr lang="en-U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Mechanism of Concrete Failure in Compression</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92500" lnSpcReduction="20000"/>
          </a:bodyPr>
          <a:lstStyle/>
          <a:p>
            <a:pPr algn="just"/>
            <a:r>
              <a:rPr lang="en-US" b="1" dirty="0" smtClean="0"/>
              <a:t>Very fine cracks are present in hardened concrete at the surface of coarse aggregate before the application of load are called bond cracks</a:t>
            </a:r>
          </a:p>
          <a:p>
            <a:pPr algn="just"/>
            <a:r>
              <a:rPr lang="en-US" b="1" dirty="0" smtClean="0"/>
              <a:t>The bond cracks do not open up to 30% of Ultimate strength</a:t>
            </a:r>
          </a:p>
          <a:p>
            <a:pPr algn="just"/>
            <a:r>
              <a:rPr lang="en-US" b="1" dirty="0" smtClean="0"/>
              <a:t>At stress level approximately 30 to 70% of ultimate strength, cracks grow in number, length and width</a:t>
            </a:r>
          </a:p>
          <a:p>
            <a:pPr algn="just"/>
            <a:r>
              <a:rPr lang="en-US" b="1" dirty="0" smtClean="0"/>
              <a:t>At this stage, stress strain curve become nonlinear </a:t>
            </a:r>
            <a:endParaRPr lang="en-US"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In this range of stress, cracks are not usually interconnected with each other and are termed micro-cracks</a:t>
            </a:r>
          </a:p>
          <a:p>
            <a:r>
              <a:rPr lang="en-US" b="1" dirty="0" smtClean="0"/>
              <a:t>At stress level 70 to 90%, cracks through mortar appear that connect the bond cracks to form large interconnected cracks</a:t>
            </a:r>
            <a:endParaRPr lang="en-US" b="1" dirty="0"/>
          </a:p>
        </p:txBody>
      </p:sp>
      <p:sp>
        <p:nvSpPr>
          <p:cNvPr id="5"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Mechanism of Concrete Failure in Compression</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3" name="Content Placeholder 2"/>
          <p:cNvSpPr>
            <a:spLocks noGrp="1"/>
          </p:cNvSpPr>
          <p:nvPr>
            <p:ph idx="1"/>
          </p:nvPr>
        </p:nvSpPr>
        <p:spPr/>
        <p:txBody>
          <a:bodyPr>
            <a:normAutofit fontScale="92500" lnSpcReduction="20000"/>
          </a:bodyPr>
          <a:lstStyle/>
          <a:p>
            <a:pPr algn="just"/>
            <a:r>
              <a:rPr lang="en-US" b="1" dirty="0" smtClean="0"/>
              <a:t>Porosity</a:t>
            </a:r>
          </a:p>
          <a:p>
            <a:pPr lvl="1" algn="just"/>
            <a:r>
              <a:rPr lang="en-US" b="1" dirty="0" smtClean="0"/>
              <a:t>Main factor that influences strength</a:t>
            </a:r>
          </a:p>
          <a:p>
            <a:pPr lvl="1" algn="just"/>
            <a:r>
              <a:rPr lang="en-US" b="1" dirty="0" smtClean="0"/>
              <a:t>Pores are produced in hardened concrete due to two main reasons</a:t>
            </a:r>
          </a:p>
          <a:p>
            <a:pPr lvl="2" algn="just"/>
            <a:r>
              <a:rPr lang="en-US" b="1" dirty="0" smtClean="0"/>
              <a:t>Presence of entrapped air in the concrete</a:t>
            </a:r>
          </a:p>
          <a:p>
            <a:pPr lvl="2" algn="just"/>
            <a:r>
              <a:rPr lang="en-US" b="1" dirty="0" smtClean="0"/>
              <a:t>Evaporation of water from the hardened concrete</a:t>
            </a:r>
          </a:p>
          <a:p>
            <a:pPr lvl="1" algn="just"/>
            <a:r>
              <a:rPr lang="en-US" b="1" dirty="0" smtClean="0"/>
              <a:t>Water added to concrete mix remains as gel water and capillary water in the hardened moist cured concrete</a:t>
            </a:r>
          </a:p>
          <a:p>
            <a:pPr lvl="1" algn="just"/>
            <a:r>
              <a:rPr lang="en-US" b="1" dirty="0" smtClean="0"/>
              <a:t>Combined water is the water that is chemically combined or permanently held within crystals as water of hydration</a:t>
            </a:r>
          </a:p>
          <a:p>
            <a:pPr lvl="2" algn="just"/>
            <a:endParaRPr lang="en-US"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525963"/>
          </a:xfrm>
        </p:spPr>
        <p:txBody>
          <a:bodyPr>
            <a:normAutofit fontScale="92500" lnSpcReduction="20000"/>
          </a:bodyPr>
          <a:lstStyle/>
          <a:p>
            <a:r>
              <a:rPr lang="en-US" b="1" dirty="0" smtClean="0"/>
              <a:t>Combined water does not evaporate upon drying up to 105</a:t>
            </a:r>
            <a:r>
              <a:rPr lang="en-US" b="1" baseline="30000" dirty="0" smtClean="0"/>
              <a:t>o</a:t>
            </a:r>
            <a:r>
              <a:rPr lang="en-US" b="1" dirty="0" smtClean="0"/>
              <a:t>C and amounts to approximately 23% of mass of dry cement</a:t>
            </a:r>
          </a:p>
          <a:p>
            <a:r>
              <a:rPr lang="en-US" b="1" dirty="0" smtClean="0"/>
              <a:t>Gel pores are very small pores of about 2 x 10</a:t>
            </a:r>
            <a:r>
              <a:rPr lang="en-US" b="1" baseline="30000" dirty="0" smtClean="0"/>
              <a:t>-6</a:t>
            </a:r>
            <a:r>
              <a:rPr lang="en-US" b="1" dirty="0" smtClean="0"/>
              <a:t>mm diameter</a:t>
            </a:r>
          </a:p>
          <a:p>
            <a:r>
              <a:rPr lang="en-US" b="1" dirty="0" smtClean="0"/>
              <a:t>Gel water is approximately 28% of cement gel volume</a:t>
            </a:r>
          </a:p>
          <a:p>
            <a:r>
              <a:rPr lang="en-US" b="1" dirty="0" smtClean="0"/>
              <a:t>Capillary pores are relatively larger pores 0.001mm in diameter formed within gel</a:t>
            </a:r>
          </a:p>
          <a:p>
            <a:r>
              <a:rPr lang="en-US" b="1" dirty="0" smtClean="0"/>
              <a:t>The volume of these pores is approximately 18.5% of dry volume of cement provided</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b="1" dirty="0" smtClean="0"/>
              <a:t>Capillary pores may be filled with capillary water during moist curing.</a:t>
            </a:r>
          </a:p>
          <a:p>
            <a:pPr algn="just"/>
            <a:r>
              <a:rPr lang="en-US" b="1" dirty="0" smtClean="0"/>
              <a:t>At a W/C of 0.6, all types of pores for fully compacted concrete may occupy 47 to 60% volume of cement paste.</a:t>
            </a:r>
          </a:p>
          <a:p>
            <a:pPr algn="just"/>
            <a:r>
              <a:rPr lang="en-US" b="1" dirty="0" smtClean="0"/>
              <a:t>Strength of concrete not only depends upon total volume of pores but also upon the other features such as whether these pores are interconnected or they are separate.</a:t>
            </a:r>
          </a:p>
          <a:p>
            <a:pPr algn="just"/>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b="1" dirty="0" smtClean="0"/>
              <a:t>Bleeding of concrete means separation of cement slurry from the concrete mass</a:t>
            </a:r>
          </a:p>
          <a:p>
            <a:pPr algn="just"/>
            <a:r>
              <a:rPr lang="en-US" b="1" dirty="0" smtClean="0"/>
              <a:t>Usually , either this paste comes on top of concrete surface or leaks through pores in the formwork</a:t>
            </a:r>
          </a:p>
          <a:p>
            <a:pPr algn="just"/>
            <a:r>
              <a:rPr lang="en-US" b="1" dirty="0" smtClean="0"/>
              <a:t>Workability requirements for a mass concrete work  are significantly different from that of concreting in thin or heavily reinforced sections </a:t>
            </a:r>
          </a:p>
          <a:p>
            <a:endParaRPr lang="en-US" dirty="0"/>
          </a:p>
        </p:txBody>
      </p:sp>
      <p:sp>
        <p:nvSpPr>
          <p:cNvPr id="4"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n-US" sz="5400" b="1" dirty="0" smtClean="0">
                <a:solidFill>
                  <a:srgbClr val="0033CC"/>
                </a:solidFill>
              </a:rPr>
              <a:t>WORKABILITY</a:t>
            </a:r>
            <a:endParaRPr lang="en-US" sz="5400" b="1" dirty="0">
              <a:solidFill>
                <a:srgbClr val="0033CC"/>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dirty="0" smtClean="0"/>
              <a:t>Degree of compaction</a:t>
            </a:r>
          </a:p>
          <a:p>
            <a:pPr lvl="1" algn="just"/>
            <a:r>
              <a:rPr lang="en-US" b="1" dirty="0" smtClean="0"/>
              <a:t>It is related with removal of air voids from the concrete</a:t>
            </a:r>
          </a:p>
          <a:p>
            <a:pPr lvl="1" algn="just"/>
            <a:r>
              <a:rPr lang="en-US" b="1" dirty="0" smtClean="0"/>
              <a:t>If full compaction is not carried out air voids are left in concrete</a:t>
            </a:r>
          </a:p>
          <a:p>
            <a:pPr algn="just"/>
            <a:r>
              <a:rPr lang="en-US" b="1" dirty="0" smtClean="0"/>
              <a:t>Water cement ratio</a:t>
            </a:r>
          </a:p>
          <a:p>
            <a:pPr lvl="1" algn="just"/>
            <a:r>
              <a:rPr lang="en-US" b="1" dirty="0" smtClean="0"/>
              <a:t>Larger W/C from the basic value required for full hydration reduces the strength drastically by increasing the porosity of cement gel</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b="1" dirty="0" smtClean="0"/>
              <a:t>Age of concrete</a:t>
            </a:r>
          </a:p>
          <a:p>
            <a:pPr lvl="1" algn="just"/>
            <a:r>
              <a:rPr lang="en-US" b="1" dirty="0" smtClean="0"/>
              <a:t>Strength of concrete increases with age</a:t>
            </a:r>
          </a:p>
          <a:p>
            <a:pPr lvl="1" algn="just"/>
            <a:r>
              <a:rPr lang="en-US" b="1" dirty="0" smtClean="0"/>
              <a:t>This is caused by hydration of cement and reduction of capillary pores</a:t>
            </a:r>
          </a:p>
          <a:p>
            <a:pPr lvl="1" algn="just"/>
            <a:r>
              <a:rPr lang="en-US" b="1" dirty="0" smtClean="0"/>
              <a:t>This effect is more pronounced at early ages and becomes slow at higher ages</a:t>
            </a:r>
          </a:p>
          <a:p>
            <a:pPr lvl="1" algn="just"/>
            <a:r>
              <a:rPr lang="en-US" b="1" dirty="0" smtClean="0"/>
              <a:t>At an age of one year the effect is insignificant</a:t>
            </a:r>
          </a:p>
          <a:p>
            <a:pPr algn="just"/>
            <a:r>
              <a:rPr lang="en-US" b="1" dirty="0" smtClean="0"/>
              <a:t>Improper curing and temperature changes</a:t>
            </a:r>
          </a:p>
          <a:p>
            <a:pPr lvl="1" algn="just"/>
            <a:r>
              <a:rPr lang="en-US" b="1" dirty="0" smtClean="0"/>
              <a:t>It produce shrinkage and thermal cracks </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Aggregate/Cement ratio</a:t>
            </a:r>
          </a:p>
          <a:p>
            <a:pPr lvl="1"/>
            <a:r>
              <a:rPr lang="en-US" b="1" dirty="0" smtClean="0"/>
              <a:t>For a constant W/C and full compaction, a leaner mix with larger aggregate/cement ratio develops higher strength</a:t>
            </a:r>
          </a:p>
          <a:p>
            <a:pPr lvl="1"/>
            <a:r>
              <a:rPr lang="en-US" b="1" dirty="0" smtClean="0"/>
              <a:t>This effect is produced due to lesser porosity of the resulting concrete</a:t>
            </a:r>
          </a:p>
          <a:p>
            <a:r>
              <a:rPr lang="en-US" b="1" dirty="0" smtClean="0"/>
              <a:t>Aggregate properties</a:t>
            </a:r>
          </a:p>
          <a:p>
            <a:pPr lvl="1"/>
            <a:r>
              <a:rPr lang="en-US" b="1" dirty="0" smtClean="0"/>
              <a:t>Grading, surface texture, shape, strength and maximum size of aggregate also influence the concrete strength</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lvl="1" algn="just"/>
            <a:r>
              <a:rPr lang="en-US" sz="3200" b="1" dirty="0" smtClean="0"/>
              <a:t>Bond cracks may easily develop and propagate for smooth gravel than for rough and angular crushed aggregate</a:t>
            </a:r>
          </a:p>
          <a:p>
            <a:pPr lvl="1" algn="just"/>
            <a:r>
              <a:rPr lang="en-US" sz="3200" b="1" dirty="0" smtClean="0"/>
              <a:t>Crushed aggregate may develop larger strengths</a:t>
            </a:r>
          </a:p>
          <a:p>
            <a:pPr lvl="1" algn="just"/>
            <a:r>
              <a:rPr lang="en-US" sz="3200" b="1" dirty="0" smtClean="0"/>
              <a:t>For high strength concretes, failure planes may pass through the larger size aggregate particles and their individual strength also becomes significantly important</a:t>
            </a:r>
            <a:endParaRPr lang="en-US" sz="3200"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b="1" dirty="0" smtClean="0"/>
              <a:t>Effect of additives and admixtures</a:t>
            </a:r>
          </a:p>
          <a:p>
            <a:pPr lvl="1" algn="just"/>
            <a:r>
              <a:rPr lang="en-US" b="1" dirty="0" smtClean="0"/>
              <a:t>It may influence the strength of concrete.</a:t>
            </a:r>
          </a:p>
          <a:p>
            <a:pPr lvl="1" algn="just"/>
            <a:r>
              <a:rPr lang="en-US" b="1" dirty="0" smtClean="0"/>
              <a:t>Strength at ages lesser than 28 days are effected the most.</a:t>
            </a:r>
          </a:p>
          <a:p>
            <a:pPr lvl="1" algn="just"/>
            <a:r>
              <a:rPr lang="en-US" b="1" dirty="0" smtClean="0"/>
              <a:t>Final strengths may also vary with type of cement and presence of any additional chemical in it.</a:t>
            </a:r>
            <a:endParaRPr lang="en-US" b="1" dirty="0"/>
          </a:p>
        </p:txBody>
      </p:sp>
      <p:sp>
        <p:nvSpPr>
          <p:cNvPr id="4" name="Title 1"/>
          <p:cNvSpPr>
            <a:spLocks noGrp="1"/>
          </p:cNvSpPr>
          <p:nvPr>
            <p:ph type="title"/>
          </p:nvPr>
        </p:nvSpPr>
        <p:spPr/>
        <p:txBody>
          <a:bodyPr>
            <a:normAutofit fontScale="90000"/>
          </a:bodyPr>
          <a:lstStyle/>
          <a:p>
            <a:r>
              <a:rPr lang="en-US"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Factors Affecting Strength of Concrete</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334000"/>
          </a:xfrm>
        </p:spPr>
        <p:txBody>
          <a:bodyPr>
            <a:noAutofit/>
          </a:bodyPr>
          <a:lstStyle/>
          <a:p>
            <a:pPr algn="just"/>
            <a:r>
              <a:rPr lang="en-US" sz="2900" b="1" dirty="0" smtClean="0"/>
              <a:t>Workability of fresh concrete is to be judged based on three aspects; </a:t>
            </a:r>
            <a:r>
              <a:rPr lang="en-US" sz="2900" b="1" dirty="0" err="1" smtClean="0"/>
              <a:t>Compactibility</a:t>
            </a:r>
            <a:r>
              <a:rPr lang="en-US" sz="2900" b="1" dirty="0" smtClean="0"/>
              <a:t>, Mobility, and Stability</a:t>
            </a:r>
          </a:p>
          <a:p>
            <a:pPr algn="just"/>
            <a:r>
              <a:rPr lang="en-US" sz="2900" b="1" dirty="0" err="1" smtClean="0"/>
              <a:t>Compactibility</a:t>
            </a:r>
            <a:r>
              <a:rPr lang="en-US" sz="2900" b="1" dirty="0" smtClean="0"/>
              <a:t> refers to the ease with which concrete is compacted and air voids are removed</a:t>
            </a:r>
          </a:p>
          <a:p>
            <a:pPr algn="just"/>
            <a:r>
              <a:rPr lang="en-US" sz="2900" b="1" dirty="0" smtClean="0"/>
              <a:t>Mobility is a measure of the ability of concrete to flow into the molds and around the reinforcement</a:t>
            </a:r>
          </a:p>
          <a:p>
            <a:pPr algn="just"/>
            <a:r>
              <a:rPr lang="en-US" sz="2900" b="1" dirty="0" smtClean="0"/>
              <a:t>Stability is a property of fresh concrete to remain as a coherent homogenous mass during handling and vibration without segregation and bleeding </a:t>
            </a:r>
          </a:p>
          <a:p>
            <a:pPr>
              <a:buNone/>
            </a:pPr>
            <a:endParaRPr lang="en-US" sz="2900" dirty="0"/>
          </a:p>
        </p:txBody>
      </p:sp>
      <p:sp>
        <p:nvSpPr>
          <p:cNvPr id="4" name="Title 1"/>
          <p:cNvSpPr>
            <a:spLocks noGrp="1"/>
          </p:cNvSpPr>
          <p:nvPr>
            <p:ph type="title"/>
          </p:nvPr>
        </p:nvSpPr>
        <p:spPr>
          <a:xfrm>
            <a:off x="457200" y="76200"/>
            <a:ext cx="82296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5400" b="1" dirty="0" smtClean="0">
                <a:solidFill>
                  <a:srgbClr val="0033CC"/>
                </a:solidFill>
              </a:rPr>
              <a:t>WORKABILITY</a:t>
            </a:r>
            <a:endParaRPr lang="en-US" sz="5400" b="1" dirty="0">
              <a:solidFill>
                <a:srgbClr val="0033CC"/>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5400" b="1" dirty="0" smtClean="0">
                <a:solidFill>
                  <a:srgbClr val="0033CC"/>
                </a:solidFill>
              </a:rPr>
              <a:t>WORKABILITY</a:t>
            </a:r>
            <a:endParaRPr lang="en-US" sz="5400" b="1" dirty="0">
              <a:solidFill>
                <a:srgbClr val="0033CC"/>
              </a:solidFill>
            </a:endParaRPr>
          </a:p>
        </p:txBody>
      </p:sp>
      <p:sp>
        <p:nvSpPr>
          <p:cNvPr id="4" name="Content Placeholder 3"/>
          <p:cNvSpPr>
            <a:spLocks noGrp="1"/>
          </p:cNvSpPr>
          <p:nvPr>
            <p:ph idx="1"/>
          </p:nvPr>
        </p:nvSpPr>
        <p:spPr>
          <a:xfrm>
            <a:off x="457200" y="1341437"/>
            <a:ext cx="8229600" cy="5135563"/>
          </a:xfrm>
        </p:spPr>
        <p:txBody>
          <a:bodyPr>
            <a:normAutofit lnSpcReduction="10000"/>
          </a:bodyPr>
          <a:lstStyle/>
          <a:p>
            <a:pPr algn="just"/>
            <a:r>
              <a:rPr lang="en-US" b="1" dirty="0" smtClean="0"/>
              <a:t>When ingredients of concrete are mixed in dry state air voids are entrapped within the particles</a:t>
            </a:r>
          </a:p>
          <a:p>
            <a:pPr algn="just"/>
            <a:r>
              <a:rPr lang="en-US" b="1" dirty="0" smtClean="0"/>
              <a:t>After addition of water and wet mixing, air bubbles may automatically move up due to their lesser density </a:t>
            </a:r>
          </a:p>
          <a:p>
            <a:pPr algn="just"/>
            <a:r>
              <a:rPr lang="en-US" b="1" dirty="0" smtClean="0"/>
              <a:t>The only obstruction to this movement  of the air bubbles is caused by the surrounding thick paste and the aggregate particles due to mechanical interlocking and chemical adhesion</a:t>
            </a:r>
          </a:p>
          <a:p>
            <a:pPr algn="just"/>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p:spPr>
        <p:txBody>
          <a:bodyPr>
            <a:normAutofit lnSpcReduction="10000"/>
          </a:bodyPr>
          <a:lstStyle/>
          <a:p>
            <a:pPr algn="just"/>
            <a:r>
              <a:rPr lang="en-US" b="1" dirty="0" smtClean="0"/>
              <a:t>If concrete particles move relative to each other the air bubbles may find their way up and may escape</a:t>
            </a:r>
          </a:p>
          <a:p>
            <a:pPr algn="just"/>
            <a:r>
              <a:rPr lang="en-US" b="1" dirty="0" smtClean="0"/>
              <a:t>To reduce friction between particles water or plasticizers may be added</a:t>
            </a:r>
          </a:p>
          <a:p>
            <a:pPr algn="just"/>
            <a:r>
              <a:rPr lang="en-US" b="1" dirty="0" smtClean="0"/>
              <a:t>Friction between the particles can be reduced by </a:t>
            </a:r>
            <a:r>
              <a:rPr lang="en-US" b="1" dirty="0" err="1" smtClean="0"/>
              <a:t>rodding</a:t>
            </a:r>
            <a:r>
              <a:rPr lang="en-US" b="1" dirty="0" smtClean="0"/>
              <a:t> or vibration of concrete</a:t>
            </a:r>
          </a:p>
          <a:p>
            <a:pPr algn="just"/>
            <a:r>
              <a:rPr lang="en-US" b="1" dirty="0" smtClean="0"/>
              <a:t>Quantitatively, a good measure of workability is the useful internal work or energy required to overcome the internal friction between particles</a:t>
            </a:r>
            <a:endParaRPr lang="en-US" b="1" dirty="0"/>
          </a:p>
        </p:txBody>
      </p:sp>
      <p:sp>
        <p:nvSpPr>
          <p:cNvPr id="4" name="Title 2"/>
          <p:cNvSpPr>
            <a:spLocks noGrp="1"/>
          </p:cNvSpPr>
          <p:nvPr>
            <p:ph type="title"/>
          </p:nvPr>
        </p:nvSpPr>
        <p:spPr>
          <a:xfrm>
            <a:off x="457200" y="76200"/>
            <a:ext cx="8229600" cy="1143000"/>
          </a:xfrm>
        </p:spPr>
        <p:style>
          <a:lnRef idx="2">
            <a:schemeClr val="accent1"/>
          </a:lnRef>
          <a:fillRef idx="1">
            <a:schemeClr val="lt1"/>
          </a:fillRef>
          <a:effectRef idx="0">
            <a:schemeClr val="accent1"/>
          </a:effectRef>
          <a:fontRef idx="minor">
            <a:schemeClr val="dk1"/>
          </a:fontRef>
        </p:style>
        <p:txBody>
          <a:bodyPr/>
          <a:lstStyle/>
          <a:p>
            <a:r>
              <a:rPr lang="en-US" b="1" dirty="0" smtClean="0">
                <a:solidFill>
                  <a:srgbClr val="0033CC"/>
                </a:solidFill>
              </a:rPr>
              <a:t>WORKABILITY</a:t>
            </a:r>
            <a:endParaRPr lang="en-US" b="1" dirty="0">
              <a:solidFill>
                <a:srgbClr val="0033CC"/>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smtClean="0"/>
              <a:t>Strength of hardened concrete is significantly reduced if voids are left in the compacted concrete mass</a:t>
            </a:r>
          </a:p>
          <a:p>
            <a:r>
              <a:rPr lang="en-US" b="1" dirty="0" smtClean="0"/>
              <a:t>Honeycombing is used to describe the presence of large and usually interconnected voids in the concrete showing extremely poor quality concrete produced by escape of fine particles along with slurry of cement and water</a:t>
            </a:r>
            <a:endParaRPr lang="en-US" b="1" dirty="0"/>
          </a:p>
        </p:txBody>
      </p:sp>
      <p:sp>
        <p:nvSpPr>
          <p:cNvPr id="4" name="Title 2"/>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en-US" sz="5400" b="1" dirty="0" smtClean="0">
                <a:solidFill>
                  <a:srgbClr val="0033CC"/>
                </a:solidFill>
              </a:rPr>
              <a:t>HONEYCOMBING</a:t>
            </a:r>
            <a:endParaRPr lang="en-US" sz="5400" b="1" dirty="0">
              <a:solidFill>
                <a:srgbClr val="0033CC"/>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The average reduction in concrete strength by the presence of voids</a:t>
            </a:r>
          </a:p>
          <a:p>
            <a:pPr algn="just">
              <a:buNone/>
            </a:pPr>
            <a:endParaRPr lang="en-US" dirty="0"/>
          </a:p>
        </p:txBody>
      </p:sp>
      <p:sp>
        <p:nvSpPr>
          <p:cNvPr id="4" name="Title 2"/>
          <p:cNvSpPr>
            <a:spLocks noGrp="1"/>
          </p:cNvSpPr>
          <p:nvPr>
            <p:ph type="title"/>
          </p:nvPr>
        </p:nvSpPr>
        <p:spPr>
          <a:xfrm>
            <a:off x="228600" y="274638"/>
            <a:ext cx="8686800" cy="1143000"/>
          </a:xfrm>
          <a:ln>
            <a:solidFill>
              <a:schemeClr val="bg1"/>
            </a:solidFill>
          </a:ln>
          <a:effectLst>
            <a:softEdge rad="12700"/>
          </a:effectLst>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Average Strength Reduction Due to Voids</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graphicFrame>
        <p:nvGraphicFramePr>
          <p:cNvPr id="5" name="Table 4"/>
          <p:cNvGraphicFramePr>
            <a:graphicFrameLocks noGrp="1"/>
          </p:cNvGraphicFramePr>
          <p:nvPr/>
        </p:nvGraphicFramePr>
        <p:xfrm>
          <a:off x="1371600" y="2819400"/>
          <a:ext cx="6096000" cy="185420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b="1" dirty="0" smtClean="0"/>
                        <a:t>Voids</a:t>
                      </a:r>
                      <a:r>
                        <a:rPr lang="en-US" b="1" baseline="0" dirty="0" smtClean="0"/>
                        <a:t> Percentage</a:t>
                      </a:r>
                      <a:endParaRPr lang="en-US" b="1" dirty="0"/>
                    </a:p>
                  </a:txBody>
                  <a:tcPr/>
                </a:tc>
                <a:tc>
                  <a:txBody>
                    <a:bodyPr/>
                    <a:lstStyle/>
                    <a:p>
                      <a:pPr algn="ctr"/>
                      <a:r>
                        <a:rPr lang="en-US" b="1" dirty="0" smtClean="0"/>
                        <a:t>Strength Reduced</a:t>
                      </a:r>
                      <a:endParaRPr lang="en-US" b="1" dirty="0"/>
                    </a:p>
                  </a:txBody>
                  <a:tcPr/>
                </a:tc>
              </a:tr>
              <a:tr h="370840">
                <a:tc>
                  <a:txBody>
                    <a:bodyPr/>
                    <a:lstStyle/>
                    <a:p>
                      <a:pPr algn="ctr"/>
                      <a:r>
                        <a:rPr lang="en-US" b="1" dirty="0" smtClean="0"/>
                        <a:t>2%</a:t>
                      </a:r>
                      <a:endParaRPr lang="en-US" b="1" dirty="0"/>
                    </a:p>
                  </a:txBody>
                  <a:tcPr/>
                </a:tc>
                <a:tc>
                  <a:txBody>
                    <a:bodyPr/>
                    <a:lstStyle/>
                    <a:p>
                      <a:pPr algn="ctr"/>
                      <a:r>
                        <a:rPr lang="en-US" b="1" dirty="0" smtClean="0"/>
                        <a:t>10%</a:t>
                      </a:r>
                      <a:endParaRPr lang="en-US" b="1" dirty="0"/>
                    </a:p>
                  </a:txBody>
                  <a:tcPr/>
                </a:tc>
              </a:tr>
              <a:tr h="370840">
                <a:tc>
                  <a:txBody>
                    <a:bodyPr/>
                    <a:lstStyle/>
                    <a:p>
                      <a:pPr algn="ctr"/>
                      <a:r>
                        <a:rPr lang="en-US" b="1" dirty="0" smtClean="0"/>
                        <a:t>5%</a:t>
                      </a:r>
                      <a:endParaRPr lang="en-US" b="1" dirty="0"/>
                    </a:p>
                  </a:txBody>
                  <a:tcPr/>
                </a:tc>
                <a:tc>
                  <a:txBody>
                    <a:bodyPr/>
                    <a:lstStyle/>
                    <a:p>
                      <a:pPr algn="ctr"/>
                      <a:r>
                        <a:rPr lang="en-US" b="1" dirty="0" smtClean="0"/>
                        <a:t>30%</a:t>
                      </a:r>
                      <a:endParaRPr lang="en-US" b="1" dirty="0"/>
                    </a:p>
                  </a:txBody>
                  <a:tcPr/>
                </a:tc>
              </a:tr>
              <a:tr h="370840">
                <a:tc>
                  <a:txBody>
                    <a:bodyPr/>
                    <a:lstStyle/>
                    <a:p>
                      <a:pPr algn="ctr"/>
                      <a:r>
                        <a:rPr lang="en-US" b="1" dirty="0" smtClean="0"/>
                        <a:t>10%</a:t>
                      </a:r>
                      <a:endParaRPr lang="en-US" b="1" dirty="0"/>
                    </a:p>
                  </a:txBody>
                  <a:tcPr/>
                </a:tc>
                <a:tc>
                  <a:txBody>
                    <a:bodyPr/>
                    <a:lstStyle/>
                    <a:p>
                      <a:pPr algn="ctr"/>
                      <a:r>
                        <a:rPr lang="en-US" b="1" dirty="0" smtClean="0"/>
                        <a:t>55%</a:t>
                      </a:r>
                      <a:endParaRPr lang="en-US" b="1" dirty="0"/>
                    </a:p>
                  </a:txBody>
                  <a:tcPr/>
                </a:tc>
              </a:tr>
              <a:tr h="370840">
                <a:tc>
                  <a:txBody>
                    <a:bodyPr/>
                    <a:lstStyle/>
                    <a:p>
                      <a:pPr algn="ctr"/>
                      <a:r>
                        <a:rPr lang="en-US" b="1" dirty="0" smtClean="0"/>
                        <a:t>20%</a:t>
                      </a:r>
                      <a:endParaRPr lang="en-US" b="1" dirty="0"/>
                    </a:p>
                  </a:txBody>
                  <a:tcPr/>
                </a:tc>
                <a:tc>
                  <a:txBody>
                    <a:bodyPr/>
                    <a:lstStyle/>
                    <a:p>
                      <a:pPr algn="ctr"/>
                      <a:r>
                        <a:rPr lang="en-US" b="1" dirty="0" smtClean="0"/>
                        <a:t>85%</a:t>
                      </a:r>
                      <a:endParaRPr lang="en-US" b="1"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b="1" dirty="0" smtClean="0"/>
              <a:t>Water required for hydration of cement is approximately 25% of the weight of cement</a:t>
            </a:r>
          </a:p>
          <a:p>
            <a:pPr algn="just"/>
            <a:r>
              <a:rPr lang="en-US" b="1" dirty="0" smtClean="0"/>
              <a:t>However, concrete made by using this W/C ratio, it will be very dry and almost impossible to compact</a:t>
            </a:r>
          </a:p>
          <a:p>
            <a:pPr algn="just"/>
            <a:r>
              <a:rPr lang="en-US" b="1" dirty="0" smtClean="0"/>
              <a:t>A considerably large amount of work is required to liberate the air between the particles  </a:t>
            </a:r>
          </a:p>
          <a:p>
            <a:pPr algn="just"/>
            <a:r>
              <a:rPr lang="en-US" b="1" dirty="0" smtClean="0"/>
              <a:t>Voids in hardened concrete may be either bubbles of entrapped air or spaces left by evaporation of excess water</a:t>
            </a:r>
            <a:endParaRPr lang="en-US" b="1" dirty="0"/>
          </a:p>
        </p:txBody>
      </p:sp>
      <p:sp>
        <p:nvSpPr>
          <p:cNvPr id="4" name="Title 2"/>
          <p:cNvSpPr>
            <a:spLocks noGrp="1"/>
          </p:cNvSpPr>
          <p:nvPr>
            <p:ph type="title"/>
          </p:nvPr>
        </p:nvSpPr>
        <p:spPr>
          <a:ln>
            <a:solidFill>
              <a:schemeClr val="bg1"/>
            </a:solidFill>
          </a:ln>
          <a:effectLst>
            <a:softEdge rad="12700"/>
          </a:effectLst>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Average Strength Reduction Due to Voids</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1276</TotalTime>
  <Words>1865</Words>
  <Application>Microsoft Office PowerPoint</Application>
  <PresentationFormat>On-screen Show (4:3)</PresentationFormat>
  <Paragraphs>184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PLAIN CONCRETE</vt:lpstr>
      <vt:lpstr>WORKABILITY</vt:lpstr>
      <vt:lpstr>WORKABILITY</vt:lpstr>
      <vt:lpstr>WORKABILITY</vt:lpstr>
      <vt:lpstr>WORKABILITY</vt:lpstr>
      <vt:lpstr>WORKABILITY</vt:lpstr>
      <vt:lpstr>HONEYCOMBING</vt:lpstr>
      <vt:lpstr>Average Strength Reduction Due to Voids</vt:lpstr>
      <vt:lpstr>Average Strength Reduction Due to Voids</vt:lpstr>
      <vt:lpstr>Average Strength Reduction Due to Voids</vt:lpstr>
      <vt:lpstr>Factors Affecting Workability Available for a Mix</vt:lpstr>
      <vt:lpstr>Factors Affecting Workability Available for a Mix</vt:lpstr>
      <vt:lpstr>Factors Affecting Workability Available for a Mix</vt:lpstr>
      <vt:lpstr>Factors Affecting Workability Available for a Mix</vt:lpstr>
      <vt:lpstr>Factors Affecting Workability Available for a Mix</vt:lpstr>
      <vt:lpstr>Tests for workability</vt:lpstr>
      <vt:lpstr>Admixtures and Additives</vt:lpstr>
      <vt:lpstr>Admixtures</vt:lpstr>
      <vt:lpstr>Admixtures</vt:lpstr>
      <vt:lpstr>Admixtures</vt:lpstr>
      <vt:lpstr>Admixtures</vt:lpstr>
      <vt:lpstr>Admixtures</vt:lpstr>
      <vt:lpstr>Admixtures</vt:lpstr>
      <vt:lpstr>Compressive strength of concrete</vt:lpstr>
      <vt:lpstr>Mechanism of Concrete Failure in Compression</vt:lpstr>
      <vt:lpstr>Mechanism of Concrete Failure in Compression</vt:lpstr>
      <vt:lpstr>Factors Affecting Strength of Concrete</vt:lpstr>
      <vt:lpstr>Factors Affecting Strength of Concrete</vt:lpstr>
      <vt:lpstr>Factors Affecting Strength of Concrete</vt:lpstr>
      <vt:lpstr>Factors Affecting Strength of Concrete</vt:lpstr>
      <vt:lpstr>Factors Affecting Strength of Concrete</vt:lpstr>
      <vt:lpstr>Factors Affecting Strength of Concrete</vt:lpstr>
      <vt:lpstr>Factors Affecting Strength of Concrete</vt:lpstr>
      <vt:lpstr>Factors Affecting Strength of Concrete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PLAIN CONCRETE</dc:title>
  <dc:creator>UET</dc:creator>
  <cp:lastModifiedBy>UET</cp:lastModifiedBy>
  <cp:revision>44</cp:revision>
  <dcterms:created xsi:type="dcterms:W3CDTF">2008-02-19T13:32:38Z</dcterms:created>
  <dcterms:modified xsi:type="dcterms:W3CDTF">2008-02-20T10:48:46Z</dcterms:modified>
</cp:coreProperties>
</file>