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5" r:id="rId1"/>
  </p:sldMasterIdLst>
  <p:notesMasterIdLst>
    <p:notesMasterId r:id="rId21"/>
  </p:notesMasterIdLst>
  <p:handoutMasterIdLst>
    <p:handoutMasterId r:id="rId22"/>
  </p:handoutMasterIdLst>
  <p:sldIdLst>
    <p:sldId id="376" r:id="rId2"/>
    <p:sldId id="377" r:id="rId3"/>
    <p:sldId id="378" r:id="rId4"/>
    <p:sldId id="381" r:id="rId5"/>
    <p:sldId id="379" r:id="rId6"/>
    <p:sldId id="394" r:id="rId7"/>
    <p:sldId id="380" r:id="rId8"/>
    <p:sldId id="382" r:id="rId9"/>
    <p:sldId id="383" r:id="rId10"/>
    <p:sldId id="384" r:id="rId11"/>
    <p:sldId id="385" r:id="rId12"/>
    <p:sldId id="386" r:id="rId13"/>
    <p:sldId id="387" r:id="rId14"/>
    <p:sldId id="388" r:id="rId15"/>
    <p:sldId id="389" r:id="rId16"/>
    <p:sldId id="390" r:id="rId17"/>
    <p:sldId id="391" r:id="rId18"/>
    <p:sldId id="392" r:id="rId19"/>
    <p:sldId id="393" r:id="rId20"/>
  </p:sldIdLst>
  <p:sldSz cx="9144000" cy="6858000" type="screen4x3"/>
  <p:notesSz cx="6858000" cy="9144000"/>
  <p:embeddedFontLst>
    <p:embeddedFont>
      <p:font typeface="Wingdings 2" pitchFamily="18" charset="2"/>
      <p:regular r:id="rId23"/>
    </p:embeddedFont>
    <p:embeddedFont>
      <p:font typeface="Constantia" pitchFamily="18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838" autoAdjust="0"/>
    <p:restoredTop sz="86380" autoAdjust="0"/>
  </p:normalViewPr>
  <p:slideViewPr>
    <p:cSldViewPr snapToGrid="0">
      <p:cViewPr>
        <p:scale>
          <a:sx n="75" d="100"/>
          <a:sy n="75" d="100"/>
        </p:scale>
        <p:origin x="-1002" y="222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7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F25EFAC-A427-43A6-BCD6-B6127C869A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78956F6-809C-4785-BE7F-E8AC083470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-Rocks</a:t>
            </a:r>
          </a:p>
          <a:p>
            <a:r>
              <a:rPr lang="en-US" dirty="0" smtClean="0"/>
              <a:t>-Types</a:t>
            </a:r>
            <a:r>
              <a:rPr lang="en-US" baseline="0" dirty="0" smtClean="0"/>
              <a:t> of rocks</a:t>
            </a:r>
          </a:p>
          <a:p>
            <a:r>
              <a:rPr lang="en-US" baseline="0" dirty="0" smtClean="0"/>
              <a:t>-Igneous rocks</a:t>
            </a:r>
          </a:p>
          <a:p>
            <a:r>
              <a:rPr lang="en-US" baseline="0" dirty="0" smtClean="0"/>
              <a:t>                   -Magma &amp; Lava</a:t>
            </a:r>
          </a:p>
          <a:p>
            <a:r>
              <a:rPr lang="en-US" baseline="0" dirty="0" smtClean="0"/>
              <a:t>-Mineralogy</a:t>
            </a:r>
          </a:p>
          <a:p>
            <a:r>
              <a:rPr lang="en-US" baseline="0" dirty="0" smtClean="0"/>
              <a:t>                   -mineral layers </a:t>
            </a:r>
          </a:p>
          <a:p>
            <a:r>
              <a:rPr lang="en-US" baseline="0" dirty="0" smtClean="0"/>
              <a:t>	-silica leads to acidity</a:t>
            </a:r>
          </a:p>
          <a:p>
            <a:r>
              <a:rPr lang="en-US" baseline="0" dirty="0" smtClean="0"/>
              <a:t>-texture</a:t>
            </a:r>
          </a:p>
          <a:p>
            <a:r>
              <a:rPr lang="en-US" baseline="0" dirty="0" smtClean="0"/>
              <a:t>	-coarser grains</a:t>
            </a:r>
          </a:p>
          <a:p>
            <a:r>
              <a:rPr lang="en-US" baseline="0" dirty="0" smtClean="0"/>
              <a:t>	-glassy</a:t>
            </a:r>
          </a:p>
          <a:p>
            <a:r>
              <a:rPr lang="en-US" baseline="0" dirty="0" smtClean="0"/>
              <a:t>	-fine grain &amp; crypto-crystalline</a:t>
            </a:r>
          </a:p>
          <a:p>
            <a:r>
              <a:rPr lang="en-US" baseline="0" dirty="0" smtClean="0"/>
              <a:t>-types of texture</a:t>
            </a:r>
          </a:p>
          <a:p>
            <a:r>
              <a:rPr lang="en-US" baseline="0" dirty="0" smtClean="0"/>
              <a:t>	-</a:t>
            </a:r>
            <a:r>
              <a:rPr lang="en-US" baseline="0" dirty="0" err="1" smtClean="0"/>
              <a:t>pheneritic</a:t>
            </a:r>
            <a:r>
              <a:rPr lang="en-US" baseline="0" dirty="0" smtClean="0"/>
              <a:t> :large </a:t>
            </a:r>
            <a:r>
              <a:rPr lang="en-US" baseline="0" dirty="0" err="1" smtClean="0"/>
              <a:t>crystals,deep</a:t>
            </a:r>
            <a:r>
              <a:rPr lang="en-US" baseline="0" dirty="0" smtClean="0"/>
              <a:t> underground</a:t>
            </a:r>
          </a:p>
          <a:p>
            <a:r>
              <a:rPr lang="en-US" baseline="0" dirty="0" smtClean="0"/>
              <a:t>	-</a:t>
            </a:r>
            <a:r>
              <a:rPr lang="en-US" baseline="0" dirty="0" err="1" smtClean="0"/>
              <a:t>aphanitic:small,rapid</a:t>
            </a:r>
            <a:r>
              <a:rPr lang="en-US" baseline="0" dirty="0" smtClean="0"/>
              <a:t> cooling</a:t>
            </a:r>
          </a:p>
          <a:p>
            <a:r>
              <a:rPr lang="en-US" baseline="0" dirty="0" smtClean="0"/>
              <a:t>	-</a:t>
            </a:r>
            <a:r>
              <a:rPr lang="en-US" baseline="0" dirty="0" err="1" smtClean="0"/>
              <a:t>porphyritic:both</a:t>
            </a:r>
            <a:r>
              <a:rPr lang="en-US" baseline="0" dirty="0" smtClean="0"/>
              <a:t> larger &amp; </a:t>
            </a:r>
            <a:r>
              <a:rPr lang="en-US" baseline="0" dirty="0" err="1" smtClean="0"/>
              <a:t>smaller,metrix</a:t>
            </a:r>
            <a:r>
              <a:rPr lang="en-US" baseline="0" dirty="0" smtClean="0"/>
              <a:t> in  	which large </a:t>
            </a:r>
            <a:r>
              <a:rPr lang="en-US" baseline="0" dirty="0" err="1" smtClean="0"/>
              <a:t>phenocrysts</a:t>
            </a:r>
            <a:r>
              <a:rPr lang="en-US" baseline="0" dirty="0" smtClean="0"/>
              <a:t> produces when 	cooled in more stages.</a:t>
            </a:r>
          </a:p>
          <a:p>
            <a:r>
              <a:rPr lang="en-US" baseline="0" dirty="0" smtClean="0"/>
              <a:t>	-vesicular &amp; </a:t>
            </a:r>
            <a:r>
              <a:rPr lang="en-US" baseline="0" dirty="0" err="1" smtClean="0"/>
              <a:t>amygdaloidal:depth</a:t>
            </a:r>
            <a:r>
              <a:rPr lang="en-US" baseline="0" dirty="0" smtClean="0"/>
              <a:t> high 	pressure gas </a:t>
            </a:r>
            <a:r>
              <a:rPr lang="en-US" baseline="0" dirty="0" err="1" smtClean="0"/>
              <a:t>dissolved,vesicles,amygdale</a:t>
            </a:r>
            <a:endParaRPr lang="en-US" baseline="0" dirty="0" smtClean="0"/>
          </a:p>
          <a:p>
            <a:r>
              <a:rPr lang="en-US" baseline="0" dirty="0" smtClean="0"/>
              <a:t>	-</a:t>
            </a:r>
            <a:r>
              <a:rPr lang="en-US" baseline="0" dirty="0" err="1" smtClean="0"/>
              <a:t>ophitic</a:t>
            </a:r>
            <a:r>
              <a:rPr lang="en-US" baseline="0" dirty="0" smtClean="0"/>
              <a:t>: 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8956F6-809C-4785-BE7F-E8AC0834709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Bina Nusantara</a:t>
            </a:r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5C8CF-004E-4148-BCE2-BF4E3A59BB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Bina Nusantara</a:t>
            </a: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86EEC-8DA7-4D1F-8EC8-76287886D8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Bina Nusantara</a:t>
            </a: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B87EE-019B-46EA-8FDF-1E87771C6E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Bina Nusantara</a:t>
            </a: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786BA-9797-43DB-ABAB-3931AE6902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Bina Nusantara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BF079-5999-43E0-AF94-AF3A837F93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Bina Nusantara</a:t>
            </a: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CFC3F-FE97-4810-B25F-DD0CA4C11D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547B8-F22B-4E27-9EB4-30539F1CB0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Bina Nusantara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Bina Nusantara</a:t>
            </a:r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AAC69-6FAD-496D-8383-68A788E69A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Bina Nusantara</a:t>
            </a:r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FEC2C-6751-4C3D-9171-7A8FCA058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Bina Nusantara</a:t>
            </a: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89315-AD5C-48C4-932B-B9A14FF83E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Bina Nusantara</a:t>
            </a: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EA71F-2B7B-4721-8AD3-0CBD5E3007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Bina Nusantara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C484DCFC-2FAC-42F6-9BEB-2E59080593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35" r:id="rId1"/>
    <p:sldLayoutId id="2147483827" r:id="rId2"/>
    <p:sldLayoutId id="2147483836" r:id="rId3"/>
    <p:sldLayoutId id="2147483828" r:id="rId4"/>
    <p:sldLayoutId id="2147483837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</p:sldLayoutIdLst>
  <p:transition/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geology.csupomona.edu/alert/igneous/idaphan.htm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geology.csupomona.edu/alert/igneous/idves.htm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geology.csupomona.edu/alert/igneous/idglass.htm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Latin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geology.csupomona.edu/alert/igneous/idphan.htm" TargetMode="Externa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E:\UET\B.Sc\Bismillah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170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20615"/>
            <a:ext cx="8229600" cy="5275385"/>
          </a:xfrm>
        </p:spPr>
        <p:txBody>
          <a:bodyPr/>
          <a:lstStyle/>
          <a:p>
            <a:r>
              <a:rPr lang="en-US" dirty="0" smtClean="0"/>
              <a:t>Small crystals, which are generally less than 1/2 mm in size. h</a:t>
            </a:r>
          </a:p>
          <a:p>
            <a:r>
              <a:rPr lang="en-US" dirty="0" smtClean="0"/>
              <a:t>Rapid cooling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33754"/>
            <a:ext cx="8229600" cy="937846"/>
          </a:xfrm>
        </p:spPr>
        <p:txBody>
          <a:bodyPr>
            <a:normAutofit fontScale="90000"/>
          </a:bodyPr>
          <a:lstStyle/>
          <a:p>
            <a:pPr algn="ctr"/>
            <a:r>
              <a:rPr b="1" dirty="0" err="1" smtClean="0"/>
              <a:t>Aphanitic</a:t>
            </a:r>
            <a:r>
              <a:rPr b="1" dirty="0" smtClean="0"/>
              <a:t> texture</a:t>
            </a:r>
            <a:r>
              <a:rPr dirty="0" smtClean="0"/>
              <a:t/>
            </a:r>
            <a:br>
              <a:rPr dirty="0" smtClean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5" name="Picture 4" descr="Aphanitic texture and mafic compositio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771" y="2491155"/>
            <a:ext cx="3506352" cy="3604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://geology.csupomona.edu/alert/igneous/aphanitictex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2479430"/>
            <a:ext cx="4158920" cy="3569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08185"/>
            <a:ext cx="8229600" cy="5087815"/>
          </a:xfrm>
        </p:spPr>
        <p:txBody>
          <a:bodyPr/>
          <a:lstStyle/>
          <a:p>
            <a:r>
              <a:rPr lang="en-US" dirty="0" smtClean="0"/>
              <a:t>Both larger and smaller crystals are present in the same rock.</a:t>
            </a:r>
          </a:p>
          <a:p>
            <a:r>
              <a:rPr lang="en-US" dirty="0" smtClean="0"/>
              <a:t>The smaller crystals may be of fine, medium or coarse grained size and are spoken of collectively as </a:t>
            </a:r>
            <a:r>
              <a:rPr lang="en-US" dirty="0" smtClean="0">
                <a:solidFill>
                  <a:srgbClr val="C00000"/>
                </a:solidFill>
              </a:rPr>
              <a:t>matrix</a:t>
            </a:r>
            <a:r>
              <a:rPr lang="en-US" dirty="0" smtClean="0"/>
              <a:t> in which the </a:t>
            </a:r>
            <a:r>
              <a:rPr lang="en-US" dirty="0" smtClean="0">
                <a:solidFill>
                  <a:srgbClr val="C00000"/>
                </a:solidFill>
              </a:rPr>
              <a:t>larger phenocrysts</a:t>
            </a:r>
            <a:r>
              <a:rPr lang="en-US" dirty="0" smtClean="0"/>
              <a:t> are set.</a:t>
            </a:r>
          </a:p>
          <a:p>
            <a:r>
              <a:rPr lang="en-US" dirty="0" smtClean="0"/>
              <a:t>The texture is frequently </a:t>
            </a:r>
          </a:p>
          <a:p>
            <a:pPr>
              <a:buNone/>
            </a:pPr>
            <a:r>
              <a:rPr lang="en-US" dirty="0" smtClean="0"/>
              <a:t>	produced when a rock has </a:t>
            </a:r>
          </a:p>
          <a:p>
            <a:pPr>
              <a:buNone/>
            </a:pPr>
            <a:r>
              <a:rPr lang="en-US" dirty="0" smtClean="0"/>
              <a:t>	cooled in </a:t>
            </a:r>
            <a:r>
              <a:rPr lang="en-US" dirty="0" smtClean="0">
                <a:solidFill>
                  <a:srgbClr val="C00000"/>
                </a:solidFill>
              </a:rPr>
              <a:t>two or more stag</a:t>
            </a:r>
            <a:r>
              <a:rPr lang="en-US" dirty="0" smtClean="0"/>
              <a:t>es.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b="1" dirty="0" err="1" smtClean="0"/>
              <a:t>Porphyritic</a:t>
            </a:r>
            <a:r>
              <a:rPr b="1" dirty="0" smtClean="0"/>
              <a:t> texture</a:t>
            </a:r>
            <a:r>
              <a:rPr dirty="0" smtClean="0"/>
              <a:t/>
            </a:r>
            <a:br>
              <a:rPr dirty="0" smtClean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11569" y="6051550"/>
            <a:ext cx="2590800" cy="38417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5" name="Picture 4" descr="http://geology.csupomona.edu/alert/igneous/porph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52647" y="3223846"/>
            <a:ext cx="3798275" cy="3188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32338"/>
            <a:ext cx="8229600" cy="5263662"/>
          </a:xfrm>
        </p:spPr>
        <p:txBody>
          <a:bodyPr/>
          <a:lstStyle/>
          <a:p>
            <a:r>
              <a:rPr lang="en-US" dirty="0" smtClean="0"/>
              <a:t>Gases dissolved in magma under the high pressures found at depth come out of solution and start to expand as the magma rises towards the surface. </a:t>
            </a:r>
          </a:p>
          <a:p>
            <a:r>
              <a:rPr lang="en-US" dirty="0" smtClean="0"/>
              <a:t>Gas is trapped within the rock in cavities which are called </a:t>
            </a:r>
            <a:r>
              <a:rPr lang="en-US" b="1" dirty="0" smtClean="0">
                <a:solidFill>
                  <a:srgbClr val="C00000"/>
                </a:solidFill>
              </a:rPr>
              <a:t>vesicles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A vesicle filled with mineral is called </a:t>
            </a:r>
            <a:r>
              <a:rPr lang="en-US" dirty="0" smtClean="0">
                <a:solidFill>
                  <a:srgbClr val="C00000"/>
                </a:solidFill>
              </a:rPr>
              <a:t>amygdale</a:t>
            </a:r>
            <a:r>
              <a:rPr lang="en-US" dirty="0" smtClean="0"/>
              <a:t>, and the rock has an amygdaloidal texture.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b="1" dirty="0" smtClean="0"/>
              <a:t>Vesicular and amygdaloidal textures </a:t>
            </a:r>
            <a:r>
              <a:rPr dirty="0" smtClean="0"/>
              <a:t/>
            </a:r>
            <a:br>
              <a:rPr dirty="0" smtClean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Bina Nusantara</a:t>
            </a:r>
            <a:endParaRPr lang="en-US"/>
          </a:p>
        </p:txBody>
      </p:sp>
      <p:pic>
        <p:nvPicPr>
          <p:cNvPr id="5" name="Picture 4" descr="Vesicular texture and mafic compositio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4602" y="3868615"/>
            <a:ext cx="3131214" cy="2778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://geology.csupomona.edu/alert/igneous/vesiculartex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5090" y="3774831"/>
            <a:ext cx="3282786" cy="280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3525982"/>
          </a:xfrm>
        </p:spPr>
        <p:txBody>
          <a:bodyPr/>
          <a:lstStyle/>
          <a:p>
            <a:r>
              <a:rPr lang="en-US" dirty="0" err="1" smtClean="0"/>
              <a:t>Ophitic</a:t>
            </a:r>
            <a:r>
              <a:rPr lang="en-US" dirty="0" smtClean="0"/>
              <a:t> texture is produced when</a:t>
            </a:r>
            <a:r>
              <a:rPr lang="en-US" dirty="0" smtClean="0">
                <a:solidFill>
                  <a:srgbClr val="C00000"/>
                </a:solidFill>
              </a:rPr>
              <a:t> plagioclase</a:t>
            </a:r>
            <a:r>
              <a:rPr lang="en-US" dirty="0" smtClean="0"/>
              <a:t> feldspar and </a:t>
            </a:r>
            <a:r>
              <a:rPr lang="en-US" dirty="0" smtClean="0">
                <a:solidFill>
                  <a:srgbClr val="C00000"/>
                </a:solidFill>
              </a:rPr>
              <a:t>augite</a:t>
            </a:r>
            <a:r>
              <a:rPr lang="en-US" dirty="0" smtClean="0"/>
              <a:t> crystallize at the same time to produce a felted arrangement of interlocking crystals. </a:t>
            </a:r>
          </a:p>
          <a:p>
            <a:r>
              <a:rPr lang="en-US" dirty="0" smtClean="0"/>
              <a:t>Due to this reason, its strength is high and is suitable to be used as a road stone.</a:t>
            </a:r>
          </a:p>
          <a:p>
            <a:r>
              <a:rPr lang="en-US" dirty="0" smtClean="0"/>
              <a:t>It is normally present in the basic </a:t>
            </a:r>
            <a:r>
              <a:rPr lang="en-US" dirty="0" err="1" smtClean="0"/>
              <a:t>hypabyssal</a:t>
            </a:r>
            <a:r>
              <a:rPr lang="en-US" dirty="0" smtClean="0"/>
              <a:t> rock </a:t>
            </a:r>
            <a:r>
              <a:rPr lang="en-US" b="1" dirty="0" smtClean="0">
                <a:solidFill>
                  <a:srgbClr val="C00000"/>
                </a:solidFill>
              </a:rPr>
              <a:t>dolerite.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b="1" dirty="0" err="1" smtClean="0"/>
              <a:t>Ophitic</a:t>
            </a:r>
            <a:r>
              <a:rPr b="1" dirty="0" smtClean="0"/>
              <a:t> texture </a:t>
            </a:r>
            <a:r>
              <a:rPr dirty="0" smtClean="0"/>
              <a:t/>
            </a:r>
            <a:br>
              <a:rPr dirty="0" smtClean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44062"/>
            <a:ext cx="8229600" cy="5251938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pegmatitic</a:t>
            </a:r>
            <a:r>
              <a:rPr lang="en-US" dirty="0" smtClean="0"/>
              <a:t> texture is one in which the mineral grains are exceptionally large. The largest ones are, by convention, more than about 3 cm long. This texture is found in intrusive rocks. </a:t>
            </a:r>
          </a:p>
          <a:p>
            <a:r>
              <a:rPr lang="en-US" dirty="0" smtClean="0"/>
              <a:t>This texture occurs in veins </a:t>
            </a:r>
          </a:p>
          <a:p>
            <a:pPr>
              <a:buNone/>
            </a:pPr>
            <a:r>
              <a:rPr lang="en-US" dirty="0" smtClean="0"/>
              <a:t>	of  very acid igneous rock</a:t>
            </a:r>
          </a:p>
          <a:p>
            <a:pPr>
              <a:buNone/>
            </a:pPr>
            <a:r>
              <a:rPr lang="en-US" dirty="0" smtClean="0"/>
              <a:t>	(</a:t>
            </a:r>
            <a:r>
              <a:rPr lang="en-US" b="1" dirty="0" smtClean="0"/>
              <a:t>pegmatite),</a:t>
            </a:r>
            <a:r>
              <a:rPr lang="en-US" dirty="0" smtClean="0"/>
              <a:t>which are </a:t>
            </a:r>
          </a:p>
          <a:p>
            <a:pPr>
              <a:buNone/>
            </a:pPr>
            <a:r>
              <a:rPr lang="en-US" dirty="0" smtClean="0"/>
              <a:t>	sources of economically </a:t>
            </a:r>
          </a:p>
          <a:p>
            <a:pPr>
              <a:buNone/>
            </a:pPr>
            <a:r>
              <a:rPr lang="en-US" dirty="0" smtClean="0"/>
              <a:t>	important minerals.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b="1" dirty="0" err="1" smtClean="0"/>
              <a:t>Pegmatitic</a:t>
            </a:r>
            <a:r>
              <a:rPr b="1" dirty="0" smtClean="0"/>
              <a:t> texture</a:t>
            </a:r>
            <a:r>
              <a:rPr dirty="0" smtClean="0"/>
              <a:t/>
            </a:r>
            <a:br>
              <a:rPr dirty="0" smtClean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Bina Nusantara</a:t>
            </a:r>
            <a:endParaRPr lang="en-US"/>
          </a:p>
        </p:txBody>
      </p:sp>
      <p:pic>
        <p:nvPicPr>
          <p:cNvPr id="5" name="Picture 4" descr="Pegmatitic texture and felsic compositio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7848" y="3130061"/>
            <a:ext cx="4173414" cy="3411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08892"/>
            <a:ext cx="8229600" cy="5287108"/>
          </a:xfrm>
        </p:spPr>
        <p:txBody>
          <a:bodyPr/>
          <a:lstStyle/>
          <a:p>
            <a:r>
              <a:rPr lang="en-US" dirty="0" smtClean="0"/>
              <a:t>Glassy textured igneous rocks are non-crystalline.</a:t>
            </a:r>
          </a:p>
          <a:p>
            <a:r>
              <a:rPr lang="en-US" dirty="0" smtClean="0"/>
              <a:t>Glass results from cooling that is so fast that minerals do not have a chance to crystallize. This may happen when magma or lava comes into quick contact with much cooler materials near the Earth's surface. </a:t>
            </a:r>
          </a:p>
          <a:p>
            <a:r>
              <a:rPr lang="en-US" dirty="0" smtClean="0"/>
              <a:t>Pure volcanic glass is known as </a:t>
            </a:r>
            <a:r>
              <a:rPr lang="en-US" dirty="0" smtClean="0">
                <a:solidFill>
                  <a:srgbClr val="C00000"/>
                </a:solidFill>
              </a:rPr>
              <a:t>obsidian.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b="1" dirty="0" smtClean="0"/>
              <a:t>Glassy texture</a:t>
            </a:r>
            <a:r>
              <a:rPr dirty="0" smtClean="0"/>
              <a:t/>
            </a:r>
            <a:br>
              <a:rPr dirty="0" smtClean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Bina Nusantara</a:t>
            </a:r>
            <a:endParaRPr lang="en-US"/>
          </a:p>
        </p:txBody>
      </p:sp>
      <p:pic>
        <p:nvPicPr>
          <p:cNvPr id="5" name="Picture 4" descr="Glassy texture and felsic compositio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921" y="3434861"/>
            <a:ext cx="4173417" cy="3153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://geology.csupomona.edu/alert/igneous/glassytex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40923" y="3446586"/>
            <a:ext cx="3739662" cy="313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the basis of texture, the igneous rocks have been classified into three groups.</a:t>
            </a:r>
          </a:p>
          <a:p>
            <a:pPr lvl="0">
              <a:buFont typeface="Wingdings" pitchFamily="2" charset="2"/>
              <a:buChar char="Ø"/>
            </a:pPr>
            <a:r>
              <a:rPr lang="en-US" b="1" u="sng" dirty="0" smtClean="0"/>
              <a:t>Plutonic or Intrusive rocks </a:t>
            </a:r>
          </a:p>
          <a:p>
            <a:r>
              <a:rPr lang="en-US" dirty="0" smtClean="0"/>
              <a:t>Slow cooling of great volumes of magma, typically at depths of a few kilometers, within the Earth. </a:t>
            </a:r>
          </a:p>
          <a:p>
            <a:r>
              <a:rPr lang="en-US" dirty="0" smtClean="0"/>
              <a:t>It is erosion that has removed the overlying rocks and revealed these plutonic intrusions at the surface. </a:t>
            </a:r>
          </a:p>
          <a:p>
            <a:r>
              <a:rPr lang="en-US" dirty="0" smtClean="0"/>
              <a:t>The heat from their enormous bulk can dissipate only very slowly and they are normally coarse grained.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b="1" dirty="0" smtClean="0"/>
              <a:t>Classification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itchFamily="2" charset="2"/>
              <a:buChar char="Ø"/>
            </a:pPr>
            <a:r>
              <a:rPr lang="en-US" b="1" u="sng" dirty="0" smtClean="0"/>
              <a:t>Volcanic or Extrusive rocks </a:t>
            </a:r>
          </a:p>
          <a:p>
            <a:r>
              <a:rPr lang="en-US" dirty="0" smtClean="0"/>
              <a:t>Magma erupts at the earth’s surface and cools rapidly.</a:t>
            </a:r>
          </a:p>
          <a:p>
            <a:r>
              <a:rPr lang="en-US" dirty="0" smtClean="0"/>
              <a:t>The volatiles present in the magma escape into the atmosphere. </a:t>
            </a:r>
          </a:p>
          <a:p>
            <a:r>
              <a:rPr lang="en-US" dirty="0" smtClean="0"/>
              <a:t>The texture of such rocks are fine grained or glassy.</a:t>
            </a:r>
          </a:p>
          <a:p>
            <a:r>
              <a:rPr lang="en-US" dirty="0" smtClean="0"/>
              <a:t>Volcanic rocks often contain gas cavities called “</a:t>
            </a:r>
            <a:r>
              <a:rPr lang="en-US" i="1" dirty="0" smtClean="0"/>
              <a:t>vesicles</a:t>
            </a:r>
            <a:r>
              <a:rPr lang="en-US" dirty="0" smtClean="0"/>
              <a:t>”. </a:t>
            </a:r>
          </a:p>
          <a:p>
            <a:r>
              <a:rPr lang="en-US" dirty="0" smtClean="0"/>
              <a:t>These rocks sometimes show “flow structure” which is the result of movement in viscous lava. It is seen as lines or streaks of different color in a rock.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b="1" dirty="0" smtClean="0"/>
              <a:t>Classification </a:t>
            </a:r>
            <a:r>
              <a:rPr b="1" dirty="0" err="1" smtClean="0"/>
              <a:t>Con't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itchFamily="2" charset="2"/>
              <a:buChar char="Ø"/>
            </a:pPr>
            <a:r>
              <a:rPr lang="en-US" b="1" u="sng" dirty="0" err="1" smtClean="0"/>
              <a:t>Hypabyssal</a:t>
            </a:r>
            <a:r>
              <a:rPr lang="en-US" b="1" u="sng" dirty="0" smtClean="0"/>
              <a:t> rocks </a:t>
            </a:r>
          </a:p>
          <a:p>
            <a:r>
              <a:rPr lang="en-US" dirty="0" err="1" smtClean="0"/>
              <a:t>Hypabyssal</a:t>
            </a:r>
            <a:r>
              <a:rPr lang="en-US" dirty="0" smtClean="0"/>
              <a:t> igneous rocks form minor intrusions which have solidified below the surface and have cooled more slowly than extrusive rocks because of the thermal insulation of the surrounding country rocks.</a:t>
            </a:r>
          </a:p>
          <a:p>
            <a:r>
              <a:rPr lang="en-US" dirty="0" smtClean="0"/>
              <a:t>They are typically, but not invariably, medium-grained.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b="1" dirty="0" smtClean="0"/>
              <a:t>Classification </a:t>
            </a:r>
            <a:r>
              <a:rPr b="1" dirty="0" err="1" smtClean="0"/>
              <a:t>Con't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properties of these rocks are required for your lab portion.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Granite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Obsidian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err="1" smtClean="0"/>
              <a:t>Gabbro</a:t>
            </a:r>
            <a:endParaRPr lang="en-US" dirty="0" smtClean="0"/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Basalt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Pumice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dirty="0" smtClean="0"/>
              <a:t>Laboratory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	Rock is the aggregate of minerals, or rocks are collection of one or more minerals.</a:t>
            </a:r>
          </a:p>
          <a:p>
            <a:pPr>
              <a:buNone/>
            </a:pP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	TYPES OF ROCKS:</a:t>
            </a:r>
          </a:p>
          <a:p>
            <a:pPr>
              <a:buFont typeface="Wingdings" pitchFamily="2" charset="2"/>
              <a:buChar char="Ø"/>
            </a:pP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Igneous Rocks</a:t>
            </a:r>
          </a:p>
          <a:p>
            <a:pPr>
              <a:buFont typeface="Wingdings" pitchFamily="2" charset="2"/>
              <a:buChar char="Ø"/>
            </a:pP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Metamorphic Rocks</a:t>
            </a:r>
          </a:p>
          <a:p>
            <a:pPr>
              <a:buFont typeface="Wingdings" pitchFamily="2" charset="2"/>
              <a:buChar char="Ø"/>
            </a:pP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Sedimentary Rocks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sz="7200" dirty="0" smtClean="0">
                <a:latin typeface="Times New Roman" pitchFamily="18" charset="0"/>
                <a:cs typeface="Times New Roman" pitchFamily="18" charset="0"/>
              </a:rPr>
              <a:t>ROCKS</a:t>
            </a:r>
            <a:endParaRPr lang="en-US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Igneous rocks (etymology* from </a:t>
            </a:r>
            <a:r>
              <a:rPr lang="en-US" i="1" dirty="0" smtClean="0">
                <a:solidFill>
                  <a:schemeClr val="bg1">
                    <a:lumMod val="95000"/>
                    <a:lumOff val="5000"/>
                  </a:schemeClr>
                </a:solidFill>
                <a:hlinkClick r:id="rId2" tooltip="Latin"/>
              </a:rPr>
              <a:t>Latin</a:t>
            </a:r>
            <a:r>
              <a:rPr lang="en-US" i="1" dirty="0" smtClean="0"/>
              <a:t> </a:t>
            </a:r>
            <a:r>
              <a:rPr lang="en-US" i="1" dirty="0" err="1" smtClean="0"/>
              <a:t>ignis</a:t>
            </a:r>
            <a:r>
              <a:rPr lang="en-US" i="1" dirty="0" smtClean="0"/>
              <a:t>, fire) are formed by the cooling and solidification of magma or lava.</a:t>
            </a:r>
          </a:p>
          <a:p>
            <a:r>
              <a:rPr lang="en-US" i="1" dirty="0" smtClean="0"/>
              <a:t>*Etymology</a:t>
            </a:r>
            <a:r>
              <a:rPr lang="en-US" dirty="0" smtClean="0"/>
              <a:t> is the study of the history of words, their origins, and how their form and </a:t>
            </a:r>
            <a:r>
              <a:rPr lang="en-US" i="1" dirty="0" smtClean="0"/>
              <a:t>meaning</a:t>
            </a:r>
            <a:r>
              <a:rPr lang="en-US" dirty="0" smtClean="0"/>
              <a:t> have changed over time</a:t>
            </a:r>
          </a:p>
          <a:p>
            <a:r>
              <a:rPr lang="en-US" u="sng" dirty="0" smtClean="0">
                <a:solidFill>
                  <a:schemeClr val="tx2">
                    <a:lumMod val="10000"/>
                  </a:schemeClr>
                </a:solidFill>
              </a:rPr>
              <a:t>Magma</a:t>
            </a:r>
            <a:r>
              <a:rPr lang="en-US" u="sng" dirty="0" smtClean="0"/>
              <a:t> </a:t>
            </a:r>
            <a:r>
              <a:rPr lang="en-US" dirty="0" smtClean="0"/>
              <a:t>is a hot, viscous, silicate melt, containing gases. It comes from great depth below the earth’s surface. When magma comes out upon the earth’s surface, it is called lava.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i="1" dirty="0" smtClean="0">
                <a:latin typeface="Times New Roman" pitchFamily="18" charset="0"/>
                <a:cs typeface="Times New Roman" pitchFamily="18" charset="0"/>
              </a:rPr>
              <a:t>IGNEOUS ROCKS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3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2039815" y="6299476"/>
            <a:ext cx="468873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Lava erupting from Mt. St. Helens in May 1980, Washington State.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75846"/>
            <a:ext cx="8229600" cy="1195754"/>
          </a:xfrm>
        </p:spPr>
        <p:txBody>
          <a:bodyPr/>
          <a:lstStyle/>
          <a:p>
            <a:pPr algn="ctr"/>
            <a:r>
              <a:rPr b="1" dirty="0" smtClean="0"/>
              <a:t>Mineralogy</a:t>
            </a:r>
            <a:endParaRPr lang="en-US" dirty="0"/>
          </a:p>
        </p:txBody>
      </p:sp>
      <p:pic>
        <p:nvPicPr>
          <p:cNvPr id="7" name="Content Placeholder 6" descr="744px-Mineralogy_igneous_rocks_EN.sv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512278"/>
            <a:ext cx="7235223" cy="5251372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Bina Nusantara</a:t>
            </a:r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185" y="0"/>
            <a:ext cx="915437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eight minerals are normally present as essential constitutes of a rock.</a:t>
            </a:r>
          </a:p>
          <a:p>
            <a:r>
              <a:rPr lang="en-US" dirty="0" smtClean="0"/>
              <a:t>Each mineral starts to crystallize at a particular temperature .The crystals formed early have a higher specific gravity.</a:t>
            </a:r>
          </a:p>
          <a:p>
            <a:r>
              <a:rPr lang="en-US" dirty="0" smtClean="0"/>
              <a:t>Sequence of layers of minerals of different compositions, from high-temperature, high-specific gravity minerals at the bottom, to low-temperature, low-specific gravity minerals at the top. Such magma is said to be </a:t>
            </a:r>
            <a:r>
              <a:rPr lang="en-US" dirty="0" smtClean="0">
                <a:solidFill>
                  <a:srgbClr val="C00000"/>
                </a:solidFill>
              </a:rPr>
              <a:t>differentiated</a:t>
            </a:r>
            <a:r>
              <a:rPr lang="en-US" baseline="0" dirty="0" smtClean="0">
                <a:solidFill>
                  <a:srgbClr val="C00000"/>
                </a:solidFill>
              </a:rPr>
              <a:t> magma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Increasing Silica content will lead to acidity.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b="1" dirty="0" smtClean="0"/>
              <a:t>Mineralogy Continued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6862" y="1524000"/>
            <a:ext cx="8299938" cy="4572000"/>
          </a:xfrm>
        </p:spPr>
        <p:txBody>
          <a:bodyPr/>
          <a:lstStyle/>
          <a:p>
            <a:r>
              <a:rPr lang="en-US" dirty="0" smtClean="0"/>
              <a:t>Texture means the size, shape, and arrangement of mineral grains in a rock. </a:t>
            </a:r>
          </a:p>
          <a:p>
            <a:r>
              <a:rPr lang="en-US" dirty="0" smtClean="0"/>
              <a:t>The texture of a rock is governed by the cooling rate of the magma.</a:t>
            </a:r>
          </a:p>
          <a:p>
            <a:r>
              <a:rPr lang="en-US" dirty="0" smtClean="0"/>
              <a:t>Slower is the rate of cooling, the coarser is the grain of the rock.</a:t>
            </a:r>
          </a:p>
          <a:p>
            <a:r>
              <a:rPr lang="en-US" dirty="0" smtClean="0"/>
              <a:t>The glassy texture results from extremely rapid cooling.</a:t>
            </a:r>
          </a:p>
          <a:p>
            <a:r>
              <a:rPr lang="en-US" dirty="0" smtClean="0"/>
              <a:t>Between these two extremes there are fine grained and 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crypto-crystalline </a:t>
            </a:r>
            <a:r>
              <a:rPr lang="en-US" dirty="0" smtClean="0"/>
              <a:t>textures.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b="1" dirty="0" smtClean="0"/>
              <a:t>Texture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91662"/>
            <a:ext cx="8229600" cy="5404338"/>
          </a:xfrm>
        </p:spPr>
        <p:txBody>
          <a:bodyPr/>
          <a:lstStyle/>
          <a:p>
            <a:pPr algn="ctr">
              <a:buNone/>
            </a:pPr>
            <a:r>
              <a:rPr lang="en-US" b="1" u="sng" dirty="0" err="1" smtClean="0"/>
              <a:t>Phaneritic</a:t>
            </a:r>
            <a:r>
              <a:rPr lang="en-US" b="1" u="sng" dirty="0" smtClean="0"/>
              <a:t> texture</a:t>
            </a:r>
          </a:p>
          <a:p>
            <a:r>
              <a:rPr lang="en-US" dirty="0" smtClean="0"/>
              <a:t>Large crystals, which are generally 1/2 mm to several centimeters in size.</a:t>
            </a:r>
          </a:p>
          <a:p>
            <a:r>
              <a:rPr lang="en-US" dirty="0" smtClean="0"/>
              <a:t>Slow cooling of magma deep underground.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92368"/>
            <a:ext cx="8229600" cy="879231"/>
          </a:xfrm>
        </p:spPr>
        <p:txBody>
          <a:bodyPr>
            <a:normAutofit fontScale="90000"/>
          </a:bodyPr>
          <a:lstStyle/>
          <a:p>
            <a:pPr algn="ctr"/>
            <a:r>
              <a:rPr b="1" dirty="0" smtClean="0"/>
              <a:t>Types of textures </a:t>
            </a:r>
            <a:br>
              <a:rPr b="1" dirty="0" smtClean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Bina Nusantara</a:t>
            </a:r>
            <a:endParaRPr lang="en-US"/>
          </a:p>
        </p:txBody>
      </p:sp>
      <p:pic>
        <p:nvPicPr>
          <p:cNvPr id="5" name="Picture 4" descr="http://geology.csupomona.edu/alert/igneous/phaneritic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123" y="2965938"/>
            <a:ext cx="4360984" cy="3563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://geology.csupomona.edu/alert/igneous/phaneritictex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2337" y="2954215"/>
            <a:ext cx="4360986" cy="3528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2927</TotalTime>
  <Words>809</Words>
  <Application>Microsoft Office PowerPoint</Application>
  <PresentationFormat>On-screen Show (4:3)</PresentationFormat>
  <Paragraphs>103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Times New Roman</vt:lpstr>
      <vt:lpstr>Wingdings 2</vt:lpstr>
      <vt:lpstr>Wingdings</vt:lpstr>
      <vt:lpstr>Constantia</vt:lpstr>
      <vt:lpstr>Paper</vt:lpstr>
      <vt:lpstr>Slide 1</vt:lpstr>
      <vt:lpstr>ROCKS</vt:lpstr>
      <vt:lpstr>IGNEOUS ROCKS</vt:lpstr>
      <vt:lpstr>Slide 4</vt:lpstr>
      <vt:lpstr>Mineralogy</vt:lpstr>
      <vt:lpstr>Slide 6</vt:lpstr>
      <vt:lpstr>Mineralogy Continued</vt:lpstr>
      <vt:lpstr>Texture</vt:lpstr>
      <vt:lpstr>Types of textures  </vt:lpstr>
      <vt:lpstr>Aphanitic texture </vt:lpstr>
      <vt:lpstr>Porphyritic texture </vt:lpstr>
      <vt:lpstr>Vesicular and amygdaloidal textures  </vt:lpstr>
      <vt:lpstr>Ophitic texture  </vt:lpstr>
      <vt:lpstr>Pegmatitic texture </vt:lpstr>
      <vt:lpstr>Glassy texture </vt:lpstr>
      <vt:lpstr>Classification</vt:lpstr>
      <vt:lpstr>Classification Con't</vt:lpstr>
      <vt:lpstr>Classification Con't</vt:lpstr>
      <vt:lpstr>Laboratory</vt:lpstr>
    </vt:vector>
  </TitlesOfParts>
  <Company>Civil Engineering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Soil Stress</dc:title>
  <dc:creator>Andryan Suhendra</dc:creator>
  <cp:lastModifiedBy>TaQi</cp:lastModifiedBy>
  <cp:revision>206</cp:revision>
  <dcterms:created xsi:type="dcterms:W3CDTF">2007-02-22T08:40:35Z</dcterms:created>
  <dcterms:modified xsi:type="dcterms:W3CDTF">2012-11-09T23:24:10Z</dcterms:modified>
</cp:coreProperties>
</file>