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6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78" r:id="rId15"/>
    <p:sldId id="279" r:id="rId16"/>
    <p:sldId id="267" r:id="rId17"/>
    <p:sldId id="268" r:id="rId18"/>
    <p:sldId id="269" r:id="rId19"/>
    <p:sldId id="270" r:id="rId20"/>
    <p:sldId id="271" r:id="rId21"/>
    <p:sldId id="272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031-F6E9-4714-ADA7-494EC96A18CB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09E-90D7-4F24-B937-CEAD50E0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031-F6E9-4714-ADA7-494EC96A18CB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09E-90D7-4F24-B937-CEAD50E0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031-F6E9-4714-ADA7-494EC96A18CB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09E-90D7-4F24-B937-CEAD50E0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031-F6E9-4714-ADA7-494EC96A18CB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09E-90D7-4F24-B937-CEAD50E0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031-F6E9-4714-ADA7-494EC96A18CB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09E-90D7-4F24-B937-CEAD50E0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031-F6E9-4714-ADA7-494EC96A18CB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09E-90D7-4F24-B937-CEAD50E0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031-F6E9-4714-ADA7-494EC96A18CB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09E-90D7-4F24-B937-CEAD50E0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031-F6E9-4714-ADA7-494EC96A18CB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09E-90D7-4F24-B937-CEAD50E0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031-F6E9-4714-ADA7-494EC96A18CB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09E-90D7-4F24-B937-CEAD50E0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031-F6E9-4714-ADA7-494EC96A18CB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09E-90D7-4F24-B937-CEAD50E0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031-F6E9-4714-ADA7-494EC96A18CB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709E-90D7-4F24-B937-CEAD50E0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C4031-F6E9-4714-ADA7-494EC96A18CB}" type="datetimeFigureOut">
              <a:rPr lang="en-US" smtClean="0"/>
              <a:pPr/>
              <a:t>1/1/2003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E709E-90D7-4F24-B937-CEAD50E06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rpentine_group" TargetMode="External"/><Relationship Id="rId2" Type="http://schemas.openxmlformats.org/officeDocument/2006/relationships/hyperlink" Target="http://en.wikipedia.org/wiki/Calci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Precambria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Metamorphic rocks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word "</a:t>
            </a:r>
            <a:r>
              <a:rPr lang="en-US" b="1" i="1" dirty="0" smtClean="0"/>
              <a:t>Metamorphism</a:t>
            </a:r>
            <a:r>
              <a:rPr lang="en-US" dirty="0" smtClean="0"/>
              <a:t>" comes from the Greek:  meta = change, morph = form, so metamorphism means to change form.</a:t>
            </a:r>
            <a:endParaRPr lang="en-US" i="1" dirty="0" smtClean="0"/>
          </a:p>
          <a:p>
            <a:pPr algn="just"/>
            <a:r>
              <a:rPr lang="en-US" i="1" dirty="0" smtClean="0"/>
              <a:t>Metamorphic </a:t>
            </a:r>
            <a:r>
              <a:rPr lang="en-US" i="1" dirty="0"/>
              <a:t>rocks are created by changes induced at high temperature (up to about 600°C) and/or high pressure (around 500 </a:t>
            </a:r>
            <a:r>
              <a:rPr lang="en-US" i="1" dirty="0" err="1" smtClean="0"/>
              <a:t>MPa</a:t>
            </a:r>
            <a:r>
              <a:rPr lang="en-US" i="1" dirty="0" smtClean="0"/>
              <a:t> </a:t>
            </a:r>
            <a:r>
              <a:rPr lang="en-US" i="1" dirty="0"/>
              <a:t>at 20 km depth). These changes (metamorphism) take place in the solid state.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The type of metamorphic rock produced depends on the original rock material that was metamorphosed and the temperature and pressure conditions which were imposed.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Regressive metamorphism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By </a:t>
            </a:r>
            <a:r>
              <a:rPr lang="en-US" dirty="0" err="1"/>
              <a:t>orogenic</a:t>
            </a:r>
            <a:r>
              <a:rPr lang="en-US" dirty="0"/>
              <a:t> movements, an intensely metamorphosed rock such as schist may be transferred from a region of plutonic metamorphism (</a:t>
            </a:r>
            <a:r>
              <a:rPr lang="en-US" dirty="0" err="1"/>
              <a:t>ketazone</a:t>
            </a:r>
            <a:r>
              <a:rPr lang="en-US" dirty="0"/>
              <a:t>) to </a:t>
            </a:r>
            <a:r>
              <a:rPr lang="en-US" dirty="0" err="1"/>
              <a:t>epizone</a:t>
            </a:r>
            <a:r>
              <a:rPr lang="en-US" dirty="0"/>
              <a:t>, where normally low grade metamorphic rocks (like slates and </a:t>
            </a:r>
            <a:r>
              <a:rPr lang="en-US" dirty="0" err="1"/>
              <a:t>phyllites</a:t>
            </a:r>
            <a:r>
              <a:rPr lang="en-US" dirty="0"/>
              <a:t>) are formed. 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due course of time the schist may change its characters appropriate to its new environments, and may convert itself into </a:t>
            </a:r>
            <a:r>
              <a:rPr lang="en-US" dirty="0" err="1"/>
              <a:t>phyllite</a:t>
            </a:r>
            <a:r>
              <a:rPr lang="en-US" dirty="0"/>
              <a:t>. This process is called </a:t>
            </a:r>
            <a:r>
              <a:rPr lang="en-US" i="1" dirty="0"/>
              <a:t>“regressive metamorphism”. </a:t>
            </a:r>
            <a:endParaRPr lang="en-US" dirty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Metamorphic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 degree or intensity of metamorphism generally increases with depth because as the depth increases temperature and pressure also increase. From the earth’s surface downwards there are three metamorphic </a:t>
            </a:r>
            <a:r>
              <a:rPr lang="en-US" dirty="0" smtClean="0"/>
              <a:t>zones. </a:t>
            </a:r>
            <a:endParaRPr lang="en-US" dirty="0"/>
          </a:p>
          <a:p>
            <a:pPr lvl="0" algn="just"/>
            <a:r>
              <a:rPr lang="en-US" dirty="0" err="1"/>
              <a:t>Epizone</a:t>
            </a:r>
            <a:r>
              <a:rPr lang="en-US" dirty="0"/>
              <a:t> or upper zone </a:t>
            </a:r>
          </a:p>
          <a:p>
            <a:pPr lvl="0" algn="just"/>
            <a:r>
              <a:rPr lang="en-US" dirty="0" err="1"/>
              <a:t>Mesozone</a:t>
            </a:r>
            <a:r>
              <a:rPr lang="en-US" dirty="0"/>
              <a:t> or intermediate zone </a:t>
            </a:r>
          </a:p>
          <a:p>
            <a:pPr lvl="0" algn="just"/>
            <a:r>
              <a:rPr lang="en-US" dirty="0" err="1"/>
              <a:t>Katazone</a:t>
            </a:r>
            <a:r>
              <a:rPr lang="en-US" dirty="0"/>
              <a:t> or lower zone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Metamorphic zones </a:t>
            </a:r>
            <a:r>
              <a:rPr lang="en-US" b="1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b="1" dirty="0"/>
              <a:t>	</a:t>
            </a:r>
            <a:r>
              <a:rPr lang="en-US" b="1" u="sng" dirty="0" err="1" smtClean="0"/>
              <a:t>Epizone</a:t>
            </a:r>
            <a:r>
              <a:rPr lang="en-US" b="1" u="sng" dirty="0" smtClean="0"/>
              <a:t> </a:t>
            </a:r>
            <a:endParaRPr lang="en-US" b="1" u="sng" dirty="0"/>
          </a:p>
          <a:p>
            <a:pPr algn="just"/>
            <a:r>
              <a:rPr lang="en-US" dirty="0"/>
              <a:t>The </a:t>
            </a:r>
            <a:r>
              <a:rPr lang="en-US" dirty="0" err="1"/>
              <a:t>epizone</a:t>
            </a:r>
            <a:r>
              <a:rPr lang="en-US" dirty="0"/>
              <a:t> lies near the earth’s crust surface where temperature is low (300°C) and directed pressure is high. In this zone </a:t>
            </a:r>
            <a:r>
              <a:rPr lang="en-US" dirty="0" err="1"/>
              <a:t>cataclastic</a:t>
            </a:r>
            <a:r>
              <a:rPr lang="en-US" dirty="0"/>
              <a:t> metamorphism takes place. The alteration in rocks is weak and </a:t>
            </a:r>
            <a:r>
              <a:rPr lang="en-US" dirty="0" err="1" smtClean="0"/>
              <a:t>phyllites</a:t>
            </a:r>
            <a:r>
              <a:rPr lang="en-US" dirty="0" smtClean="0"/>
              <a:t> </a:t>
            </a:r>
            <a:r>
              <a:rPr lang="en-US" dirty="0"/>
              <a:t>are the typical rocks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algn="just">
              <a:buNone/>
            </a:pPr>
            <a:r>
              <a:rPr lang="en-US" b="1" dirty="0" smtClean="0"/>
              <a:t>	</a:t>
            </a:r>
            <a:r>
              <a:rPr lang="en-US" b="1" u="sng" dirty="0" err="1" smtClean="0"/>
              <a:t>Mesozone</a:t>
            </a:r>
            <a:r>
              <a:rPr lang="en-US" b="1" u="sng" dirty="0" smtClean="0"/>
              <a:t> </a:t>
            </a:r>
            <a:endParaRPr lang="en-US" u="sng" dirty="0"/>
          </a:p>
          <a:p>
            <a:pPr algn="just"/>
            <a:r>
              <a:rPr lang="en-US" dirty="0"/>
              <a:t>It is an intermediate zone where temperature is of the order of 300°C to 500°C. The directed pressure is also high and therefore, </a:t>
            </a:r>
            <a:r>
              <a:rPr lang="en-US" dirty="0" err="1"/>
              <a:t>dynamothermal</a:t>
            </a:r>
            <a:r>
              <a:rPr lang="en-US" dirty="0"/>
              <a:t> metamorphism takes place. </a:t>
            </a:r>
            <a:r>
              <a:rPr lang="en-US" dirty="0" err="1"/>
              <a:t>Schists</a:t>
            </a:r>
            <a:r>
              <a:rPr lang="en-US" dirty="0"/>
              <a:t> are the typical rocks of </a:t>
            </a:r>
            <a:r>
              <a:rPr lang="en-US" dirty="0" err="1"/>
              <a:t>mesozone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b="1" dirty="0" smtClean="0"/>
              <a:t>	</a:t>
            </a:r>
            <a:r>
              <a:rPr lang="en-US" b="1" u="sng" dirty="0" err="1" smtClean="0"/>
              <a:t>Ketazone</a:t>
            </a:r>
            <a:r>
              <a:rPr lang="en-US" b="1" u="sng" dirty="0" smtClean="0"/>
              <a:t> </a:t>
            </a:r>
            <a:endParaRPr lang="en-US" u="sng" dirty="0"/>
          </a:p>
          <a:p>
            <a:pPr algn="just"/>
            <a:r>
              <a:rPr lang="en-US" dirty="0"/>
              <a:t>It is the bottom zone where directed pressure is absent, uniform pressure is high, and temperature is also high (500°C to 800°C). In the </a:t>
            </a:r>
            <a:r>
              <a:rPr lang="en-US" dirty="0" err="1"/>
              <a:t>ketazone</a:t>
            </a:r>
            <a:r>
              <a:rPr lang="en-US" dirty="0"/>
              <a:t> plutonic metamorphism predominated which produces even grained rocks.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Classification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 the basis of arrangement of minerals, there are two types of metamorphic rocks.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Foliated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Non-foliated</a:t>
            </a:r>
          </a:p>
          <a:p>
            <a:r>
              <a:rPr lang="en-US" dirty="0" smtClean="0"/>
              <a:t>Foliation refers to flat or wavy planar features (looking like layers) caused by the alignment of platy minerals such as mica. </a:t>
            </a:r>
          </a:p>
          <a:p>
            <a:r>
              <a:rPr lang="en-US" dirty="0" smtClean="0"/>
              <a:t>Foliation may also look like alternating bands of light and dark minerals. </a:t>
            </a:r>
          </a:p>
          <a:p>
            <a:r>
              <a:rPr lang="en-US" dirty="0" smtClean="0"/>
              <a:t>In contrast, a </a:t>
            </a:r>
            <a:r>
              <a:rPr lang="en-US" b="1" dirty="0" smtClean="0"/>
              <a:t>non-foliated</a:t>
            </a:r>
            <a:r>
              <a:rPr lang="en-US" dirty="0" smtClean="0"/>
              <a:t> rock has interlocking grains with no specific pattern.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468456"/>
            <a:ext cx="2819400" cy="316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0"/>
            <a:ext cx="3333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"/>
            <a:ext cx="430924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4001015" cy="274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505200"/>
            <a:ext cx="3657600" cy="302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05200"/>
            <a:ext cx="4013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48210"/>
            <a:ext cx="3962400" cy="31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Grade of metamorphism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grade of metamorphism varies directly with the amount of heat and pressure to which the rocks have been subjected. </a:t>
            </a:r>
            <a:endParaRPr lang="en-US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/>
              <a:t>example, slate and </a:t>
            </a:r>
            <a:r>
              <a:rPr lang="en-US" dirty="0" err="1"/>
              <a:t>phyllite</a:t>
            </a:r>
            <a:r>
              <a:rPr lang="en-US" dirty="0"/>
              <a:t> which show a low grade of </a:t>
            </a:r>
            <a:r>
              <a:rPr lang="en-US" dirty="0" smtClean="0"/>
              <a:t>metamorphism </a:t>
            </a:r>
            <a:r>
              <a:rPr lang="en-US" dirty="0"/>
              <a:t>are formed away from the intrusive igneous body, while a high grade metamorphic rock like gneiss, is formed near its margin.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increase in the grade of metamorphism is also accompanied by an increase in grain size. For example, slate and </a:t>
            </a:r>
            <a:r>
              <a:rPr lang="en-US" dirty="0" err="1"/>
              <a:t>phyllites</a:t>
            </a:r>
            <a:r>
              <a:rPr lang="en-US" dirty="0"/>
              <a:t> are fine grained, while </a:t>
            </a:r>
            <a:r>
              <a:rPr lang="en-US" dirty="0" err="1"/>
              <a:t>schists</a:t>
            </a:r>
            <a:r>
              <a:rPr lang="en-US" dirty="0"/>
              <a:t> and gneisses are coarse grained.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Metamorphic </a:t>
            </a:r>
            <a:r>
              <a:rPr lang="en-US" b="1" dirty="0" smtClean="0"/>
              <a:t>Minerals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The minerals which occur in metamorphic rocks are divided into two </a:t>
            </a:r>
            <a:r>
              <a:rPr lang="en-US" dirty="0" smtClean="0"/>
              <a:t>groups. </a:t>
            </a:r>
            <a:endParaRPr lang="en-US" dirty="0"/>
          </a:p>
          <a:p>
            <a:pPr lvl="0" algn="just"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Stress minerals</a:t>
            </a:r>
          </a:p>
          <a:p>
            <a:pPr lvl="0" algn="just"/>
            <a:r>
              <a:rPr lang="en-US" dirty="0"/>
              <a:t>The stress minerals are usually flat, tabular, elongated, or flaky in nature are formed during regional metamorphism (directed pressure). </a:t>
            </a:r>
            <a:endParaRPr lang="en-US" dirty="0" smtClean="0"/>
          </a:p>
          <a:p>
            <a:pPr lvl="0" algn="just"/>
            <a:r>
              <a:rPr lang="en-US" dirty="0" smtClean="0"/>
              <a:t>Examples </a:t>
            </a:r>
            <a:r>
              <a:rPr lang="en-US" dirty="0"/>
              <a:t>of such minerals are micas, chlorite, talc, </a:t>
            </a:r>
            <a:r>
              <a:rPr lang="en-US" dirty="0" err="1"/>
              <a:t>albite</a:t>
            </a:r>
            <a:r>
              <a:rPr lang="en-US" dirty="0"/>
              <a:t>, amphiboles, </a:t>
            </a:r>
            <a:r>
              <a:rPr lang="en-US" dirty="0" err="1"/>
              <a:t>kyanite</a:t>
            </a:r>
            <a:r>
              <a:rPr lang="en-US" dirty="0"/>
              <a:t>, and </a:t>
            </a:r>
            <a:r>
              <a:rPr lang="en-US" dirty="0" err="1"/>
              <a:t>staurolite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Anti-stress </a:t>
            </a:r>
            <a:r>
              <a:rPr lang="en-US" b="1" u="sng" dirty="0"/>
              <a:t>minerals</a:t>
            </a:r>
          </a:p>
          <a:p>
            <a:pPr lvl="0" algn="just"/>
            <a:r>
              <a:rPr lang="en-US" dirty="0"/>
              <a:t>The anti-stress minerals develop during thermal metamorphism (uniform pressure). </a:t>
            </a:r>
            <a:endParaRPr lang="en-US" dirty="0" smtClean="0"/>
          </a:p>
          <a:p>
            <a:pPr lvl="0" algn="just"/>
            <a:r>
              <a:rPr lang="en-US" dirty="0" smtClean="0"/>
              <a:t>These </a:t>
            </a:r>
            <a:r>
              <a:rPr lang="en-US" dirty="0"/>
              <a:t>are often </a:t>
            </a:r>
            <a:r>
              <a:rPr lang="en-US" dirty="0" err="1"/>
              <a:t>equidimensional</a:t>
            </a:r>
            <a:r>
              <a:rPr lang="en-US" dirty="0"/>
              <a:t> in form. </a:t>
            </a:r>
            <a:endParaRPr lang="en-US" dirty="0" smtClean="0"/>
          </a:p>
          <a:p>
            <a:pPr lvl="0" algn="just"/>
            <a:r>
              <a:rPr lang="en-US" dirty="0" smtClean="0"/>
              <a:t>Examples </a:t>
            </a:r>
            <a:r>
              <a:rPr lang="en-US" dirty="0"/>
              <a:t>of such minerals are potash feldspars, pyroxenes, olivine, </a:t>
            </a:r>
            <a:r>
              <a:rPr lang="en-US" dirty="0" err="1"/>
              <a:t>andalusite</a:t>
            </a:r>
            <a:r>
              <a:rPr lang="en-US" dirty="0"/>
              <a:t>, </a:t>
            </a:r>
            <a:r>
              <a:rPr lang="en-US" dirty="0" err="1"/>
              <a:t>sillimanite</a:t>
            </a:r>
            <a:r>
              <a:rPr lang="en-US" dirty="0"/>
              <a:t>, cordierite, and </a:t>
            </a:r>
            <a:r>
              <a:rPr lang="en-US" dirty="0" err="1"/>
              <a:t>spinel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structures of the metamorphic rocks are,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Schistose structure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Gneissose structure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/>
              <a:t>Granulose structure  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err="1"/>
              <a:t>Slaty</a:t>
            </a:r>
            <a:r>
              <a:rPr lang="en-US" dirty="0"/>
              <a:t> structure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Structures </a:t>
            </a:r>
            <a:r>
              <a:rPr lang="en-US" b="1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Schistose </a:t>
            </a:r>
            <a:r>
              <a:rPr lang="en-US" b="1" u="sng" dirty="0"/>
              <a:t>structure </a:t>
            </a:r>
            <a:endParaRPr lang="en-US" u="sng" dirty="0"/>
          </a:p>
          <a:p>
            <a:pPr algn="just"/>
            <a:r>
              <a:rPr lang="en-US" dirty="0"/>
              <a:t>It is formed by parallel arrangement of flat, tabular, elongated, bladed or flaky minerals such as muscovite, </a:t>
            </a:r>
            <a:r>
              <a:rPr lang="en-US" dirty="0" err="1"/>
              <a:t>biotite</a:t>
            </a:r>
            <a:r>
              <a:rPr lang="en-US" dirty="0"/>
              <a:t>, chlorite, talc, and hornblende.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rocks having schistose structure have a tendency to split readily into flakes, leaves, or thin slabs parallel to the </a:t>
            </a:r>
            <a:r>
              <a:rPr lang="en-US" dirty="0" smtClean="0"/>
              <a:t>schictosity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Gneisses </a:t>
            </a:r>
            <a:r>
              <a:rPr lang="en-US" b="1" u="sng" dirty="0"/>
              <a:t>structure </a:t>
            </a:r>
            <a:endParaRPr lang="en-US" u="sng" dirty="0"/>
          </a:p>
          <a:p>
            <a:pPr algn="just"/>
            <a:r>
              <a:rPr lang="en-US" dirty="0"/>
              <a:t>A rock possessing gneissose structure exhibits a pronounced banded appearance in which light and dark </a:t>
            </a:r>
            <a:r>
              <a:rPr lang="en-US" dirty="0" smtClean="0"/>
              <a:t>colored </a:t>
            </a:r>
            <a:r>
              <a:rPr lang="en-US" dirty="0"/>
              <a:t>bands alternate.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light </a:t>
            </a:r>
            <a:r>
              <a:rPr lang="en-US" dirty="0" smtClean="0"/>
              <a:t>colored </a:t>
            </a:r>
            <a:r>
              <a:rPr lang="en-US" dirty="0"/>
              <a:t>bands are composed of quartz and feldspars, while dark bands contain ferromagnesian minerals. 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gneissose rocks the planes of </a:t>
            </a:r>
            <a:r>
              <a:rPr lang="en-US" dirty="0" smtClean="0"/>
              <a:t>schictosity </a:t>
            </a:r>
            <a:r>
              <a:rPr lang="en-US" dirty="0"/>
              <a:t>are poorly defined.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Agents of metamorphism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agents who bring about metamorphism of rocks are as follows:</a:t>
            </a:r>
          </a:p>
          <a:p>
            <a:pPr lvl="0" algn="just"/>
            <a:r>
              <a:rPr lang="en-US" b="1" dirty="0"/>
              <a:t>Physical agents:  </a:t>
            </a:r>
            <a:r>
              <a:rPr lang="en-US" dirty="0"/>
              <a:t>Heat, uniform pressure, and directed pressure.</a:t>
            </a:r>
          </a:p>
          <a:p>
            <a:pPr algn="just"/>
            <a:r>
              <a:rPr lang="en-US" b="1" dirty="0"/>
              <a:t>Chemical agents: </a:t>
            </a:r>
            <a:r>
              <a:rPr lang="en-US" dirty="0"/>
              <a:t>Chemically active water and gases.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Structures </a:t>
            </a:r>
            <a:r>
              <a:rPr lang="en-US" b="1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Granulose </a:t>
            </a:r>
            <a:r>
              <a:rPr lang="en-US" b="1" u="sng" dirty="0"/>
              <a:t>structure </a:t>
            </a:r>
          </a:p>
          <a:p>
            <a:pPr algn="just"/>
            <a:r>
              <a:rPr lang="en-US" dirty="0"/>
              <a:t>Granulose (even grained) structure is produced due to predominance of </a:t>
            </a:r>
            <a:r>
              <a:rPr lang="en-US" dirty="0" err="1" smtClean="0"/>
              <a:t>equidimensional</a:t>
            </a:r>
            <a:r>
              <a:rPr lang="en-US" dirty="0" smtClean="0"/>
              <a:t> </a:t>
            </a:r>
            <a:r>
              <a:rPr lang="en-US" dirty="0"/>
              <a:t>minerals such as quartz, feldspar, pyroxenes, and calcite.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flaky minerals are either absent or present only in small amounts. </a:t>
            </a:r>
            <a:endParaRPr lang="en-US" dirty="0" smtClean="0"/>
          </a:p>
          <a:p>
            <a:pPr algn="just"/>
            <a:r>
              <a:rPr lang="en-US" dirty="0" smtClean="0"/>
              <a:t>On </a:t>
            </a:r>
            <a:r>
              <a:rPr lang="en-US" dirty="0"/>
              <a:t>breaking a granulose rock produces a rough fracture surface. </a:t>
            </a:r>
          </a:p>
          <a:p>
            <a:pPr algn="just">
              <a:buNone/>
            </a:pPr>
            <a:r>
              <a:rPr lang="en-US" b="1" dirty="0" smtClean="0"/>
              <a:t>	</a:t>
            </a:r>
            <a:r>
              <a:rPr lang="en-US" b="1" u="sng" dirty="0" err="1" smtClean="0"/>
              <a:t>Slaty</a:t>
            </a:r>
            <a:r>
              <a:rPr lang="en-US" b="1" u="sng" dirty="0" smtClean="0"/>
              <a:t> </a:t>
            </a:r>
            <a:r>
              <a:rPr lang="en-US" b="1" u="sng" dirty="0"/>
              <a:t>structure </a:t>
            </a:r>
            <a:endParaRPr lang="en-US" u="sng" dirty="0"/>
          </a:p>
          <a:p>
            <a:pPr algn="just"/>
            <a:r>
              <a:rPr lang="en-US" dirty="0"/>
              <a:t>The </a:t>
            </a:r>
            <a:r>
              <a:rPr lang="en-US" dirty="0" err="1"/>
              <a:t>slaty</a:t>
            </a:r>
            <a:r>
              <a:rPr lang="en-US" dirty="0"/>
              <a:t> structure is also called “</a:t>
            </a:r>
            <a:r>
              <a:rPr lang="en-US" dirty="0" err="1"/>
              <a:t>slaty</a:t>
            </a:r>
            <a:r>
              <a:rPr lang="en-US" dirty="0"/>
              <a:t> cleavage”.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rock possessing </a:t>
            </a:r>
            <a:r>
              <a:rPr lang="en-US" dirty="0" err="1"/>
              <a:t>slaty</a:t>
            </a:r>
            <a:r>
              <a:rPr lang="en-US" dirty="0"/>
              <a:t> cleavage has a unique property of splitting into thin smooth sheets.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err="1"/>
              <a:t>slaty</a:t>
            </a:r>
            <a:r>
              <a:rPr lang="en-US" dirty="0"/>
              <a:t> cleavage may form at any angle to the old bedding planes of the shale from which the </a:t>
            </a:r>
            <a:r>
              <a:rPr lang="en-US" dirty="0" err="1"/>
              <a:t>slaty</a:t>
            </a:r>
            <a:r>
              <a:rPr lang="en-US" dirty="0"/>
              <a:t> rock has been derived.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The properties of these rocks are required for your lab portion</a:t>
            </a:r>
            <a:r>
              <a:rPr lang="en-US" dirty="0" smtClean="0"/>
              <a:t>.		</a:t>
            </a:r>
            <a:r>
              <a:rPr lang="en-US" b="1" dirty="0" smtClean="0"/>
              <a:t>(Sedimentary Rocks)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Schist				6. Conglomerates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Gneiss				7. Sandstones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Slate				</a:t>
            </a:r>
            <a:r>
              <a:rPr lang="en-US" smtClean="0"/>
              <a:t>8. Limestone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Marble				9. Gypsum rock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Quartzite			10. Rock Salt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					11. Shale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1828"/>
            <a:ext cx="6781800" cy="673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metamorphism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Depending upon the dominance of one or the other of the above agents, the metamorphism has been classified as </a:t>
            </a:r>
            <a:r>
              <a:rPr lang="en-US" dirty="0" smtClean="0"/>
              <a:t>follows.</a:t>
            </a:r>
            <a:endParaRPr lang="en-US" dirty="0"/>
          </a:p>
          <a:p>
            <a:pPr lvl="0" algn="just"/>
            <a:r>
              <a:rPr lang="en-US" dirty="0"/>
              <a:t>Thermal metamorphism </a:t>
            </a:r>
          </a:p>
          <a:p>
            <a:pPr lvl="0" algn="just"/>
            <a:r>
              <a:rPr lang="en-US" dirty="0" smtClean="0"/>
              <a:t>Dynamo-thermal </a:t>
            </a:r>
            <a:r>
              <a:rPr lang="en-US" dirty="0"/>
              <a:t>metamorphism </a:t>
            </a:r>
          </a:p>
          <a:p>
            <a:pPr lvl="0" algn="just"/>
            <a:r>
              <a:rPr lang="en-US" dirty="0" err="1" smtClean="0"/>
              <a:t>Cataclastic</a:t>
            </a:r>
            <a:r>
              <a:rPr lang="en-US" dirty="0" smtClean="0"/>
              <a:t> </a:t>
            </a:r>
            <a:r>
              <a:rPr lang="en-US" dirty="0"/>
              <a:t>metamorphism </a:t>
            </a:r>
          </a:p>
          <a:p>
            <a:pPr lvl="0" algn="just"/>
            <a:r>
              <a:rPr lang="en-US" dirty="0" err="1" smtClean="0"/>
              <a:t>Metasomatism</a:t>
            </a:r>
            <a:r>
              <a:rPr lang="en-US" dirty="0" smtClean="0"/>
              <a:t> </a:t>
            </a:r>
            <a:endParaRPr lang="en-US" dirty="0"/>
          </a:p>
          <a:p>
            <a:pPr lvl="0" algn="just"/>
            <a:r>
              <a:rPr lang="en-US" dirty="0"/>
              <a:t>Regressive metamorphism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Thermal metamorphism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 changes </a:t>
            </a:r>
            <a:r>
              <a:rPr lang="en-US" dirty="0"/>
              <a:t>brought about in rocks are mainly due to heat, but heated magmatic waters or </a:t>
            </a:r>
            <a:r>
              <a:rPr lang="en-US" dirty="0" smtClean="0"/>
              <a:t>vapors </a:t>
            </a:r>
            <a:r>
              <a:rPr lang="en-US" dirty="0"/>
              <a:t>carrying mineral matter in solution also play important part. </a:t>
            </a:r>
            <a:endParaRPr lang="en-US" dirty="0" smtClean="0"/>
          </a:p>
          <a:p>
            <a:pPr algn="just"/>
            <a:r>
              <a:rPr lang="en-US" dirty="0" smtClean="0"/>
              <a:t>When </a:t>
            </a:r>
            <a:r>
              <a:rPr lang="en-US" dirty="0"/>
              <a:t>the thermal metamorphism occurs in the immediate vicinity of igneous intrusions, it is called “</a:t>
            </a:r>
            <a:r>
              <a:rPr lang="en-US" i="1" dirty="0"/>
              <a:t>contact metamorphism”, </a:t>
            </a:r>
            <a:r>
              <a:rPr lang="en-US" dirty="0"/>
              <a:t>and when it occurs on a regional scale at depth, it is called </a:t>
            </a:r>
            <a:r>
              <a:rPr lang="en-US" i="1" dirty="0"/>
              <a:t>“plutonic metamorphism”.</a:t>
            </a:r>
            <a:endParaRPr lang="en-US" dirty="0"/>
          </a:p>
          <a:p>
            <a:pPr algn="just"/>
            <a:r>
              <a:rPr lang="en-US" dirty="0"/>
              <a:t>By thermal metamorphism clays and </a:t>
            </a:r>
            <a:r>
              <a:rPr lang="en-US" dirty="0" err="1"/>
              <a:t>shales</a:t>
            </a:r>
            <a:r>
              <a:rPr lang="en-US" dirty="0"/>
              <a:t> may change into </a:t>
            </a:r>
            <a:r>
              <a:rPr lang="en-US" dirty="0" err="1"/>
              <a:t>porcellanite</a:t>
            </a:r>
            <a:r>
              <a:rPr lang="en-US" dirty="0"/>
              <a:t>, </a:t>
            </a:r>
            <a:r>
              <a:rPr lang="en-US" dirty="0" err="1"/>
              <a:t>hornfelse</a:t>
            </a:r>
            <a:r>
              <a:rPr lang="en-US" dirty="0"/>
              <a:t>, even mica-schist, while sandstone and limestone may form quartzite and marbles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5593" y="0"/>
            <a:ext cx="6838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contact metamorphic rock made of inter-layered </a:t>
            </a:r>
            <a:r>
              <a:rPr lang="en-US" sz="2400" dirty="0" smtClean="0">
                <a:hlinkClick r:id="rId2" tooltip="Calcite"/>
              </a:rPr>
              <a:t>calcite</a:t>
            </a:r>
            <a:r>
              <a:rPr lang="en-US" sz="2400" dirty="0" smtClean="0"/>
              <a:t> and </a:t>
            </a:r>
            <a:r>
              <a:rPr lang="en-US" sz="2400" dirty="0" smtClean="0">
                <a:hlinkClick r:id="rId3" tooltip="Serpentine group"/>
              </a:rPr>
              <a:t>serpentine</a:t>
            </a:r>
            <a:r>
              <a:rPr lang="en-US" sz="2400" dirty="0" smtClean="0"/>
              <a:t> from the </a:t>
            </a:r>
            <a:r>
              <a:rPr lang="en-US" sz="2400" dirty="0" smtClean="0">
                <a:hlinkClick r:id="rId4" tooltip="Precambrian"/>
              </a:rPr>
              <a:t>Precambrian</a:t>
            </a:r>
            <a:r>
              <a:rPr lang="en-US" sz="2400" dirty="0" smtClean="0"/>
              <a:t> of Canada.</a:t>
            </a:r>
            <a:endParaRPr lang="en-US" sz="2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90600" y="1219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Dynamo thermal </a:t>
            </a:r>
            <a:r>
              <a:rPr lang="en-US" b="1" dirty="0"/>
              <a:t>metamorphism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Also </a:t>
            </a:r>
            <a:r>
              <a:rPr lang="en-US" dirty="0"/>
              <a:t>called </a:t>
            </a:r>
            <a:r>
              <a:rPr lang="en-US" dirty="0" smtClean="0"/>
              <a:t>as </a:t>
            </a:r>
            <a:r>
              <a:rPr lang="en-US" i="1" dirty="0" smtClean="0"/>
              <a:t>“regional </a:t>
            </a:r>
            <a:r>
              <a:rPr lang="en-US" i="1" dirty="0"/>
              <a:t>metamorphism”.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is caused when both </a:t>
            </a:r>
            <a:r>
              <a:rPr lang="en-US" b="1" dirty="0"/>
              <a:t>directed pressure and heat </a:t>
            </a:r>
            <a:r>
              <a:rPr lang="en-US" dirty="0"/>
              <a:t>act together. It leads to more or less complete </a:t>
            </a:r>
            <a:r>
              <a:rPr lang="en-US" dirty="0" smtClean="0"/>
              <a:t>re-</a:t>
            </a:r>
            <a:r>
              <a:rPr lang="en-US" dirty="0"/>
              <a:t>crystallization</a:t>
            </a:r>
            <a:r>
              <a:rPr lang="en-US" dirty="0" smtClean="0"/>
              <a:t> </a:t>
            </a:r>
            <a:r>
              <a:rPr lang="en-US" dirty="0"/>
              <a:t>of rocks combined with the production of new structures</a:t>
            </a:r>
            <a:r>
              <a:rPr lang="en-US" dirty="0" smtClean="0"/>
              <a:t>. The new minerals are muscovite, </a:t>
            </a:r>
            <a:r>
              <a:rPr lang="en-US" dirty="0" err="1" smtClean="0"/>
              <a:t>biotite</a:t>
            </a:r>
            <a:r>
              <a:rPr lang="en-US" dirty="0" smtClean="0"/>
              <a:t>, chlorite, talc, amphiboles, </a:t>
            </a:r>
            <a:r>
              <a:rPr lang="en-US" dirty="0" err="1" smtClean="0"/>
              <a:t>kyanite</a:t>
            </a:r>
            <a:r>
              <a:rPr lang="en-US" dirty="0" smtClean="0"/>
              <a:t> etc.</a:t>
            </a:r>
            <a:endParaRPr lang="en-US" dirty="0"/>
          </a:p>
          <a:p>
            <a:pPr algn="just"/>
            <a:r>
              <a:rPr lang="en-US" dirty="0"/>
              <a:t>The directed pressure involved movement and </a:t>
            </a:r>
            <a:r>
              <a:rPr lang="en-US" dirty="0" smtClean="0"/>
              <a:t>shearing </a:t>
            </a:r>
            <a:r>
              <a:rPr lang="en-US" dirty="0"/>
              <a:t>and </a:t>
            </a:r>
            <a:r>
              <a:rPr lang="en-US" dirty="0" smtClean="0"/>
              <a:t>therefore </a:t>
            </a:r>
            <a:r>
              <a:rPr lang="en-US" dirty="0"/>
              <a:t>it is the main factor in forming </a:t>
            </a:r>
            <a:r>
              <a:rPr lang="en-US" i="1" dirty="0"/>
              <a:t>foliated, banded </a:t>
            </a:r>
            <a:r>
              <a:rPr lang="en-US" dirty="0"/>
              <a:t>and </a:t>
            </a:r>
            <a:r>
              <a:rPr lang="en-US" i="1" dirty="0"/>
              <a:t>cleavable </a:t>
            </a:r>
            <a:r>
              <a:rPr lang="en-US" dirty="0"/>
              <a:t>rocks.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foliated rocks include slates, </a:t>
            </a:r>
            <a:r>
              <a:rPr lang="en-US" dirty="0" err="1"/>
              <a:t>phyllites</a:t>
            </a:r>
            <a:r>
              <a:rPr lang="en-US" dirty="0"/>
              <a:t>, schist, and gneisses.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Cataclastic</a:t>
            </a:r>
            <a:r>
              <a:rPr lang="en-US" b="1" dirty="0"/>
              <a:t> metamorphism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86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Mainly </a:t>
            </a:r>
            <a:r>
              <a:rPr lang="en-US" dirty="0"/>
              <a:t>directed pressure </a:t>
            </a:r>
            <a:r>
              <a:rPr lang="en-US" dirty="0" smtClean="0"/>
              <a:t>or </a:t>
            </a:r>
            <a:r>
              <a:rPr lang="en-US" dirty="0"/>
              <a:t>stress </a:t>
            </a:r>
            <a:r>
              <a:rPr lang="en-US" dirty="0" smtClean="0"/>
              <a:t>predominates.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stress produces shearing movements in the rocks and causes crushing, granulation, and powdering. Therefore, the </a:t>
            </a:r>
            <a:r>
              <a:rPr lang="en-US" dirty="0" err="1"/>
              <a:t>cataclastic</a:t>
            </a:r>
            <a:r>
              <a:rPr lang="en-US" dirty="0"/>
              <a:t> rocks show mainly mechanical breaking with little new minerals formation. </a:t>
            </a:r>
            <a:endParaRPr lang="en-US" dirty="0" smtClean="0"/>
          </a:p>
          <a:p>
            <a:pPr algn="just"/>
            <a:r>
              <a:rPr lang="en-US" dirty="0" err="1" smtClean="0"/>
              <a:t>Cataclastic</a:t>
            </a:r>
            <a:r>
              <a:rPr lang="en-US" dirty="0" smtClean="0"/>
              <a:t> </a:t>
            </a:r>
            <a:r>
              <a:rPr lang="en-US" dirty="0"/>
              <a:t>metamorphism occurs in the higher levels of the earth’s crust where rocks are mostly </a:t>
            </a:r>
            <a:r>
              <a:rPr lang="en-US" dirty="0" smtClean="0"/>
              <a:t> </a:t>
            </a:r>
            <a:r>
              <a:rPr lang="en-US" dirty="0"/>
              <a:t>brittle. </a:t>
            </a:r>
            <a:endParaRPr lang="en-US" dirty="0" smtClean="0"/>
          </a:p>
          <a:p>
            <a:pPr algn="just"/>
            <a:r>
              <a:rPr lang="en-US" dirty="0" smtClean="0"/>
              <a:t>Examples </a:t>
            </a:r>
            <a:r>
              <a:rPr lang="en-US" dirty="0"/>
              <a:t>of </a:t>
            </a:r>
            <a:r>
              <a:rPr lang="en-US" dirty="0" err="1"/>
              <a:t>cataclastic</a:t>
            </a:r>
            <a:r>
              <a:rPr lang="en-US" dirty="0"/>
              <a:t> rocks are </a:t>
            </a:r>
            <a:r>
              <a:rPr lang="en-US" dirty="0" err="1"/>
              <a:t>mylonites</a:t>
            </a:r>
            <a:r>
              <a:rPr lang="en-US" dirty="0"/>
              <a:t> and fault </a:t>
            </a:r>
            <a:r>
              <a:rPr lang="en-US" dirty="0" err="1"/>
              <a:t>breccia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Metasomatism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Occurs by </a:t>
            </a:r>
            <a:r>
              <a:rPr lang="en-US" dirty="0"/>
              <a:t>deposition from hydrothermal solutions (hot magmatic waters).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replacement takes place molecule by molecule so that as new mineral is added, the old is removed and the volume of the rock remains unchanged.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new rock frequently produces all the textural details of the original rock. 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err="1"/>
              <a:t>metasomatism</a:t>
            </a:r>
            <a:r>
              <a:rPr lang="en-US" dirty="0"/>
              <a:t> replacement is often accompanied by deposition of metallic ores. </a:t>
            </a:r>
          </a:p>
          <a:p>
            <a:pPr algn="just"/>
            <a:r>
              <a:rPr lang="en-US" dirty="0" err="1"/>
              <a:t>Metasomatism</a:t>
            </a:r>
            <a:r>
              <a:rPr lang="en-US" dirty="0"/>
              <a:t> replacement is commonly found associated with carbonate rocks as </a:t>
            </a:r>
            <a:r>
              <a:rPr lang="en-US" dirty="0" smtClean="0"/>
              <a:t>lime stones </a:t>
            </a:r>
            <a:r>
              <a:rPr lang="en-US" dirty="0"/>
              <a:t>and dolomite which are easily dissolved and replaced by silica, iron ore, or other minerals.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789</Words>
  <Application>Microsoft Office PowerPoint</Application>
  <PresentationFormat>On-screen Show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Metamorphic rocks </vt:lpstr>
      <vt:lpstr>Agents of metamorphism </vt:lpstr>
      <vt:lpstr>Types of metamorphism  </vt:lpstr>
      <vt:lpstr>Thermal metamorphism  </vt:lpstr>
      <vt:lpstr>Slide 5</vt:lpstr>
      <vt:lpstr>A contact metamorphic rock made of inter-layered calcite and serpentine from the Precambrian of Canada.</vt:lpstr>
      <vt:lpstr>Dynamo thermal metamorphism  </vt:lpstr>
      <vt:lpstr>Cataclastic metamorphism  </vt:lpstr>
      <vt:lpstr>Metasomatism </vt:lpstr>
      <vt:lpstr>Regressive metamorphism  </vt:lpstr>
      <vt:lpstr>Metamorphic zones</vt:lpstr>
      <vt:lpstr>Metamorphic zones Con’t</vt:lpstr>
      <vt:lpstr>Classification </vt:lpstr>
      <vt:lpstr>Slide 14</vt:lpstr>
      <vt:lpstr>Slide 15</vt:lpstr>
      <vt:lpstr>Grade of metamorphism  </vt:lpstr>
      <vt:lpstr>Metamorphic Minerals  </vt:lpstr>
      <vt:lpstr>Structures</vt:lpstr>
      <vt:lpstr>Structures Con’t</vt:lpstr>
      <vt:lpstr>Structures Con’t</vt:lpstr>
      <vt:lpstr>Laboratory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Metamorphic rocks </dc:title>
  <dc:creator>Waqas</dc:creator>
  <cp:lastModifiedBy>Muhammad Waqas</cp:lastModifiedBy>
  <cp:revision>50</cp:revision>
  <dcterms:created xsi:type="dcterms:W3CDTF">2002-12-31T21:18:37Z</dcterms:created>
  <dcterms:modified xsi:type="dcterms:W3CDTF">2003-01-01T10:35:54Z</dcterms:modified>
</cp:coreProperties>
</file>