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129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0B09303-1840-4605-BBC1-232B6BB0B1EA}" type="datetimeFigureOut">
              <a:rPr lang="en-US" smtClean="0"/>
              <a:pPr/>
              <a:t>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7936E4-050D-4274-BA06-D47AB0FB6AE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B09303-1840-4605-BBC1-232B6BB0B1EA}" type="datetimeFigureOut">
              <a:rPr lang="en-US" smtClean="0"/>
              <a:pPr/>
              <a:t>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7936E4-050D-4274-BA06-D47AB0FB6AE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B09303-1840-4605-BBC1-232B6BB0B1EA}" type="datetimeFigureOut">
              <a:rPr lang="en-US" smtClean="0"/>
              <a:pPr/>
              <a:t>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7936E4-050D-4274-BA06-D47AB0FB6AE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B09303-1840-4605-BBC1-232B6BB0B1EA}" type="datetimeFigureOut">
              <a:rPr lang="en-US" smtClean="0"/>
              <a:pPr/>
              <a:t>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7936E4-050D-4274-BA06-D47AB0FB6AE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0B09303-1840-4605-BBC1-232B6BB0B1EA}" type="datetimeFigureOut">
              <a:rPr lang="en-US" smtClean="0"/>
              <a:pPr/>
              <a:t>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7936E4-050D-4274-BA06-D47AB0FB6AE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0B09303-1840-4605-BBC1-232B6BB0B1EA}" type="datetimeFigureOut">
              <a:rPr lang="en-US" smtClean="0"/>
              <a:pPr/>
              <a:t>1/8/2013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7936E4-050D-4274-BA06-D47AB0FB6AE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0B09303-1840-4605-BBC1-232B6BB0B1EA}" type="datetimeFigureOut">
              <a:rPr lang="en-US" smtClean="0"/>
              <a:pPr/>
              <a:t>1/8/2013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E7936E4-050D-4274-BA06-D47AB0FB6AE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0B09303-1840-4605-BBC1-232B6BB0B1EA}" type="datetimeFigureOut">
              <a:rPr lang="en-US" smtClean="0"/>
              <a:pPr/>
              <a:t>1/8/2013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E7936E4-050D-4274-BA06-D47AB0FB6AE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B09303-1840-4605-BBC1-232B6BB0B1EA}" type="datetimeFigureOut">
              <a:rPr lang="en-US" smtClean="0"/>
              <a:pPr/>
              <a:t>1/8/2013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E7936E4-050D-4274-BA06-D47AB0FB6AE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B09303-1840-4605-BBC1-232B6BB0B1EA}" type="datetimeFigureOut">
              <a:rPr lang="en-US" smtClean="0"/>
              <a:pPr/>
              <a:t>1/8/2013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7936E4-050D-4274-BA06-D47AB0FB6AE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B09303-1840-4605-BBC1-232B6BB0B1EA}" type="datetimeFigureOut">
              <a:rPr lang="en-US" smtClean="0"/>
              <a:pPr/>
              <a:t>1/8/2013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7936E4-050D-4274-BA06-D47AB0FB6AE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B09303-1840-4605-BBC1-232B6BB0B1EA}" type="datetimeFigureOut">
              <a:rPr lang="en-US" smtClean="0"/>
              <a:pPr/>
              <a:t>1/8/2013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7936E4-050D-4274-BA06-D47AB0FB6AE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Circular Failure</a:t>
            </a:r>
            <a:endParaRPr lang="en-US" dirty="0"/>
          </a:p>
        </p:txBody>
      </p:sp>
      <p:sp>
        <p:nvSpPr>
          <p:cNvPr id="3" name="Content Placeholder 2"/>
          <p:cNvSpPr>
            <a:spLocks noGrp="1"/>
          </p:cNvSpPr>
          <p:nvPr>
            <p:ph idx="1"/>
          </p:nvPr>
        </p:nvSpPr>
        <p:spPr/>
        <p:txBody>
          <a:bodyPr/>
          <a:lstStyle/>
          <a:p>
            <a:pPr algn="just"/>
            <a:r>
              <a:rPr lang="en-US" dirty="0" smtClean="0"/>
              <a:t>Plane and wedge failures are concerned with the stability of rock slopes containing well-defined sets of discontinuities.</a:t>
            </a:r>
          </a:p>
          <a:p>
            <a:pPr algn="just"/>
            <a:r>
              <a:rPr lang="en-US" dirty="0" smtClean="0"/>
              <a:t>It is also necessary to design cuts in weak materials such as highly weathered or closely fractured rock and rock fills.</a:t>
            </a:r>
          </a:p>
          <a:p>
            <a:pPr algn="just"/>
            <a:r>
              <a:rPr lang="en-US" dirty="0" smtClean="0"/>
              <a:t>In such materials, failure occurs along a surface that approaches a circular shape. </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cstate="print"/>
          <a:srcRect/>
          <a:stretch>
            <a:fillRect/>
          </a:stretch>
        </p:blipFill>
        <p:spPr bwMode="auto">
          <a:xfrm>
            <a:off x="866856" y="228600"/>
            <a:ext cx="7867487" cy="6096000"/>
          </a:xfrm>
          <a:prstGeom prst="rect">
            <a:avLst/>
          </a:prstGeom>
          <a:noFill/>
          <a:ln w="9525">
            <a:noFill/>
            <a:miter lim="800000"/>
            <a:headEnd/>
            <a:tailEnd/>
          </a:ln>
          <a:effectLst/>
        </p:spPr>
      </p:pic>
      <p:sp>
        <p:nvSpPr>
          <p:cNvPr id="3" name="Rectangle 2"/>
          <p:cNvSpPr/>
          <p:nvPr/>
        </p:nvSpPr>
        <p:spPr>
          <a:xfrm>
            <a:off x="1295400" y="6324600"/>
            <a:ext cx="7620000" cy="369332"/>
          </a:xfrm>
          <a:prstGeom prst="rect">
            <a:avLst/>
          </a:prstGeom>
        </p:spPr>
        <p:txBody>
          <a:bodyPr wrap="square">
            <a:spAutoFit/>
          </a:bodyPr>
          <a:lstStyle/>
          <a:p>
            <a:r>
              <a:rPr lang="en-US" dirty="0" smtClean="0"/>
              <a:t>Ground water </a:t>
            </a:r>
            <a:r>
              <a:rPr lang="en-US" dirty="0" err="1" smtClean="0"/>
              <a:t>ﬂow</a:t>
            </a:r>
            <a:r>
              <a:rPr lang="en-US" dirty="0" smtClean="0"/>
              <a:t> models used with circular failure analysis charts</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cstate="print"/>
          <a:srcRect/>
          <a:stretch>
            <a:fillRect/>
          </a:stretch>
        </p:blipFill>
        <p:spPr bwMode="auto">
          <a:xfrm>
            <a:off x="381000" y="0"/>
            <a:ext cx="8153400" cy="6421582"/>
          </a:xfrm>
          <a:prstGeom prst="rect">
            <a:avLst/>
          </a:prstGeom>
          <a:noFill/>
          <a:ln w="9525">
            <a:noFill/>
            <a:miter lim="800000"/>
            <a:headEnd/>
            <a:tailEnd/>
          </a:ln>
          <a:effectLst/>
        </p:spPr>
      </p:pic>
      <p:sp>
        <p:nvSpPr>
          <p:cNvPr id="3" name="Rectangle 2"/>
          <p:cNvSpPr/>
          <p:nvPr/>
        </p:nvSpPr>
        <p:spPr>
          <a:xfrm>
            <a:off x="1752600" y="6324600"/>
            <a:ext cx="5105400" cy="369332"/>
          </a:xfrm>
          <a:prstGeom prst="rect">
            <a:avLst/>
          </a:prstGeom>
        </p:spPr>
        <p:txBody>
          <a:bodyPr wrap="square">
            <a:spAutoFit/>
          </a:bodyPr>
          <a:lstStyle/>
          <a:p>
            <a:r>
              <a:rPr lang="en-US" dirty="0" smtClean="0"/>
              <a:t>Circular failure chart number 1—fully drained slope.</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cstate="print"/>
          <a:srcRect/>
          <a:stretch>
            <a:fillRect/>
          </a:stretch>
        </p:blipFill>
        <p:spPr bwMode="auto">
          <a:xfrm>
            <a:off x="457200" y="0"/>
            <a:ext cx="8229600" cy="6692313"/>
          </a:xfrm>
          <a:prstGeom prst="rect">
            <a:avLst/>
          </a:prstGeom>
          <a:noFill/>
          <a:ln w="9525">
            <a:noFill/>
            <a:miter lim="800000"/>
            <a:headEnd/>
            <a:tailEnd/>
          </a:ln>
          <a:effectLst/>
        </p:spPr>
      </p:pic>
      <p:sp>
        <p:nvSpPr>
          <p:cNvPr id="3" name="Rectangle 2"/>
          <p:cNvSpPr/>
          <p:nvPr/>
        </p:nvSpPr>
        <p:spPr>
          <a:xfrm>
            <a:off x="1447800" y="6553200"/>
            <a:ext cx="6172200" cy="369332"/>
          </a:xfrm>
          <a:prstGeom prst="rect">
            <a:avLst/>
          </a:prstGeom>
        </p:spPr>
        <p:txBody>
          <a:bodyPr wrap="square">
            <a:spAutoFit/>
          </a:bodyPr>
          <a:lstStyle/>
          <a:p>
            <a:r>
              <a:rPr lang="en-US" dirty="0" smtClean="0"/>
              <a:t>Circular failure chart number 2—ground water condition 2</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ChangeAspect="1" noChangeArrowheads="1"/>
          </p:cNvPicPr>
          <p:nvPr/>
        </p:nvPicPr>
        <p:blipFill>
          <a:blip r:embed="rId2" cstate="print"/>
          <a:srcRect/>
          <a:stretch>
            <a:fillRect/>
          </a:stretch>
        </p:blipFill>
        <p:spPr bwMode="auto">
          <a:xfrm>
            <a:off x="304800" y="228600"/>
            <a:ext cx="8382000" cy="6282499"/>
          </a:xfrm>
          <a:prstGeom prst="rect">
            <a:avLst/>
          </a:prstGeom>
          <a:noFill/>
          <a:ln w="9525">
            <a:noFill/>
            <a:miter lim="800000"/>
            <a:headEnd/>
            <a:tailEnd/>
          </a:ln>
          <a:effectLst/>
        </p:spPr>
      </p:pic>
      <p:sp>
        <p:nvSpPr>
          <p:cNvPr id="3" name="Rectangle 2"/>
          <p:cNvSpPr/>
          <p:nvPr/>
        </p:nvSpPr>
        <p:spPr>
          <a:xfrm>
            <a:off x="1600200" y="6477000"/>
            <a:ext cx="6172200" cy="369332"/>
          </a:xfrm>
          <a:prstGeom prst="rect">
            <a:avLst/>
          </a:prstGeom>
        </p:spPr>
        <p:txBody>
          <a:bodyPr wrap="square">
            <a:spAutoFit/>
          </a:bodyPr>
          <a:lstStyle/>
          <a:p>
            <a:r>
              <a:rPr lang="en-US" dirty="0" smtClean="0"/>
              <a:t>Circular failure chart number 3—ground water condition 3</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p:cNvPicPr>
            <a:picLocks noChangeAspect="1" noChangeArrowheads="1"/>
          </p:cNvPicPr>
          <p:nvPr/>
        </p:nvPicPr>
        <p:blipFill>
          <a:blip r:embed="rId2" cstate="print"/>
          <a:srcRect/>
          <a:stretch>
            <a:fillRect/>
          </a:stretch>
        </p:blipFill>
        <p:spPr bwMode="auto">
          <a:xfrm>
            <a:off x="609600" y="228600"/>
            <a:ext cx="8077199" cy="6262843"/>
          </a:xfrm>
          <a:prstGeom prst="rect">
            <a:avLst/>
          </a:prstGeom>
          <a:noFill/>
          <a:ln w="9525">
            <a:noFill/>
            <a:miter lim="800000"/>
            <a:headEnd/>
            <a:tailEnd/>
          </a:ln>
          <a:effectLst/>
        </p:spPr>
      </p:pic>
      <p:sp>
        <p:nvSpPr>
          <p:cNvPr id="3" name="Rectangle 2"/>
          <p:cNvSpPr/>
          <p:nvPr/>
        </p:nvSpPr>
        <p:spPr>
          <a:xfrm>
            <a:off x="1524000" y="6477000"/>
            <a:ext cx="5867400" cy="369332"/>
          </a:xfrm>
          <a:prstGeom prst="rect">
            <a:avLst/>
          </a:prstGeom>
        </p:spPr>
        <p:txBody>
          <a:bodyPr wrap="square">
            <a:spAutoFit/>
          </a:bodyPr>
          <a:lstStyle/>
          <a:p>
            <a:r>
              <a:rPr lang="en-US" dirty="0" smtClean="0"/>
              <a:t>Circular failure chart number 4—ground water condition 4</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p:cNvPicPr>
            <a:picLocks noChangeAspect="1" noChangeArrowheads="1"/>
          </p:cNvPicPr>
          <p:nvPr/>
        </p:nvPicPr>
        <p:blipFill>
          <a:blip r:embed="rId2" cstate="print"/>
          <a:srcRect/>
          <a:stretch>
            <a:fillRect/>
          </a:stretch>
        </p:blipFill>
        <p:spPr bwMode="auto">
          <a:xfrm>
            <a:off x="381000" y="177484"/>
            <a:ext cx="8305800" cy="6214007"/>
          </a:xfrm>
          <a:prstGeom prst="rect">
            <a:avLst/>
          </a:prstGeom>
          <a:noFill/>
          <a:ln w="9525">
            <a:noFill/>
            <a:miter lim="800000"/>
            <a:headEnd/>
            <a:tailEnd/>
          </a:ln>
          <a:effectLst/>
        </p:spPr>
      </p:pic>
      <p:sp>
        <p:nvSpPr>
          <p:cNvPr id="3" name="Rectangle 2"/>
          <p:cNvSpPr/>
          <p:nvPr/>
        </p:nvSpPr>
        <p:spPr>
          <a:xfrm>
            <a:off x="1828800" y="6477000"/>
            <a:ext cx="5715000" cy="369332"/>
          </a:xfrm>
          <a:prstGeom prst="rect">
            <a:avLst/>
          </a:prstGeom>
        </p:spPr>
        <p:txBody>
          <a:bodyPr wrap="square">
            <a:spAutoFit/>
          </a:bodyPr>
          <a:lstStyle/>
          <a:p>
            <a:r>
              <a:rPr lang="en-US" dirty="0" smtClean="0"/>
              <a:t>Circular failure chart number 5—fully saturated slope</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rmAutofit/>
          </a:bodyPr>
          <a:lstStyle/>
          <a:p>
            <a:r>
              <a:rPr lang="en-US" dirty="0" smtClean="0"/>
              <a:t>Use of Circular Failure Charts</a:t>
            </a:r>
            <a:endParaRPr lang="en-US" dirty="0"/>
          </a:p>
        </p:txBody>
      </p:sp>
      <p:sp>
        <p:nvSpPr>
          <p:cNvPr id="3" name="Content Placeholder 2"/>
          <p:cNvSpPr>
            <a:spLocks noGrp="1"/>
          </p:cNvSpPr>
          <p:nvPr>
            <p:ph idx="1"/>
          </p:nvPr>
        </p:nvSpPr>
        <p:spPr>
          <a:xfrm>
            <a:off x="152400" y="762000"/>
            <a:ext cx="8763000" cy="5943600"/>
          </a:xfrm>
        </p:spPr>
        <p:txBody>
          <a:bodyPr>
            <a:normAutofit fontScale="85000" lnSpcReduction="20000"/>
          </a:bodyPr>
          <a:lstStyle/>
          <a:p>
            <a:pPr algn="just"/>
            <a:r>
              <a:rPr lang="en-US" dirty="0" smtClean="0"/>
              <a:t>In order to use the charts to determine the factor of safety of a slope, the following steps should be followed.</a:t>
            </a:r>
          </a:p>
          <a:p>
            <a:pPr algn="just">
              <a:buNone/>
            </a:pPr>
            <a:r>
              <a:rPr lang="en-US" dirty="0" smtClean="0"/>
              <a:t>1: Decide upon the ground water conditions which are believed to exist in the slope and </a:t>
            </a:r>
            <a:r>
              <a:rPr lang="en-US" dirty="0" smtClean="0">
                <a:solidFill>
                  <a:srgbClr val="00B050"/>
                </a:solidFill>
              </a:rPr>
              <a:t>choose the chart </a:t>
            </a:r>
            <a:r>
              <a:rPr lang="en-US" dirty="0" smtClean="0"/>
              <a:t>which is closest to these conditions.</a:t>
            </a:r>
          </a:p>
          <a:p>
            <a:pPr algn="just">
              <a:buNone/>
            </a:pPr>
            <a:r>
              <a:rPr lang="en-US" dirty="0" smtClean="0"/>
              <a:t>2: Select </a:t>
            </a:r>
            <a:r>
              <a:rPr lang="en-US" dirty="0" smtClean="0">
                <a:solidFill>
                  <a:srgbClr val="00B050"/>
                </a:solidFill>
              </a:rPr>
              <a:t>rock strength parameters </a:t>
            </a:r>
            <a:r>
              <a:rPr lang="en-US" dirty="0" smtClean="0"/>
              <a:t>applicable to the material forming the slope.</a:t>
            </a:r>
          </a:p>
          <a:p>
            <a:pPr algn="just">
              <a:buNone/>
            </a:pPr>
            <a:r>
              <a:rPr lang="en-US" dirty="0" smtClean="0"/>
              <a:t> 3: Calculate the value of the dimensionless ratio </a:t>
            </a:r>
            <a:r>
              <a:rPr lang="en-US" dirty="0" smtClean="0">
                <a:solidFill>
                  <a:srgbClr val="00B050"/>
                </a:solidFill>
              </a:rPr>
              <a:t>c/(γ H tan φ)</a:t>
            </a:r>
            <a:r>
              <a:rPr lang="en-US" dirty="0" smtClean="0"/>
              <a:t> and </a:t>
            </a:r>
            <a:r>
              <a:rPr lang="en-US" dirty="0" err="1" smtClean="0"/>
              <a:t>ﬁnd</a:t>
            </a:r>
            <a:r>
              <a:rPr lang="en-US" dirty="0" smtClean="0"/>
              <a:t> this value on the outer circular scale of the chart.</a:t>
            </a:r>
          </a:p>
          <a:p>
            <a:pPr algn="just">
              <a:buNone/>
            </a:pPr>
            <a:r>
              <a:rPr lang="en-US" dirty="0" smtClean="0"/>
              <a:t> 4: Follow the </a:t>
            </a:r>
            <a:r>
              <a:rPr lang="en-US" dirty="0" smtClean="0">
                <a:solidFill>
                  <a:srgbClr val="00B050"/>
                </a:solidFill>
              </a:rPr>
              <a:t>radial line </a:t>
            </a:r>
            <a:r>
              <a:rPr lang="en-US" dirty="0" smtClean="0"/>
              <a:t>from the value found in step 3 to its </a:t>
            </a:r>
            <a:r>
              <a:rPr lang="en-US" dirty="0" smtClean="0">
                <a:solidFill>
                  <a:srgbClr val="00B050"/>
                </a:solidFill>
              </a:rPr>
              <a:t>intersection with the curve </a:t>
            </a:r>
            <a:r>
              <a:rPr lang="en-US" dirty="0" smtClean="0"/>
              <a:t>which corresponds to the slope angle.</a:t>
            </a:r>
          </a:p>
          <a:p>
            <a:pPr algn="just">
              <a:buNone/>
            </a:pPr>
            <a:r>
              <a:rPr lang="en-US" dirty="0" smtClean="0"/>
              <a:t>5: Find the corresponding value of </a:t>
            </a:r>
            <a:r>
              <a:rPr lang="en-US" dirty="0" smtClean="0">
                <a:solidFill>
                  <a:srgbClr val="00B050"/>
                </a:solidFill>
              </a:rPr>
              <a:t>tan φ/FS or c/(γ H FS), </a:t>
            </a:r>
            <a:r>
              <a:rPr lang="en-US" dirty="0" smtClean="0"/>
              <a:t>depending upon which is more convenient, and calculate the factor of safety.</a:t>
            </a:r>
          </a:p>
          <a:p>
            <a:pPr algn="just">
              <a:buNone/>
            </a:pP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Statement 1</a:t>
            </a:r>
            <a:endParaRPr lang="en-US" dirty="0"/>
          </a:p>
        </p:txBody>
      </p:sp>
      <p:sp>
        <p:nvSpPr>
          <p:cNvPr id="3" name="Content Placeholder 2"/>
          <p:cNvSpPr>
            <a:spLocks noGrp="1"/>
          </p:cNvSpPr>
          <p:nvPr>
            <p:ph idx="1"/>
          </p:nvPr>
        </p:nvSpPr>
        <p:spPr/>
        <p:txBody>
          <a:bodyPr>
            <a:normAutofit/>
          </a:bodyPr>
          <a:lstStyle/>
          <a:p>
            <a:pPr algn="just"/>
            <a:r>
              <a:rPr lang="en-US" dirty="0" smtClean="0"/>
              <a:t>A 15.2-m high cut with a face angle of 40◦ is to be excavated in overburden soil with a density γ = 15.7 </a:t>
            </a:r>
            <a:r>
              <a:rPr lang="en-US" dirty="0" err="1" smtClean="0"/>
              <a:t>kN</a:t>
            </a:r>
            <a:r>
              <a:rPr lang="en-US" dirty="0" smtClean="0"/>
              <a:t>/m</a:t>
            </a:r>
            <a:r>
              <a:rPr lang="en-US" baseline="30000" dirty="0" smtClean="0"/>
              <a:t>3</a:t>
            </a:r>
            <a:r>
              <a:rPr lang="en-US" dirty="0" smtClean="0"/>
              <a:t>, a cohesion of 38 </a:t>
            </a:r>
            <a:r>
              <a:rPr lang="en-US" dirty="0" err="1" smtClean="0"/>
              <a:t>kPa</a:t>
            </a:r>
            <a:r>
              <a:rPr lang="en-US" dirty="0" smtClean="0"/>
              <a:t> and a friction angle of 30◦. Find the factor of safety of the slope, assuming that there is a surface water source 61m behind the toe of the slope </a:t>
            </a:r>
            <a:r>
              <a:rPr lang="en-US" dirty="0" smtClean="0">
                <a:solidFill>
                  <a:srgbClr val="FF0000"/>
                </a:solidFill>
              </a:rPr>
              <a:t>(1.80).</a:t>
            </a:r>
            <a:endParaRPr lang="en-US" dirty="0">
              <a:solidFill>
                <a:srgbClr val="FF000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Statement 2</a:t>
            </a:r>
            <a:endParaRPr lang="en-US" dirty="0"/>
          </a:p>
        </p:txBody>
      </p:sp>
      <p:sp>
        <p:nvSpPr>
          <p:cNvPr id="3" name="Content Placeholder 2"/>
          <p:cNvSpPr>
            <a:spLocks noGrp="1"/>
          </p:cNvSpPr>
          <p:nvPr>
            <p:ph idx="1"/>
          </p:nvPr>
        </p:nvSpPr>
        <p:spPr>
          <a:xfrm>
            <a:off x="457200" y="1143000"/>
            <a:ext cx="8229600" cy="5486400"/>
          </a:xfrm>
        </p:spPr>
        <p:txBody>
          <a:bodyPr>
            <a:normAutofit fontScale="92500" lnSpcReduction="10000"/>
          </a:bodyPr>
          <a:lstStyle/>
          <a:p>
            <a:pPr algn="just"/>
            <a:r>
              <a:rPr lang="en-US" dirty="0" smtClean="0"/>
              <a:t>A 22-m high rock cut with a face angle of 60◦ has been excavated in a massive, very weak volcanic tuff. A tension crack has opened behind the crest and it is likely that the slope is on the point of failure, that is, the factor of safety is approximately 1.0. The friction angle of the material is estimated to be 30◦, its density is 25 </a:t>
            </a:r>
            <a:r>
              <a:rPr lang="en-US" dirty="0" err="1" smtClean="0"/>
              <a:t>kN</a:t>
            </a:r>
            <a:r>
              <a:rPr lang="en-US" dirty="0" smtClean="0"/>
              <a:t>/m</a:t>
            </a:r>
            <a:r>
              <a:rPr lang="en-US" baseline="30000" dirty="0" smtClean="0"/>
              <a:t>3</a:t>
            </a:r>
            <a:r>
              <a:rPr lang="en-US" dirty="0" smtClean="0"/>
              <a:t>, and the position of the water table is shown on the sketch of the slope. The rock contains no continuous joints dipping out of the face, and the most likely type of failure mode is circular failure.</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p:cNvPicPr>
            <a:picLocks noChangeAspect="1" noChangeArrowheads="1"/>
          </p:cNvPicPr>
          <p:nvPr/>
        </p:nvPicPr>
        <p:blipFill>
          <a:blip r:embed="rId2" cstate="print"/>
          <a:srcRect/>
          <a:stretch>
            <a:fillRect/>
          </a:stretch>
        </p:blipFill>
        <p:spPr bwMode="auto">
          <a:xfrm>
            <a:off x="352927" y="990600"/>
            <a:ext cx="8569993" cy="4953000"/>
          </a:xfrm>
          <a:prstGeom prst="rect">
            <a:avLst/>
          </a:prstGeom>
          <a:noFill/>
          <a:ln w="9525">
            <a:noFill/>
            <a:miter lim="800000"/>
            <a:headEnd/>
            <a:tailEnd/>
          </a:ln>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381000" y="0"/>
            <a:ext cx="8494725" cy="6248400"/>
          </a:xfrm>
          <a:prstGeom prst="rect">
            <a:avLst/>
          </a:prstGeom>
          <a:noFill/>
          <a:ln w="9525">
            <a:noFill/>
            <a:miter lim="800000"/>
            <a:headEnd/>
            <a:tailEnd/>
          </a:ln>
        </p:spPr>
      </p:pic>
      <p:sp>
        <p:nvSpPr>
          <p:cNvPr id="3" name="Rectangle 2"/>
          <p:cNvSpPr/>
          <p:nvPr/>
        </p:nvSpPr>
        <p:spPr>
          <a:xfrm>
            <a:off x="1676400" y="6248400"/>
            <a:ext cx="5181600" cy="369332"/>
          </a:xfrm>
          <a:prstGeom prst="rect">
            <a:avLst/>
          </a:prstGeom>
        </p:spPr>
        <p:txBody>
          <a:bodyPr wrap="square">
            <a:spAutoFit/>
          </a:bodyPr>
          <a:lstStyle/>
          <a:p>
            <a:pPr algn="ctr"/>
            <a:r>
              <a:rPr lang="en-US" dirty="0"/>
              <a:t>Circular failure in highly weathered, granitic rock</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486400"/>
          </a:xfrm>
        </p:spPr>
        <p:txBody>
          <a:bodyPr>
            <a:normAutofit fontScale="92500" lnSpcReduction="20000"/>
          </a:bodyPr>
          <a:lstStyle/>
          <a:p>
            <a:pPr algn="just"/>
            <a:r>
              <a:rPr lang="en-US" dirty="0" smtClean="0"/>
              <a:t>Required:</a:t>
            </a:r>
          </a:p>
          <a:p>
            <a:pPr marL="514350" indent="-514350" algn="just">
              <a:buAutoNum type="alphaLcParenBoth"/>
            </a:pPr>
            <a:r>
              <a:rPr lang="en-US" dirty="0" smtClean="0"/>
              <a:t>Carry out a back analysis of the failure to determine the limiting value of the cohesion when the factor of safety is 1.0. </a:t>
            </a:r>
            <a:r>
              <a:rPr lang="en-US" dirty="0" smtClean="0">
                <a:solidFill>
                  <a:srgbClr val="FF0000"/>
                </a:solidFill>
              </a:rPr>
              <a:t>(47.3 </a:t>
            </a:r>
            <a:r>
              <a:rPr lang="en-US" dirty="0" err="1" smtClean="0">
                <a:solidFill>
                  <a:srgbClr val="FF0000"/>
                </a:solidFill>
              </a:rPr>
              <a:t>kPa</a:t>
            </a:r>
            <a:r>
              <a:rPr lang="en-US" dirty="0" smtClean="0">
                <a:solidFill>
                  <a:srgbClr val="FF0000"/>
                </a:solidFill>
              </a:rPr>
              <a:t>)</a:t>
            </a:r>
          </a:p>
          <a:p>
            <a:pPr marL="514350" indent="-514350" algn="just">
              <a:buAutoNum type="alphaLcParenBoth"/>
            </a:pPr>
            <a:r>
              <a:rPr lang="en-US" dirty="0" smtClean="0"/>
              <a:t>Using the strength parameters calculated in (a), determine the factor of safety for a completely drained slope. Would drainage of the slope be a feasible method of stabilization? </a:t>
            </a:r>
            <a:r>
              <a:rPr lang="en-US" dirty="0" smtClean="0">
                <a:solidFill>
                  <a:srgbClr val="FF0000"/>
                </a:solidFill>
              </a:rPr>
              <a:t>(1.11)</a:t>
            </a:r>
          </a:p>
          <a:p>
            <a:pPr marL="514350" indent="-514350" algn="just">
              <a:buAutoNum type="alphaLcParenBoth"/>
            </a:pPr>
            <a:r>
              <a:rPr lang="en-US" dirty="0" smtClean="0"/>
              <a:t>Using the ground water level shown in figure  and the strength parameters calculated in (a), calculate the reduction in slope height, that is, amount of unloading of the slope crest required to increase the factor of safety to 1.3. </a:t>
            </a:r>
            <a:r>
              <a:rPr lang="en-US" dirty="0" smtClean="0">
                <a:solidFill>
                  <a:srgbClr val="FF0000"/>
                </a:solidFill>
              </a:rPr>
              <a:t>(8.8 m)</a:t>
            </a:r>
            <a:endParaRPr lang="en-US" dirty="0">
              <a:solidFill>
                <a:srgbClr val="FF0000"/>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1524000" y="609600"/>
            <a:ext cx="6151417" cy="5638800"/>
          </a:xfrm>
          <a:prstGeom prst="rect">
            <a:avLst/>
          </a:prstGeom>
          <a:noFill/>
          <a:ln w="9525">
            <a:noFill/>
            <a:miter lim="800000"/>
            <a:headEnd/>
            <a:tailEnd/>
          </a:ln>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257175" y="381000"/>
            <a:ext cx="8629650" cy="6096000"/>
          </a:xfrm>
          <a:prstGeom prst="rect">
            <a:avLst/>
          </a:prstGeom>
          <a:noFill/>
          <a:ln w="9525">
            <a:noFill/>
            <a:miter lim="800000"/>
            <a:headEnd/>
            <a:tailEnd/>
          </a:ln>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09600"/>
            <a:ext cx="8763000" cy="6019800"/>
          </a:xfrm>
        </p:spPr>
        <p:txBody>
          <a:bodyPr>
            <a:normAutofit fontScale="92500" lnSpcReduction="20000"/>
          </a:bodyPr>
          <a:lstStyle/>
          <a:p>
            <a:pPr algn="just"/>
            <a:r>
              <a:rPr lang="en-US" dirty="0" smtClean="0"/>
              <a:t>In previous types of failures, it has been assumed that the failure of rock slopes is controlled by geological features such as bedding planes and joints that divide the rock into a discontinuous mass.</a:t>
            </a:r>
          </a:p>
          <a:p>
            <a:pPr algn="just"/>
            <a:r>
              <a:rPr lang="en-US" dirty="0" smtClean="0"/>
              <a:t>Under these conditions, one or more of the discontinuities normally defines the slide surface.</a:t>
            </a:r>
          </a:p>
          <a:p>
            <a:pPr algn="just"/>
            <a:r>
              <a:rPr lang="en-US" dirty="0" smtClean="0"/>
              <a:t>However, in the case of a closely fractured or highly weathered rock, a strongly defined structural pattern no longer exists.</a:t>
            </a:r>
          </a:p>
          <a:p>
            <a:pPr algn="just"/>
            <a:r>
              <a:rPr lang="en-US" dirty="0" smtClean="0"/>
              <a:t>The slide surface is free to find the line of least resistance through the slope known as </a:t>
            </a:r>
            <a:r>
              <a:rPr lang="en-US" dirty="0" smtClean="0">
                <a:solidFill>
                  <a:srgbClr val="FF0000"/>
                </a:solidFill>
              </a:rPr>
              <a:t>critical surface.</a:t>
            </a:r>
          </a:p>
          <a:p>
            <a:pPr algn="just"/>
            <a:r>
              <a:rPr lang="en-US" dirty="0" smtClean="0"/>
              <a:t>Observations of slope failures in these materials suggest that this slide surface generally takes the form of a circle.</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t>Conditions</a:t>
            </a:r>
            <a:endParaRPr lang="en-US" dirty="0"/>
          </a:p>
        </p:txBody>
      </p:sp>
      <p:sp>
        <p:nvSpPr>
          <p:cNvPr id="3" name="Content Placeholder 2"/>
          <p:cNvSpPr>
            <a:spLocks noGrp="1"/>
          </p:cNvSpPr>
          <p:nvPr>
            <p:ph idx="1"/>
          </p:nvPr>
        </p:nvSpPr>
        <p:spPr>
          <a:xfrm>
            <a:off x="457200" y="914400"/>
            <a:ext cx="8229600" cy="5791200"/>
          </a:xfrm>
        </p:spPr>
        <p:txBody>
          <a:bodyPr>
            <a:normAutofit fontScale="77500" lnSpcReduction="20000"/>
          </a:bodyPr>
          <a:lstStyle/>
          <a:p>
            <a:pPr algn="just"/>
            <a:r>
              <a:rPr lang="en-US" dirty="0" smtClean="0"/>
              <a:t>The conditions under which circular failure will occur arise when the </a:t>
            </a:r>
            <a:r>
              <a:rPr lang="en-US" dirty="0" smtClean="0">
                <a:solidFill>
                  <a:srgbClr val="FF0000"/>
                </a:solidFill>
              </a:rPr>
              <a:t>individual particles</a:t>
            </a:r>
            <a:r>
              <a:rPr lang="en-US" dirty="0" smtClean="0"/>
              <a:t> in a soil or rock mass are </a:t>
            </a:r>
            <a:r>
              <a:rPr lang="en-US" dirty="0" smtClean="0">
                <a:solidFill>
                  <a:srgbClr val="FF0000"/>
                </a:solidFill>
              </a:rPr>
              <a:t>very small </a:t>
            </a:r>
            <a:r>
              <a:rPr lang="en-US" dirty="0" smtClean="0"/>
              <a:t>compared with the size of the slope.</a:t>
            </a:r>
          </a:p>
          <a:p>
            <a:pPr algn="just"/>
            <a:r>
              <a:rPr lang="en-US" dirty="0" smtClean="0"/>
              <a:t>Hence, </a:t>
            </a:r>
            <a:r>
              <a:rPr lang="en-US" dirty="0" smtClean="0">
                <a:solidFill>
                  <a:srgbClr val="FF0000"/>
                </a:solidFill>
              </a:rPr>
              <a:t>broken rock </a:t>
            </a:r>
            <a:r>
              <a:rPr lang="en-US" dirty="0" smtClean="0"/>
              <a:t>in a fill will tend </a:t>
            </a:r>
            <a:r>
              <a:rPr lang="en-US" dirty="0" smtClean="0">
                <a:solidFill>
                  <a:srgbClr val="FF0000"/>
                </a:solidFill>
              </a:rPr>
              <a:t>to behave as a “soil” </a:t>
            </a:r>
            <a:r>
              <a:rPr lang="en-US" dirty="0" smtClean="0"/>
              <a:t>and fail in a circular mode when the slope dimensions are substantially greater than the dimensions of the rock fragments.</a:t>
            </a:r>
          </a:p>
          <a:p>
            <a:pPr algn="just"/>
            <a:r>
              <a:rPr lang="en-US" dirty="0" smtClean="0"/>
              <a:t>Similarly, soil consisting of sand, silt and smaller particle sizes will exhibit circular slide surfaces, even in slopes only a few meters in height.</a:t>
            </a:r>
          </a:p>
          <a:p>
            <a:pPr algn="just"/>
            <a:r>
              <a:rPr lang="en-US" dirty="0" smtClean="0"/>
              <a:t>Highly altered and weathered rocks, as well as rock with closely spaced, randomly oriented discontinuities such as some </a:t>
            </a:r>
            <a:r>
              <a:rPr lang="en-US" dirty="0" smtClean="0">
                <a:solidFill>
                  <a:srgbClr val="00B050"/>
                </a:solidFill>
              </a:rPr>
              <a:t>rapidly cooled basalts</a:t>
            </a:r>
            <a:r>
              <a:rPr lang="en-US" dirty="0" smtClean="0"/>
              <a:t>, will also tend to fail in this manner.</a:t>
            </a:r>
          </a:p>
          <a:p>
            <a:pPr algn="just"/>
            <a:r>
              <a:rPr lang="en-US" dirty="0" smtClean="0"/>
              <a:t>It is appropriate to design slopes in these materials on the assumption that a circular failure process will develop.</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a:bodyPr>
          <a:lstStyle/>
          <a:p>
            <a:r>
              <a:rPr lang="en-US" dirty="0" smtClean="0"/>
              <a:t>Circular Failure Charts</a:t>
            </a:r>
            <a:endParaRPr lang="en-US" dirty="0"/>
          </a:p>
        </p:txBody>
      </p:sp>
      <p:sp>
        <p:nvSpPr>
          <p:cNvPr id="3" name="Content Placeholder 2"/>
          <p:cNvSpPr>
            <a:spLocks noGrp="1"/>
          </p:cNvSpPr>
          <p:nvPr>
            <p:ph idx="1"/>
          </p:nvPr>
        </p:nvSpPr>
        <p:spPr>
          <a:xfrm>
            <a:off x="228600" y="685800"/>
            <a:ext cx="8534400" cy="6324600"/>
          </a:xfrm>
        </p:spPr>
        <p:txBody>
          <a:bodyPr>
            <a:normAutofit fontScale="92500" lnSpcReduction="20000"/>
          </a:bodyPr>
          <a:lstStyle/>
          <a:p>
            <a:pPr algn="just"/>
            <a:r>
              <a:rPr lang="en-US" dirty="0" smtClean="0"/>
              <a:t>These charts can be used to determine rapidly the factor of safety of circular failures.</a:t>
            </a:r>
          </a:p>
          <a:p>
            <a:pPr algn="just"/>
            <a:r>
              <a:rPr lang="en-US" dirty="0" smtClean="0"/>
              <a:t>These charts have been developed by running many thousands of circular analyses from which a number of dimensionless parameters were derived that relate the factor of safety to the material </a:t>
            </a:r>
            <a:r>
              <a:rPr lang="en-US" dirty="0" smtClean="0">
                <a:solidFill>
                  <a:srgbClr val="00B050"/>
                </a:solidFill>
              </a:rPr>
              <a:t>unit weight, friction angle and cohesion, and the slope height and face angle</a:t>
            </a:r>
            <a:r>
              <a:rPr lang="en-US" dirty="0" smtClean="0"/>
              <a:t>. </a:t>
            </a:r>
          </a:p>
          <a:p>
            <a:pPr algn="just"/>
            <a:r>
              <a:rPr lang="en-US" dirty="0" smtClean="0"/>
              <a:t>It has been found that these charts give a reliable estimate for the factor of safety, provided that the conditions in the slope meet the assumptions used in developing the charts.</a:t>
            </a:r>
          </a:p>
          <a:p>
            <a:pPr algn="just"/>
            <a:r>
              <a:rPr lang="en-US" dirty="0" smtClean="0"/>
              <a:t>In fact, the accuracy in calculating the factor of safety from the charts is usually greater than the accuracy in determining the shear strength of the rock mass.</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dirty="0" smtClean="0"/>
              <a:t>Assumptions</a:t>
            </a:r>
            <a:endParaRPr lang="en-US" dirty="0"/>
          </a:p>
        </p:txBody>
      </p:sp>
      <p:sp>
        <p:nvSpPr>
          <p:cNvPr id="3" name="Content Placeholder 2"/>
          <p:cNvSpPr>
            <a:spLocks noGrp="1"/>
          </p:cNvSpPr>
          <p:nvPr>
            <p:ph idx="1"/>
          </p:nvPr>
        </p:nvSpPr>
        <p:spPr>
          <a:xfrm>
            <a:off x="457200" y="1219200"/>
            <a:ext cx="8229600" cy="4906963"/>
          </a:xfrm>
        </p:spPr>
        <p:txBody>
          <a:bodyPr>
            <a:normAutofit fontScale="92500" lnSpcReduction="20000"/>
          </a:bodyPr>
          <a:lstStyle/>
          <a:p>
            <a:pPr algn="just"/>
            <a:r>
              <a:rPr lang="en-US" dirty="0" smtClean="0"/>
              <a:t>The conditions in the slope should meet the following assumptions:</a:t>
            </a:r>
          </a:p>
          <a:p>
            <a:pPr algn="just">
              <a:buNone/>
            </a:pPr>
            <a:r>
              <a:rPr lang="en-US" dirty="0" smtClean="0"/>
              <a:t>(a) The material forming the slope is homogeneous, with uniform shear strength properties along the slide surface.</a:t>
            </a:r>
          </a:p>
          <a:p>
            <a:pPr algn="just">
              <a:buNone/>
            </a:pPr>
            <a:r>
              <a:rPr lang="en-US" dirty="0" smtClean="0"/>
              <a:t>(b) The shear strength τ of the material is characterized by cohesion c and a friction angle φ, that are related by the equation τ =c + σ tan φ.</a:t>
            </a:r>
          </a:p>
          <a:p>
            <a:pPr algn="just">
              <a:buNone/>
            </a:pPr>
            <a:r>
              <a:rPr lang="en-US" dirty="0" smtClean="0"/>
              <a:t>(c) Failure occurs on a circular slide surface, which passes through the toe of the slope.</a:t>
            </a:r>
          </a:p>
          <a:p>
            <a:pPr algn="just">
              <a:buNone/>
            </a:pPr>
            <a:r>
              <a:rPr lang="en-US" dirty="0" smtClean="0"/>
              <a:t>(d) A vertical tension crack occurs in the upper surface or in the face of the slope.</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486400"/>
          </a:xfrm>
        </p:spPr>
        <p:txBody>
          <a:bodyPr>
            <a:normAutofit fontScale="92500" lnSpcReduction="20000"/>
          </a:bodyPr>
          <a:lstStyle/>
          <a:p>
            <a:pPr algn="just">
              <a:buNone/>
            </a:pPr>
            <a:r>
              <a:rPr lang="en-US" dirty="0" smtClean="0"/>
              <a:t>(e)The locations of the tension crack and of the slide surface are such that the factor of safety of the slope is a minimum for </a:t>
            </a:r>
            <a:r>
              <a:rPr lang="en-US" dirty="0" smtClean="0"/>
              <a:t>the considered </a:t>
            </a:r>
            <a:r>
              <a:rPr lang="en-US" dirty="0" smtClean="0"/>
              <a:t>slope geometry and ground water </a:t>
            </a:r>
            <a:r>
              <a:rPr lang="en-US" dirty="0" smtClean="0"/>
              <a:t>conditions.</a:t>
            </a:r>
            <a:endParaRPr lang="en-US" dirty="0" smtClean="0"/>
          </a:p>
          <a:p>
            <a:pPr algn="just">
              <a:buNone/>
            </a:pPr>
            <a:r>
              <a:rPr lang="en-US" dirty="0" smtClean="0"/>
              <a:t>(f) Ground water conditions vary from a dry slope to a fully saturated slope under heavy recharge; these conditions are </a:t>
            </a:r>
            <a:r>
              <a:rPr lang="en-US" dirty="0" err="1" smtClean="0"/>
              <a:t>deﬁned</a:t>
            </a:r>
            <a:r>
              <a:rPr lang="en-US" dirty="0" smtClean="0"/>
              <a:t> in next figure.</a:t>
            </a:r>
          </a:p>
          <a:p>
            <a:pPr algn="just">
              <a:buNone/>
            </a:pPr>
            <a:r>
              <a:rPr lang="en-US" dirty="0" smtClean="0"/>
              <a:t>(g) Circular failure charts are optimized for a rock mass density of </a:t>
            </a:r>
            <a:r>
              <a:rPr lang="en-US" dirty="0" smtClean="0">
                <a:solidFill>
                  <a:srgbClr val="00B050"/>
                </a:solidFill>
              </a:rPr>
              <a:t>18.9 </a:t>
            </a:r>
            <a:r>
              <a:rPr lang="en-US" dirty="0" err="1" smtClean="0">
                <a:solidFill>
                  <a:srgbClr val="00B050"/>
                </a:solidFill>
              </a:rPr>
              <a:t>kN</a:t>
            </a:r>
            <a:r>
              <a:rPr lang="en-US" dirty="0" smtClean="0">
                <a:solidFill>
                  <a:srgbClr val="00B050"/>
                </a:solidFill>
              </a:rPr>
              <a:t>/m</a:t>
            </a:r>
            <a:r>
              <a:rPr lang="en-US" baseline="30000" dirty="0" smtClean="0">
                <a:solidFill>
                  <a:srgbClr val="00B050"/>
                </a:solidFill>
              </a:rPr>
              <a:t>3</a:t>
            </a:r>
            <a:r>
              <a:rPr lang="en-US" dirty="0" smtClean="0"/>
              <a:t>. Densities higher than this give high factors of safety, densities lower than this give low factors of safety. Detailed circular analysis may be required for slopes in which the material density is signiﬁcantly different from 18.9 </a:t>
            </a:r>
            <a:r>
              <a:rPr lang="en-US" dirty="0" err="1" smtClean="0"/>
              <a:t>kN</a:t>
            </a:r>
            <a:r>
              <a:rPr lang="en-US" dirty="0" smtClean="0"/>
              <a:t>/m</a:t>
            </a:r>
            <a:r>
              <a:rPr lang="en-US" baseline="30000" dirty="0" smtClean="0"/>
              <a:t>3</a:t>
            </a:r>
            <a:r>
              <a:rPr lang="en-US"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cstate="print"/>
          <a:srcRect/>
          <a:stretch>
            <a:fillRect/>
          </a:stretch>
        </p:blipFill>
        <p:spPr bwMode="auto">
          <a:xfrm>
            <a:off x="10104" y="228600"/>
            <a:ext cx="9123792" cy="6629400"/>
          </a:xfrm>
          <a:prstGeom prst="rect">
            <a:avLst/>
          </a:prstGeom>
          <a:noFill/>
          <a:ln w="9525">
            <a:noFill/>
            <a:miter lim="800000"/>
            <a:headEnd/>
            <a:tailEnd/>
          </a:ln>
          <a:effectLst/>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228</TotalTime>
  <Words>1191</Words>
  <Application>Microsoft Office PowerPoint</Application>
  <PresentationFormat>On-screen Show (4:3)</PresentationFormat>
  <Paragraphs>51</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Circular Failure</vt:lpstr>
      <vt:lpstr>Slide 2</vt:lpstr>
      <vt:lpstr>Slide 3</vt:lpstr>
      <vt:lpstr>Slide 4</vt:lpstr>
      <vt:lpstr>Conditions</vt:lpstr>
      <vt:lpstr>Circular Failure Charts</vt:lpstr>
      <vt:lpstr>Assumptions</vt:lpstr>
      <vt:lpstr>Slide 8</vt:lpstr>
      <vt:lpstr>Slide 9</vt:lpstr>
      <vt:lpstr>Slide 10</vt:lpstr>
      <vt:lpstr>Slide 11</vt:lpstr>
      <vt:lpstr>Slide 12</vt:lpstr>
      <vt:lpstr>Slide 13</vt:lpstr>
      <vt:lpstr>Slide 14</vt:lpstr>
      <vt:lpstr>Slide 15</vt:lpstr>
      <vt:lpstr>Use of Circular Failure Charts</vt:lpstr>
      <vt:lpstr>Problem Statement 1</vt:lpstr>
      <vt:lpstr>Problem Statement 2</vt:lpstr>
      <vt:lpstr>Slide 19</vt:lpstr>
      <vt:lpstr>Slide 20</vt:lpstr>
      <vt:lpstr>Slide 21</vt:lpstr>
    </vt:vector>
  </TitlesOfParts>
  <Company>UET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Circular Failure</dc:title>
  <dc:creator>Muhammad Waqas</dc:creator>
  <cp:lastModifiedBy>TaQi</cp:lastModifiedBy>
  <cp:revision>56</cp:revision>
  <dcterms:created xsi:type="dcterms:W3CDTF">2003-01-01T08:42:34Z</dcterms:created>
  <dcterms:modified xsi:type="dcterms:W3CDTF">2013-01-09T02:02:52Z</dcterms:modified>
</cp:coreProperties>
</file>