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0" r:id="rId11"/>
    <p:sldId id="261" r:id="rId12"/>
    <p:sldId id="262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83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54DDA-9806-4730-BEC1-66D969AB0317}" type="datetimeFigureOut">
              <a:rPr lang="en-GB" smtClean="0"/>
              <a:t>03/01/2017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F0792-0CFF-4C2E-AF56-DB41140BC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58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F06D43-0C99-40BC-BFC8-6D5E37DFF20E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3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0829-F6A2-474F-8332-98CDF73824C5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21A9-44D9-4E38-BBCA-5808AACBCB5A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3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7DC-9C2B-4847-8FC1-348A899F5AD4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BA7F-9780-4071-B179-67F3C0AF0B99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33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3092-C18E-4533-9C6C-3610A4F7388C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6730-46DC-4E35-97E7-821F044E0DEC}" type="datetime1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324E-DDEC-4255-845D-F88491E1449D}" type="datetime1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B8F-E38F-463A-ABA6-98D27FB8F034}" type="datetime1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8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B026-BC4B-4A5A-9FD7-8E3A2F1AF011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4042-E3CD-4AD2-987D-BD776C48EF38}" type="datetime1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55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3C96037-F91F-4283-AF34-C0A0F466EC57}" type="datetime1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25558F7-1BD1-4A19-9497-FCCF45F3EF8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4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RUNOFF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10</a:t>
            </a:r>
          </a:p>
        </p:txBody>
      </p:sp>
      <p:pic>
        <p:nvPicPr>
          <p:cNvPr id="1026" name="Picture 2" descr="Image result for runo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17641" b="26790"/>
          <a:stretch/>
        </p:blipFill>
        <p:spPr bwMode="auto">
          <a:xfrm>
            <a:off x="2" y="13251"/>
            <a:ext cx="12167545" cy="453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0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SURFACE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are to main categories of surface runoff</a:t>
            </a:r>
          </a:p>
          <a:p>
            <a:pPr lvl="1"/>
            <a:r>
              <a:rPr lang="en-US" dirty="0"/>
              <a:t>Related to precipitation characteristics</a:t>
            </a:r>
          </a:p>
          <a:p>
            <a:pPr lvl="1"/>
            <a:r>
              <a:rPr lang="en-US" dirty="0"/>
              <a:t>Related to physical characteristics of the basin</a:t>
            </a:r>
          </a:p>
        </p:txBody>
      </p:sp>
      <p:pic>
        <p:nvPicPr>
          <p:cNvPr id="2050" name="Picture 2" descr="Image result for factors affecting run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59" y="3509009"/>
            <a:ext cx="49911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6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SURFACE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Related to precipitation characteristics:</a:t>
            </a:r>
          </a:p>
          <a:p>
            <a:pPr lvl="1"/>
            <a:r>
              <a:rPr lang="en-US" dirty="0"/>
              <a:t>type of precipitation</a:t>
            </a:r>
          </a:p>
          <a:p>
            <a:pPr lvl="1"/>
            <a:r>
              <a:rPr lang="en-US" dirty="0"/>
              <a:t>Intensity of rainfall</a:t>
            </a:r>
          </a:p>
          <a:p>
            <a:pPr lvl="1"/>
            <a:r>
              <a:rPr lang="en-US" dirty="0"/>
              <a:t>Duration of rainfall</a:t>
            </a:r>
          </a:p>
          <a:p>
            <a:pPr lvl="1"/>
            <a:r>
              <a:rPr lang="en-US" dirty="0"/>
              <a:t>Distribution of storm intensity on basin area</a:t>
            </a:r>
          </a:p>
          <a:p>
            <a:pPr lvl="1"/>
            <a:r>
              <a:rPr lang="en-US" dirty="0"/>
              <a:t>Direction of storm movement</a:t>
            </a:r>
          </a:p>
          <a:p>
            <a:pPr lvl="1"/>
            <a:r>
              <a:rPr lang="en-US" dirty="0"/>
              <a:t>Other climatic conditions which affect evaporation and transpiration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6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SURFACE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Related to physical characteristics of basin:</a:t>
            </a:r>
          </a:p>
          <a:p>
            <a:pPr lvl="1"/>
            <a:r>
              <a:rPr lang="en-US" dirty="0"/>
              <a:t>Land use</a:t>
            </a:r>
          </a:p>
          <a:p>
            <a:pPr lvl="1"/>
            <a:r>
              <a:rPr lang="en-US" dirty="0"/>
              <a:t>Type of soil</a:t>
            </a:r>
          </a:p>
          <a:p>
            <a:pPr lvl="1"/>
            <a:r>
              <a:rPr lang="en-US" dirty="0"/>
              <a:t>Area of water shed</a:t>
            </a:r>
          </a:p>
          <a:p>
            <a:pPr lvl="1"/>
            <a:r>
              <a:rPr lang="en-US" dirty="0"/>
              <a:t>Elevation of area</a:t>
            </a:r>
          </a:p>
          <a:p>
            <a:pPr lvl="1"/>
            <a:r>
              <a:rPr lang="en-US" dirty="0"/>
              <a:t>Lope of area</a:t>
            </a:r>
          </a:p>
          <a:p>
            <a:pPr lvl="1"/>
            <a:r>
              <a:rPr lang="en-US" dirty="0"/>
              <a:t>Orientation</a:t>
            </a:r>
          </a:p>
          <a:p>
            <a:pPr lvl="1"/>
            <a:r>
              <a:rPr lang="en-US" dirty="0"/>
              <a:t>Type of drainage network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4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Estimation of runoff is necessary for the following reasons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 determining the storage or yield available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For calculating inflow design floods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runoff of a catchment can be computed daily, monthly or yearly as the need 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are various methods of computations of runoff that can be classifies as follows: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Empirical formulae and tables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Infiltration method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Rational method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Unit hydrograph method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By estimating losses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FORMULAE AND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These formulae are derived considering the factors affecting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Surface runoff co-efficient method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Inglis formula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Lacey’s formula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Khosla formula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SCS Curve number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Surface runoff co-efficient method</a:t>
            </a:r>
          </a:p>
          <a:p>
            <a:pPr marL="128016" lvl="1" indent="0">
              <a:buNone/>
            </a:pPr>
            <a:r>
              <a:rPr lang="en-US" dirty="0"/>
              <a:t>		Runoff (cm) = co-efficient x rain fall (cm)</a:t>
            </a:r>
          </a:p>
          <a:p>
            <a:pPr marL="128016" lvl="1" indent="0">
              <a:buNone/>
            </a:pPr>
            <a:r>
              <a:rPr lang="en-US" dirty="0"/>
              <a:t>			R = </a:t>
            </a:r>
            <a:r>
              <a:rPr lang="en-US" dirty="0" err="1"/>
              <a:t>K.p</a:t>
            </a:r>
            <a:endParaRPr lang="en-US" dirty="0"/>
          </a:p>
          <a:p>
            <a:pPr marL="128016" lvl="1" indent="0">
              <a:buNone/>
            </a:pPr>
            <a:r>
              <a:rPr lang="en-US" dirty="0"/>
              <a:t>The value of co-efficient “K” depends upon the factors which affect the runoff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3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FORMULAE AND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45720" tIns="45720" rIns="45720" bIns="45720" rtlCol="0"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Inglis Formula (Bombay-Deccan catchment)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−17.8)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254</m:t>
                        </m:r>
                      </m:den>
                    </m:f>
                  </m:oMath>
                </a14:m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		P and R are in cm</a:t>
                </a:r>
              </a:p>
              <a:p>
                <a:pPr marL="128016" lvl="1" indent="0">
                  <a:buNone/>
                </a:pPr>
                <a:endParaRPr lang="en-US" dirty="0"/>
              </a:p>
              <a:p>
                <a:pPr marL="128016" lvl="1" indent="0">
                  <a:buNone/>
                </a:pPr>
                <a:endParaRPr lang="en-US" dirty="0"/>
              </a:p>
              <a:p>
                <a:pPr marL="128016" lvl="1" indent="0">
                  <a:buNone/>
                </a:pPr>
                <a:r>
                  <a:rPr lang="en-US" b="1" dirty="0"/>
                  <a:t>Numerical example:</a:t>
                </a:r>
              </a:p>
              <a:p>
                <a:pPr marL="128016" lvl="1" indent="0">
                  <a:buNone/>
                </a:pPr>
                <a:r>
                  <a:rPr lang="en-US" dirty="0"/>
                  <a:t>Determine runoff in cm when precipitation over a watershed area is 23cm.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9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FORMULAE AND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45720" tIns="45720" rIns="45720" bIns="45720" rtlCol="0"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Lacey’s Formula (Gangetic Plain)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304.8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800" dirty="0"/>
                  <a:t>	R &amp; P are in cm</a:t>
                </a:r>
              </a:p>
              <a:p>
                <a:pPr marL="0" indent="0">
                  <a:buNone/>
                </a:pPr>
                <a:r>
                  <a:rPr lang="en-US" sz="1800" dirty="0"/>
                  <a:t>	P= mean annual precipitation</a:t>
                </a:r>
              </a:p>
              <a:p>
                <a:pPr marL="0" indent="0">
                  <a:buNone/>
                </a:pPr>
                <a:r>
                  <a:rPr lang="en-US" sz="1800" dirty="0"/>
                  <a:t>	F= precipitation durability factor for example for full monsoon (F=1.5) and for a complete 	     failure of monsoon (0.5)</a:t>
                </a:r>
              </a:p>
              <a:p>
                <a:pPr marL="0" indent="0">
                  <a:buNone/>
                </a:pPr>
                <a:r>
                  <a:rPr lang="en-US" sz="1800" dirty="0"/>
                  <a:t>	S= catchment factor depending upon the slope and varies from 0.25 for flat regions to 3.45 	     for hilly areas</a:t>
                </a:r>
              </a:p>
              <a:p>
                <a:pPr marL="128016" lvl="1" indent="0">
                  <a:buNone/>
                </a:pPr>
                <a:r>
                  <a:rPr lang="en-US" b="1" dirty="0"/>
                  <a:t>Numerical example:</a:t>
                </a:r>
              </a:p>
              <a:p>
                <a:pPr marL="128016" lvl="1" indent="0">
                  <a:buNone/>
                </a:pPr>
                <a:r>
                  <a:rPr lang="en-US" dirty="0"/>
                  <a:t>Determine runoff in cm when mean annual precipitation over a watershed area is 98cm.  You may assume a full monsoon and flat region.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9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8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FORMULAE AND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45720" tIns="45720" rIns="45720" bIns="45720" rtlCol="0"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Khosla Formula (Gangetic Plain)</a:t>
                </a:r>
              </a:p>
              <a:p>
                <a:pPr marL="0" indent="0">
                  <a:buNone/>
                </a:pPr>
                <a:r>
                  <a:rPr lang="en-US" dirty="0"/>
                  <a:t>In this method, the amount of mean annual runoff is calculated by following formula: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3.74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R &amp; P are in cm  T is temperature in </a:t>
                </a:r>
                <a:r>
                  <a:rPr lang="en-US" baseline="30000" dirty="0" err="1"/>
                  <a:t>o</a:t>
                </a:r>
                <a:r>
                  <a:rPr lang="en-US" dirty="0" err="1"/>
                  <a:t>C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rational form of </a:t>
                </a:r>
                <a:r>
                  <a:rPr lang="en-US" dirty="0" err="1"/>
                  <a:t>khosla</a:t>
                </a:r>
                <a:r>
                  <a:rPr lang="en-US" dirty="0"/>
                  <a:t> formula is based on the concept that the losses are only by evaporation and transpiration and the water that infiltrates ultimately finds its way into the stream</a:t>
                </a:r>
              </a:p>
              <a:p>
                <a:pPr marL="0" indent="0">
                  <a:buNone/>
                </a:pPr>
                <a:r>
                  <a:rPr lang="en-US" dirty="0"/>
                  <a:t>		R</a:t>
                </a:r>
                <a:r>
                  <a:rPr lang="en-US" baseline="-25000" dirty="0"/>
                  <a:t>m</a:t>
                </a:r>
                <a:r>
                  <a:rPr lang="en-US" dirty="0"/>
                  <a:t> = P</a:t>
                </a:r>
                <a:r>
                  <a:rPr lang="en-US" baseline="-25000" dirty="0"/>
                  <a:t>m</a:t>
                </a:r>
                <a:r>
                  <a:rPr lang="en-US" dirty="0"/>
                  <a:t> – L</a:t>
                </a:r>
                <a:r>
                  <a:rPr lang="en-US" baseline="-25000" dirty="0"/>
                  <a:t>m</a:t>
                </a:r>
              </a:p>
              <a:p>
                <a:pPr marL="0" indent="0">
                  <a:buNone/>
                </a:pPr>
                <a:r>
                  <a:rPr lang="en-US" dirty="0"/>
                  <a:t>		L</a:t>
                </a:r>
                <a:r>
                  <a:rPr lang="en-US" baseline="-25000" dirty="0"/>
                  <a:t>m</a:t>
                </a:r>
                <a:r>
                  <a:rPr lang="en-US" dirty="0"/>
                  <a:t> = 0.48 T</a:t>
                </a:r>
                <a:r>
                  <a:rPr lang="en-US" baseline="-25000" dirty="0"/>
                  <a:t>m</a:t>
                </a:r>
                <a:r>
                  <a:rPr lang="en-US" dirty="0"/>
                  <a:t> 	(For T</a:t>
                </a:r>
                <a:r>
                  <a:rPr lang="en-US" baseline="-25000" dirty="0"/>
                  <a:t>m</a:t>
                </a:r>
                <a:r>
                  <a:rPr lang="en-US" dirty="0"/>
                  <a:t> &gt;4.5</a:t>
                </a:r>
                <a:r>
                  <a:rPr lang="en-US" baseline="30000" dirty="0"/>
                  <a:t>o</a:t>
                </a:r>
                <a:r>
                  <a:rPr lang="en-US" dirty="0"/>
                  <a:t>C)</a:t>
                </a:r>
              </a:p>
              <a:p>
                <a:pPr marL="0" indent="0">
                  <a:buNone/>
                </a:pPr>
                <a:r>
                  <a:rPr lang="en-US" dirty="0"/>
                  <a:t>		use tables for  (T</a:t>
                </a:r>
                <a:r>
                  <a:rPr lang="en-US" baseline="-25000" dirty="0"/>
                  <a:t>m</a:t>
                </a:r>
                <a:r>
                  <a:rPr lang="en-US" dirty="0"/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≤ 4.5</a:t>
                </a:r>
                <a:r>
                  <a:rPr lang="en-US" baseline="30000" dirty="0"/>
                  <a:t>o</a:t>
                </a:r>
                <a:r>
                  <a:rPr lang="en-US" dirty="0"/>
                  <a:t>C)</a:t>
                </a:r>
              </a:p>
              <a:p>
                <a:pPr marL="0" indent="0">
                  <a:buNone/>
                </a:pPr>
                <a:r>
                  <a:rPr lang="en-US" dirty="0"/>
                  <a:t>	Annual Runoff=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9" t="-2727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248939" y="5115339"/>
            <a:ext cx="3658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m</a:t>
            </a:r>
            <a:r>
              <a:rPr lang="en-US" dirty="0"/>
              <a:t> = monthly runoff in cm must be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dirty="0"/>
              <a:t>0</a:t>
            </a:r>
          </a:p>
          <a:p>
            <a:r>
              <a:rPr lang="en-US" dirty="0"/>
              <a:t>P</a:t>
            </a:r>
            <a:r>
              <a:rPr lang="en-US" baseline="-25000" dirty="0"/>
              <a:t>m</a:t>
            </a:r>
            <a:r>
              <a:rPr lang="en-US" dirty="0"/>
              <a:t> = monthly rainfall in cm</a:t>
            </a:r>
          </a:p>
          <a:p>
            <a:r>
              <a:rPr lang="en-US" dirty="0"/>
              <a:t>L</a:t>
            </a:r>
            <a:r>
              <a:rPr lang="en-US" baseline="-25000" dirty="0"/>
              <a:t>m</a:t>
            </a:r>
            <a:r>
              <a:rPr lang="en-US" dirty="0"/>
              <a:t> = monthly Losses in cm </a:t>
            </a:r>
            <a:r>
              <a:rPr lang="en-US" baseline="-25000" dirty="0"/>
              <a:t>  </a:t>
            </a:r>
          </a:p>
          <a:p>
            <a:r>
              <a:rPr lang="en-US" dirty="0"/>
              <a:t>T</a:t>
            </a:r>
            <a:r>
              <a:rPr lang="en-US" baseline="-25000" dirty="0"/>
              <a:t>m</a:t>
            </a:r>
            <a:r>
              <a:rPr lang="en-US" dirty="0"/>
              <a:t> = mean monthly temperature in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 a catchment the mean monthly rainfall and temperature are given. Calculate annual runoff and runoff Co-efficient by </a:t>
            </a:r>
            <a:r>
              <a:rPr lang="en-US" dirty="0" err="1"/>
              <a:t>khosla</a:t>
            </a:r>
            <a:r>
              <a:rPr lang="en-US" dirty="0"/>
              <a:t> formula.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13595"/>
              </p:ext>
            </p:extLst>
          </p:nvPr>
        </p:nvGraphicFramePr>
        <p:xfrm>
          <a:off x="1634435" y="3144814"/>
          <a:ext cx="823843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8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baseline="0" dirty="0" err="1"/>
                        <a:t>C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Rainfall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30000" dirty="0" err="1"/>
                        <a:t>o</a:t>
                      </a:r>
                      <a:r>
                        <a:rPr lang="en-US" baseline="0" dirty="0" err="1"/>
                        <a:t>C</a:t>
                      </a:r>
                      <a:r>
                        <a:rPr lang="en-US" baseline="0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Rainfall (cm)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 CURVE NUMBER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SCS Runoff Curve Number method is developed by the United States Department of Agriculture (USDA) Soil Conservation Service (SCS) and is a method of estimating rainfall excess from rainfall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major disadvantages of the method are sensitivity of the method to Curve Number (CN) values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basis of the curve number method is the empirical relationship between the retention (rainfall not converted into runoff) and runoff properties of the watershed and the rainfall.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0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Runoff may be defined as that part of precipitation as well as any other flow contributions which appear in surface streams of either perennial or seasonal nature.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the flow collected from a drainage basin appearing at the outlet of the basin  or catchment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water which constitutes stream flow may reach the stream or channel by any of the several routes from the point where it first reaches as precipitation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6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01" y="585216"/>
            <a:ext cx="8742724" cy="60894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54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280" y="2286000"/>
            <a:ext cx="2822919" cy="40233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Soil Categories:</a:t>
            </a:r>
          </a:p>
          <a:p>
            <a:r>
              <a:rPr lang="en-US" dirty="0"/>
              <a:t>Category A:</a:t>
            </a:r>
          </a:p>
          <a:p>
            <a:r>
              <a:rPr lang="en-US" dirty="0"/>
              <a:t>Soil with very high infiltration rates when wetted thoroughly</a:t>
            </a:r>
          </a:p>
          <a:p>
            <a:r>
              <a:rPr lang="en-US" dirty="0"/>
              <a:t>Category B:</a:t>
            </a:r>
          </a:p>
          <a:p>
            <a:r>
              <a:rPr lang="en-US" dirty="0"/>
              <a:t>Soils with moderate infiltration rates when thoroughly wetted</a:t>
            </a:r>
          </a:p>
          <a:p>
            <a:r>
              <a:rPr lang="en-US" dirty="0"/>
              <a:t>Category C:</a:t>
            </a:r>
          </a:p>
          <a:p>
            <a:r>
              <a:rPr lang="en-US" dirty="0"/>
              <a:t>Soils with slow infiltration rates when thoroughly wetted</a:t>
            </a:r>
          </a:p>
          <a:p>
            <a:r>
              <a:rPr lang="en-US" dirty="0"/>
              <a:t>Category D:</a:t>
            </a:r>
          </a:p>
          <a:p>
            <a:r>
              <a:rPr lang="en-US" dirty="0"/>
              <a:t>Soils with very slow infiltration rates when thoroughly wetted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1280" cy="67786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 CURVE NUMBER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Surface runoff for a highly dense residential area with 65% impervious area. The soil in area exposed to the precipitation is soil with slow infiltration rate. Precipitation in the area is 9”.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APPLYING UNIT hydrograph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Hydrograph is a DRO hydrograph resulting due to unit effective precipitation (1cm/ 1”) over the watershed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Area under unit hydrograph is always 1cm or 1” . It means volume of the precipitation is normalized with watershed area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Unit hydrograph gives the time distribution of surface runoff due to unit effective precipitation over the watershed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 any value of effective precipitation over the watershed, time distribution of the surface runoff can be obtained by using ordinates of unit hydrograph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68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APPLYING UNIT hydrograph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164" y="2185416"/>
            <a:ext cx="7105998" cy="42245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APPLYING UNIT hydrograph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Procedure: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 the rainstorm compute effective precipitation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		</a:t>
            </a:r>
            <a:r>
              <a:rPr lang="en-US" dirty="0" err="1"/>
              <a:t>Peff</a:t>
            </a:r>
            <a:r>
              <a:rPr lang="en-US" dirty="0"/>
              <a:t>= Pt – (E+I+T)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Compute time of concentration </a:t>
            </a:r>
            <a:r>
              <a:rPr lang="en-US" dirty="0" err="1"/>
              <a:t>tc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Select duration of unit hydrograph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Pick the value of </a:t>
            </a:r>
            <a:r>
              <a:rPr lang="en-US" dirty="0" err="1"/>
              <a:t>Qp</a:t>
            </a:r>
            <a:r>
              <a:rPr lang="en-US" dirty="0"/>
              <a:t> from the unit hydrograph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Compute the </a:t>
            </a:r>
            <a:r>
              <a:rPr lang="en-US" dirty="0" err="1"/>
              <a:t>Qp</a:t>
            </a:r>
            <a:r>
              <a:rPr lang="en-US" dirty="0"/>
              <a:t> for given x(cm) precipitation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r>
              <a:rPr lang="en-US" dirty="0"/>
              <a:t>		(</a:t>
            </a:r>
            <a:r>
              <a:rPr lang="en-US" dirty="0" err="1"/>
              <a:t>Qp</a:t>
            </a:r>
            <a:r>
              <a:rPr lang="en-US" dirty="0"/>
              <a:t>)x = x . (</a:t>
            </a:r>
            <a:r>
              <a:rPr lang="en-US" dirty="0" err="1"/>
              <a:t>Qp</a:t>
            </a:r>
            <a:r>
              <a:rPr lang="en-US" dirty="0"/>
              <a:t>)UHG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8206" y="3021494"/>
            <a:ext cx="3471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of concentration</a:t>
            </a:r>
            <a:r>
              <a:rPr lang="en-US" dirty="0">
                <a:sym typeface="Wingdings" panose="05000000000000000000" pitchFamily="2" charset="2"/>
              </a:rPr>
              <a:t>: (</a:t>
            </a:r>
            <a:r>
              <a:rPr lang="en-US" dirty="0" err="1">
                <a:sym typeface="Wingdings" panose="05000000000000000000" pitchFamily="2" charset="2"/>
              </a:rPr>
              <a:t>t</a:t>
            </a:r>
            <a:r>
              <a:rPr lang="en-US" baseline="-25000" dirty="0" err="1">
                <a:sym typeface="Wingdings" panose="05000000000000000000" pitchFamily="2" charset="2"/>
              </a:rPr>
              <a:t>c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dirty="0"/>
              <a:t> it is the time required by a drop of water to reach at the outlet from the farthest location of watershed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8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APPLYING UNIT HYDROGRAPH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Limitation:</a:t>
            </a:r>
          </a:p>
          <a:p>
            <a:pPr lvl="1"/>
            <a:r>
              <a:rPr lang="en-US" dirty="0"/>
              <a:t>Amount of rainfall is uniform over the whole watershed</a:t>
            </a:r>
          </a:p>
          <a:p>
            <a:pPr lvl="1"/>
            <a:r>
              <a:rPr lang="en-US" dirty="0"/>
              <a:t>Intensity of precipitation is uniform throughout the area</a:t>
            </a:r>
          </a:p>
          <a:p>
            <a:pPr lvl="1"/>
            <a:r>
              <a:rPr lang="en-US" dirty="0"/>
              <a:t>Applicable for smaller area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≤ 500 km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Method is applicable for tropical watersheds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74574"/>
            <a:ext cx="9720071" cy="4334786"/>
          </a:xfrm>
        </p:spPr>
        <p:txBody>
          <a:bodyPr vert="horz" lIns="45720" tIns="45720" rIns="45720" bIns="45720" rtlCol="0">
            <a:normAutofit/>
          </a:bodyPr>
          <a:lstStyle/>
          <a:p>
            <a:pPr lvl="2"/>
            <a:endParaRPr lang="en-US" dirty="0"/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			Q</a:t>
            </a:r>
            <a:r>
              <a:rPr lang="en-US" sz="1600" baseline="-25000" dirty="0"/>
              <a:t>P</a:t>
            </a:r>
            <a:r>
              <a:rPr lang="en-US" sz="1600" dirty="0"/>
              <a:t> =Q = CIA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sz="2000" dirty="0"/>
              <a:t>Runoff co-efficient depends upon surface conditions (0.05-0.95)</a:t>
            </a:r>
          </a:p>
          <a:p>
            <a:pPr lvl="2"/>
            <a:r>
              <a:rPr lang="en-US" sz="2000" dirty="0"/>
              <a:t>Assumptions:</a:t>
            </a:r>
          </a:p>
          <a:p>
            <a:pPr lvl="2"/>
            <a:r>
              <a:rPr lang="en-US" sz="2000" dirty="0"/>
              <a:t>Rainfall is uniform throughout the area</a:t>
            </a:r>
          </a:p>
          <a:p>
            <a:pPr lvl="2"/>
            <a:r>
              <a:rPr lang="en-US" sz="2000" dirty="0"/>
              <a:t>Intensity used is average intensity of storm</a:t>
            </a:r>
          </a:p>
          <a:p>
            <a:pPr lvl="2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75939" y="1821120"/>
            <a:ext cx="5429823" cy="1653070"/>
            <a:chOff x="2228947" y="2234720"/>
            <a:chExt cx="5429823" cy="1653070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3525078" y="2703443"/>
              <a:ext cx="344557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228947" y="2334111"/>
              <a:ext cx="1587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Peak discharge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790662" y="2604052"/>
              <a:ext cx="322095" cy="3843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355921" y="2234720"/>
              <a:ext cx="1836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Runoff Coefficient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572000" y="3200401"/>
              <a:ext cx="324339" cy="3527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25078" y="3518458"/>
              <a:ext cx="1677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Rainfall intensity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080409" y="3114267"/>
              <a:ext cx="657782" cy="202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742027" y="3114267"/>
              <a:ext cx="1916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Area of watershed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8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0" y="68405"/>
            <a:ext cx="9756846" cy="67452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3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following sources of channel runoff</a:t>
            </a:r>
          </a:p>
          <a:p>
            <a:pPr lvl="1"/>
            <a:r>
              <a:rPr lang="en-US" dirty="0"/>
              <a:t>Precipitation that directly occurs on stream surface or river surface</a:t>
            </a:r>
          </a:p>
          <a:p>
            <a:pPr lvl="1"/>
            <a:r>
              <a:rPr lang="en-US" dirty="0"/>
              <a:t>Surface runoff/ overland flow</a:t>
            </a:r>
          </a:p>
          <a:p>
            <a:pPr lvl="1"/>
            <a:r>
              <a:rPr lang="en-US" dirty="0"/>
              <a:t>Interflow</a:t>
            </a:r>
          </a:p>
          <a:p>
            <a:pPr lvl="1"/>
            <a:r>
              <a:rPr lang="en-US" dirty="0"/>
              <a:t>Groundwater flow</a:t>
            </a:r>
          </a:p>
          <a:p>
            <a:pPr lv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015407" y="2994991"/>
            <a:ext cx="198784" cy="6626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14191" y="3141629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Run Off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0243" y="3657599"/>
            <a:ext cx="109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 Flow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94991" y="3842265"/>
            <a:ext cx="7752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OVERLAND FLOW/ SURFACE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 is that water which travels over the ground surface to the channel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channel may be any depression which may carry a rivulet of water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Such channels are numerous  and the distance water must travel as surface runoff in some cases is relatively short rarely more than hundred feet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Therefore surface runoff soon reaches a channel and if it occurs in sufficient quantity, is an important parameter in forming the peak flood in the channel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amount of surface runoff may be very small, since surface flow over a permeable soil surface can only occur when the rainfall rate exceeds the local infiltration capacity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OVERLAND FLOW/ SURFACE RUNOFF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many small and moderate storms, surface runoff only occurs from impermeable and saturated areas within the basin or from the precipitation that falls directly on the stream surface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Except in urban areas, the extent of such areas is small part of the basin area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Hence surface runoff is the important part in stream flow only with very heavy or high intensity storms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7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474994"/>
          </a:xfrm>
        </p:spPr>
        <p:txBody>
          <a:bodyPr vert="horz" lIns="45720" tIns="45720" rIns="45720" bIns="45720" rtlCol="0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Some of the water that infiltrates soil surface may move laterally through the upper soil layers until it enters a stream or a channel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water is called interflow or subsurface storm flow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water moves slower than the surface runoff and reaches the stream later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proportion of total runoff that flows as interflow depends on the physical features of the basin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thin soil cover overlying a rock, hard pan or </a:t>
            </a:r>
            <a:r>
              <a:rPr lang="en-US" dirty="0" err="1"/>
              <a:t>plowbed</a:t>
            </a:r>
            <a:r>
              <a:rPr lang="en-US" dirty="0"/>
              <a:t> a short distance below the surface favors substantial quantities of interflow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Whereas uniformly permeable encourages deeper percolation to ground water resulting in less interflow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Although  travelling very slow  than overland flow, It may be huge in quantity especially in storms of moderate intensity and hence may be a principle factor in the small rises in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WATER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Some precipitation percolates deep into the ground until it reaches the water 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ground water accretion may eventually discharge into the streams as ground water also called base flow or dry-weather flow if the water table intersects the stream or channel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This contribution in streams doesn’t fluctuate rapidly because of its low velocity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Basins having highly permeable soils and large effluent ground water bodies show sustained high flow throughout the year with a relatively small difference in mean and flood flow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Basins having low permeable soils and large influent ground water bodies have higher peak flow and average flow ratios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WATER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93" y="2192028"/>
            <a:ext cx="5098980" cy="42113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58F7-1BD1-4A19-9497-FCCF45F3E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07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919</TotalTime>
  <Words>1266</Words>
  <Application>Microsoft Office PowerPoint</Application>
  <PresentationFormat>Widescreen</PresentationFormat>
  <Paragraphs>237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Cambria Math</vt:lpstr>
      <vt:lpstr>Tw Cen MT</vt:lpstr>
      <vt:lpstr>Tw Cen MT Condensed</vt:lpstr>
      <vt:lpstr>Wingdings</vt:lpstr>
      <vt:lpstr>Wingdings 3</vt:lpstr>
      <vt:lpstr>Integral</vt:lpstr>
      <vt:lpstr>RUNOFF</vt:lpstr>
      <vt:lpstr>RUNOFF</vt:lpstr>
      <vt:lpstr>PowerPoint Presentation</vt:lpstr>
      <vt:lpstr>SOURCES OF RUNOFF</vt:lpstr>
      <vt:lpstr>OVERLAND FLOW/ SURFACE RUNOFF</vt:lpstr>
      <vt:lpstr>OVERLAND FLOW/ SURFACE RUNOFF</vt:lpstr>
      <vt:lpstr>INTERFLOW</vt:lpstr>
      <vt:lpstr>GROUND WATER FLOW</vt:lpstr>
      <vt:lpstr>GROUND WATER FLOW</vt:lpstr>
      <vt:lpstr>FACTORS AFFECTING SURFACE RUNOFF</vt:lpstr>
      <vt:lpstr>FACTORS AFFECTING SURFACE RUNOFF</vt:lpstr>
      <vt:lpstr>FACTORS AFFECTING SURFACE RUNOFF</vt:lpstr>
      <vt:lpstr>ESTIMATION OF RUNOFF</vt:lpstr>
      <vt:lpstr>EMPIRICAL FORMULAE AND TABLES</vt:lpstr>
      <vt:lpstr>EMPIRICAL FORMULAE AND TABLES</vt:lpstr>
      <vt:lpstr>EMPIRICAL FORMULAE AND TABLES</vt:lpstr>
      <vt:lpstr>EMPIRICAL FORMULAE AND TABLES</vt:lpstr>
      <vt:lpstr>NUMERICAL EXAMPLE</vt:lpstr>
      <vt:lpstr>SCS CURVE NUMBER METHOD</vt:lpstr>
      <vt:lpstr>PowerPoint Presentation</vt:lpstr>
      <vt:lpstr>PowerPoint Presentation</vt:lpstr>
      <vt:lpstr>SCS CURVE NUMBER METHOD</vt:lpstr>
      <vt:lpstr>BY APPLYING UNIT hydrograph method</vt:lpstr>
      <vt:lpstr>BY APPLYING UNIT hydrograph method</vt:lpstr>
      <vt:lpstr>BY APPLYING UNIT hydrograph method</vt:lpstr>
      <vt:lpstr>BY APPLYING UNIT HYDROGRAPH METHOD</vt:lpstr>
      <vt:lpstr>RATIONAL FORMULA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RUNOFF</dc:title>
  <dc:creator>Rabeea</dc:creator>
  <cp:lastModifiedBy>zeeshan zia</cp:lastModifiedBy>
  <cp:revision>56</cp:revision>
  <dcterms:created xsi:type="dcterms:W3CDTF">2016-11-16T07:52:20Z</dcterms:created>
  <dcterms:modified xsi:type="dcterms:W3CDTF">2017-01-03T12:50:36Z</dcterms:modified>
</cp:coreProperties>
</file>