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9"/>
  </p:notesMasterIdLst>
  <p:sldIdLst>
    <p:sldId id="256" r:id="rId2"/>
    <p:sldId id="257" r:id="rId3"/>
    <p:sldId id="258" r:id="rId4"/>
    <p:sldId id="259" r:id="rId5"/>
    <p:sldId id="260" r:id="rId6"/>
    <p:sldId id="261" r:id="rId7"/>
    <p:sldId id="265" r:id="rId8"/>
    <p:sldId id="262" r:id="rId9"/>
    <p:sldId id="264" r:id="rId10"/>
    <p:sldId id="266" r:id="rId11"/>
    <p:sldId id="263" r:id="rId12"/>
    <p:sldId id="267" r:id="rId13"/>
    <p:sldId id="268" r:id="rId14"/>
    <p:sldId id="270" r:id="rId15"/>
    <p:sldId id="281" r:id="rId16"/>
    <p:sldId id="271" r:id="rId17"/>
    <p:sldId id="269" r:id="rId18"/>
    <p:sldId id="272" r:id="rId19"/>
    <p:sldId id="273" r:id="rId20"/>
    <p:sldId id="274" r:id="rId21"/>
    <p:sldId id="275" r:id="rId22"/>
    <p:sldId id="276" r:id="rId23"/>
    <p:sldId id="278" r:id="rId24"/>
    <p:sldId id="277" r:id="rId25"/>
    <p:sldId id="282"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2069C1-3E28-4B65-9766-180FF7064A0B}" type="doc">
      <dgm:prSet loTypeId="urn:microsoft.com/office/officeart/2005/8/layout/process1" loCatId="process" qsTypeId="urn:microsoft.com/office/officeart/2005/8/quickstyle/simple2" qsCatId="simple" csTypeId="urn:microsoft.com/office/officeart/2005/8/colors/accent1_2" csCatId="accent1" phldr="1"/>
      <dgm:spPr/>
    </dgm:pt>
    <dgm:pt modelId="{5C4F1176-BB05-49F9-AB3D-16B135A2BF71}">
      <dgm:prSet phldrT="[Text]"/>
      <dgm:spPr>
        <a:solidFill>
          <a:schemeClr val="tx2">
            <a:lumMod val="40000"/>
            <a:lumOff val="60000"/>
          </a:schemeClr>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Precipitation</a:t>
          </a:r>
        </a:p>
      </dgm:t>
    </dgm:pt>
    <dgm:pt modelId="{76FAA069-52C3-40D5-98EF-EF956FDD669A}" type="parTrans" cxnId="{26ECA73E-5D2B-45F5-8C02-DFD4B6ADA7DB}">
      <dgm:prSet/>
      <dgm:spPr/>
      <dgm:t>
        <a:bodyPr/>
        <a:lstStyle/>
        <a:p>
          <a:endParaRPr lang="en-US"/>
        </a:p>
      </dgm:t>
    </dgm:pt>
    <dgm:pt modelId="{723E469F-DF27-43D7-A7DE-8C3199D22443}" type="sibTrans" cxnId="{26ECA73E-5D2B-45F5-8C02-DFD4B6ADA7DB}">
      <dgm:prSet/>
      <dgm:spPr>
        <a:solidFill>
          <a:schemeClr val="tx2">
            <a:lumMod val="75000"/>
          </a:schemeClr>
        </a:solidFill>
      </dgm:spPr>
      <dgm:t>
        <a:bodyPr/>
        <a:lstStyle/>
        <a:p>
          <a:endParaRPr lang="en-US"/>
        </a:p>
      </dgm:t>
    </dgm:pt>
    <dgm:pt modelId="{779C9940-CB92-486D-B4A4-F2AB29D6A514}">
      <dgm:prSet phldrT="[Text]"/>
      <dgm:spPr>
        <a:solidFill>
          <a:schemeClr val="tx2">
            <a:lumMod val="60000"/>
            <a:lumOff val="40000"/>
          </a:schemeClr>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Abstraction</a:t>
          </a:r>
        </a:p>
      </dgm:t>
    </dgm:pt>
    <dgm:pt modelId="{B8966C1B-5D6E-4D77-97D6-7031CDA3C3D8}" type="parTrans" cxnId="{FB57BD88-8E9A-4F0D-8B4B-C65C7379FFE3}">
      <dgm:prSet/>
      <dgm:spPr/>
      <dgm:t>
        <a:bodyPr/>
        <a:lstStyle/>
        <a:p>
          <a:endParaRPr lang="en-US"/>
        </a:p>
      </dgm:t>
    </dgm:pt>
    <dgm:pt modelId="{05E562F0-D115-4CC0-87B9-208BFD3FCE5A}" type="sibTrans" cxnId="{FB57BD88-8E9A-4F0D-8B4B-C65C7379FFE3}">
      <dgm:prSet/>
      <dgm:spPr>
        <a:solidFill>
          <a:srgbClr val="002060"/>
        </a:solidFill>
      </dgm:spPr>
      <dgm:t>
        <a:bodyPr/>
        <a:lstStyle/>
        <a:p>
          <a:endParaRPr lang="en-US"/>
        </a:p>
      </dgm:t>
    </dgm:pt>
    <dgm:pt modelId="{FDE1F91E-9AC5-4416-BC1D-AAC97BBE2E34}">
      <dgm:prSet/>
      <dgm:spPr>
        <a:solidFill>
          <a:srgbClr val="0070C0"/>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Depression storage</a:t>
          </a:r>
        </a:p>
      </dgm:t>
    </dgm:pt>
    <dgm:pt modelId="{7D0AE2DB-A4A5-4BF8-8EB8-944F488D2154}" type="parTrans" cxnId="{54679FD8-1E96-42B0-82E9-C201F60FD80D}">
      <dgm:prSet/>
      <dgm:spPr/>
      <dgm:t>
        <a:bodyPr/>
        <a:lstStyle/>
        <a:p>
          <a:endParaRPr lang="en-US"/>
        </a:p>
      </dgm:t>
    </dgm:pt>
    <dgm:pt modelId="{30E2AAA2-9914-4D78-8CB7-E70262BECEDF}" type="sibTrans" cxnId="{54679FD8-1E96-42B0-82E9-C201F60FD80D}">
      <dgm:prSet/>
      <dgm:spPr>
        <a:solidFill>
          <a:srgbClr val="002060"/>
        </a:solidFill>
      </dgm:spPr>
      <dgm:t>
        <a:bodyPr/>
        <a:lstStyle/>
        <a:p>
          <a:endParaRPr lang="en-US"/>
        </a:p>
      </dgm:t>
    </dgm:pt>
    <dgm:pt modelId="{4EDEB06B-3E06-4970-B0CD-22B31CD3424E}">
      <dgm:prSet/>
      <dgm:spPr>
        <a:solidFill>
          <a:schemeClr val="accent4">
            <a:lumMod val="50000"/>
          </a:schemeClr>
        </a:solidFill>
      </dgm:spPr>
      <dgm:t>
        <a:bodyPr/>
        <a:lstStyle/>
        <a:p>
          <a:r>
            <a:rPr lang="en-US" b="0" cap="none" spc="0" dirty="0">
              <a:ln w="0"/>
              <a:solidFill>
                <a:schemeClr val="tx1"/>
              </a:solidFill>
              <a:effectLst>
                <a:outerShdw blurRad="38100" dist="19050" dir="2700000" algn="tl" rotWithShape="0">
                  <a:schemeClr val="dk1">
                    <a:alpha val="40000"/>
                  </a:schemeClr>
                </a:outerShdw>
              </a:effectLst>
            </a:rPr>
            <a:t>Detention storage</a:t>
          </a:r>
        </a:p>
      </dgm:t>
    </dgm:pt>
    <dgm:pt modelId="{ABFA3AE2-0B8F-4325-8C5A-11AA250C569A}" type="parTrans" cxnId="{2F164C18-E90A-40F2-B09C-BA99558F23C3}">
      <dgm:prSet/>
      <dgm:spPr/>
      <dgm:t>
        <a:bodyPr/>
        <a:lstStyle/>
        <a:p>
          <a:endParaRPr lang="en-US"/>
        </a:p>
      </dgm:t>
    </dgm:pt>
    <dgm:pt modelId="{3C04B347-310D-4349-9FEF-F6A6D29DFDA8}" type="sibTrans" cxnId="{2F164C18-E90A-40F2-B09C-BA99558F23C3}">
      <dgm:prSet/>
      <dgm:spPr>
        <a:solidFill>
          <a:srgbClr val="002060"/>
        </a:solidFill>
      </dgm:spPr>
      <dgm:t>
        <a:bodyPr/>
        <a:lstStyle/>
        <a:p>
          <a:endParaRPr lang="en-US"/>
        </a:p>
      </dgm:t>
    </dgm:pt>
    <dgm:pt modelId="{9B7427E2-79D4-4C29-811B-7161C0B0C1AB}">
      <dgm:prSet/>
      <dgm:spPr>
        <a:solidFill>
          <a:schemeClr val="tx2">
            <a:lumMod val="75000"/>
          </a:schemeClr>
        </a:solidFill>
      </dgm:spPr>
      <dgm:t>
        <a:bodyPr/>
        <a:lstStyle/>
        <a:p>
          <a:r>
            <a:rPr lang="en-US" dirty="0"/>
            <a:t>Formation of rivulets</a:t>
          </a:r>
        </a:p>
      </dgm:t>
    </dgm:pt>
    <dgm:pt modelId="{691E778F-E99A-4BF7-BBB8-B395795BDB06}" type="parTrans" cxnId="{0EF775E9-479E-494B-A3B4-44429C496F0E}">
      <dgm:prSet/>
      <dgm:spPr/>
      <dgm:t>
        <a:bodyPr/>
        <a:lstStyle/>
        <a:p>
          <a:endParaRPr lang="en-US"/>
        </a:p>
      </dgm:t>
    </dgm:pt>
    <dgm:pt modelId="{485C36B3-DDFB-47AA-85C4-415FD429B329}" type="sibTrans" cxnId="{0EF775E9-479E-494B-A3B4-44429C496F0E}">
      <dgm:prSet/>
      <dgm:spPr>
        <a:solidFill>
          <a:srgbClr val="002060"/>
        </a:solidFill>
      </dgm:spPr>
      <dgm:t>
        <a:bodyPr/>
        <a:lstStyle/>
        <a:p>
          <a:endParaRPr lang="en-US"/>
        </a:p>
      </dgm:t>
    </dgm:pt>
    <dgm:pt modelId="{90120FBE-9DD3-4E15-ADC6-E1F92D9E2BA9}">
      <dgm:prSet/>
      <dgm:spPr>
        <a:solidFill>
          <a:srgbClr val="002060"/>
        </a:solidFill>
      </dgm:spPr>
      <dgm:t>
        <a:bodyPr/>
        <a:lstStyle/>
        <a:p>
          <a:r>
            <a:rPr lang="en-US" dirty="0"/>
            <a:t>Channel flow</a:t>
          </a:r>
        </a:p>
      </dgm:t>
    </dgm:pt>
    <dgm:pt modelId="{CCFE7B07-8377-4570-B489-E87047D688B7}" type="parTrans" cxnId="{CBF86D04-30FF-4AB6-9AEF-DD3F08F1D883}">
      <dgm:prSet/>
      <dgm:spPr/>
      <dgm:t>
        <a:bodyPr/>
        <a:lstStyle/>
        <a:p>
          <a:endParaRPr lang="en-US"/>
        </a:p>
      </dgm:t>
    </dgm:pt>
    <dgm:pt modelId="{6FA8D846-5EF3-4302-BC8E-F80DD5B06315}" type="sibTrans" cxnId="{CBF86D04-30FF-4AB6-9AEF-DD3F08F1D883}">
      <dgm:prSet/>
      <dgm:spPr/>
      <dgm:t>
        <a:bodyPr/>
        <a:lstStyle/>
        <a:p>
          <a:endParaRPr lang="en-US"/>
        </a:p>
      </dgm:t>
    </dgm:pt>
    <dgm:pt modelId="{541FECCA-D078-48FD-91AA-55149470199A}" type="pres">
      <dgm:prSet presAssocID="{BA2069C1-3E28-4B65-9766-180FF7064A0B}" presName="Name0" presStyleCnt="0">
        <dgm:presLayoutVars>
          <dgm:dir/>
          <dgm:resizeHandles val="exact"/>
        </dgm:presLayoutVars>
      </dgm:prSet>
      <dgm:spPr/>
    </dgm:pt>
    <dgm:pt modelId="{E9015A5B-2D2D-4BAC-9EAD-B11D39F7A516}" type="pres">
      <dgm:prSet presAssocID="{5C4F1176-BB05-49F9-AB3D-16B135A2BF71}" presName="node" presStyleLbl="node1" presStyleIdx="0" presStyleCnt="6">
        <dgm:presLayoutVars>
          <dgm:bulletEnabled val="1"/>
        </dgm:presLayoutVars>
      </dgm:prSet>
      <dgm:spPr/>
    </dgm:pt>
    <dgm:pt modelId="{446B43B0-5126-4C0E-B9B1-C3A39B7E3A0E}" type="pres">
      <dgm:prSet presAssocID="{723E469F-DF27-43D7-A7DE-8C3199D22443}" presName="sibTrans" presStyleLbl="sibTrans2D1" presStyleIdx="0" presStyleCnt="5"/>
      <dgm:spPr/>
    </dgm:pt>
    <dgm:pt modelId="{759AB79A-74CB-4D24-9C70-8A3D4E59506B}" type="pres">
      <dgm:prSet presAssocID="{723E469F-DF27-43D7-A7DE-8C3199D22443}" presName="connectorText" presStyleLbl="sibTrans2D1" presStyleIdx="0" presStyleCnt="5"/>
      <dgm:spPr/>
    </dgm:pt>
    <dgm:pt modelId="{FEE167D8-2138-4A27-B6D8-60D7C5160C21}" type="pres">
      <dgm:prSet presAssocID="{779C9940-CB92-486D-B4A4-F2AB29D6A514}" presName="node" presStyleLbl="node1" presStyleIdx="1" presStyleCnt="6">
        <dgm:presLayoutVars>
          <dgm:bulletEnabled val="1"/>
        </dgm:presLayoutVars>
      </dgm:prSet>
      <dgm:spPr/>
    </dgm:pt>
    <dgm:pt modelId="{F1583D03-0E10-4F74-A092-372778A72E90}" type="pres">
      <dgm:prSet presAssocID="{05E562F0-D115-4CC0-87B9-208BFD3FCE5A}" presName="sibTrans" presStyleLbl="sibTrans2D1" presStyleIdx="1" presStyleCnt="5"/>
      <dgm:spPr/>
    </dgm:pt>
    <dgm:pt modelId="{E41A883A-4002-41CC-8DE3-543811126672}" type="pres">
      <dgm:prSet presAssocID="{05E562F0-D115-4CC0-87B9-208BFD3FCE5A}" presName="connectorText" presStyleLbl="sibTrans2D1" presStyleIdx="1" presStyleCnt="5"/>
      <dgm:spPr/>
    </dgm:pt>
    <dgm:pt modelId="{C7EAC763-E14C-45CB-ADF5-4FFE8ABCF8F6}" type="pres">
      <dgm:prSet presAssocID="{FDE1F91E-9AC5-4416-BC1D-AAC97BBE2E34}" presName="node" presStyleLbl="node1" presStyleIdx="2" presStyleCnt="6">
        <dgm:presLayoutVars>
          <dgm:bulletEnabled val="1"/>
        </dgm:presLayoutVars>
      </dgm:prSet>
      <dgm:spPr/>
    </dgm:pt>
    <dgm:pt modelId="{EE79D279-8E91-4D94-900D-FB32F88BBDB7}" type="pres">
      <dgm:prSet presAssocID="{30E2AAA2-9914-4D78-8CB7-E70262BECEDF}" presName="sibTrans" presStyleLbl="sibTrans2D1" presStyleIdx="2" presStyleCnt="5"/>
      <dgm:spPr/>
    </dgm:pt>
    <dgm:pt modelId="{3B0B5411-9690-4D23-8BBA-8167621D8B7A}" type="pres">
      <dgm:prSet presAssocID="{30E2AAA2-9914-4D78-8CB7-E70262BECEDF}" presName="connectorText" presStyleLbl="sibTrans2D1" presStyleIdx="2" presStyleCnt="5"/>
      <dgm:spPr/>
    </dgm:pt>
    <dgm:pt modelId="{C17F1670-03EA-4729-A811-1B70D2F274CE}" type="pres">
      <dgm:prSet presAssocID="{4EDEB06B-3E06-4970-B0CD-22B31CD3424E}" presName="node" presStyleLbl="node1" presStyleIdx="3" presStyleCnt="6">
        <dgm:presLayoutVars>
          <dgm:bulletEnabled val="1"/>
        </dgm:presLayoutVars>
      </dgm:prSet>
      <dgm:spPr/>
    </dgm:pt>
    <dgm:pt modelId="{B8B6D6BB-5C82-45DB-9AA2-337A3E8A6298}" type="pres">
      <dgm:prSet presAssocID="{3C04B347-310D-4349-9FEF-F6A6D29DFDA8}" presName="sibTrans" presStyleLbl="sibTrans2D1" presStyleIdx="3" presStyleCnt="5"/>
      <dgm:spPr/>
    </dgm:pt>
    <dgm:pt modelId="{ADC02B75-F89D-4B37-BAD0-481C6D6E0452}" type="pres">
      <dgm:prSet presAssocID="{3C04B347-310D-4349-9FEF-F6A6D29DFDA8}" presName="connectorText" presStyleLbl="sibTrans2D1" presStyleIdx="3" presStyleCnt="5"/>
      <dgm:spPr/>
    </dgm:pt>
    <dgm:pt modelId="{CEADCE47-65FC-4604-A780-2AEBBCD5FAD1}" type="pres">
      <dgm:prSet presAssocID="{9B7427E2-79D4-4C29-811B-7161C0B0C1AB}" presName="node" presStyleLbl="node1" presStyleIdx="4" presStyleCnt="6">
        <dgm:presLayoutVars>
          <dgm:bulletEnabled val="1"/>
        </dgm:presLayoutVars>
      </dgm:prSet>
      <dgm:spPr/>
    </dgm:pt>
    <dgm:pt modelId="{B4B00986-864F-4052-B34E-671BEDC911DC}" type="pres">
      <dgm:prSet presAssocID="{485C36B3-DDFB-47AA-85C4-415FD429B329}" presName="sibTrans" presStyleLbl="sibTrans2D1" presStyleIdx="4" presStyleCnt="5"/>
      <dgm:spPr/>
    </dgm:pt>
    <dgm:pt modelId="{117A31B4-5A01-4767-83ED-66AF88073A13}" type="pres">
      <dgm:prSet presAssocID="{485C36B3-DDFB-47AA-85C4-415FD429B329}" presName="connectorText" presStyleLbl="sibTrans2D1" presStyleIdx="4" presStyleCnt="5"/>
      <dgm:spPr/>
    </dgm:pt>
    <dgm:pt modelId="{E1C645D4-9ABF-412F-93F2-E62A7AD7D644}" type="pres">
      <dgm:prSet presAssocID="{90120FBE-9DD3-4E15-ADC6-E1F92D9E2BA9}" presName="node" presStyleLbl="node1" presStyleIdx="5" presStyleCnt="6">
        <dgm:presLayoutVars>
          <dgm:bulletEnabled val="1"/>
        </dgm:presLayoutVars>
      </dgm:prSet>
      <dgm:spPr/>
    </dgm:pt>
  </dgm:ptLst>
  <dgm:cxnLst>
    <dgm:cxn modelId="{5E2BBAB2-3942-457C-A6B7-24A375FA9F12}" type="presOf" srcId="{05E562F0-D115-4CC0-87B9-208BFD3FCE5A}" destId="{E41A883A-4002-41CC-8DE3-543811126672}" srcOrd="1" destOrd="0" presId="urn:microsoft.com/office/officeart/2005/8/layout/process1"/>
    <dgm:cxn modelId="{2E397E0A-5D51-4C9C-B0D8-3EB1E217FE99}" type="presOf" srcId="{723E469F-DF27-43D7-A7DE-8C3199D22443}" destId="{446B43B0-5126-4C0E-B9B1-C3A39B7E3A0E}" srcOrd="0" destOrd="0" presId="urn:microsoft.com/office/officeart/2005/8/layout/process1"/>
    <dgm:cxn modelId="{80F944AA-1A05-439F-A172-8AB291FEA83A}" type="presOf" srcId="{3C04B347-310D-4349-9FEF-F6A6D29DFDA8}" destId="{ADC02B75-F89D-4B37-BAD0-481C6D6E0452}" srcOrd="1" destOrd="0" presId="urn:microsoft.com/office/officeart/2005/8/layout/process1"/>
    <dgm:cxn modelId="{A3B47F71-E683-4B3C-B5AD-67F3621710B3}" type="presOf" srcId="{779C9940-CB92-486D-B4A4-F2AB29D6A514}" destId="{FEE167D8-2138-4A27-B6D8-60D7C5160C21}" srcOrd="0" destOrd="0" presId="urn:microsoft.com/office/officeart/2005/8/layout/process1"/>
    <dgm:cxn modelId="{C2486F1F-83E7-422E-A207-76FA4A0FF37A}" type="presOf" srcId="{9B7427E2-79D4-4C29-811B-7161C0B0C1AB}" destId="{CEADCE47-65FC-4604-A780-2AEBBCD5FAD1}" srcOrd="0" destOrd="0" presId="urn:microsoft.com/office/officeart/2005/8/layout/process1"/>
    <dgm:cxn modelId="{76E54B39-5B68-4436-9160-C210C4129546}" type="presOf" srcId="{3C04B347-310D-4349-9FEF-F6A6D29DFDA8}" destId="{B8B6D6BB-5C82-45DB-9AA2-337A3E8A6298}" srcOrd="0" destOrd="0" presId="urn:microsoft.com/office/officeart/2005/8/layout/process1"/>
    <dgm:cxn modelId="{22A3A937-0D5F-4C05-B392-6B75C7B241CA}" type="presOf" srcId="{4EDEB06B-3E06-4970-B0CD-22B31CD3424E}" destId="{C17F1670-03EA-4729-A811-1B70D2F274CE}" srcOrd="0" destOrd="0" presId="urn:microsoft.com/office/officeart/2005/8/layout/process1"/>
    <dgm:cxn modelId="{9669C1BD-D0E0-4087-9FAD-979974E3584C}" type="presOf" srcId="{5C4F1176-BB05-49F9-AB3D-16B135A2BF71}" destId="{E9015A5B-2D2D-4BAC-9EAD-B11D39F7A516}" srcOrd="0" destOrd="0" presId="urn:microsoft.com/office/officeart/2005/8/layout/process1"/>
    <dgm:cxn modelId="{2FC2AE04-ADC7-4B21-A2C2-69237E7DAC2D}" type="presOf" srcId="{FDE1F91E-9AC5-4416-BC1D-AAC97BBE2E34}" destId="{C7EAC763-E14C-45CB-ADF5-4FFE8ABCF8F6}" srcOrd="0" destOrd="0" presId="urn:microsoft.com/office/officeart/2005/8/layout/process1"/>
    <dgm:cxn modelId="{2F164C18-E90A-40F2-B09C-BA99558F23C3}" srcId="{BA2069C1-3E28-4B65-9766-180FF7064A0B}" destId="{4EDEB06B-3E06-4970-B0CD-22B31CD3424E}" srcOrd="3" destOrd="0" parTransId="{ABFA3AE2-0B8F-4325-8C5A-11AA250C569A}" sibTransId="{3C04B347-310D-4349-9FEF-F6A6D29DFDA8}"/>
    <dgm:cxn modelId="{8CEF5229-E725-4D92-8DF8-8317AFA3188D}" type="presOf" srcId="{05E562F0-D115-4CC0-87B9-208BFD3FCE5A}" destId="{F1583D03-0E10-4F74-A092-372778A72E90}" srcOrd="0" destOrd="0" presId="urn:microsoft.com/office/officeart/2005/8/layout/process1"/>
    <dgm:cxn modelId="{F8C423A6-266B-4BF8-8A26-A44F67379483}" type="presOf" srcId="{485C36B3-DDFB-47AA-85C4-415FD429B329}" destId="{B4B00986-864F-4052-B34E-671BEDC911DC}" srcOrd="0" destOrd="0" presId="urn:microsoft.com/office/officeart/2005/8/layout/process1"/>
    <dgm:cxn modelId="{CBF86D04-30FF-4AB6-9AEF-DD3F08F1D883}" srcId="{BA2069C1-3E28-4B65-9766-180FF7064A0B}" destId="{90120FBE-9DD3-4E15-ADC6-E1F92D9E2BA9}" srcOrd="5" destOrd="0" parTransId="{CCFE7B07-8377-4570-B489-E87047D688B7}" sibTransId="{6FA8D846-5EF3-4302-BC8E-F80DD5B06315}"/>
    <dgm:cxn modelId="{0EF775E9-479E-494B-A3B4-44429C496F0E}" srcId="{BA2069C1-3E28-4B65-9766-180FF7064A0B}" destId="{9B7427E2-79D4-4C29-811B-7161C0B0C1AB}" srcOrd="4" destOrd="0" parTransId="{691E778F-E99A-4BF7-BBB8-B395795BDB06}" sibTransId="{485C36B3-DDFB-47AA-85C4-415FD429B329}"/>
    <dgm:cxn modelId="{2076FAD7-110E-4993-93C7-300726B76F2A}" type="presOf" srcId="{30E2AAA2-9914-4D78-8CB7-E70262BECEDF}" destId="{EE79D279-8E91-4D94-900D-FB32F88BBDB7}" srcOrd="0" destOrd="0" presId="urn:microsoft.com/office/officeart/2005/8/layout/process1"/>
    <dgm:cxn modelId="{5A8CF315-8935-4754-8A27-208CC39955A4}" type="presOf" srcId="{723E469F-DF27-43D7-A7DE-8C3199D22443}" destId="{759AB79A-74CB-4D24-9C70-8A3D4E59506B}" srcOrd="1" destOrd="0" presId="urn:microsoft.com/office/officeart/2005/8/layout/process1"/>
    <dgm:cxn modelId="{26ECA73E-5D2B-45F5-8C02-DFD4B6ADA7DB}" srcId="{BA2069C1-3E28-4B65-9766-180FF7064A0B}" destId="{5C4F1176-BB05-49F9-AB3D-16B135A2BF71}" srcOrd="0" destOrd="0" parTransId="{76FAA069-52C3-40D5-98EF-EF956FDD669A}" sibTransId="{723E469F-DF27-43D7-A7DE-8C3199D22443}"/>
    <dgm:cxn modelId="{54679FD8-1E96-42B0-82E9-C201F60FD80D}" srcId="{BA2069C1-3E28-4B65-9766-180FF7064A0B}" destId="{FDE1F91E-9AC5-4416-BC1D-AAC97BBE2E34}" srcOrd="2" destOrd="0" parTransId="{7D0AE2DB-A4A5-4BF8-8EB8-944F488D2154}" sibTransId="{30E2AAA2-9914-4D78-8CB7-E70262BECEDF}"/>
    <dgm:cxn modelId="{F03031AF-0CB9-48E7-A4A7-8F4F298A06E6}" type="presOf" srcId="{90120FBE-9DD3-4E15-ADC6-E1F92D9E2BA9}" destId="{E1C645D4-9ABF-412F-93F2-E62A7AD7D644}" srcOrd="0" destOrd="0" presId="urn:microsoft.com/office/officeart/2005/8/layout/process1"/>
    <dgm:cxn modelId="{869E18AD-BE4C-476F-BFD0-D3D0376FB60C}" type="presOf" srcId="{485C36B3-DDFB-47AA-85C4-415FD429B329}" destId="{117A31B4-5A01-4767-83ED-66AF88073A13}" srcOrd="1" destOrd="0" presId="urn:microsoft.com/office/officeart/2005/8/layout/process1"/>
    <dgm:cxn modelId="{FB57BD88-8E9A-4F0D-8B4B-C65C7379FFE3}" srcId="{BA2069C1-3E28-4B65-9766-180FF7064A0B}" destId="{779C9940-CB92-486D-B4A4-F2AB29D6A514}" srcOrd="1" destOrd="0" parTransId="{B8966C1B-5D6E-4D77-97D6-7031CDA3C3D8}" sibTransId="{05E562F0-D115-4CC0-87B9-208BFD3FCE5A}"/>
    <dgm:cxn modelId="{3236C5BC-FE37-49ED-AF5F-DB7D86913739}" type="presOf" srcId="{30E2AAA2-9914-4D78-8CB7-E70262BECEDF}" destId="{3B0B5411-9690-4D23-8BBA-8167621D8B7A}" srcOrd="1" destOrd="0" presId="urn:microsoft.com/office/officeart/2005/8/layout/process1"/>
    <dgm:cxn modelId="{9F0CD4B7-A128-4D8D-AE85-A98CEFFF5DE7}" type="presOf" srcId="{BA2069C1-3E28-4B65-9766-180FF7064A0B}" destId="{541FECCA-D078-48FD-91AA-55149470199A}" srcOrd="0" destOrd="0" presId="urn:microsoft.com/office/officeart/2005/8/layout/process1"/>
    <dgm:cxn modelId="{CA316861-6945-4739-AE92-565C18952575}" type="presParOf" srcId="{541FECCA-D078-48FD-91AA-55149470199A}" destId="{E9015A5B-2D2D-4BAC-9EAD-B11D39F7A516}" srcOrd="0" destOrd="0" presId="urn:microsoft.com/office/officeart/2005/8/layout/process1"/>
    <dgm:cxn modelId="{51EE4E33-C575-4E72-AAFF-C145B99F2DA2}" type="presParOf" srcId="{541FECCA-D078-48FD-91AA-55149470199A}" destId="{446B43B0-5126-4C0E-B9B1-C3A39B7E3A0E}" srcOrd="1" destOrd="0" presId="urn:microsoft.com/office/officeart/2005/8/layout/process1"/>
    <dgm:cxn modelId="{6954793E-AD10-41EF-892C-A1B7D9F97B7B}" type="presParOf" srcId="{446B43B0-5126-4C0E-B9B1-C3A39B7E3A0E}" destId="{759AB79A-74CB-4D24-9C70-8A3D4E59506B}" srcOrd="0" destOrd="0" presId="urn:microsoft.com/office/officeart/2005/8/layout/process1"/>
    <dgm:cxn modelId="{955E3F35-5F3F-4363-AA79-C8A75707A4B4}" type="presParOf" srcId="{541FECCA-D078-48FD-91AA-55149470199A}" destId="{FEE167D8-2138-4A27-B6D8-60D7C5160C21}" srcOrd="2" destOrd="0" presId="urn:microsoft.com/office/officeart/2005/8/layout/process1"/>
    <dgm:cxn modelId="{C8A9F703-BFCD-4666-8205-9E67FF9DB290}" type="presParOf" srcId="{541FECCA-D078-48FD-91AA-55149470199A}" destId="{F1583D03-0E10-4F74-A092-372778A72E90}" srcOrd="3" destOrd="0" presId="urn:microsoft.com/office/officeart/2005/8/layout/process1"/>
    <dgm:cxn modelId="{FA59AFDD-148A-49DC-B538-C5CA4F13EB4F}" type="presParOf" srcId="{F1583D03-0E10-4F74-A092-372778A72E90}" destId="{E41A883A-4002-41CC-8DE3-543811126672}" srcOrd="0" destOrd="0" presId="urn:microsoft.com/office/officeart/2005/8/layout/process1"/>
    <dgm:cxn modelId="{51650CFE-B310-47EE-A4CB-D60836C5A794}" type="presParOf" srcId="{541FECCA-D078-48FD-91AA-55149470199A}" destId="{C7EAC763-E14C-45CB-ADF5-4FFE8ABCF8F6}" srcOrd="4" destOrd="0" presId="urn:microsoft.com/office/officeart/2005/8/layout/process1"/>
    <dgm:cxn modelId="{9C286335-A826-4EC8-A4A9-0CEBA8C6FE3A}" type="presParOf" srcId="{541FECCA-D078-48FD-91AA-55149470199A}" destId="{EE79D279-8E91-4D94-900D-FB32F88BBDB7}" srcOrd="5" destOrd="0" presId="urn:microsoft.com/office/officeart/2005/8/layout/process1"/>
    <dgm:cxn modelId="{F7455F23-4818-47FB-990C-987E017FF476}" type="presParOf" srcId="{EE79D279-8E91-4D94-900D-FB32F88BBDB7}" destId="{3B0B5411-9690-4D23-8BBA-8167621D8B7A}" srcOrd="0" destOrd="0" presId="urn:microsoft.com/office/officeart/2005/8/layout/process1"/>
    <dgm:cxn modelId="{B81EDEC7-A63B-472D-8ACF-7655C0DDC575}" type="presParOf" srcId="{541FECCA-D078-48FD-91AA-55149470199A}" destId="{C17F1670-03EA-4729-A811-1B70D2F274CE}" srcOrd="6" destOrd="0" presId="urn:microsoft.com/office/officeart/2005/8/layout/process1"/>
    <dgm:cxn modelId="{0EDCF474-855E-492D-BD01-D3421E24A2B3}" type="presParOf" srcId="{541FECCA-D078-48FD-91AA-55149470199A}" destId="{B8B6D6BB-5C82-45DB-9AA2-337A3E8A6298}" srcOrd="7" destOrd="0" presId="urn:microsoft.com/office/officeart/2005/8/layout/process1"/>
    <dgm:cxn modelId="{08AC977A-D29D-48AB-BF01-B096E46CA025}" type="presParOf" srcId="{B8B6D6BB-5C82-45DB-9AA2-337A3E8A6298}" destId="{ADC02B75-F89D-4B37-BAD0-481C6D6E0452}" srcOrd="0" destOrd="0" presId="urn:microsoft.com/office/officeart/2005/8/layout/process1"/>
    <dgm:cxn modelId="{1983534A-1226-48E9-86C8-A51BC4496691}" type="presParOf" srcId="{541FECCA-D078-48FD-91AA-55149470199A}" destId="{CEADCE47-65FC-4604-A780-2AEBBCD5FAD1}" srcOrd="8" destOrd="0" presId="urn:microsoft.com/office/officeart/2005/8/layout/process1"/>
    <dgm:cxn modelId="{BD293533-0431-4E9F-B358-4D31F3D56531}" type="presParOf" srcId="{541FECCA-D078-48FD-91AA-55149470199A}" destId="{B4B00986-864F-4052-B34E-671BEDC911DC}" srcOrd="9" destOrd="0" presId="urn:microsoft.com/office/officeart/2005/8/layout/process1"/>
    <dgm:cxn modelId="{63585684-B04F-4C36-99A9-9070090B6DED}" type="presParOf" srcId="{B4B00986-864F-4052-B34E-671BEDC911DC}" destId="{117A31B4-5A01-4767-83ED-66AF88073A13}" srcOrd="0" destOrd="0" presId="urn:microsoft.com/office/officeart/2005/8/layout/process1"/>
    <dgm:cxn modelId="{1FCAD86E-73E6-4337-BED1-253D7B4E1082}" type="presParOf" srcId="{541FECCA-D078-48FD-91AA-55149470199A}" destId="{E1C645D4-9ABF-412F-93F2-E62A7AD7D644}" srcOrd="10" destOrd="0" presId="urn:microsoft.com/office/officeart/2005/8/layout/process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5727F2-3E13-451C-96CC-9BD6FD9EDF2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DC79503E-E50A-49CD-BD99-14874D9E04A1}">
      <dgm:prSet phldrT="[Text]" custT="1"/>
      <dgm:spPr/>
      <dgm:t>
        <a:bodyPr/>
        <a:lstStyle/>
        <a:p>
          <a:r>
            <a:rPr lang="en-US" sz="1400" b="1" dirty="0">
              <a:solidFill>
                <a:schemeClr val="tx1"/>
              </a:solidFill>
            </a:rPr>
            <a:t>Data Collection</a:t>
          </a:r>
        </a:p>
      </dgm:t>
    </dgm:pt>
    <dgm:pt modelId="{4DEEE672-BBAB-409D-B3EA-23F81DBD1BA4}" type="parTrans" cxnId="{BBFADFBD-BA9B-4BFD-B2B0-85823B0448F4}">
      <dgm:prSet/>
      <dgm:spPr/>
      <dgm:t>
        <a:bodyPr/>
        <a:lstStyle/>
        <a:p>
          <a:endParaRPr lang="en-US"/>
        </a:p>
      </dgm:t>
    </dgm:pt>
    <dgm:pt modelId="{19A83499-AE78-4F7F-B4E8-4719A96459F6}" type="sibTrans" cxnId="{BBFADFBD-BA9B-4BFD-B2B0-85823B0448F4}">
      <dgm:prSet/>
      <dgm:spPr/>
      <dgm:t>
        <a:bodyPr/>
        <a:lstStyle/>
        <a:p>
          <a:endParaRPr lang="en-US"/>
        </a:p>
      </dgm:t>
    </dgm:pt>
    <dgm:pt modelId="{7E8D1E3E-E8EA-4A46-BFA2-F63F7498C2E9}">
      <dgm:prSet phldrT="[Text]"/>
      <dgm:spPr/>
      <dgm:t>
        <a:bodyPr/>
        <a:lstStyle/>
        <a:p>
          <a:r>
            <a:rPr lang="en-US" dirty="0"/>
            <a:t>To develop a unit hydrograph it is desirable to acquire as many rain fall records as possible </a:t>
          </a:r>
        </a:p>
      </dgm:t>
    </dgm:pt>
    <dgm:pt modelId="{4D3B0C11-C7D3-4835-AF64-CAA131668171}" type="parTrans" cxnId="{181133A4-F2B8-4433-A99F-AFDE1F77136F}">
      <dgm:prSet/>
      <dgm:spPr/>
      <dgm:t>
        <a:bodyPr/>
        <a:lstStyle/>
        <a:p>
          <a:endParaRPr lang="en-US"/>
        </a:p>
      </dgm:t>
    </dgm:pt>
    <dgm:pt modelId="{611CF7D4-0ED0-4365-9C87-46CD78A9D141}" type="sibTrans" cxnId="{181133A4-F2B8-4433-A99F-AFDE1F77136F}">
      <dgm:prSet/>
      <dgm:spPr/>
      <dgm:t>
        <a:bodyPr/>
        <a:lstStyle/>
        <a:p>
          <a:endParaRPr lang="en-US"/>
        </a:p>
      </dgm:t>
    </dgm:pt>
    <dgm:pt modelId="{17A6C29F-D88E-4822-A32F-4D807BF5C4FB}">
      <dgm:prSet phldrT="[Text]"/>
      <dgm:spPr/>
      <dgm:t>
        <a:bodyPr/>
        <a:lstStyle/>
        <a:p>
          <a:r>
            <a:rPr lang="en-US" dirty="0"/>
            <a:t>These can be obtained from the published data by meteorological department</a:t>
          </a:r>
        </a:p>
      </dgm:t>
    </dgm:pt>
    <dgm:pt modelId="{6C0B1C01-5958-4EAB-980B-5128BB7D568E}" type="parTrans" cxnId="{E6036AAC-032A-4211-A18A-BB395EB79AFC}">
      <dgm:prSet/>
      <dgm:spPr/>
      <dgm:t>
        <a:bodyPr/>
        <a:lstStyle/>
        <a:p>
          <a:endParaRPr lang="en-US"/>
        </a:p>
      </dgm:t>
    </dgm:pt>
    <dgm:pt modelId="{62B3AED7-31AE-4C04-BCB7-87C4295B3B7A}" type="sibTrans" cxnId="{E6036AAC-032A-4211-A18A-BB395EB79AFC}">
      <dgm:prSet/>
      <dgm:spPr/>
      <dgm:t>
        <a:bodyPr/>
        <a:lstStyle/>
        <a:p>
          <a:endParaRPr lang="en-US"/>
        </a:p>
      </dgm:t>
    </dgm:pt>
    <dgm:pt modelId="{E6EBAABA-FF33-40D8-87F1-18DB3EE78063}">
      <dgm:prSet phldrT="[Text]" custT="1"/>
      <dgm:spPr/>
      <dgm:t>
        <a:bodyPr/>
        <a:lstStyle/>
        <a:p>
          <a:r>
            <a:rPr lang="en-US" sz="1400" b="1" dirty="0">
              <a:solidFill>
                <a:schemeClr val="tx1"/>
              </a:solidFill>
            </a:rPr>
            <a:t>Preliminary selection</a:t>
          </a:r>
        </a:p>
      </dgm:t>
    </dgm:pt>
    <dgm:pt modelId="{8A7BBCA5-FE7B-4D98-97C5-FD486430EF2D}" type="parTrans" cxnId="{42237A36-BA72-4309-90C7-E3C76D751B46}">
      <dgm:prSet/>
      <dgm:spPr/>
      <dgm:t>
        <a:bodyPr/>
        <a:lstStyle/>
        <a:p>
          <a:endParaRPr lang="en-US"/>
        </a:p>
      </dgm:t>
    </dgm:pt>
    <dgm:pt modelId="{C61FF2B3-5BE4-4AAF-95E3-312E9140F2AA}" type="sibTrans" cxnId="{42237A36-BA72-4309-90C7-E3C76D751B46}">
      <dgm:prSet/>
      <dgm:spPr/>
      <dgm:t>
        <a:bodyPr/>
        <a:lstStyle/>
        <a:p>
          <a:endParaRPr lang="en-US"/>
        </a:p>
      </dgm:t>
    </dgm:pt>
    <dgm:pt modelId="{9228DA7F-4234-4A4B-B7C7-6D668ECD61CE}">
      <dgm:prSet phldrT="[Text]"/>
      <dgm:spPr/>
      <dgm:t>
        <a:bodyPr/>
        <a:lstStyle/>
        <a:p>
          <a:r>
            <a:rPr lang="en-US" dirty="0"/>
            <a:t>Storms occurring individually , simple storm structure</a:t>
          </a:r>
        </a:p>
      </dgm:t>
    </dgm:pt>
    <dgm:pt modelId="{ACA74D73-71C6-40F4-B016-15039F80E29D}" type="parTrans" cxnId="{6279403E-5629-4CC6-BAF1-94EB61801FD0}">
      <dgm:prSet/>
      <dgm:spPr/>
      <dgm:t>
        <a:bodyPr/>
        <a:lstStyle/>
        <a:p>
          <a:endParaRPr lang="en-US"/>
        </a:p>
      </dgm:t>
    </dgm:pt>
    <dgm:pt modelId="{61815D85-777A-40E2-8780-99E73697E21B}" type="sibTrans" cxnId="{6279403E-5629-4CC6-BAF1-94EB61801FD0}">
      <dgm:prSet/>
      <dgm:spPr/>
      <dgm:t>
        <a:bodyPr/>
        <a:lstStyle/>
        <a:p>
          <a:endParaRPr lang="en-US"/>
        </a:p>
      </dgm:t>
    </dgm:pt>
    <dgm:pt modelId="{A1FA439E-0ACC-4A98-AB18-4AC838A5447A}">
      <dgm:prSet phldrT="[Text]"/>
      <dgm:spPr/>
      <dgm:t>
        <a:bodyPr/>
        <a:lstStyle/>
        <a:p>
          <a:r>
            <a:rPr lang="en-US" dirty="0"/>
            <a:t>Storms having uniform distribution of rainfall throughout the rainfall excess period</a:t>
          </a:r>
        </a:p>
      </dgm:t>
    </dgm:pt>
    <dgm:pt modelId="{5085DC30-FD2B-4AA5-B8EB-0F7805A14821}" type="parTrans" cxnId="{B3FEE77E-30CC-4EBD-B829-5B57B29CED00}">
      <dgm:prSet/>
      <dgm:spPr/>
      <dgm:t>
        <a:bodyPr/>
        <a:lstStyle/>
        <a:p>
          <a:endParaRPr lang="en-US"/>
        </a:p>
      </dgm:t>
    </dgm:pt>
    <dgm:pt modelId="{5034B993-CD22-4CF4-955E-C79261A15B69}" type="sibTrans" cxnId="{B3FEE77E-30CC-4EBD-B829-5B57B29CED00}">
      <dgm:prSet/>
      <dgm:spPr/>
      <dgm:t>
        <a:bodyPr/>
        <a:lstStyle/>
        <a:p>
          <a:endParaRPr lang="en-US"/>
        </a:p>
      </dgm:t>
    </dgm:pt>
    <dgm:pt modelId="{6042A892-CDD6-4E5F-8CDC-5C3ACD2C645D}">
      <dgm:prSet phldrT="[Text]" custT="1"/>
      <dgm:spPr/>
      <dgm:t>
        <a:bodyPr/>
        <a:lstStyle/>
        <a:p>
          <a:r>
            <a:rPr lang="en-US" sz="1400" b="1" dirty="0">
              <a:solidFill>
                <a:schemeClr val="tx1"/>
              </a:solidFill>
            </a:rPr>
            <a:t>Further shortlisting</a:t>
          </a:r>
        </a:p>
      </dgm:t>
    </dgm:pt>
    <dgm:pt modelId="{2074BB8B-4A47-4A5A-B993-096EFCD69DED}" type="parTrans" cxnId="{947A923B-9D9E-4EBB-A4C3-706055B38514}">
      <dgm:prSet/>
      <dgm:spPr/>
      <dgm:t>
        <a:bodyPr/>
        <a:lstStyle/>
        <a:p>
          <a:endParaRPr lang="en-US"/>
        </a:p>
      </dgm:t>
    </dgm:pt>
    <dgm:pt modelId="{C2C43EFC-BC06-4B3E-81D8-860033F84B5E}" type="sibTrans" cxnId="{947A923B-9D9E-4EBB-A4C3-706055B38514}">
      <dgm:prSet/>
      <dgm:spPr/>
      <dgm:t>
        <a:bodyPr/>
        <a:lstStyle/>
        <a:p>
          <a:endParaRPr lang="en-US"/>
        </a:p>
      </dgm:t>
    </dgm:pt>
    <dgm:pt modelId="{92635106-988E-407A-BABE-BFB1E4943F82}">
      <dgm:prSet phldrT="[Text]"/>
      <dgm:spPr/>
      <dgm:t>
        <a:bodyPr/>
        <a:lstStyle/>
        <a:p>
          <a:r>
            <a:rPr lang="en-US" dirty="0"/>
            <a:t>Duration of rain event should be approximately 10-30% of lag time of the basin</a:t>
          </a:r>
        </a:p>
      </dgm:t>
    </dgm:pt>
    <dgm:pt modelId="{03124FA0-AF17-422F-A4B1-10BBCB2290E4}" type="parTrans" cxnId="{13E50D9F-AF54-43BC-9F36-29477BD08C76}">
      <dgm:prSet/>
      <dgm:spPr/>
      <dgm:t>
        <a:bodyPr/>
        <a:lstStyle/>
        <a:p>
          <a:endParaRPr lang="en-US"/>
        </a:p>
      </dgm:t>
    </dgm:pt>
    <dgm:pt modelId="{4C9BA00A-1C41-4053-8128-33C5F904B355}" type="sibTrans" cxnId="{13E50D9F-AF54-43BC-9F36-29477BD08C76}">
      <dgm:prSet/>
      <dgm:spPr/>
      <dgm:t>
        <a:bodyPr/>
        <a:lstStyle/>
        <a:p>
          <a:endParaRPr lang="en-US"/>
        </a:p>
      </dgm:t>
    </dgm:pt>
    <dgm:pt modelId="{3AB07A47-746D-417B-B441-764E2ABA1C6A}">
      <dgm:prSet phldrT="[Text]"/>
      <dgm:spPr/>
      <dgm:t>
        <a:bodyPr/>
        <a:lstStyle/>
        <a:p>
          <a:r>
            <a:rPr lang="en-US" dirty="0"/>
            <a:t>DRO volume should be 0.5-1.75 units</a:t>
          </a:r>
        </a:p>
      </dgm:t>
    </dgm:pt>
    <dgm:pt modelId="{55AF071E-B75B-437B-AF3D-7706B1627653}" type="parTrans" cxnId="{9CA83A84-36AA-4BC7-A0D2-A2014A7E91D9}">
      <dgm:prSet/>
      <dgm:spPr/>
      <dgm:t>
        <a:bodyPr/>
        <a:lstStyle/>
        <a:p>
          <a:endParaRPr lang="en-US"/>
        </a:p>
      </dgm:t>
    </dgm:pt>
    <dgm:pt modelId="{FA3CEBC1-5CC1-4860-9A0A-F5B42C726985}" type="sibTrans" cxnId="{9CA83A84-36AA-4BC7-A0D2-A2014A7E91D9}">
      <dgm:prSet/>
      <dgm:spPr/>
      <dgm:t>
        <a:bodyPr/>
        <a:lstStyle/>
        <a:p>
          <a:endParaRPr lang="en-US"/>
        </a:p>
      </dgm:t>
    </dgm:pt>
    <dgm:pt modelId="{A63E351B-4BD2-4BD6-AAAF-B7731190BC09}">
      <dgm:prSet phldrT="[Text]"/>
      <dgm:spPr/>
      <dgm:t>
        <a:bodyPr/>
        <a:lstStyle/>
        <a:p>
          <a:r>
            <a:rPr lang="en-US" dirty="0"/>
            <a:t>Storms having uniform spatial distribution of rainfall</a:t>
          </a:r>
        </a:p>
      </dgm:t>
    </dgm:pt>
    <dgm:pt modelId="{1845E50E-B4B1-4DA0-ACE0-9B42D5CB3031}" type="parTrans" cxnId="{781FB371-2778-4961-AE37-36C3ED2A3628}">
      <dgm:prSet/>
      <dgm:spPr/>
      <dgm:t>
        <a:bodyPr/>
        <a:lstStyle/>
        <a:p>
          <a:endParaRPr lang="en-US"/>
        </a:p>
      </dgm:t>
    </dgm:pt>
    <dgm:pt modelId="{07ED457E-572D-4C2C-ABF0-2A6A062E93C1}" type="sibTrans" cxnId="{781FB371-2778-4961-AE37-36C3ED2A3628}">
      <dgm:prSet/>
      <dgm:spPr/>
      <dgm:t>
        <a:bodyPr/>
        <a:lstStyle/>
        <a:p>
          <a:endParaRPr lang="en-US"/>
        </a:p>
      </dgm:t>
    </dgm:pt>
    <dgm:pt modelId="{28ED67B9-F22F-4C18-8EB0-E404395107B7}">
      <dgm:prSet phldrT="[Text]"/>
      <dgm:spPr/>
      <dgm:t>
        <a:bodyPr/>
        <a:lstStyle/>
        <a:p>
          <a:r>
            <a:rPr lang="en-US" dirty="0"/>
            <a:t>Suitable number of storms should be analyzed to obtain average ordinates</a:t>
          </a:r>
        </a:p>
      </dgm:t>
    </dgm:pt>
    <dgm:pt modelId="{0D1C3AC9-5D50-4165-B168-FE9F286DEB41}" type="parTrans" cxnId="{892DAE8C-37B3-47C4-A8A0-96F956041356}">
      <dgm:prSet/>
      <dgm:spPr/>
      <dgm:t>
        <a:bodyPr/>
        <a:lstStyle/>
        <a:p>
          <a:endParaRPr lang="en-US"/>
        </a:p>
      </dgm:t>
    </dgm:pt>
    <dgm:pt modelId="{559BC061-73AF-4164-9778-8F80834345F1}" type="sibTrans" cxnId="{892DAE8C-37B3-47C4-A8A0-96F956041356}">
      <dgm:prSet/>
      <dgm:spPr/>
      <dgm:t>
        <a:bodyPr/>
        <a:lstStyle/>
        <a:p>
          <a:endParaRPr lang="en-US"/>
        </a:p>
      </dgm:t>
    </dgm:pt>
    <dgm:pt modelId="{51277670-B973-47A3-8792-6559066FB73E}">
      <dgm:prSet custT="1"/>
      <dgm:spPr/>
      <dgm:t>
        <a:bodyPr/>
        <a:lstStyle/>
        <a:p>
          <a:r>
            <a:rPr lang="en-US" sz="1400" b="1" dirty="0">
              <a:solidFill>
                <a:schemeClr val="tx1"/>
              </a:solidFill>
            </a:rPr>
            <a:t>Conversion of DRO to UHG</a:t>
          </a:r>
        </a:p>
      </dgm:t>
    </dgm:pt>
    <dgm:pt modelId="{DD5A49E6-2896-42FE-B048-0BEFCAE3060B}" type="parTrans" cxnId="{D7AE3A93-3F6C-4E70-9377-38731FC30076}">
      <dgm:prSet/>
      <dgm:spPr/>
      <dgm:t>
        <a:bodyPr/>
        <a:lstStyle/>
        <a:p>
          <a:endParaRPr lang="en-US"/>
        </a:p>
      </dgm:t>
    </dgm:pt>
    <dgm:pt modelId="{36B14CF5-C8C0-4CF5-B04C-C05D7DD4F73C}" type="sibTrans" cxnId="{D7AE3A93-3F6C-4E70-9377-38731FC30076}">
      <dgm:prSet/>
      <dgm:spPr/>
      <dgm:t>
        <a:bodyPr/>
        <a:lstStyle/>
        <a:p>
          <a:endParaRPr lang="en-US"/>
        </a:p>
      </dgm:t>
    </dgm:pt>
    <dgm:pt modelId="{03542A7E-F192-42D9-81B2-C2D4509F9366}">
      <dgm:prSet/>
      <dgm:spPr/>
      <dgm:t>
        <a:bodyPr/>
        <a:lstStyle/>
        <a:p>
          <a:r>
            <a:rPr lang="en-US" dirty="0"/>
            <a:t>Direct runoff ordinates of each storm should be reduced so that each event represents 1 unit of DRO</a:t>
          </a:r>
        </a:p>
      </dgm:t>
    </dgm:pt>
    <dgm:pt modelId="{853E71C0-8571-46A9-AFAC-8C9458AF2B97}" type="parTrans" cxnId="{1B299DE9-283E-4323-941D-4239645174F6}">
      <dgm:prSet/>
      <dgm:spPr/>
      <dgm:t>
        <a:bodyPr/>
        <a:lstStyle/>
        <a:p>
          <a:endParaRPr lang="en-US"/>
        </a:p>
      </dgm:t>
    </dgm:pt>
    <dgm:pt modelId="{A68C5C70-BF92-4A69-A06E-EA96CA188880}" type="sibTrans" cxnId="{1B299DE9-283E-4323-941D-4239645174F6}">
      <dgm:prSet/>
      <dgm:spPr/>
      <dgm:t>
        <a:bodyPr/>
        <a:lstStyle/>
        <a:p>
          <a:endParaRPr lang="en-US"/>
        </a:p>
      </dgm:t>
    </dgm:pt>
    <dgm:pt modelId="{BF8A384F-382B-4939-8A0C-90E669C05972}">
      <dgm:prSet/>
      <dgm:spPr/>
      <dgm:t>
        <a:bodyPr/>
        <a:lstStyle/>
        <a:p>
          <a:r>
            <a:rPr lang="en-US" dirty="0"/>
            <a:t>Final UHG of a specific duration can be obtained by averaging ordinates of selected ordinates</a:t>
          </a:r>
        </a:p>
      </dgm:t>
    </dgm:pt>
    <dgm:pt modelId="{84506878-5BBD-42F0-9D2F-51D7767B46F9}" type="parTrans" cxnId="{5B955A03-22F2-4B9D-8EDF-1F9B995F8779}">
      <dgm:prSet/>
      <dgm:spPr/>
      <dgm:t>
        <a:bodyPr/>
        <a:lstStyle/>
        <a:p>
          <a:endParaRPr lang="en-US"/>
        </a:p>
      </dgm:t>
    </dgm:pt>
    <dgm:pt modelId="{42E7BB93-4250-4E36-9962-C3FE6A158231}" type="sibTrans" cxnId="{5B955A03-22F2-4B9D-8EDF-1F9B995F8779}">
      <dgm:prSet/>
      <dgm:spPr/>
      <dgm:t>
        <a:bodyPr/>
        <a:lstStyle/>
        <a:p>
          <a:endParaRPr lang="en-US"/>
        </a:p>
      </dgm:t>
    </dgm:pt>
    <dgm:pt modelId="{FC7AE6A6-F57B-448B-B45B-02F811FD1C90}">
      <dgm:prSet/>
      <dgm:spPr/>
      <dgm:t>
        <a:bodyPr/>
        <a:lstStyle/>
        <a:p>
          <a:r>
            <a:rPr lang="en-US" dirty="0"/>
            <a:t>Separation of the components of hydrograph i.e., DRO and Base flow</a:t>
          </a:r>
        </a:p>
      </dgm:t>
    </dgm:pt>
    <dgm:pt modelId="{9D6E1E83-1E6A-4B92-BE77-01A1B79AC2C0}" type="parTrans" cxnId="{79FCB15C-7F49-4F78-BBB5-4E2264022513}">
      <dgm:prSet/>
      <dgm:spPr/>
    </dgm:pt>
    <dgm:pt modelId="{B08497C5-1EDD-484F-935D-904163AA40D2}" type="sibTrans" cxnId="{79FCB15C-7F49-4F78-BBB5-4E2264022513}">
      <dgm:prSet/>
      <dgm:spPr/>
    </dgm:pt>
    <dgm:pt modelId="{341510AB-D05C-4056-BD9A-1CCD34FB1A55}" type="pres">
      <dgm:prSet presAssocID="{7E5727F2-3E13-451C-96CC-9BD6FD9EDF2A}" presName="linearFlow" presStyleCnt="0">
        <dgm:presLayoutVars>
          <dgm:dir/>
          <dgm:animLvl val="lvl"/>
          <dgm:resizeHandles val="exact"/>
        </dgm:presLayoutVars>
      </dgm:prSet>
      <dgm:spPr/>
    </dgm:pt>
    <dgm:pt modelId="{D1A264EB-EDFD-46E3-BBFC-3D107BC7B504}" type="pres">
      <dgm:prSet presAssocID="{DC79503E-E50A-49CD-BD99-14874D9E04A1}" presName="composite" presStyleCnt="0"/>
      <dgm:spPr/>
    </dgm:pt>
    <dgm:pt modelId="{0FF6D276-A5D3-46DB-9B6C-71659663DB69}" type="pres">
      <dgm:prSet presAssocID="{DC79503E-E50A-49CD-BD99-14874D9E04A1}" presName="parentText" presStyleLbl="alignNode1" presStyleIdx="0" presStyleCnt="4" custScaleX="107999">
        <dgm:presLayoutVars>
          <dgm:chMax val="1"/>
          <dgm:bulletEnabled val="1"/>
        </dgm:presLayoutVars>
      </dgm:prSet>
      <dgm:spPr/>
    </dgm:pt>
    <dgm:pt modelId="{0F9983D7-A22E-4377-ACED-954921931F58}" type="pres">
      <dgm:prSet presAssocID="{DC79503E-E50A-49CD-BD99-14874D9E04A1}" presName="descendantText" presStyleLbl="alignAcc1" presStyleIdx="0" presStyleCnt="4">
        <dgm:presLayoutVars>
          <dgm:bulletEnabled val="1"/>
        </dgm:presLayoutVars>
      </dgm:prSet>
      <dgm:spPr/>
    </dgm:pt>
    <dgm:pt modelId="{C85CA82C-BA65-47FA-B282-2064464B735F}" type="pres">
      <dgm:prSet presAssocID="{19A83499-AE78-4F7F-B4E8-4719A96459F6}" presName="sp" presStyleCnt="0"/>
      <dgm:spPr/>
    </dgm:pt>
    <dgm:pt modelId="{B1E9748B-DEC7-41B8-9299-39F930723F50}" type="pres">
      <dgm:prSet presAssocID="{E6EBAABA-FF33-40D8-87F1-18DB3EE78063}" presName="composite" presStyleCnt="0"/>
      <dgm:spPr/>
    </dgm:pt>
    <dgm:pt modelId="{E5955BB3-25E4-46E6-A2A4-5AD5378AAD67}" type="pres">
      <dgm:prSet presAssocID="{E6EBAABA-FF33-40D8-87F1-18DB3EE78063}" presName="parentText" presStyleLbl="alignNode1" presStyleIdx="1" presStyleCnt="4" custScaleX="107999">
        <dgm:presLayoutVars>
          <dgm:chMax val="1"/>
          <dgm:bulletEnabled val="1"/>
        </dgm:presLayoutVars>
      </dgm:prSet>
      <dgm:spPr/>
    </dgm:pt>
    <dgm:pt modelId="{5DAD1487-7CF1-4B4C-9653-DAF77928AA09}" type="pres">
      <dgm:prSet presAssocID="{E6EBAABA-FF33-40D8-87F1-18DB3EE78063}" presName="descendantText" presStyleLbl="alignAcc1" presStyleIdx="1" presStyleCnt="4">
        <dgm:presLayoutVars>
          <dgm:bulletEnabled val="1"/>
        </dgm:presLayoutVars>
      </dgm:prSet>
      <dgm:spPr/>
    </dgm:pt>
    <dgm:pt modelId="{56C2D390-3FAF-456C-B867-5E47DFCA536C}" type="pres">
      <dgm:prSet presAssocID="{C61FF2B3-5BE4-4AAF-95E3-312E9140F2AA}" presName="sp" presStyleCnt="0"/>
      <dgm:spPr/>
    </dgm:pt>
    <dgm:pt modelId="{4BFE9783-9D65-469A-811C-483D3E578B47}" type="pres">
      <dgm:prSet presAssocID="{6042A892-CDD6-4E5F-8CDC-5C3ACD2C645D}" presName="composite" presStyleCnt="0"/>
      <dgm:spPr/>
    </dgm:pt>
    <dgm:pt modelId="{DE73E5A9-8738-4BEC-A946-0D3838A5B520}" type="pres">
      <dgm:prSet presAssocID="{6042A892-CDD6-4E5F-8CDC-5C3ACD2C645D}" presName="parentText" presStyleLbl="alignNode1" presStyleIdx="2" presStyleCnt="4" custScaleX="107999">
        <dgm:presLayoutVars>
          <dgm:chMax val="1"/>
          <dgm:bulletEnabled val="1"/>
        </dgm:presLayoutVars>
      </dgm:prSet>
      <dgm:spPr/>
    </dgm:pt>
    <dgm:pt modelId="{5140306A-5C78-4D5E-9CB1-7225F8FF9FC9}" type="pres">
      <dgm:prSet presAssocID="{6042A892-CDD6-4E5F-8CDC-5C3ACD2C645D}" presName="descendantText" presStyleLbl="alignAcc1" presStyleIdx="2" presStyleCnt="4">
        <dgm:presLayoutVars>
          <dgm:bulletEnabled val="1"/>
        </dgm:presLayoutVars>
      </dgm:prSet>
      <dgm:spPr/>
    </dgm:pt>
    <dgm:pt modelId="{D98EF2B5-EABF-44A2-B8D1-66A7C10F2810}" type="pres">
      <dgm:prSet presAssocID="{C2C43EFC-BC06-4B3E-81D8-860033F84B5E}" presName="sp" presStyleCnt="0"/>
      <dgm:spPr/>
    </dgm:pt>
    <dgm:pt modelId="{7397C298-4509-4213-B5EB-65A45025879B}" type="pres">
      <dgm:prSet presAssocID="{51277670-B973-47A3-8792-6559066FB73E}" presName="composite" presStyleCnt="0"/>
      <dgm:spPr/>
    </dgm:pt>
    <dgm:pt modelId="{CC790186-5584-423F-ADC7-76145FE256AF}" type="pres">
      <dgm:prSet presAssocID="{51277670-B973-47A3-8792-6559066FB73E}" presName="parentText" presStyleLbl="alignNode1" presStyleIdx="3" presStyleCnt="4" custScaleX="107999">
        <dgm:presLayoutVars>
          <dgm:chMax val="1"/>
          <dgm:bulletEnabled val="1"/>
        </dgm:presLayoutVars>
      </dgm:prSet>
      <dgm:spPr/>
    </dgm:pt>
    <dgm:pt modelId="{23848C46-AEAC-4DBF-8477-4992D0968581}" type="pres">
      <dgm:prSet presAssocID="{51277670-B973-47A3-8792-6559066FB73E}" presName="descendantText" presStyleLbl="alignAcc1" presStyleIdx="3" presStyleCnt="4">
        <dgm:presLayoutVars>
          <dgm:bulletEnabled val="1"/>
        </dgm:presLayoutVars>
      </dgm:prSet>
      <dgm:spPr/>
    </dgm:pt>
  </dgm:ptLst>
  <dgm:cxnLst>
    <dgm:cxn modelId="{BBFADFBD-BA9B-4BFD-B2B0-85823B0448F4}" srcId="{7E5727F2-3E13-451C-96CC-9BD6FD9EDF2A}" destId="{DC79503E-E50A-49CD-BD99-14874D9E04A1}" srcOrd="0" destOrd="0" parTransId="{4DEEE672-BBAB-409D-B3EA-23F81DBD1BA4}" sibTransId="{19A83499-AE78-4F7F-B4E8-4719A96459F6}"/>
    <dgm:cxn modelId="{42237A36-BA72-4309-90C7-E3C76D751B46}" srcId="{7E5727F2-3E13-451C-96CC-9BD6FD9EDF2A}" destId="{E6EBAABA-FF33-40D8-87F1-18DB3EE78063}" srcOrd="1" destOrd="0" parTransId="{8A7BBCA5-FE7B-4D98-97C5-FD486430EF2D}" sibTransId="{C61FF2B3-5BE4-4AAF-95E3-312E9140F2AA}"/>
    <dgm:cxn modelId="{4F69FA78-EEE7-48AA-AD51-385343FC23F4}" type="presOf" srcId="{51277670-B973-47A3-8792-6559066FB73E}" destId="{CC790186-5584-423F-ADC7-76145FE256AF}" srcOrd="0" destOrd="0" presId="urn:microsoft.com/office/officeart/2005/8/layout/chevron2"/>
    <dgm:cxn modelId="{0274B8DC-5477-499F-A90E-1147D9004CFB}" type="presOf" srcId="{A1FA439E-0ACC-4A98-AB18-4AC838A5447A}" destId="{5DAD1487-7CF1-4B4C-9653-DAF77928AA09}" srcOrd="0" destOrd="1" presId="urn:microsoft.com/office/officeart/2005/8/layout/chevron2"/>
    <dgm:cxn modelId="{398D2DEC-16EA-485E-BA38-EA6659E1A644}" type="presOf" srcId="{DC79503E-E50A-49CD-BD99-14874D9E04A1}" destId="{0FF6D276-A5D3-46DB-9B6C-71659663DB69}" srcOrd="0" destOrd="0" presId="urn:microsoft.com/office/officeart/2005/8/layout/chevron2"/>
    <dgm:cxn modelId="{1B299DE9-283E-4323-941D-4239645174F6}" srcId="{51277670-B973-47A3-8792-6559066FB73E}" destId="{03542A7E-F192-42D9-81B2-C2D4509F9366}" srcOrd="1" destOrd="0" parTransId="{853E71C0-8571-46A9-AFAC-8C9458AF2B97}" sibTransId="{A68C5C70-BF92-4A69-A06E-EA96CA188880}"/>
    <dgm:cxn modelId="{892DAE8C-37B3-47C4-A8A0-96F956041356}" srcId="{6042A892-CDD6-4E5F-8CDC-5C3ACD2C645D}" destId="{28ED67B9-F22F-4C18-8EB0-E404395107B7}" srcOrd="2" destOrd="0" parTransId="{0D1C3AC9-5D50-4165-B168-FE9F286DEB41}" sibTransId="{559BC061-73AF-4164-9778-8F80834345F1}"/>
    <dgm:cxn modelId="{5B955A03-22F2-4B9D-8EDF-1F9B995F8779}" srcId="{51277670-B973-47A3-8792-6559066FB73E}" destId="{BF8A384F-382B-4939-8A0C-90E669C05972}" srcOrd="2" destOrd="0" parTransId="{84506878-5BBD-42F0-9D2F-51D7767B46F9}" sibTransId="{42E7BB93-4250-4E36-9962-C3FE6A158231}"/>
    <dgm:cxn modelId="{D7AE3A93-3F6C-4E70-9377-38731FC30076}" srcId="{7E5727F2-3E13-451C-96CC-9BD6FD9EDF2A}" destId="{51277670-B973-47A3-8792-6559066FB73E}" srcOrd="3" destOrd="0" parTransId="{DD5A49E6-2896-42FE-B048-0BEFCAE3060B}" sibTransId="{36B14CF5-C8C0-4CF5-B04C-C05D7DD4F73C}"/>
    <dgm:cxn modelId="{947A923B-9D9E-4EBB-A4C3-706055B38514}" srcId="{7E5727F2-3E13-451C-96CC-9BD6FD9EDF2A}" destId="{6042A892-CDD6-4E5F-8CDC-5C3ACD2C645D}" srcOrd="2" destOrd="0" parTransId="{2074BB8B-4A47-4A5A-B993-096EFCD69DED}" sibTransId="{C2C43EFC-BC06-4B3E-81D8-860033F84B5E}"/>
    <dgm:cxn modelId="{13E50D9F-AF54-43BC-9F36-29477BD08C76}" srcId="{6042A892-CDD6-4E5F-8CDC-5C3ACD2C645D}" destId="{92635106-988E-407A-BABE-BFB1E4943F82}" srcOrd="0" destOrd="0" parTransId="{03124FA0-AF17-422F-A4B1-10BBCB2290E4}" sibTransId="{4C9BA00A-1C41-4053-8128-33C5F904B355}"/>
    <dgm:cxn modelId="{781FB371-2778-4961-AE37-36C3ED2A3628}" srcId="{E6EBAABA-FF33-40D8-87F1-18DB3EE78063}" destId="{A63E351B-4BD2-4BD6-AAAF-B7731190BC09}" srcOrd="2" destOrd="0" parTransId="{1845E50E-B4B1-4DA0-ACE0-9B42D5CB3031}" sibTransId="{07ED457E-572D-4C2C-ABF0-2A6A062E93C1}"/>
    <dgm:cxn modelId="{4A556743-5420-46E9-B529-412EBFC4822B}" type="presOf" srcId="{3AB07A47-746D-417B-B441-764E2ABA1C6A}" destId="{5140306A-5C78-4D5E-9CB1-7225F8FF9FC9}" srcOrd="0" destOrd="1" presId="urn:microsoft.com/office/officeart/2005/8/layout/chevron2"/>
    <dgm:cxn modelId="{B660D9E6-61BB-4A4B-9962-E143F8128198}" type="presOf" srcId="{28ED67B9-F22F-4C18-8EB0-E404395107B7}" destId="{5140306A-5C78-4D5E-9CB1-7225F8FF9FC9}" srcOrd="0" destOrd="2" presId="urn:microsoft.com/office/officeart/2005/8/layout/chevron2"/>
    <dgm:cxn modelId="{56214502-3C78-4A01-979C-EC53A7B68CB7}" type="presOf" srcId="{7E5727F2-3E13-451C-96CC-9BD6FD9EDF2A}" destId="{341510AB-D05C-4056-BD9A-1CCD34FB1A55}" srcOrd="0" destOrd="0" presId="urn:microsoft.com/office/officeart/2005/8/layout/chevron2"/>
    <dgm:cxn modelId="{704C060A-5E1C-40C0-943B-D9DABCACB03E}" type="presOf" srcId="{9228DA7F-4234-4A4B-B7C7-6D668ECD61CE}" destId="{5DAD1487-7CF1-4B4C-9653-DAF77928AA09}" srcOrd="0" destOrd="0" presId="urn:microsoft.com/office/officeart/2005/8/layout/chevron2"/>
    <dgm:cxn modelId="{181133A4-F2B8-4433-A99F-AFDE1F77136F}" srcId="{DC79503E-E50A-49CD-BD99-14874D9E04A1}" destId="{7E8D1E3E-E8EA-4A46-BFA2-F63F7498C2E9}" srcOrd="0" destOrd="0" parTransId="{4D3B0C11-C7D3-4835-AF64-CAA131668171}" sibTransId="{611CF7D4-0ED0-4365-9C87-46CD78A9D141}"/>
    <dgm:cxn modelId="{9CA83A84-36AA-4BC7-A0D2-A2014A7E91D9}" srcId="{6042A892-CDD6-4E5F-8CDC-5C3ACD2C645D}" destId="{3AB07A47-746D-417B-B441-764E2ABA1C6A}" srcOrd="1" destOrd="0" parTransId="{55AF071E-B75B-437B-AF3D-7706B1627653}" sibTransId="{FA3CEBC1-5CC1-4860-9A0A-F5B42C726985}"/>
    <dgm:cxn modelId="{064E77E9-90CA-43A1-B613-10163917E2ED}" type="presOf" srcId="{FC7AE6A6-F57B-448B-B45B-02F811FD1C90}" destId="{23848C46-AEAC-4DBF-8477-4992D0968581}" srcOrd="0" destOrd="0" presId="urn:microsoft.com/office/officeart/2005/8/layout/chevron2"/>
    <dgm:cxn modelId="{1AC5813F-9633-4E56-A12E-90B67F88A354}" type="presOf" srcId="{E6EBAABA-FF33-40D8-87F1-18DB3EE78063}" destId="{E5955BB3-25E4-46E6-A2A4-5AD5378AAD67}" srcOrd="0" destOrd="0" presId="urn:microsoft.com/office/officeart/2005/8/layout/chevron2"/>
    <dgm:cxn modelId="{B3FEE77E-30CC-4EBD-B829-5B57B29CED00}" srcId="{E6EBAABA-FF33-40D8-87F1-18DB3EE78063}" destId="{A1FA439E-0ACC-4A98-AB18-4AC838A5447A}" srcOrd="1" destOrd="0" parTransId="{5085DC30-FD2B-4AA5-B8EB-0F7805A14821}" sibTransId="{5034B993-CD22-4CF4-955E-C79261A15B69}"/>
    <dgm:cxn modelId="{E6036AAC-032A-4211-A18A-BB395EB79AFC}" srcId="{DC79503E-E50A-49CD-BD99-14874D9E04A1}" destId="{17A6C29F-D88E-4822-A32F-4D807BF5C4FB}" srcOrd="1" destOrd="0" parTransId="{6C0B1C01-5958-4EAB-980B-5128BB7D568E}" sibTransId="{62B3AED7-31AE-4C04-BCB7-87C4295B3B7A}"/>
    <dgm:cxn modelId="{09786240-7C12-4830-A3D6-7480EC2C792D}" type="presOf" srcId="{03542A7E-F192-42D9-81B2-C2D4509F9366}" destId="{23848C46-AEAC-4DBF-8477-4992D0968581}" srcOrd="0" destOrd="1" presId="urn:microsoft.com/office/officeart/2005/8/layout/chevron2"/>
    <dgm:cxn modelId="{907E7E65-04F7-492E-8E44-39B7486E5C19}" type="presOf" srcId="{7E8D1E3E-E8EA-4A46-BFA2-F63F7498C2E9}" destId="{0F9983D7-A22E-4377-ACED-954921931F58}" srcOrd="0" destOrd="0" presId="urn:microsoft.com/office/officeart/2005/8/layout/chevron2"/>
    <dgm:cxn modelId="{DDA6D09C-1A88-4C73-80DF-FA4FE6821EB1}" type="presOf" srcId="{92635106-988E-407A-BABE-BFB1E4943F82}" destId="{5140306A-5C78-4D5E-9CB1-7225F8FF9FC9}" srcOrd="0" destOrd="0" presId="urn:microsoft.com/office/officeart/2005/8/layout/chevron2"/>
    <dgm:cxn modelId="{3F8AFA90-1586-478B-A286-3E2EE52D5A51}" type="presOf" srcId="{BF8A384F-382B-4939-8A0C-90E669C05972}" destId="{23848C46-AEAC-4DBF-8477-4992D0968581}" srcOrd="0" destOrd="2" presId="urn:microsoft.com/office/officeart/2005/8/layout/chevron2"/>
    <dgm:cxn modelId="{CCA2E37E-48F0-49C0-BC3D-C36D74BAD182}" type="presOf" srcId="{6042A892-CDD6-4E5F-8CDC-5C3ACD2C645D}" destId="{DE73E5A9-8738-4BEC-A946-0D3838A5B520}" srcOrd="0" destOrd="0" presId="urn:microsoft.com/office/officeart/2005/8/layout/chevron2"/>
    <dgm:cxn modelId="{FAE2F956-23CF-48E5-8130-393DF44A8180}" type="presOf" srcId="{17A6C29F-D88E-4822-A32F-4D807BF5C4FB}" destId="{0F9983D7-A22E-4377-ACED-954921931F58}" srcOrd="0" destOrd="1" presId="urn:microsoft.com/office/officeart/2005/8/layout/chevron2"/>
    <dgm:cxn modelId="{6279403E-5629-4CC6-BAF1-94EB61801FD0}" srcId="{E6EBAABA-FF33-40D8-87F1-18DB3EE78063}" destId="{9228DA7F-4234-4A4B-B7C7-6D668ECD61CE}" srcOrd="0" destOrd="0" parTransId="{ACA74D73-71C6-40F4-B016-15039F80E29D}" sibTransId="{61815D85-777A-40E2-8780-99E73697E21B}"/>
    <dgm:cxn modelId="{0FCEFAFD-D86F-4B39-9A51-0A55DAC475A5}" type="presOf" srcId="{A63E351B-4BD2-4BD6-AAAF-B7731190BC09}" destId="{5DAD1487-7CF1-4B4C-9653-DAF77928AA09}" srcOrd="0" destOrd="2" presId="urn:microsoft.com/office/officeart/2005/8/layout/chevron2"/>
    <dgm:cxn modelId="{79FCB15C-7F49-4F78-BBB5-4E2264022513}" srcId="{51277670-B973-47A3-8792-6559066FB73E}" destId="{FC7AE6A6-F57B-448B-B45B-02F811FD1C90}" srcOrd="0" destOrd="0" parTransId="{9D6E1E83-1E6A-4B92-BE77-01A1B79AC2C0}" sibTransId="{B08497C5-1EDD-484F-935D-904163AA40D2}"/>
    <dgm:cxn modelId="{A58F4E83-9A22-47D9-8B96-938747569AF8}" type="presParOf" srcId="{341510AB-D05C-4056-BD9A-1CCD34FB1A55}" destId="{D1A264EB-EDFD-46E3-BBFC-3D107BC7B504}" srcOrd="0" destOrd="0" presId="urn:microsoft.com/office/officeart/2005/8/layout/chevron2"/>
    <dgm:cxn modelId="{2E2B45B6-7A66-4C6F-BA58-1CE4F5BC4772}" type="presParOf" srcId="{D1A264EB-EDFD-46E3-BBFC-3D107BC7B504}" destId="{0FF6D276-A5D3-46DB-9B6C-71659663DB69}" srcOrd="0" destOrd="0" presId="urn:microsoft.com/office/officeart/2005/8/layout/chevron2"/>
    <dgm:cxn modelId="{D138A60B-FF85-4A62-8176-0D837F9012EA}" type="presParOf" srcId="{D1A264EB-EDFD-46E3-BBFC-3D107BC7B504}" destId="{0F9983D7-A22E-4377-ACED-954921931F58}" srcOrd="1" destOrd="0" presId="urn:microsoft.com/office/officeart/2005/8/layout/chevron2"/>
    <dgm:cxn modelId="{8B585B65-36B4-4353-8FFA-EAB97EAC05C9}" type="presParOf" srcId="{341510AB-D05C-4056-BD9A-1CCD34FB1A55}" destId="{C85CA82C-BA65-47FA-B282-2064464B735F}" srcOrd="1" destOrd="0" presId="urn:microsoft.com/office/officeart/2005/8/layout/chevron2"/>
    <dgm:cxn modelId="{9D34A35D-95CA-4029-B388-977B29899460}" type="presParOf" srcId="{341510AB-D05C-4056-BD9A-1CCD34FB1A55}" destId="{B1E9748B-DEC7-41B8-9299-39F930723F50}" srcOrd="2" destOrd="0" presId="urn:microsoft.com/office/officeart/2005/8/layout/chevron2"/>
    <dgm:cxn modelId="{384F8C48-4238-4A2D-B10E-66A06223975F}" type="presParOf" srcId="{B1E9748B-DEC7-41B8-9299-39F930723F50}" destId="{E5955BB3-25E4-46E6-A2A4-5AD5378AAD67}" srcOrd="0" destOrd="0" presId="urn:microsoft.com/office/officeart/2005/8/layout/chevron2"/>
    <dgm:cxn modelId="{3F8943AE-8555-40BB-94F3-B61CC5F27A4D}" type="presParOf" srcId="{B1E9748B-DEC7-41B8-9299-39F930723F50}" destId="{5DAD1487-7CF1-4B4C-9653-DAF77928AA09}" srcOrd="1" destOrd="0" presId="urn:microsoft.com/office/officeart/2005/8/layout/chevron2"/>
    <dgm:cxn modelId="{BC36C8C0-BF5B-4C37-A5A4-44AA57006A13}" type="presParOf" srcId="{341510AB-D05C-4056-BD9A-1CCD34FB1A55}" destId="{56C2D390-3FAF-456C-B867-5E47DFCA536C}" srcOrd="3" destOrd="0" presId="urn:microsoft.com/office/officeart/2005/8/layout/chevron2"/>
    <dgm:cxn modelId="{69CDC89F-A3D6-4E76-AB98-486D2AE49CE7}" type="presParOf" srcId="{341510AB-D05C-4056-BD9A-1CCD34FB1A55}" destId="{4BFE9783-9D65-469A-811C-483D3E578B47}" srcOrd="4" destOrd="0" presId="urn:microsoft.com/office/officeart/2005/8/layout/chevron2"/>
    <dgm:cxn modelId="{BCEC5AB2-A92E-4C48-99BC-0B8BBD5E2E0F}" type="presParOf" srcId="{4BFE9783-9D65-469A-811C-483D3E578B47}" destId="{DE73E5A9-8738-4BEC-A946-0D3838A5B520}" srcOrd="0" destOrd="0" presId="urn:microsoft.com/office/officeart/2005/8/layout/chevron2"/>
    <dgm:cxn modelId="{61CF8309-949F-4D05-975A-87FC9B09853A}" type="presParOf" srcId="{4BFE9783-9D65-469A-811C-483D3E578B47}" destId="{5140306A-5C78-4D5E-9CB1-7225F8FF9FC9}" srcOrd="1" destOrd="0" presId="urn:microsoft.com/office/officeart/2005/8/layout/chevron2"/>
    <dgm:cxn modelId="{C096B0CF-AD0B-4887-9D97-622F1C1FB491}" type="presParOf" srcId="{341510AB-D05C-4056-BD9A-1CCD34FB1A55}" destId="{D98EF2B5-EABF-44A2-B8D1-66A7C10F2810}" srcOrd="5" destOrd="0" presId="urn:microsoft.com/office/officeart/2005/8/layout/chevron2"/>
    <dgm:cxn modelId="{2D983B4A-0507-4E95-98F2-92D74C03A2EF}" type="presParOf" srcId="{341510AB-D05C-4056-BD9A-1CCD34FB1A55}" destId="{7397C298-4509-4213-B5EB-65A45025879B}" srcOrd="6" destOrd="0" presId="urn:microsoft.com/office/officeart/2005/8/layout/chevron2"/>
    <dgm:cxn modelId="{D762940F-504A-42B1-974A-DB7CCCCE21A9}" type="presParOf" srcId="{7397C298-4509-4213-B5EB-65A45025879B}" destId="{CC790186-5584-423F-ADC7-76145FE256AF}" srcOrd="0" destOrd="0" presId="urn:microsoft.com/office/officeart/2005/8/layout/chevron2"/>
    <dgm:cxn modelId="{CE2F8210-779B-4DAC-A7A1-E8105831EE3B}" type="presParOf" srcId="{7397C298-4509-4213-B5EB-65A45025879B}" destId="{23848C46-AEAC-4DBF-8477-4992D096858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15A5B-2D2D-4BAC-9EAD-B11D39F7A516}">
      <dsp:nvSpPr>
        <dsp:cNvPr id="0" name=""/>
        <dsp:cNvSpPr/>
      </dsp:nvSpPr>
      <dsp:spPr>
        <a:xfrm>
          <a:off x="0" y="1782417"/>
          <a:ext cx="1523999" cy="914399"/>
        </a:xfrm>
        <a:prstGeom prst="roundRect">
          <a:avLst>
            <a:gd name="adj" fmla="val 10000"/>
          </a:avLst>
        </a:prstGeom>
        <a:solidFill>
          <a:schemeClr val="tx2">
            <a:lumMod val="40000"/>
            <a:lumOff val="60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cap="none" spc="0" dirty="0">
              <a:ln w="0"/>
              <a:solidFill>
                <a:schemeClr val="tx1"/>
              </a:solidFill>
              <a:effectLst>
                <a:outerShdw blurRad="38100" dist="19050" dir="2700000" algn="tl" rotWithShape="0">
                  <a:schemeClr val="dk1">
                    <a:alpha val="40000"/>
                  </a:schemeClr>
                </a:outerShdw>
              </a:effectLst>
            </a:rPr>
            <a:t>Precipitation</a:t>
          </a:r>
        </a:p>
      </dsp:txBody>
      <dsp:txXfrm>
        <a:off x="26782" y="1809199"/>
        <a:ext cx="1470435" cy="860835"/>
      </dsp:txXfrm>
    </dsp:sp>
    <dsp:sp modelId="{446B43B0-5126-4C0E-B9B1-C3A39B7E3A0E}">
      <dsp:nvSpPr>
        <dsp:cNvPr id="0" name=""/>
        <dsp:cNvSpPr/>
      </dsp:nvSpPr>
      <dsp:spPr>
        <a:xfrm>
          <a:off x="1676400" y="2050641"/>
          <a:ext cx="323087" cy="377952"/>
        </a:xfrm>
        <a:prstGeom prst="righ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676400" y="2126231"/>
        <a:ext cx="226161" cy="226772"/>
      </dsp:txXfrm>
    </dsp:sp>
    <dsp:sp modelId="{FEE167D8-2138-4A27-B6D8-60D7C5160C21}">
      <dsp:nvSpPr>
        <dsp:cNvPr id="0" name=""/>
        <dsp:cNvSpPr/>
      </dsp:nvSpPr>
      <dsp:spPr>
        <a:xfrm>
          <a:off x="2133600" y="1782417"/>
          <a:ext cx="1523999" cy="914399"/>
        </a:xfrm>
        <a:prstGeom prst="roundRect">
          <a:avLst>
            <a:gd name="adj" fmla="val 10000"/>
          </a:avLst>
        </a:prstGeom>
        <a:solidFill>
          <a:schemeClr val="tx2">
            <a:lumMod val="60000"/>
            <a:lumOff val="40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cap="none" spc="0" dirty="0">
              <a:ln w="0"/>
              <a:solidFill>
                <a:schemeClr val="tx1"/>
              </a:solidFill>
              <a:effectLst>
                <a:outerShdw blurRad="38100" dist="19050" dir="2700000" algn="tl" rotWithShape="0">
                  <a:schemeClr val="dk1">
                    <a:alpha val="40000"/>
                  </a:schemeClr>
                </a:outerShdw>
              </a:effectLst>
            </a:rPr>
            <a:t>Abstraction</a:t>
          </a:r>
        </a:p>
      </dsp:txBody>
      <dsp:txXfrm>
        <a:off x="2160382" y="1809199"/>
        <a:ext cx="1470435" cy="860835"/>
      </dsp:txXfrm>
    </dsp:sp>
    <dsp:sp modelId="{F1583D03-0E10-4F74-A092-372778A72E90}">
      <dsp:nvSpPr>
        <dsp:cNvPr id="0" name=""/>
        <dsp:cNvSpPr/>
      </dsp:nvSpPr>
      <dsp:spPr>
        <a:xfrm>
          <a:off x="3810000" y="2050641"/>
          <a:ext cx="323088" cy="37795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810000" y="2126231"/>
        <a:ext cx="226162" cy="226772"/>
      </dsp:txXfrm>
    </dsp:sp>
    <dsp:sp modelId="{C7EAC763-E14C-45CB-ADF5-4FFE8ABCF8F6}">
      <dsp:nvSpPr>
        <dsp:cNvPr id="0" name=""/>
        <dsp:cNvSpPr/>
      </dsp:nvSpPr>
      <dsp:spPr>
        <a:xfrm>
          <a:off x="4267200" y="1782417"/>
          <a:ext cx="1523999" cy="914399"/>
        </a:xfrm>
        <a:prstGeom prst="roundRect">
          <a:avLst>
            <a:gd name="adj" fmla="val 10000"/>
          </a:avLst>
        </a:prstGeom>
        <a:solidFill>
          <a:srgbClr val="0070C0"/>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cap="none" spc="0" dirty="0">
              <a:ln w="0"/>
              <a:solidFill>
                <a:schemeClr val="tx1"/>
              </a:solidFill>
              <a:effectLst>
                <a:outerShdw blurRad="38100" dist="19050" dir="2700000" algn="tl" rotWithShape="0">
                  <a:schemeClr val="dk1">
                    <a:alpha val="40000"/>
                  </a:schemeClr>
                </a:outerShdw>
              </a:effectLst>
            </a:rPr>
            <a:t>Depression storage</a:t>
          </a:r>
        </a:p>
      </dsp:txBody>
      <dsp:txXfrm>
        <a:off x="4293982" y="1809199"/>
        <a:ext cx="1470435" cy="860835"/>
      </dsp:txXfrm>
    </dsp:sp>
    <dsp:sp modelId="{EE79D279-8E91-4D94-900D-FB32F88BBDB7}">
      <dsp:nvSpPr>
        <dsp:cNvPr id="0" name=""/>
        <dsp:cNvSpPr/>
      </dsp:nvSpPr>
      <dsp:spPr>
        <a:xfrm>
          <a:off x="5943600" y="2050641"/>
          <a:ext cx="323088" cy="37795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943600" y="2126231"/>
        <a:ext cx="226162" cy="226772"/>
      </dsp:txXfrm>
    </dsp:sp>
    <dsp:sp modelId="{C17F1670-03EA-4729-A811-1B70D2F274CE}">
      <dsp:nvSpPr>
        <dsp:cNvPr id="0" name=""/>
        <dsp:cNvSpPr/>
      </dsp:nvSpPr>
      <dsp:spPr>
        <a:xfrm>
          <a:off x="6400800" y="1782417"/>
          <a:ext cx="1523999" cy="914399"/>
        </a:xfrm>
        <a:prstGeom prst="roundRect">
          <a:avLst>
            <a:gd name="adj" fmla="val 10000"/>
          </a:avLst>
        </a:prstGeom>
        <a:solidFill>
          <a:schemeClr val="accent4">
            <a:lumMod val="50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kern="1200" cap="none" spc="0" dirty="0">
              <a:ln w="0"/>
              <a:solidFill>
                <a:schemeClr val="tx1"/>
              </a:solidFill>
              <a:effectLst>
                <a:outerShdw blurRad="38100" dist="19050" dir="2700000" algn="tl" rotWithShape="0">
                  <a:schemeClr val="dk1">
                    <a:alpha val="40000"/>
                  </a:schemeClr>
                </a:outerShdw>
              </a:effectLst>
            </a:rPr>
            <a:t>Detention storage</a:t>
          </a:r>
        </a:p>
      </dsp:txBody>
      <dsp:txXfrm>
        <a:off x="6427582" y="1809199"/>
        <a:ext cx="1470435" cy="860835"/>
      </dsp:txXfrm>
    </dsp:sp>
    <dsp:sp modelId="{B8B6D6BB-5C82-45DB-9AA2-337A3E8A6298}">
      <dsp:nvSpPr>
        <dsp:cNvPr id="0" name=""/>
        <dsp:cNvSpPr/>
      </dsp:nvSpPr>
      <dsp:spPr>
        <a:xfrm>
          <a:off x="8077200" y="2050641"/>
          <a:ext cx="323088" cy="37795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8077200" y="2126231"/>
        <a:ext cx="226162" cy="226772"/>
      </dsp:txXfrm>
    </dsp:sp>
    <dsp:sp modelId="{CEADCE47-65FC-4604-A780-2AEBBCD5FAD1}">
      <dsp:nvSpPr>
        <dsp:cNvPr id="0" name=""/>
        <dsp:cNvSpPr/>
      </dsp:nvSpPr>
      <dsp:spPr>
        <a:xfrm>
          <a:off x="8534400" y="1782417"/>
          <a:ext cx="1523999" cy="914399"/>
        </a:xfrm>
        <a:prstGeom prst="roundRect">
          <a:avLst>
            <a:gd name="adj" fmla="val 10000"/>
          </a:avLst>
        </a:prstGeom>
        <a:solidFill>
          <a:schemeClr val="tx2">
            <a:lumMod val="7500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Formation of rivulets</a:t>
          </a:r>
        </a:p>
      </dsp:txBody>
      <dsp:txXfrm>
        <a:off x="8561182" y="1809199"/>
        <a:ext cx="1470435" cy="860835"/>
      </dsp:txXfrm>
    </dsp:sp>
    <dsp:sp modelId="{B4B00986-864F-4052-B34E-671BEDC911DC}">
      <dsp:nvSpPr>
        <dsp:cNvPr id="0" name=""/>
        <dsp:cNvSpPr/>
      </dsp:nvSpPr>
      <dsp:spPr>
        <a:xfrm>
          <a:off x="10210800" y="2050641"/>
          <a:ext cx="323088" cy="37795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0210800" y="2126231"/>
        <a:ext cx="226162" cy="226772"/>
      </dsp:txXfrm>
    </dsp:sp>
    <dsp:sp modelId="{E1C645D4-9ABF-412F-93F2-E62A7AD7D644}">
      <dsp:nvSpPr>
        <dsp:cNvPr id="0" name=""/>
        <dsp:cNvSpPr/>
      </dsp:nvSpPr>
      <dsp:spPr>
        <a:xfrm>
          <a:off x="10668000" y="1782417"/>
          <a:ext cx="1523999" cy="914399"/>
        </a:xfrm>
        <a:prstGeom prst="roundRect">
          <a:avLst>
            <a:gd name="adj" fmla="val 10000"/>
          </a:avLst>
        </a:prstGeom>
        <a:solidFill>
          <a:srgbClr val="002060"/>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Channel flow</a:t>
          </a:r>
        </a:p>
      </dsp:txBody>
      <dsp:txXfrm>
        <a:off x="10694782" y="1809199"/>
        <a:ext cx="1470435" cy="8608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6D276-A5D3-46DB-9B6C-71659663DB69}">
      <dsp:nvSpPr>
        <dsp:cNvPr id="0" name=""/>
        <dsp:cNvSpPr/>
      </dsp:nvSpPr>
      <dsp:spPr>
        <a:xfrm rot="5400000">
          <a:off x="-190630" y="173878"/>
          <a:ext cx="1401676" cy="10596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Data Collection</a:t>
          </a:r>
        </a:p>
      </dsp:txBody>
      <dsp:txXfrm rot="-5400000">
        <a:off x="-19620" y="532698"/>
        <a:ext cx="1059657" cy="342019"/>
      </dsp:txXfrm>
    </dsp:sp>
    <dsp:sp modelId="{0F9983D7-A22E-4377-ACED-954921931F58}">
      <dsp:nvSpPr>
        <dsp:cNvPr id="0" name=""/>
        <dsp:cNvSpPr/>
      </dsp:nvSpPr>
      <dsp:spPr>
        <a:xfrm rot="5400000">
          <a:off x="6150422" y="-5146758"/>
          <a:ext cx="911568" cy="11210825"/>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To develop a unit hydrograph it is desirable to acquire as many rain fall records as possible </a:t>
          </a:r>
        </a:p>
        <a:p>
          <a:pPr marL="171450" lvl="1" indent="-171450" algn="l" defTabSz="755650">
            <a:lnSpc>
              <a:spcPct val="90000"/>
            </a:lnSpc>
            <a:spcBef>
              <a:spcPct val="0"/>
            </a:spcBef>
            <a:spcAft>
              <a:spcPct val="15000"/>
            </a:spcAft>
            <a:buChar char="•"/>
          </a:pPr>
          <a:r>
            <a:rPr lang="en-US" sz="1700" kern="1200" dirty="0"/>
            <a:t>These can be obtained from the published data by meteorological department</a:t>
          </a:r>
        </a:p>
      </dsp:txBody>
      <dsp:txXfrm rot="-5400000">
        <a:off x="1000794" y="47369"/>
        <a:ext cx="11166326" cy="822570"/>
      </dsp:txXfrm>
    </dsp:sp>
    <dsp:sp modelId="{E5955BB3-25E4-46E6-A2A4-5AD5378AAD67}">
      <dsp:nvSpPr>
        <dsp:cNvPr id="0" name=""/>
        <dsp:cNvSpPr/>
      </dsp:nvSpPr>
      <dsp:spPr>
        <a:xfrm rot="5400000">
          <a:off x="-190630" y="1430530"/>
          <a:ext cx="1401676" cy="10596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Preliminary selection</a:t>
          </a:r>
        </a:p>
      </dsp:txBody>
      <dsp:txXfrm rot="-5400000">
        <a:off x="-19620" y="1789350"/>
        <a:ext cx="1059657" cy="342019"/>
      </dsp:txXfrm>
    </dsp:sp>
    <dsp:sp modelId="{5DAD1487-7CF1-4B4C-9653-DAF77928AA09}">
      <dsp:nvSpPr>
        <dsp:cNvPr id="0" name=""/>
        <dsp:cNvSpPr/>
      </dsp:nvSpPr>
      <dsp:spPr>
        <a:xfrm rot="5400000">
          <a:off x="6150662" y="-3890347"/>
          <a:ext cx="911089" cy="11210825"/>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Storms occurring individually , simple storm structure</a:t>
          </a:r>
        </a:p>
        <a:p>
          <a:pPr marL="171450" lvl="1" indent="-171450" algn="l" defTabSz="755650">
            <a:lnSpc>
              <a:spcPct val="90000"/>
            </a:lnSpc>
            <a:spcBef>
              <a:spcPct val="0"/>
            </a:spcBef>
            <a:spcAft>
              <a:spcPct val="15000"/>
            </a:spcAft>
            <a:buChar char="•"/>
          </a:pPr>
          <a:r>
            <a:rPr lang="en-US" sz="1700" kern="1200" dirty="0"/>
            <a:t>Storms having uniform distribution of rainfall throughout the rainfall excess period</a:t>
          </a:r>
        </a:p>
        <a:p>
          <a:pPr marL="171450" lvl="1" indent="-171450" algn="l" defTabSz="755650">
            <a:lnSpc>
              <a:spcPct val="90000"/>
            </a:lnSpc>
            <a:spcBef>
              <a:spcPct val="0"/>
            </a:spcBef>
            <a:spcAft>
              <a:spcPct val="15000"/>
            </a:spcAft>
            <a:buChar char="•"/>
          </a:pPr>
          <a:r>
            <a:rPr lang="en-US" sz="1700" kern="1200" dirty="0"/>
            <a:t>Storms having uniform spatial distribution of rainfall</a:t>
          </a:r>
        </a:p>
      </dsp:txBody>
      <dsp:txXfrm rot="-5400000">
        <a:off x="1000794" y="1303997"/>
        <a:ext cx="11166349" cy="822137"/>
      </dsp:txXfrm>
    </dsp:sp>
    <dsp:sp modelId="{DE73E5A9-8738-4BEC-A946-0D3838A5B520}">
      <dsp:nvSpPr>
        <dsp:cNvPr id="0" name=""/>
        <dsp:cNvSpPr/>
      </dsp:nvSpPr>
      <dsp:spPr>
        <a:xfrm rot="5400000">
          <a:off x="-190630" y="2687181"/>
          <a:ext cx="1401676" cy="10596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Further shortlisting</a:t>
          </a:r>
        </a:p>
      </dsp:txBody>
      <dsp:txXfrm rot="-5400000">
        <a:off x="-19620" y="3046001"/>
        <a:ext cx="1059657" cy="342019"/>
      </dsp:txXfrm>
    </dsp:sp>
    <dsp:sp modelId="{5140306A-5C78-4D5E-9CB1-7225F8FF9FC9}">
      <dsp:nvSpPr>
        <dsp:cNvPr id="0" name=""/>
        <dsp:cNvSpPr/>
      </dsp:nvSpPr>
      <dsp:spPr>
        <a:xfrm rot="5400000">
          <a:off x="6150662" y="-2633695"/>
          <a:ext cx="911089" cy="11210825"/>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Duration of rain event should be approximately 10-30% of lag time of the basin</a:t>
          </a:r>
        </a:p>
        <a:p>
          <a:pPr marL="171450" lvl="1" indent="-171450" algn="l" defTabSz="755650">
            <a:lnSpc>
              <a:spcPct val="90000"/>
            </a:lnSpc>
            <a:spcBef>
              <a:spcPct val="0"/>
            </a:spcBef>
            <a:spcAft>
              <a:spcPct val="15000"/>
            </a:spcAft>
            <a:buChar char="•"/>
          </a:pPr>
          <a:r>
            <a:rPr lang="en-US" sz="1700" kern="1200" dirty="0"/>
            <a:t>DRO volume should be 0.5-1.75 units</a:t>
          </a:r>
        </a:p>
        <a:p>
          <a:pPr marL="171450" lvl="1" indent="-171450" algn="l" defTabSz="755650">
            <a:lnSpc>
              <a:spcPct val="90000"/>
            </a:lnSpc>
            <a:spcBef>
              <a:spcPct val="0"/>
            </a:spcBef>
            <a:spcAft>
              <a:spcPct val="15000"/>
            </a:spcAft>
            <a:buChar char="•"/>
          </a:pPr>
          <a:r>
            <a:rPr lang="en-US" sz="1700" kern="1200" dirty="0"/>
            <a:t>Suitable number of storms should be analyzed to obtain average ordinates</a:t>
          </a:r>
        </a:p>
      </dsp:txBody>
      <dsp:txXfrm rot="-5400000">
        <a:off x="1000794" y="2560649"/>
        <a:ext cx="11166349" cy="822137"/>
      </dsp:txXfrm>
    </dsp:sp>
    <dsp:sp modelId="{CC790186-5584-423F-ADC7-76145FE256AF}">
      <dsp:nvSpPr>
        <dsp:cNvPr id="0" name=""/>
        <dsp:cNvSpPr/>
      </dsp:nvSpPr>
      <dsp:spPr>
        <a:xfrm rot="5400000">
          <a:off x="-190630" y="3943832"/>
          <a:ext cx="1401676" cy="1059657"/>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Conversion of DRO to UHG</a:t>
          </a:r>
        </a:p>
      </dsp:txBody>
      <dsp:txXfrm rot="-5400000">
        <a:off x="-19620" y="4302652"/>
        <a:ext cx="1059657" cy="342019"/>
      </dsp:txXfrm>
    </dsp:sp>
    <dsp:sp modelId="{23848C46-AEAC-4DBF-8477-4992D0968581}">
      <dsp:nvSpPr>
        <dsp:cNvPr id="0" name=""/>
        <dsp:cNvSpPr/>
      </dsp:nvSpPr>
      <dsp:spPr>
        <a:xfrm rot="5400000">
          <a:off x="6150662" y="-1377044"/>
          <a:ext cx="911089" cy="11210825"/>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Separation of the components of hydrograph i.e., DRO and Base flow</a:t>
          </a:r>
        </a:p>
        <a:p>
          <a:pPr marL="171450" lvl="1" indent="-171450" algn="l" defTabSz="755650">
            <a:lnSpc>
              <a:spcPct val="90000"/>
            </a:lnSpc>
            <a:spcBef>
              <a:spcPct val="0"/>
            </a:spcBef>
            <a:spcAft>
              <a:spcPct val="15000"/>
            </a:spcAft>
            <a:buChar char="•"/>
          </a:pPr>
          <a:r>
            <a:rPr lang="en-US" sz="1700" kern="1200" dirty="0"/>
            <a:t>Direct runoff ordinates of each storm should be reduced so that each event represents 1 unit of DRO</a:t>
          </a:r>
        </a:p>
        <a:p>
          <a:pPr marL="171450" lvl="1" indent="-171450" algn="l" defTabSz="755650">
            <a:lnSpc>
              <a:spcPct val="90000"/>
            </a:lnSpc>
            <a:spcBef>
              <a:spcPct val="0"/>
            </a:spcBef>
            <a:spcAft>
              <a:spcPct val="15000"/>
            </a:spcAft>
            <a:buChar char="•"/>
          </a:pPr>
          <a:r>
            <a:rPr lang="en-US" sz="1700" kern="1200" dirty="0"/>
            <a:t>Final UHG of a specific duration can be obtained by averaging ordinates of selected ordinates</a:t>
          </a:r>
        </a:p>
      </dsp:txBody>
      <dsp:txXfrm rot="-5400000">
        <a:off x="1000794" y="3817300"/>
        <a:ext cx="11166349" cy="82213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4AE91-8FCB-4267-B24C-CA5A0B489491}" type="datetimeFigureOut">
              <a:rPr lang="en-US" smtClean="0"/>
              <a:t>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38DF19-A663-488E-AC2A-51EA52608953}" type="slidenum">
              <a:rPr lang="en-US" smtClean="0"/>
              <a:t>‹#›</a:t>
            </a:fld>
            <a:endParaRPr lang="en-US"/>
          </a:p>
        </p:txBody>
      </p:sp>
    </p:spTree>
    <p:extLst>
      <p:ext uri="{BB962C8B-B14F-4D97-AF65-F5344CB8AC3E}">
        <p14:creationId xmlns:p14="http://schemas.microsoft.com/office/powerpoint/2010/main" val="1759097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6</a:t>
            </a:fld>
            <a:endParaRPr lang="en-US"/>
          </a:p>
        </p:txBody>
      </p:sp>
    </p:spTree>
    <p:extLst>
      <p:ext uri="{BB962C8B-B14F-4D97-AF65-F5344CB8AC3E}">
        <p14:creationId xmlns:p14="http://schemas.microsoft.com/office/powerpoint/2010/main" val="3657448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22</a:t>
            </a:fld>
            <a:endParaRPr lang="en-US"/>
          </a:p>
        </p:txBody>
      </p:sp>
    </p:spTree>
    <p:extLst>
      <p:ext uri="{BB962C8B-B14F-4D97-AF65-F5344CB8AC3E}">
        <p14:creationId xmlns:p14="http://schemas.microsoft.com/office/powerpoint/2010/main" val="473286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23</a:t>
            </a:fld>
            <a:endParaRPr lang="en-US"/>
          </a:p>
        </p:txBody>
      </p:sp>
    </p:spTree>
    <p:extLst>
      <p:ext uri="{BB962C8B-B14F-4D97-AF65-F5344CB8AC3E}">
        <p14:creationId xmlns:p14="http://schemas.microsoft.com/office/powerpoint/2010/main" val="2337566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24</a:t>
            </a:fld>
            <a:endParaRPr lang="en-US"/>
          </a:p>
        </p:txBody>
      </p:sp>
    </p:spTree>
    <p:extLst>
      <p:ext uri="{BB962C8B-B14F-4D97-AF65-F5344CB8AC3E}">
        <p14:creationId xmlns:p14="http://schemas.microsoft.com/office/powerpoint/2010/main" val="1044146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25</a:t>
            </a:fld>
            <a:endParaRPr lang="en-US"/>
          </a:p>
        </p:txBody>
      </p:sp>
    </p:spTree>
    <p:extLst>
      <p:ext uri="{BB962C8B-B14F-4D97-AF65-F5344CB8AC3E}">
        <p14:creationId xmlns:p14="http://schemas.microsoft.com/office/powerpoint/2010/main" val="3338054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8DF19-A663-488E-AC2A-51EA52608953}" type="slidenum">
              <a:rPr lang="en-US" smtClean="0"/>
              <a:t>26</a:t>
            </a:fld>
            <a:endParaRPr lang="en-US"/>
          </a:p>
        </p:txBody>
      </p:sp>
    </p:spTree>
    <p:extLst>
      <p:ext uri="{BB962C8B-B14F-4D97-AF65-F5344CB8AC3E}">
        <p14:creationId xmlns:p14="http://schemas.microsoft.com/office/powerpoint/2010/main" val="571771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E22D8062-47C2-4E95-83B3-1754FDEF98D3}" type="datetime1">
              <a:rPr lang="en-US" smtClean="0"/>
              <a:t>1/3/2017</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7C3392FF-BDC4-4B00-BEB0-3192834FFE86}" type="slidenum">
              <a:rPr lang="en-US" smtClean="0"/>
              <a:t>‹#›</a:t>
            </a:fld>
            <a:endParaRPr lang="en-US"/>
          </a:p>
        </p:txBody>
      </p:sp>
    </p:spTree>
    <p:extLst>
      <p:ext uri="{BB962C8B-B14F-4D97-AF65-F5344CB8AC3E}">
        <p14:creationId xmlns:p14="http://schemas.microsoft.com/office/powerpoint/2010/main" val="1604206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22A966-B0D2-406E-9C4E-2270DE095E88}" type="datetime1">
              <a:rPr lang="en-US" smtClean="0"/>
              <a:t>1/3/2017</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611194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16C6F93-B73A-460C-835D-096B192CFA06}"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2522697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6BF8EA5-45D9-4157-A699-5AC0925E4AB7}"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2297962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2D1D55-9E4E-4732-90E9-889F89AAC764}"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392271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9131C13-C7AA-468E-AB46-72BD5A3470E1}" type="datetime1">
              <a:rPr lang="en-US" smtClean="0"/>
              <a:t>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1523258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7721795-B5C4-4205-A33E-0DD10FC79E33}" type="datetime1">
              <a:rPr lang="en-US" smtClean="0"/>
              <a:t>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4272255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C31477-400D-4F7B-A44B-76466B671EDE}"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1344032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35F414-5A03-4770-8677-097B1C129701}"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4292560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D926A6-BB67-4FCC-85D7-A38B18B9A3A4}"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241757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9AB828-52DB-4237-8E68-4B08840A0013}" type="datetime1">
              <a:rPr lang="en-US" smtClean="0"/>
              <a:t>1/3/2017</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1201090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01E883-A27B-469D-A9E9-8D526F75D762}" type="datetime1">
              <a:rPr lang="en-US" smtClean="0"/>
              <a:t>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197100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1D5089-4FEE-4094-BD45-8C254DC9919D}" type="datetime1">
              <a:rPr lang="en-US" smtClean="0"/>
              <a:t>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3562141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FD8975-447B-4448-866D-DA748EC9A7D8}" type="datetime1">
              <a:rPr lang="en-US" smtClean="0"/>
              <a:t>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687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C57F0B-0A1A-4B3A-BB7C-3F3E4FFEDE3E}" type="datetime1">
              <a:rPr lang="en-US" smtClean="0"/>
              <a:t>1/3/2017</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406165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5211DC-6E32-4D78-81AD-AD3604D2E4E4}" type="datetime1">
              <a:rPr lang="en-US" smtClean="0"/>
              <a:t>1/3/2017</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102697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49DC4B-36CE-4E01-BC84-18A408AD61EA}" type="datetime1">
              <a:rPr lang="en-US" smtClean="0"/>
              <a:t>1/3/2017</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C3392FF-BDC4-4B00-BEB0-3192834FFE86}" type="slidenum">
              <a:rPr lang="en-US" smtClean="0"/>
              <a:t>‹#›</a:t>
            </a:fld>
            <a:endParaRPr lang="en-US"/>
          </a:p>
        </p:txBody>
      </p:sp>
    </p:spTree>
    <p:extLst>
      <p:ext uri="{BB962C8B-B14F-4D97-AF65-F5344CB8AC3E}">
        <p14:creationId xmlns:p14="http://schemas.microsoft.com/office/powerpoint/2010/main" val="36880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6B64D0F-5D84-455E-B49B-86BB35292FCA}" type="datetime1">
              <a:rPr lang="en-US" smtClean="0"/>
              <a:t>1/3/2017</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7C3392FF-BDC4-4B00-BEB0-3192834FFE86}" type="slidenum">
              <a:rPr lang="en-US" smtClean="0"/>
              <a:t>‹#›</a:t>
            </a:fld>
            <a:endParaRPr lang="en-US"/>
          </a:p>
        </p:txBody>
      </p:sp>
    </p:spTree>
    <p:extLst>
      <p:ext uri="{BB962C8B-B14F-4D97-AF65-F5344CB8AC3E}">
        <p14:creationId xmlns:p14="http://schemas.microsoft.com/office/powerpoint/2010/main" val="185793868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HYDROGRAPHS</a:t>
            </a:r>
          </a:p>
        </p:txBody>
      </p:sp>
      <p:sp>
        <p:nvSpPr>
          <p:cNvPr id="3" name="Subtitle 2"/>
          <p:cNvSpPr>
            <a:spLocks noGrp="1"/>
          </p:cNvSpPr>
          <p:nvPr>
            <p:ph type="subTitle" idx="1"/>
          </p:nvPr>
        </p:nvSpPr>
        <p:spPr/>
        <p:txBody>
          <a:bodyPr/>
          <a:lstStyle/>
          <a:p>
            <a:r>
              <a:rPr lang="en-US" dirty="0"/>
              <a:t>LECTURE 11</a:t>
            </a:r>
          </a:p>
        </p:txBody>
      </p:sp>
      <p:sp>
        <p:nvSpPr>
          <p:cNvPr id="4" name="Slide Number Placeholder 3"/>
          <p:cNvSpPr>
            <a:spLocks noGrp="1"/>
          </p:cNvSpPr>
          <p:nvPr>
            <p:ph type="sldNum" sz="quarter" idx="12"/>
          </p:nvPr>
        </p:nvSpPr>
        <p:spPr/>
        <p:txBody>
          <a:bodyPr/>
          <a:lstStyle/>
          <a:p>
            <a:fld id="{7C3392FF-BDC4-4B00-BEB0-3192834FFE86}" type="slidenum">
              <a:rPr lang="en-US" smtClean="0"/>
              <a:t>1</a:t>
            </a:fld>
            <a:endParaRPr lang="en-US"/>
          </a:p>
        </p:txBody>
      </p:sp>
    </p:spTree>
    <p:extLst>
      <p:ext uri="{BB962C8B-B14F-4D97-AF65-F5344CB8AC3E}">
        <p14:creationId xmlns:p14="http://schemas.microsoft.com/office/powerpoint/2010/main" val="205745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DRAINAGE OF WATERSHED</a:t>
            </a:r>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747712" y="2244189"/>
            <a:ext cx="4818201" cy="4501098"/>
          </a:xfrm>
          <a:prstGeom prst="rect">
            <a:avLst/>
          </a:prstGeom>
        </p:spPr>
      </p:pic>
      <p:pic>
        <p:nvPicPr>
          <p:cNvPr id="5" name="Picture 4"/>
          <p:cNvPicPr>
            <a:picLocks noChangeAspect="1"/>
          </p:cNvPicPr>
          <p:nvPr/>
        </p:nvPicPr>
        <p:blipFill>
          <a:blip r:embed="rId3"/>
          <a:stretch>
            <a:fillRect/>
          </a:stretch>
        </p:blipFill>
        <p:spPr>
          <a:xfrm>
            <a:off x="5726802" y="2244190"/>
            <a:ext cx="4861685" cy="4576228"/>
          </a:xfrm>
          <a:prstGeom prst="rect">
            <a:avLst/>
          </a:prstGeom>
        </p:spPr>
      </p:pic>
      <p:sp>
        <p:nvSpPr>
          <p:cNvPr id="6" name="Slide Number Placeholder 5"/>
          <p:cNvSpPr>
            <a:spLocks noGrp="1"/>
          </p:cNvSpPr>
          <p:nvPr>
            <p:ph type="sldNum" sz="quarter" idx="12"/>
          </p:nvPr>
        </p:nvSpPr>
        <p:spPr/>
        <p:txBody>
          <a:bodyPr/>
          <a:lstStyle/>
          <a:p>
            <a:fld id="{7C3392FF-BDC4-4B00-BEB0-3192834FFE86}" type="slidenum">
              <a:rPr lang="en-US" smtClean="0"/>
              <a:t>10</a:t>
            </a:fld>
            <a:endParaRPr lang="en-US"/>
          </a:p>
        </p:txBody>
      </p:sp>
    </p:spTree>
    <p:extLst>
      <p:ext uri="{BB962C8B-B14F-4D97-AF65-F5344CB8AC3E}">
        <p14:creationId xmlns:p14="http://schemas.microsoft.com/office/powerpoint/2010/main" val="125077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LAND COVER</a:t>
            </a:r>
          </a:p>
        </p:txBody>
      </p:sp>
      <p:sp>
        <p:nvSpPr>
          <p:cNvPr id="3" name="Content Placeholder 2"/>
          <p:cNvSpPr>
            <a:spLocks noGrp="1"/>
          </p:cNvSpPr>
          <p:nvPr>
            <p:ph idx="1"/>
          </p:nvPr>
        </p:nvSpPr>
        <p:spPr/>
        <p:txBody>
          <a:bodyPr/>
          <a:lstStyle/>
          <a:p>
            <a:endParaRPr lang="en-US"/>
          </a:p>
        </p:txBody>
      </p:sp>
      <p:pic>
        <p:nvPicPr>
          <p:cNvPr id="2050" name="Picture 2" descr="Image result for effect of shape of the watershed on the shape of hydr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4953" y="2603500"/>
            <a:ext cx="9566387" cy="3793824"/>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7C3392FF-BDC4-4B00-BEB0-3192834FFE86}" type="slidenum">
              <a:rPr lang="en-US" smtClean="0"/>
              <a:t>11</a:t>
            </a:fld>
            <a:endParaRPr lang="en-US"/>
          </a:p>
        </p:txBody>
      </p:sp>
    </p:spTree>
    <p:extLst>
      <p:ext uri="{BB962C8B-B14F-4D97-AF65-F5344CB8AC3E}">
        <p14:creationId xmlns:p14="http://schemas.microsoft.com/office/powerpoint/2010/main" val="1516100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HYDROGRAPH AND TIME RELATIONS</a:t>
            </a:r>
          </a:p>
        </p:txBody>
      </p:sp>
      <p:sp>
        <p:nvSpPr>
          <p:cNvPr id="3" name="Content Placeholder 2"/>
          <p:cNvSpPr>
            <a:spLocks noGrp="1"/>
          </p:cNvSpPr>
          <p:nvPr>
            <p:ph idx="1"/>
          </p:nvPr>
        </p:nvSpPr>
        <p:spPr/>
        <p:txBody>
          <a:bodyPr/>
          <a:lstStyle/>
          <a:p>
            <a:r>
              <a:rPr lang="en-US" dirty="0"/>
              <a:t>Time base: Time from which the concentration curve begins (point of rise) until the direct runoff ceases.</a:t>
            </a:r>
          </a:p>
        </p:txBody>
      </p:sp>
      <p:pic>
        <p:nvPicPr>
          <p:cNvPr id="4098" name="Picture 2" descr="Image result for time base OF HYDR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4852" y="3648101"/>
            <a:ext cx="6811618" cy="334830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7C3392FF-BDC4-4B00-BEB0-3192834FFE86}" type="slidenum">
              <a:rPr lang="en-US" smtClean="0"/>
              <a:t>12</a:t>
            </a:fld>
            <a:endParaRPr lang="en-US"/>
          </a:p>
        </p:txBody>
      </p:sp>
    </p:spTree>
    <p:extLst>
      <p:ext uri="{BB962C8B-B14F-4D97-AF65-F5344CB8AC3E}">
        <p14:creationId xmlns:p14="http://schemas.microsoft.com/office/powerpoint/2010/main" val="1846296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HYDROGRAPH AND TIME RELATIONS</a:t>
            </a:r>
          </a:p>
        </p:txBody>
      </p:sp>
      <p:sp>
        <p:nvSpPr>
          <p:cNvPr id="3" name="Content Placeholder 2"/>
          <p:cNvSpPr>
            <a:spLocks noGrp="1"/>
          </p:cNvSpPr>
          <p:nvPr>
            <p:ph idx="1"/>
          </p:nvPr>
        </p:nvSpPr>
        <p:spPr/>
        <p:txBody>
          <a:bodyPr/>
          <a:lstStyle/>
          <a:p>
            <a:r>
              <a:rPr lang="en-US" dirty="0"/>
              <a:t>Lag time or Basin Lag: difference in time between center of mass of effective rainfall and center of mass of runoff produced. Or</a:t>
            </a:r>
          </a:p>
          <a:p>
            <a:r>
              <a:rPr lang="en-US" dirty="0"/>
              <a:t>Time interval from the maximum effective rainfall to peak rate of runoff.</a:t>
            </a:r>
          </a:p>
        </p:txBody>
      </p:sp>
      <p:pic>
        <p:nvPicPr>
          <p:cNvPr id="4098" name="Picture 2" descr="Image result for time base OF HYDR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0870" y="3700215"/>
            <a:ext cx="6705600" cy="3296188"/>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7C3392FF-BDC4-4B00-BEB0-3192834FFE86}" type="slidenum">
              <a:rPr lang="en-US" smtClean="0"/>
              <a:t>13</a:t>
            </a:fld>
            <a:endParaRPr lang="en-US"/>
          </a:p>
        </p:txBody>
      </p:sp>
    </p:spTree>
    <p:extLst>
      <p:ext uri="{BB962C8B-B14F-4D97-AF65-F5344CB8AC3E}">
        <p14:creationId xmlns:p14="http://schemas.microsoft.com/office/powerpoint/2010/main" val="2333383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HYDROGRAPH AND TIME RELATIONS</a:t>
            </a:r>
          </a:p>
        </p:txBody>
      </p:sp>
      <p:sp>
        <p:nvSpPr>
          <p:cNvPr id="3" name="Content Placeholder 2"/>
          <p:cNvSpPr>
            <a:spLocks noGrp="1"/>
          </p:cNvSpPr>
          <p:nvPr>
            <p:ph idx="1"/>
          </p:nvPr>
        </p:nvSpPr>
        <p:spPr/>
        <p:txBody>
          <a:bodyPr/>
          <a:lstStyle/>
          <a:p>
            <a:r>
              <a:rPr lang="en-US" dirty="0"/>
              <a:t>Time of concentration: the concentration time is the time required, with uniform rain for 100% of a tract of land to contribute to the direct runoff at the outlet. Or the time for runoff to arrive at the outlet from the remote most point after the rain ceased .</a:t>
            </a:r>
          </a:p>
        </p:txBody>
      </p:sp>
      <p:sp>
        <p:nvSpPr>
          <p:cNvPr id="4" name="Slide Number Placeholder 3"/>
          <p:cNvSpPr>
            <a:spLocks noGrp="1"/>
          </p:cNvSpPr>
          <p:nvPr>
            <p:ph type="sldNum" sz="quarter" idx="12"/>
          </p:nvPr>
        </p:nvSpPr>
        <p:spPr/>
        <p:txBody>
          <a:bodyPr/>
          <a:lstStyle/>
          <a:p>
            <a:fld id="{7C3392FF-BDC4-4B00-BEB0-3192834FFE86}" type="slidenum">
              <a:rPr lang="en-US" smtClean="0"/>
              <a:t>14</a:t>
            </a:fld>
            <a:endParaRPr lang="en-US"/>
          </a:p>
        </p:txBody>
      </p:sp>
    </p:spTree>
    <p:extLst>
      <p:ext uri="{BB962C8B-B14F-4D97-AF65-F5344CB8AC3E}">
        <p14:creationId xmlns:p14="http://schemas.microsoft.com/office/powerpoint/2010/main" val="3596216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HYDROGRAPH SEPARATION</a:t>
            </a:r>
          </a:p>
        </p:txBody>
      </p:sp>
      <p:sp>
        <p:nvSpPr>
          <p:cNvPr id="3" name="Content Placeholder 2"/>
          <p:cNvSpPr>
            <a:spLocks noGrp="1"/>
          </p:cNvSpPr>
          <p:nvPr>
            <p:ph idx="1"/>
          </p:nvPr>
        </p:nvSpPr>
        <p:spPr>
          <a:xfrm>
            <a:off x="1154953" y="2603500"/>
            <a:ext cx="8761412" cy="3416300"/>
          </a:xfrm>
        </p:spPr>
        <p:txBody>
          <a:bodyPr/>
          <a:lstStyle/>
          <a:p>
            <a:r>
              <a:rPr lang="en-US" dirty="0"/>
              <a:t>Hydrograph  separation means to separate base flow and DRO in a hydrograph as a basis for further analysis techniques</a:t>
            </a:r>
          </a:p>
          <a:p>
            <a:r>
              <a:rPr lang="en-US" dirty="0"/>
              <a:t>Several methods of base flow separation are used when exact amount of base flow is unknown. Such as</a:t>
            </a:r>
          </a:p>
          <a:p>
            <a:pPr lvl="1"/>
            <a:r>
              <a:rPr lang="en-US" dirty="0"/>
              <a:t>Constant Discharge method/ Horizontal line method</a:t>
            </a:r>
          </a:p>
          <a:p>
            <a:pPr lvl="1"/>
            <a:r>
              <a:rPr lang="en-US" dirty="0"/>
              <a:t>Constant slope method</a:t>
            </a:r>
          </a:p>
          <a:p>
            <a:pPr lvl="1"/>
            <a:r>
              <a:rPr lang="en-US" dirty="0"/>
              <a:t>Fixed base time method</a:t>
            </a:r>
          </a:p>
          <a:p>
            <a:pPr lvl="1"/>
            <a:r>
              <a:rPr lang="en-US" dirty="0"/>
              <a:t>Concave method</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7C3392FF-BDC4-4B00-BEB0-3192834FFE86}" type="slidenum">
              <a:rPr lang="en-US" smtClean="0"/>
              <a:t>15</a:t>
            </a:fld>
            <a:endParaRPr lang="en-US"/>
          </a:p>
        </p:txBody>
      </p:sp>
    </p:spTree>
    <p:extLst>
      <p:ext uri="{BB962C8B-B14F-4D97-AF65-F5344CB8AC3E}">
        <p14:creationId xmlns:p14="http://schemas.microsoft.com/office/powerpoint/2010/main" val="696476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HYDROGRAPHS</a:t>
            </a:r>
          </a:p>
        </p:txBody>
      </p:sp>
      <p:sp>
        <p:nvSpPr>
          <p:cNvPr id="3" name="Content Placeholder 2"/>
          <p:cNvSpPr>
            <a:spLocks noGrp="1"/>
          </p:cNvSpPr>
          <p:nvPr>
            <p:ph idx="1"/>
          </p:nvPr>
        </p:nvSpPr>
        <p:spPr/>
        <p:txBody>
          <a:bodyPr/>
          <a:lstStyle/>
          <a:p>
            <a:r>
              <a:rPr lang="en-US" dirty="0"/>
              <a:t>Unit hydrograph is a direct runoff hydrograph resulting from one unit (one inch or one cm) of constant intensity uniform rainfall occurring over the entire watershed.</a:t>
            </a:r>
          </a:p>
          <a:p>
            <a:r>
              <a:rPr lang="en-US" dirty="0"/>
              <a:t>The concept of unit hydrograph is based on linear systems theory and follows the principles of superposition and proportionality.</a:t>
            </a:r>
          </a:p>
          <a:p>
            <a:r>
              <a:rPr lang="en-US" dirty="0"/>
              <a:t>It is incorrect to describe a unit hydrograph without specifying the duration, of the storm that produced it</a:t>
            </a:r>
          </a:p>
          <a:p>
            <a:r>
              <a:rPr lang="en-US" dirty="0"/>
              <a:t>An x hours unit hydrograph means a direct runoff hydrograph having 1.0 inch volume resulting from an x hours storm having a steady intensity 1/x in per hour</a:t>
            </a:r>
          </a:p>
        </p:txBody>
      </p:sp>
      <p:sp>
        <p:nvSpPr>
          <p:cNvPr id="4" name="Slide Number Placeholder 3"/>
          <p:cNvSpPr>
            <a:spLocks noGrp="1"/>
          </p:cNvSpPr>
          <p:nvPr>
            <p:ph type="sldNum" sz="quarter" idx="12"/>
          </p:nvPr>
        </p:nvSpPr>
        <p:spPr/>
        <p:txBody>
          <a:bodyPr/>
          <a:lstStyle/>
          <a:p>
            <a:fld id="{7C3392FF-BDC4-4B00-BEB0-3192834FFE86}" type="slidenum">
              <a:rPr lang="en-US" smtClean="0"/>
              <a:t>16</a:t>
            </a:fld>
            <a:endParaRPr lang="en-US"/>
          </a:p>
        </p:txBody>
      </p:sp>
    </p:spTree>
    <p:extLst>
      <p:ext uri="{BB962C8B-B14F-4D97-AF65-F5344CB8AC3E}">
        <p14:creationId xmlns:p14="http://schemas.microsoft.com/office/powerpoint/2010/main" val="36664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OF UNIT HYDROGRAPH</a:t>
            </a:r>
          </a:p>
        </p:txBody>
      </p:sp>
      <p:sp>
        <p:nvSpPr>
          <p:cNvPr id="3" name="Content Placeholder 2"/>
          <p:cNvSpPr>
            <a:spLocks noGrp="1"/>
          </p:cNvSpPr>
          <p:nvPr>
            <p:ph idx="1"/>
          </p:nvPr>
        </p:nvSpPr>
        <p:spPr>
          <a:xfrm>
            <a:off x="1154954" y="2603499"/>
            <a:ext cx="8876941" cy="3996083"/>
          </a:xfrm>
        </p:spPr>
        <p:txBody>
          <a:bodyPr>
            <a:normAutofit/>
          </a:bodyPr>
          <a:lstStyle/>
          <a:p>
            <a:r>
              <a:rPr lang="en-US" dirty="0"/>
              <a:t>A unit hydrograph is used for the prediction of flood peak and time to peak in the stream at a particular section due to any amount of effective precipitation</a:t>
            </a:r>
          </a:p>
          <a:p>
            <a:r>
              <a:rPr lang="en-US" dirty="0"/>
              <a:t>Application of an x-hour unit hydrograph to rainfall excess amounts more than 1 unit is accomplished just by multiplying the excess amount by the unit hydrograph ordinates</a:t>
            </a:r>
          </a:p>
          <a:p>
            <a:r>
              <a:rPr lang="en-US" dirty="0"/>
              <a:t>For example, a 3 hours rain event producing 2.0” effective precipitation would have runoff rates 2 times of a 3-hours unit hydrograph. Similarly a 3- hours storm having 0.5” net precipitation would produce runoff rates half of the 3 hours unit hydrograph. </a:t>
            </a:r>
          </a:p>
          <a:p>
            <a:r>
              <a:rPr lang="en-US" dirty="0"/>
              <a:t>This assumption of proportional flows applies only to equal duration storms</a:t>
            </a:r>
          </a:p>
        </p:txBody>
      </p:sp>
      <p:sp>
        <p:nvSpPr>
          <p:cNvPr id="4" name="Slide Number Placeholder 3"/>
          <p:cNvSpPr>
            <a:spLocks noGrp="1"/>
          </p:cNvSpPr>
          <p:nvPr>
            <p:ph type="sldNum" sz="quarter" idx="12"/>
          </p:nvPr>
        </p:nvSpPr>
        <p:spPr/>
        <p:txBody>
          <a:bodyPr/>
          <a:lstStyle/>
          <a:p>
            <a:fld id="{7C3392FF-BDC4-4B00-BEB0-3192834FFE86}" type="slidenum">
              <a:rPr lang="en-US" smtClean="0"/>
              <a:t>17</a:t>
            </a:fld>
            <a:endParaRPr lang="en-US"/>
          </a:p>
        </p:txBody>
      </p:sp>
    </p:spTree>
    <p:extLst>
      <p:ext uri="{BB962C8B-B14F-4D97-AF65-F5344CB8AC3E}">
        <p14:creationId xmlns:p14="http://schemas.microsoft.com/office/powerpoint/2010/main" val="1782349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OF UNIT HYDROGRAPH</a:t>
            </a:r>
          </a:p>
        </p:txBody>
      </p:sp>
      <p:sp>
        <p:nvSpPr>
          <p:cNvPr id="3" name="Content Placeholder 2"/>
          <p:cNvSpPr>
            <a:spLocks noGrp="1"/>
          </p:cNvSpPr>
          <p:nvPr>
            <p:ph idx="1"/>
          </p:nvPr>
        </p:nvSpPr>
        <p:spPr/>
        <p:txBody>
          <a:bodyPr/>
          <a:lstStyle/>
          <a:p>
            <a:r>
              <a:rPr lang="en-US" dirty="0"/>
              <a:t>Following are the assumptions while deriving the unit hydrograph:</a:t>
            </a:r>
          </a:p>
          <a:p>
            <a:pPr lvl="1"/>
            <a:r>
              <a:rPr lang="en-US" dirty="0"/>
              <a:t>Precipitation amount and intensity is uniform over the entire watershed</a:t>
            </a:r>
          </a:p>
          <a:p>
            <a:pPr lvl="1"/>
            <a:r>
              <a:rPr lang="en-US" dirty="0"/>
              <a:t>Precipitation intensity remains uniform throughout the storm</a:t>
            </a:r>
          </a:p>
          <a:p>
            <a:pPr lvl="1"/>
            <a:r>
              <a:rPr lang="en-US" dirty="0"/>
              <a:t>Base length of the hydrograph DRO for a particular catchment resulting from a storm of given duration is approximately the constant</a:t>
            </a:r>
          </a:p>
          <a:p>
            <a:pPr lvl="1"/>
            <a:r>
              <a:rPr lang="en-US" dirty="0"/>
              <a:t>Entire watershed is treated as a single unit</a:t>
            </a:r>
          </a:p>
        </p:txBody>
      </p:sp>
      <p:sp>
        <p:nvSpPr>
          <p:cNvPr id="4" name="Slide Number Placeholder 3"/>
          <p:cNvSpPr>
            <a:spLocks noGrp="1"/>
          </p:cNvSpPr>
          <p:nvPr>
            <p:ph type="sldNum" sz="quarter" idx="12"/>
          </p:nvPr>
        </p:nvSpPr>
        <p:spPr/>
        <p:txBody>
          <a:bodyPr/>
          <a:lstStyle/>
          <a:p>
            <a:fld id="{7C3392FF-BDC4-4B00-BEB0-3192834FFE86}" type="slidenum">
              <a:rPr lang="en-US" smtClean="0"/>
              <a:t>18</a:t>
            </a:fld>
            <a:endParaRPr lang="en-US"/>
          </a:p>
        </p:txBody>
      </p:sp>
    </p:spTree>
    <p:extLst>
      <p:ext uri="{BB962C8B-B14F-4D97-AF65-F5344CB8AC3E}">
        <p14:creationId xmlns:p14="http://schemas.microsoft.com/office/powerpoint/2010/main" val="3734070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DERIVATION OF UHG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21210288"/>
              </p:ext>
            </p:extLst>
          </p:nvPr>
        </p:nvGraphicFramePr>
        <p:xfrm>
          <a:off x="0" y="1680632"/>
          <a:ext cx="12191999" cy="5177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7C3392FF-BDC4-4B00-BEB0-3192834FFE86}" type="slidenum">
              <a:rPr lang="en-US" smtClean="0"/>
              <a:t>19</a:t>
            </a:fld>
            <a:endParaRPr lang="en-US"/>
          </a:p>
        </p:txBody>
      </p:sp>
    </p:spTree>
    <p:extLst>
      <p:ext uri="{BB962C8B-B14F-4D97-AF65-F5344CB8AC3E}">
        <p14:creationId xmlns:p14="http://schemas.microsoft.com/office/powerpoint/2010/main" val="281035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HYDROGRAPHS</a:t>
            </a:r>
          </a:p>
        </p:txBody>
      </p:sp>
      <p:sp>
        <p:nvSpPr>
          <p:cNvPr id="3" name="Content Placeholder 2"/>
          <p:cNvSpPr>
            <a:spLocks noGrp="1"/>
          </p:cNvSpPr>
          <p:nvPr>
            <p:ph idx="1"/>
          </p:nvPr>
        </p:nvSpPr>
        <p:spPr/>
        <p:txBody>
          <a:bodyPr/>
          <a:lstStyle/>
          <a:p>
            <a:r>
              <a:rPr lang="en-US" dirty="0"/>
              <a:t>A hydrograph is  a continuous graph showing the properties of stream flow with respect to time</a:t>
            </a:r>
          </a:p>
          <a:p>
            <a:r>
              <a:rPr lang="en-US" dirty="0"/>
              <a:t>Normally obtained by means of a continuous strip recorder that indicates stage versus time (stage hydrograph) and is then transformed to discharge hydrograph by use of rating curve.</a:t>
            </a:r>
          </a:p>
          <a:p>
            <a:r>
              <a:rPr lang="en-US" dirty="0"/>
              <a:t>The term hydrograph generally means discharge hydrograph</a:t>
            </a:r>
          </a:p>
          <a:p>
            <a:r>
              <a:rPr lang="en-US" dirty="0"/>
              <a:t>The hydrograph is a result of the physiological and hydrometerological effects of watershed</a:t>
            </a:r>
          </a:p>
        </p:txBody>
      </p:sp>
      <p:sp>
        <p:nvSpPr>
          <p:cNvPr id="4" name="Slide Number Placeholder 3"/>
          <p:cNvSpPr>
            <a:spLocks noGrp="1"/>
          </p:cNvSpPr>
          <p:nvPr>
            <p:ph type="sldNum" sz="quarter" idx="12"/>
          </p:nvPr>
        </p:nvSpPr>
        <p:spPr/>
        <p:txBody>
          <a:bodyPr/>
          <a:lstStyle/>
          <a:p>
            <a:fld id="{7C3392FF-BDC4-4B00-BEB0-3192834FFE86}" type="slidenum">
              <a:rPr lang="en-US" smtClean="0"/>
              <a:t>2</a:t>
            </a:fld>
            <a:endParaRPr lang="en-US"/>
          </a:p>
        </p:txBody>
      </p:sp>
    </p:spTree>
    <p:extLst>
      <p:ext uri="{BB962C8B-B14F-4D97-AF65-F5344CB8AC3E}">
        <p14:creationId xmlns:p14="http://schemas.microsoft.com/office/powerpoint/2010/main" val="1375867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NUMERICAL PROBLEM</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84036287"/>
              </p:ext>
            </p:extLst>
          </p:nvPr>
        </p:nvGraphicFramePr>
        <p:xfrm>
          <a:off x="1154953" y="3250980"/>
          <a:ext cx="8761416" cy="3235960"/>
        </p:xfrm>
        <a:graphic>
          <a:graphicData uri="http://schemas.openxmlformats.org/drawingml/2006/table">
            <a:tbl>
              <a:tblPr firstRow="1" bandRow="1">
                <a:tableStyleId>{5C22544A-7EE6-4342-B048-85BDC9FD1C3A}</a:tableStyleId>
              </a:tblPr>
              <a:tblGrid>
                <a:gridCol w="1460236">
                  <a:extLst>
                    <a:ext uri="{9D8B030D-6E8A-4147-A177-3AD203B41FA5}">
                      <a16:colId xmlns:a16="http://schemas.microsoft.com/office/drawing/2014/main" val="20000"/>
                    </a:ext>
                  </a:extLst>
                </a:gridCol>
                <a:gridCol w="1460236">
                  <a:extLst>
                    <a:ext uri="{9D8B030D-6E8A-4147-A177-3AD203B41FA5}">
                      <a16:colId xmlns:a16="http://schemas.microsoft.com/office/drawing/2014/main" val="20001"/>
                    </a:ext>
                  </a:extLst>
                </a:gridCol>
                <a:gridCol w="1460236">
                  <a:extLst>
                    <a:ext uri="{9D8B030D-6E8A-4147-A177-3AD203B41FA5}">
                      <a16:colId xmlns:a16="http://schemas.microsoft.com/office/drawing/2014/main" val="20002"/>
                    </a:ext>
                  </a:extLst>
                </a:gridCol>
                <a:gridCol w="1460236">
                  <a:extLst>
                    <a:ext uri="{9D8B030D-6E8A-4147-A177-3AD203B41FA5}">
                      <a16:colId xmlns:a16="http://schemas.microsoft.com/office/drawing/2014/main" val="20003"/>
                    </a:ext>
                  </a:extLst>
                </a:gridCol>
                <a:gridCol w="1460236">
                  <a:extLst>
                    <a:ext uri="{9D8B030D-6E8A-4147-A177-3AD203B41FA5}">
                      <a16:colId xmlns:a16="http://schemas.microsoft.com/office/drawing/2014/main" val="20004"/>
                    </a:ext>
                  </a:extLst>
                </a:gridCol>
                <a:gridCol w="1460236">
                  <a:extLst>
                    <a:ext uri="{9D8B030D-6E8A-4147-A177-3AD203B41FA5}">
                      <a16:colId xmlns:a16="http://schemas.microsoft.com/office/drawing/2014/main" val="20005"/>
                    </a:ext>
                  </a:extLst>
                </a:gridCol>
              </a:tblGrid>
              <a:tr h="370840">
                <a:tc>
                  <a:txBody>
                    <a:bodyPr/>
                    <a:lstStyle/>
                    <a:p>
                      <a:r>
                        <a:rPr lang="en-US" dirty="0"/>
                        <a:t>Time</a:t>
                      </a:r>
                      <a:r>
                        <a:rPr lang="en-US" baseline="0" dirty="0"/>
                        <a:t> (units)</a:t>
                      </a:r>
                      <a:endParaRPr lang="en-US" dirty="0"/>
                    </a:p>
                  </a:txBody>
                  <a:tcPr/>
                </a:tc>
                <a:tc>
                  <a:txBody>
                    <a:bodyPr/>
                    <a:lstStyle/>
                    <a:p>
                      <a:r>
                        <a:rPr lang="en-US" dirty="0"/>
                        <a:t>Total Runoff</a:t>
                      </a:r>
                      <a:r>
                        <a:rPr lang="en-US" baseline="0" dirty="0"/>
                        <a:t> (</a:t>
                      </a:r>
                      <a:r>
                        <a:rPr lang="en-US" baseline="0" dirty="0" err="1"/>
                        <a:t>cfs</a:t>
                      </a:r>
                      <a:r>
                        <a:rPr lang="en-US" baseline="0" dirty="0"/>
                        <a:t>)</a:t>
                      </a:r>
                      <a:endParaRPr lang="en-US" dirty="0"/>
                    </a:p>
                  </a:txBody>
                  <a:tcPr/>
                </a:tc>
                <a:tc>
                  <a:txBody>
                    <a:bodyPr/>
                    <a:lstStyle/>
                    <a:p>
                      <a:r>
                        <a:rPr lang="en-US" dirty="0" err="1"/>
                        <a:t>Baseflow</a:t>
                      </a:r>
                      <a:r>
                        <a:rPr lang="en-US" dirty="0"/>
                        <a:t> (</a:t>
                      </a:r>
                      <a:r>
                        <a:rPr lang="en-US" dirty="0" err="1"/>
                        <a:t>cfs</a:t>
                      </a:r>
                      <a:r>
                        <a:rPr lang="en-US" dirty="0"/>
                        <a:t>)</a:t>
                      </a:r>
                    </a:p>
                  </a:txBody>
                  <a:tcPr/>
                </a:tc>
                <a:tc>
                  <a:txBody>
                    <a:bodyPr/>
                    <a:lstStyle/>
                    <a:p>
                      <a:r>
                        <a:rPr lang="en-US" dirty="0"/>
                        <a:t>Time</a:t>
                      </a:r>
                      <a:r>
                        <a:rPr lang="en-US" baseline="0" dirty="0"/>
                        <a:t> (units)</a:t>
                      </a:r>
                      <a:endParaRPr lang="en-US" dirty="0"/>
                    </a:p>
                  </a:txBody>
                  <a:tcPr/>
                </a:tc>
                <a:tc>
                  <a:txBody>
                    <a:bodyPr/>
                    <a:lstStyle/>
                    <a:p>
                      <a:r>
                        <a:rPr lang="en-US" dirty="0"/>
                        <a:t>Total Runoff</a:t>
                      </a:r>
                      <a:r>
                        <a:rPr lang="en-US" baseline="0" dirty="0"/>
                        <a:t> (</a:t>
                      </a:r>
                      <a:r>
                        <a:rPr lang="en-US" baseline="0" dirty="0" err="1"/>
                        <a:t>cfs</a:t>
                      </a:r>
                      <a:r>
                        <a:rPr lang="en-US" baseline="0" dirty="0"/>
                        <a:t>)</a:t>
                      </a:r>
                      <a:endParaRPr lang="en-US" dirty="0"/>
                    </a:p>
                  </a:txBody>
                  <a:tcPr/>
                </a:tc>
                <a:tc>
                  <a:txBody>
                    <a:bodyPr/>
                    <a:lstStyle/>
                    <a:p>
                      <a:r>
                        <a:rPr lang="en-US" dirty="0" err="1"/>
                        <a:t>Baseflow</a:t>
                      </a:r>
                      <a:r>
                        <a:rPr lang="en-US" dirty="0"/>
                        <a:t> (</a:t>
                      </a:r>
                      <a:r>
                        <a:rPr lang="en-US" dirty="0" err="1"/>
                        <a:t>cfs</a:t>
                      </a:r>
                      <a:r>
                        <a:rPr lang="en-US" dirty="0"/>
                        <a:t>)</a:t>
                      </a:r>
                    </a:p>
                  </a:txBody>
                  <a:tcPr/>
                </a:tc>
                <a:extLst>
                  <a:ext uri="{0D108BD9-81ED-4DB2-BD59-A6C34878D82A}">
                    <a16:rowId xmlns:a16="http://schemas.microsoft.com/office/drawing/2014/main" val="10000"/>
                  </a:ext>
                </a:extLst>
              </a:tr>
              <a:tr h="370840">
                <a:tc>
                  <a:txBody>
                    <a:bodyPr/>
                    <a:lstStyle/>
                    <a:p>
                      <a:r>
                        <a:rPr lang="en-US" dirty="0"/>
                        <a:t>1</a:t>
                      </a:r>
                    </a:p>
                  </a:txBody>
                  <a:tcPr/>
                </a:tc>
                <a:tc>
                  <a:txBody>
                    <a:bodyPr/>
                    <a:lstStyle/>
                    <a:p>
                      <a:r>
                        <a:rPr lang="en-US" dirty="0"/>
                        <a:t>110</a:t>
                      </a:r>
                    </a:p>
                  </a:txBody>
                  <a:tcPr/>
                </a:tc>
                <a:tc>
                  <a:txBody>
                    <a:bodyPr/>
                    <a:lstStyle/>
                    <a:p>
                      <a:r>
                        <a:rPr lang="en-US" dirty="0"/>
                        <a:t>110</a:t>
                      </a:r>
                    </a:p>
                  </a:txBody>
                  <a:tcPr/>
                </a:tc>
                <a:tc>
                  <a:txBody>
                    <a:bodyPr/>
                    <a:lstStyle/>
                    <a:p>
                      <a:r>
                        <a:rPr lang="en-US" dirty="0"/>
                        <a:t>7</a:t>
                      </a:r>
                    </a:p>
                  </a:txBody>
                  <a:tcPr/>
                </a:tc>
                <a:tc>
                  <a:txBody>
                    <a:bodyPr/>
                    <a:lstStyle/>
                    <a:p>
                      <a:r>
                        <a:rPr lang="en-US" dirty="0"/>
                        <a:t>293</a:t>
                      </a:r>
                    </a:p>
                  </a:txBody>
                  <a:tcPr/>
                </a:tc>
                <a:tc>
                  <a:txBody>
                    <a:bodyPr/>
                    <a:lstStyle/>
                    <a:p>
                      <a:r>
                        <a:rPr lang="en-US" dirty="0"/>
                        <a:t>113</a:t>
                      </a:r>
                    </a:p>
                  </a:txBody>
                  <a:tcPr/>
                </a:tc>
                <a:extLst>
                  <a:ext uri="{0D108BD9-81ED-4DB2-BD59-A6C34878D82A}">
                    <a16:rowId xmlns:a16="http://schemas.microsoft.com/office/drawing/2014/main" val="10001"/>
                  </a:ext>
                </a:extLst>
              </a:tr>
              <a:tr h="370840">
                <a:tc>
                  <a:txBody>
                    <a:bodyPr/>
                    <a:lstStyle/>
                    <a:p>
                      <a:r>
                        <a:rPr lang="en-US" dirty="0"/>
                        <a:t>2</a:t>
                      </a:r>
                    </a:p>
                  </a:txBody>
                  <a:tcPr/>
                </a:tc>
                <a:tc>
                  <a:txBody>
                    <a:bodyPr/>
                    <a:lstStyle/>
                    <a:p>
                      <a:r>
                        <a:rPr lang="en-US" dirty="0"/>
                        <a:t>122</a:t>
                      </a:r>
                    </a:p>
                  </a:txBody>
                  <a:tcPr/>
                </a:tc>
                <a:tc>
                  <a:txBody>
                    <a:bodyPr/>
                    <a:lstStyle/>
                    <a:p>
                      <a:r>
                        <a:rPr lang="en-US" dirty="0"/>
                        <a:t>122</a:t>
                      </a:r>
                    </a:p>
                  </a:txBody>
                  <a:tcPr/>
                </a:tc>
                <a:tc>
                  <a:txBody>
                    <a:bodyPr/>
                    <a:lstStyle/>
                    <a:p>
                      <a:r>
                        <a:rPr lang="en-US" dirty="0"/>
                        <a:t>8</a:t>
                      </a:r>
                    </a:p>
                  </a:txBody>
                  <a:tcPr/>
                </a:tc>
                <a:tc>
                  <a:txBody>
                    <a:bodyPr/>
                    <a:lstStyle/>
                    <a:p>
                      <a:r>
                        <a:rPr lang="en-US" dirty="0"/>
                        <a:t>202</a:t>
                      </a:r>
                    </a:p>
                  </a:txBody>
                  <a:tcPr/>
                </a:tc>
                <a:tc>
                  <a:txBody>
                    <a:bodyPr/>
                    <a:lstStyle/>
                    <a:p>
                      <a:r>
                        <a:rPr lang="en-US" dirty="0"/>
                        <a:t>112</a:t>
                      </a:r>
                    </a:p>
                  </a:txBody>
                  <a:tcPr/>
                </a:tc>
                <a:extLst>
                  <a:ext uri="{0D108BD9-81ED-4DB2-BD59-A6C34878D82A}">
                    <a16:rowId xmlns:a16="http://schemas.microsoft.com/office/drawing/2014/main" val="10002"/>
                  </a:ext>
                </a:extLst>
              </a:tr>
              <a:tr h="370840">
                <a:tc>
                  <a:txBody>
                    <a:bodyPr/>
                    <a:lstStyle/>
                    <a:p>
                      <a:r>
                        <a:rPr lang="en-US" dirty="0"/>
                        <a:t>3</a:t>
                      </a:r>
                    </a:p>
                  </a:txBody>
                  <a:tcPr/>
                </a:tc>
                <a:tc>
                  <a:txBody>
                    <a:bodyPr/>
                    <a:lstStyle/>
                    <a:p>
                      <a:r>
                        <a:rPr lang="en-US" dirty="0"/>
                        <a:t>230</a:t>
                      </a:r>
                    </a:p>
                  </a:txBody>
                  <a:tcPr/>
                </a:tc>
                <a:tc>
                  <a:txBody>
                    <a:bodyPr/>
                    <a:lstStyle/>
                    <a:p>
                      <a:r>
                        <a:rPr lang="en-US" dirty="0"/>
                        <a:t>120</a:t>
                      </a:r>
                    </a:p>
                  </a:txBody>
                  <a:tcPr/>
                </a:tc>
                <a:tc>
                  <a:txBody>
                    <a:bodyPr/>
                    <a:lstStyle/>
                    <a:p>
                      <a:r>
                        <a:rPr lang="en-US" dirty="0"/>
                        <a:t>9</a:t>
                      </a:r>
                    </a:p>
                  </a:txBody>
                  <a:tcPr/>
                </a:tc>
                <a:tc>
                  <a:txBody>
                    <a:bodyPr/>
                    <a:lstStyle/>
                    <a:p>
                      <a:r>
                        <a:rPr lang="en-US" dirty="0"/>
                        <a:t>160</a:t>
                      </a:r>
                    </a:p>
                  </a:txBody>
                  <a:tcPr/>
                </a:tc>
                <a:tc>
                  <a:txBody>
                    <a:bodyPr/>
                    <a:lstStyle/>
                    <a:p>
                      <a:r>
                        <a:rPr lang="en-US" dirty="0"/>
                        <a:t>110</a:t>
                      </a:r>
                    </a:p>
                  </a:txBody>
                  <a:tcPr/>
                </a:tc>
                <a:extLst>
                  <a:ext uri="{0D108BD9-81ED-4DB2-BD59-A6C34878D82A}">
                    <a16:rowId xmlns:a16="http://schemas.microsoft.com/office/drawing/2014/main" val="10003"/>
                  </a:ext>
                </a:extLst>
              </a:tr>
              <a:tr h="370840">
                <a:tc>
                  <a:txBody>
                    <a:bodyPr/>
                    <a:lstStyle/>
                    <a:p>
                      <a:r>
                        <a:rPr lang="en-US" dirty="0"/>
                        <a:t>4</a:t>
                      </a:r>
                    </a:p>
                  </a:txBody>
                  <a:tcPr/>
                </a:tc>
                <a:tc>
                  <a:txBody>
                    <a:bodyPr/>
                    <a:lstStyle/>
                    <a:p>
                      <a:r>
                        <a:rPr lang="en-US" dirty="0"/>
                        <a:t>578</a:t>
                      </a:r>
                    </a:p>
                  </a:txBody>
                  <a:tcPr/>
                </a:tc>
                <a:tc>
                  <a:txBody>
                    <a:bodyPr/>
                    <a:lstStyle/>
                    <a:p>
                      <a:r>
                        <a:rPr lang="en-US" dirty="0"/>
                        <a:t>118</a:t>
                      </a:r>
                    </a:p>
                  </a:txBody>
                  <a:tcPr/>
                </a:tc>
                <a:tc>
                  <a:txBody>
                    <a:bodyPr/>
                    <a:lstStyle/>
                    <a:p>
                      <a:r>
                        <a:rPr lang="en-US" dirty="0"/>
                        <a:t>10</a:t>
                      </a:r>
                    </a:p>
                  </a:txBody>
                  <a:tcPr/>
                </a:tc>
                <a:tc>
                  <a:txBody>
                    <a:bodyPr/>
                    <a:lstStyle/>
                    <a:p>
                      <a:r>
                        <a:rPr lang="en-US" dirty="0"/>
                        <a:t>117</a:t>
                      </a:r>
                    </a:p>
                  </a:txBody>
                  <a:tcPr/>
                </a:tc>
                <a:tc>
                  <a:txBody>
                    <a:bodyPr/>
                    <a:lstStyle/>
                    <a:p>
                      <a:r>
                        <a:rPr lang="en-US" dirty="0"/>
                        <a:t>105</a:t>
                      </a:r>
                    </a:p>
                  </a:txBody>
                  <a:tcPr/>
                </a:tc>
                <a:extLst>
                  <a:ext uri="{0D108BD9-81ED-4DB2-BD59-A6C34878D82A}">
                    <a16:rowId xmlns:a16="http://schemas.microsoft.com/office/drawing/2014/main" val="10004"/>
                  </a:ext>
                </a:extLst>
              </a:tr>
              <a:tr h="370840">
                <a:tc>
                  <a:txBody>
                    <a:bodyPr/>
                    <a:lstStyle/>
                    <a:p>
                      <a:r>
                        <a:rPr lang="en-US" dirty="0"/>
                        <a:t>4.7</a:t>
                      </a:r>
                    </a:p>
                  </a:txBody>
                  <a:tcPr/>
                </a:tc>
                <a:tc>
                  <a:txBody>
                    <a:bodyPr/>
                    <a:lstStyle/>
                    <a:p>
                      <a:r>
                        <a:rPr lang="en-US" dirty="0"/>
                        <a:t>666</a:t>
                      </a:r>
                    </a:p>
                  </a:txBody>
                  <a:tcPr/>
                </a:tc>
                <a:tc>
                  <a:txBody>
                    <a:bodyPr/>
                    <a:lstStyle/>
                    <a:p>
                      <a:r>
                        <a:rPr lang="en-US" dirty="0"/>
                        <a:t>116</a:t>
                      </a:r>
                    </a:p>
                  </a:txBody>
                  <a:tcPr/>
                </a:tc>
                <a:tc>
                  <a:txBody>
                    <a:bodyPr/>
                    <a:lstStyle/>
                    <a:p>
                      <a:r>
                        <a:rPr lang="en-US" dirty="0"/>
                        <a:t>10.5</a:t>
                      </a:r>
                    </a:p>
                  </a:txBody>
                  <a:tcPr/>
                </a:tc>
                <a:tc>
                  <a:txBody>
                    <a:bodyPr/>
                    <a:lstStyle/>
                    <a:p>
                      <a:r>
                        <a:rPr lang="en-US" dirty="0"/>
                        <a:t>105</a:t>
                      </a:r>
                    </a:p>
                  </a:txBody>
                  <a:tcPr/>
                </a:tc>
                <a:tc>
                  <a:txBody>
                    <a:bodyPr/>
                    <a:lstStyle/>
                    <a:p>
                      <a:r>
                        <a:rPr lang="en-US" dirty="0"/>
                        <a:t>105</a:t>
                      </a:r>
                    </a:p>
                  </a:txBody>
                  <a:tcPr/>
                </a:tc>
                <a:extLst>
                  <a:ext uri="{0D108BD9-81ED-4DB2-BD59-A6C34878D82A}">
                    <a16:rowId xmlns:a16="http://schemas.microsoft.com/office/drawing/2014/main" val="10005"/>
                  </a:ext>
                </a:extLst>
              </a:tr>
              <a:tr h="370840">
                <a:tc>
                  <a:txBody>
                    <a:bodyPr/>
                    <a:lstStyle/>
                    <a:p>
                      <a:r>
                        <a:rPr lang="en-US" dirty="0"/>
                        <a:t>5</a:t>
                      </a:r>
                    </a:p>
                  </a:txBody>
                  <a:tcPr/>
                </a:tc>
                <a:tc>
                  <a:txBody>
                    <a:bodyPr/>
                    <a:lstStyle/>
                    <a:p>
                      <a:r>
                        <a:rPr lang="en-US" dirty="0"/>
                        <a:t>645</a:t>
                      </a:r>
                    </a:p>
                  </a:txBody>
                  <a:tcPr/>
                </a:tc>
                <a:tc>
                  <a:txBody>
                    <a:bodyPr/>
                    <a:lstStyle/>
                    <a:p>
                      <a:r>
                        <a:rPr lang="en-US" dirty="0"/>
                        <a:t>115</a:t>
                      </a:r>
                    </a:p>
                  </a:txBody>
                  <a:tcPr/>
                </a:tc>
                <a:tc>
                  <a:txBody>
                    <a:bodyPr/>
                    <a:lstStyle/>
                    <a:p>
                      <a:r>
                        <a:rPr lang="en-US" dirty="0"/>
                        <a:t>11</a:t>
                      </a:r>
                    </a:p>
                  </a:txBody>
                  <a:tcPr/>
                </a:tc>
                <a:tc>
                  <a:txBody>
                    <a:bodyPr/>
                    <a:lstStyle/>
                    <a:p>
                      <a:r>
                        <a:rPr lang="en-US" dirty="0"/>
                        <a:t>90</a:t>
                      </a:r>
                    </a:p>
                  </a:txBody>
                  <a:tcPr/>
                </a:tc>
                <a:tc>
                  <a:txBody>
                    <a:bodyPr/>
                    <a:lstStyle/>
                    <a:p>
                      <a:r>
                        <a:rPr lang="en-US" dirty="0"/>
                        <a:t>90</a:t>
                      </a:r>
                    </a:p>
                  </a:txBody>
                  <a:tcPr/>
                </a:tc>
                <a:extLst>
                  <a:ext uri="{0D108BD9-81ED-4DB2-BD59-A6C34878D82A}">
                    <a16:rowId xmlns:a16="http://schemas.microsoft.com/office/drawing/2014/main" val="10006"/>
                  </a:ext>
                </a:extLst>
              </a:tr>
              <a:tr h="370840">
                <a:tc>
                  <a:txBody>
                    <a:bodyPr/>
                    <a:lstStyle/>
                    <a:p>
                      <a:r>
                        <a:rPr lang="en-US" dirty="0"/>
                        <a:t>6</a:t>
                      </a:r>
                    </a:p>
                  </a:txBody>
                  <a:tcPr/>
                </a:tc>
                <a:tc>
                  <a:txBody>
                    <a:bodyPr/>
                    <a:lstStyle/>
                    <a:p>
                      <a:r>
                        <a:rPr lang="en-US" dirty="0"/>
                        <a:t>434</a:t>
                      </a:r>
                    </a:p>
                  </a:txBody>
                  <a:tcPr/>
                </a:tc>
                <a:tc>
                  <a:txBody>
                    <a:bodyPr/>
                    <a:lstStyle/>
                    <a:p>
                      <a:r>
                        <a:rPr lang="en-US" dirty="0"/>
                        <a:t>114</a:t>
                      </a:r>
                    </a:p>
                  </a:txBody>
                  <a:tcPr/>
                </a:tc>
                <a:tc>
                  <a:txBody>
                    <a:bodyPr/>
                    <a:lstStyle/>
                    <a:p>
                      <a:r>
                        <a:rPr lang="en-US" dirty="0"/>
                        <a:t>12</a:t>
                      </a:r>
                    </a:p>
                  </a:txBody>
                  <a:tcPr/>
                </a:tc>
                <a:tc>
                  <a:txBody>
                    <a:bodyPr/>
                    <a:lstStyle/>
                    <a:p>
                      <a:r>
                        <a:rPr lang="en-US" dirty="0"/>
                        <a:t>80</a:t>
                      </a:r>
                    </a:p>
                  </a:txBody>
                  <a:tcPr/>
                </a:tc>
                <a:tc>
                  <a:txBody>
                    <a:bodyPr/>
                    <a:lstStyle/>
                    <a:p>
                      <a:r>
                        <a:rPr lang="en-US" dirty="0"/>
                        <a:t>80</a:t>
                      </a:r>
                    </a:p>
                  </a:txBody>
                  <a:tcPr/>
                </a:tc>
                <a:extLst>
                  <a:ext uri="{0D108BD9-81ED-4DB2-BD59-A6C34878D82A}">
                    <a16:rowId xmlns:a16="http://schemas.microsoft.com/office/drawing/2014/main" val="10007"/>
                  </a:ext>
                </a:extLst>
              </a:tr>
            </a:tbl>
          </a:graphicData>
        </a:graphic>
      </p:graphicFrame>
      <p:sp>
        <p:nvSpPr>
          <p:cNvPr id="7" name="TextBox 6"/>
          <p:cNvSpPr txBox="1"/>
          <p:nvPr/>
        </p:nvSpPr>
        <p:spPr>
          <a:xfrm>
            <a:off x="927653" y="2464903"/>
            <a:ext cx="10654748" cy="646331"/>
          </a:xfrm>
          <a:prstGeom prst="rect">
            <a:avLst/>
          </a:prstGeom>
          <a:noFill/>
        </p:spPr>
        <p:txBody>
          <a:bodyPr wrap="square" rtlCol="0">
            <a:spAutoFit/>
          </a:bodyPr>
          <a:lstStyle/>
          <a:p>
            <a:r>
              <a:rPr lang="en-US" dirty="0"/>
              <a:t>Determine UHG ordinates if effective precipitation is 1.4 in for this storm. And each time unit is 1.5 hours.</a:t>
            </a:r>
          </a:p>
        </p:txBody>
      </p:sp>
      <p:sp>
        <p:nvSpPr>
          <p:cNvPr id="3" name="Slide Number Placeholder 2"/>
          <p:cNvSpPr>
            <a:spLocks noGrp="1"/>
          </p:cNvSpPr>
          <p:nvPr>
            <p:ph type="sldNum" sz="quarter" idx="12"/>
          </p:nvPr>
        </p:nvSpPr>
        <p:spPr/>
        <p:txBody>
          <a:bodyPr/>
          <a:lstStyle/>
          <a:p>
            <a:fld id="{7C3392FF-BDC4-4B00-BEB0-3192834FFE86}" type="slidenum">
              <a:rPr lang="en-US" smtClean="0"/>
              <a:t>20</a:t>
            </a:fld>
            <a:endParaRPr lang="en-US"/>
          </a:p>
        </p:txBody>
      </p:sp>
    </p:spTree>
    <p:extLst>
      <p:ext uri="{BB962C8B-B14F-4D97-AF65-F5344CB8AC3E}">
        <p14:creationId xmlns:p14="http://schemas.microsoft.com/office/powerpoint/2010/main" val="1741895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NUMERICAL PROBLEM</a:t>
            </a:r>
          </a:p>
        </p:txBody>
      </p:sp>
      <p:sp>
        <p:nvSpPr>
          <p:cNvPr id="3" name="Content Placeholder 2"/>
          <p:cNvSpPr>
            <a:spLocks noGrp="1"/>
          </p:cNvSpPr>
          <p:nvPr>
            <p:ph idx="1"/>
          </p:nvPr>
        </p:nvSpPr>
        <p:spPr/>
        <p:txBody>
          <a:bodyPr/>
          <a:lstStyle/>
          <a:p>
            <a:r>
              <a:rPr lang="en-US" dirty="0"/>
              <a:t>Using the hydrograph developed in last problems derive a DRO hydrograph of a storm event as given below.</a:t>
            </a:r>
          </a:p>
          <a:p>
            <a:endParaRPr lang="en-US" dirty="0"/>
          </a:p>
        </p:txBody>
      </p:sp>
      <p:sp>
        <p:nvSpPr>
          <p:cNvPr id="10" name="Rectangle 9"/>
          <p:cNvSpPr/>
          <p:nvPr/>
        </p:nvSpPr>
        <p:spPr>
          <a:xfrm>
            <a:off x="3631097" y="3564835"/>
            <a:ext cx="1921564" cy="234563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617843" y="4638261"/>
            <a:ext cx="636105" cy="1272209"/>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0.7”</a:t>
            </a:r>
          </a:p>
        </p:txBody>
      </p:sp>
      <p:sp>
        <p:nvSpPr>
          <p:cNvPr id="12" name="Rectangle 11"/>
          <p:cNvSpPr/>
          <p:nvPr/>
        </p:nvSpPr>
        <p:spPr>
          <a:xfrm>
            <a:off x="4273824" y="3882888"/>
            <a:ext cx="636105" cy="2020958"/>
          </a:xfrm>
          <a:prstGeom prst="rect">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1.7”</a:t>
            </a:r>
          </a:p>
        </p:txBody>
      </p:sp>
      <p:sp>
        <p:nvSpPr>
          <p:cNvPr id="13" name="Rectangle 12"/>
          <p:cNvSpPr/>
          <p:nvPr/>
        </p:nvSpPr>
        <p:spPr>
          <a:xfrm>
            <a:off x="4916555" y="4035288"/>
            <a:ext cx="636105" cy="1868558"/>
          </a:xfrm>
          <a:prstGeom prst="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1.2”</a:t>
            </a:r>
          </a:p>
        </p:txBody>
      </p:sp>
      <p:cxnSp>
        <p:nvCxnSpPr>
          <p:cNvPr id="15" name="Straight Arrow Connector 14"/>
          <p:cNvCxnSpPr/>
          <p:nvPr/>
        </p:nvCxnSpPr>
        <p:spPr>
          <a:xfrm flipV="1">
            <a:off x="5552660" y="5552661"/>
            <a:ext cx="1338470" cy="1325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970643" y="5539409"/>
            <a:ext cx="3023585" cy="369332"/>
          </a:xfrm>
          <a:prstGeom prst="rect">
            <a:avLst/>
          </a:prstGeom>
          <a:noFill/>
        </p:spPr>
        <p:txBody>
          <a:bodyPr wrap="none" rtlCol="0">
            <a:spAutoFit/>
          </a:bodyPr>
          <a:lstStyle/>
          <a:p>
            <a:r>
              <a:rPr lang="en-US" dirty="0"/>
              <a:t>Each time unit is 1.5 hours</a:t>
            </a:r>
          </a:p>
        </p:txBody>
      </p:sp>
      <p:sp>
        <p:nvSpPr>
          <p:cNvPr id="4" name="Slide Number Placeholder 3"/>
          <p:cNvSpPr>
            <a:spLocks noGrp="1"/>
          </p:cNvSpPr>
          <p:nvPr>
            <p:ph type="sldNum" sz="quarter" idx="12"/>
          </p:nvPr>
        </p:nvSpPr>
        <p:spPr/>
        <p:txBody>
          <a:bodyPr/>
          <a:lstStyle/>
          <a:p>
            <a:fld id="{7C3392FF-BDC4-4B00-BEB0-3192834FFE86}" type="slidenum">
              <a:rPr lang="en-US" smtClean="0"/>
              <a:t>21</a:t>
            </a:fld>
            <a:endParaRPr lang="en-US"/>
          </a:p>
        </p:txBody>
      </p:sp>
    </p:spTree>
    <p:extLst>
      <p:ext uri="{BB962C8B-B14F-4D97-AF65-F5344CB8AC3E}">
        <p14:creationId xmlns:p14="http://schemas.microsoft.com/office/powerpoint/2010/main" val="981479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CONVERSION OF UHG DURATION</a:t>
            </a:r>
          </a:p>
        </p:txBody>
      </p:sp>
      <p:sp>
        <p:nvSpPr>
          <p:cNvPr id="3" name="Content Placeholder 2"/>
          <p:cNvSpPr>
            <a:spLocks noGrp="1"/>
          </p:cNvSpPr>
          <p:nvPr>
            <p:ph idx="1"/>
          </p:nvPr>
        </p:nvSpPr>
        <p:spPr>
          <a:xfrm>
            <a:off x="1154955" y="2603500"/>
            <a:ext cx="8761412" cy="3929822"/>
          </a:xfrm>
        </p:spPr>
        <p:txBody>
          <a:bodyPr>
            <a:normAutofit/>
          </a:bodyPr>
          <a:lstStyle/>
          <a:p>
            <a:r>
              <a:rPr lang="en-US" dirty="0"/>
              <a:t>Unit hydrograph developed by procedure outlined earlier is applicable only for a specified duration of storm</a:t>
            </a:r>
          </a:p>
          <a:p>
            <a:r>
              <a:rPr lang="en-US" dirty="0"/>
              <a:t>The application to storms of larger or smaller duration might be required sometimes</a:t>
            </a:r>
          </a:p>
          <a:p>
            <a:r>
              <a:rPr lang="en-US" dirty="0"/>
              <a:t>Instead of making hydrograph for the new duration there are two more methods</a:t>
            </a:r>
          </a:p>
          <a:p>
            <a:pPr lvl="1"/>
            <a:r>
              <a:rPr lang="en-US" dirty="0"/>
              <a:t>Lagging method</a:t>
            </a:r>
          </a:p>
          <a:p>
            <a:pPr lvl="1"/>
            <a:r>
              <a:rPr lang="en-US" dirty="0"/>
              <a:t>S-curve Method</a:t>
            </a:r>
          </a:p>
        </p:txBody>
      </p:sp>
      <p:sp>
        <p:nvSpPr>
          <p:cNvPr id="4" name="Slide Number Placeholder 3"/>
          <p:cNvSpPr>
            <a:spLocks noGrp="1"/>
          </p:cNvSpPr>
          <p:nvPr>
            <p:ph type="sldNum" sz="quarter" idx="12"/>
          </p:nvPr>
        </p:nvSpPr>
        <p:spPr/>
        <p:txBody>
          <a:bodyPr/>
          <a:lstStyle/>
          <a:p>
            <a:fld id="{7C3392FF-BDC4-4B00-BEB0-3192834FFE86}" type="slidenum">
              <a:rPr lang="en-US" smtClean="0"/>
              <a:t>22</a:t>
            </a:fld>
            <a:endParaRPr lang="en-US"/>
          </a:p>
        </p:txBody>
      </p:sp>
    </p:spTree>
    <p:extLst>
      <p:ext uri="{BB962C8B-B14F-4D97-AF65-F5344CB8AC3E}">
        <p14:creationId xmlns:p14="http://schemas.microsoft.com/office/powerpoint/2010/main" val="3582178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LAGGING METHOD</a:t>
            </a:r>
          </a:p>
        </p:txBody>
      </p:sp>
      <p:sp>
        <p:nvSpPr>
          <p:cNvPr id="3" name="Content Placeholder 2"/>
          <p:cNvSpPr>
            <a:spLocks noGrp="1"/>
          </p:cNvSpPr>
          <p:nvPr>
            <p:ph idx="1"/>
          </p:nvPr>
        </p:nvSpPr>
        <p:spPr>
          <a:xfrm>
            <a:off x="278296" y="2146852"/>
            <a:ext cx="11542643" cy="4863548"/>
          </a:xfrm>
        </p:spPr>
        <p:txBody>
          <a:bodyPr>
            <a:normAutofit/>
          </a:bodyPr>
          <a:lstStyle/>
          <a:p>
            <a:endParaRPr lang="en-US" dirty="0"/>
          </a:p>
          <a:p>
            <a:r>
              <a:rPr lang="en-US" dirty="0"/>
              <a:t>The method of “lagging” is based on the assumption that linear response of the watershed is not influenced by previous storms</a:t>
            </a:r>
          </a:p>
          <a:p>
            <a:r>
              <a:rPr lang="en-US" dirty="0"/>
              <a:t>one can superimpose hydrograph offset in time and flows are directly additive</a:t>
            </a:r>
          </a:p>
          <a:p>
            <a:r>
              <a:rPr lang="en-US" dirty="0"/>
              <a:t>if a hydrograph of 1 hour is given, hydrograph for 2 hours duration can be obtained by plotting two 1 hour UHG with second UHG 1 hour lagged, adding ordinates and dividing by two</a:t>
            </a:r>
          </a:p>
          <a:p>
            <a:r>
              <a:rPr lang="en-US" dirty="0"/>
              <a:t>Lagging procedure is restricted to the multiples of the original duration according to the expression</a:t>
            </a:r>
          </a:p>
          <a:p>
            <a:pPr marL="0" indent="0">
              <a:buNone/>
            </a:pPr>
            <a:r>
              <a:rPr lang="en-US" dirty="0"/>
              <a:t>						</a:t>
            </a:r>
          </a:p>
          <a:p>
            <a:pPr marL="0" indent="0">
              <a:buNone/>
            </a:pPr>
            <a:r>
              <a:rPr lang="en-US" dirty="0"/>
              <a:t>							D</a:t>
            </a:r>
            <a:r>
              <a:rPr lang="en-US" baseline="-25000" dirty="0"/>
              <a:t>1</a:t>
            </a:r>
            <a:r>
              <a:rPr lang="en-US" dirty="0"/>
              <a:t>=</a:t>
            </a:r>
            <a:r>
              <a:rPr lang="en-US" dirty="0" err="1"/>
              <a:t>nD</a:t>
            </a:r>
            <a:endParaRPr lang="en-US" dirty="0"/>
          </a:p>
          <a:p>
            <a:endParaRPr lang="en-US" dirty="0"/>
          </a:p>
        </p:txBody>
      </p:sp>
      <p:sp>
        <p:nvSpPr>
          <p:cNvPr id="4" name="TextBox 3"/>
          <p:cNvSpPr txBox="1"/>
          <p:nvPr/>
        </p:nvSpPr>
        <p:spPr>
          <a:xfrm>
            <a:off x="4982817" y="4797286"/>
            <a:ext cx="5769528" cy="923330"/>
          </a:xfrm>
          <a:prstGeom prst="rect">
            <a:avLst/>
          </a:prstGeom>
          <a:noFill/>
        </p:spPr>
        <p:txBody>
          <a:bodyPr wrap="none" rtlCol="0">
            <a:spAutoFit/>
          </a:bodyPr>
          <a:lstStyle/>
          <a:p>
            <a:r>
              <a:rPr lang="en-US" dirty="0"/>
              <a:t>D</a:t>
            </a:r>
            <a:r>
              <a:rPr lang="en-US" baseline="-25000" dirty="0"/>
              <a:t>1</a:t>
            </a:r>
            <a:r>
              <a:rPr lang="en-US" dirty="0"/>
              <a:t> : possible durations of UHG by lagging method </a:t>
            </a:r>
          </a:p>
          <a:p>
            <a:r>
              <a:rPr lang="en-US" dirty="0"/>
              <a:t>D  : Original duration of UHG</a:t>
            </a:r>
          </a:p>
          <a:p>
            <a:r>
              <a:rPr lang="en-US" dirty="0"/>
              <a:t>n   : 1,2,3,….</a:t>
            </a:r>
          </a:p>
        </p:txBody>
      </p:sp>
      <p:sp>
        <p:nvSpPr>
          <p:cNvPr id="5" name="Slide Number Placeholder 4"/>
          <p:cNvSpPr>
            <a:spLocks noGrp="1"/>
          </p:cNvSpPr>
          <p:nvPr>
            <p:ph type="sldNum" sz="quarter" idx="12"/>
          </p:nvPr>
        </p:nvSpPr>
        <p:spPr/>
        <p:txBody>
          <a:bodyPr/>
          <a:lstStyle/>
          <a:p>
            <a:fld id="{7C3392FF-BDC4-4B00-BEB0-3192834FFE86}" type="slidenum">
              <a:rPr lang="en-US" smtClean="0"/>
              <a:t>23</a:t>
            </a:fld>
            <a:endParaRPr lang="en-US"/>
          </a:p>
        </p:txBody>
      </p:sp>
    </p:spTree>
    <p:extLst>
      <p:ext uri="{BB962C8B-B14F-4D97-AF65-F5344CB8AC3E}">
        <p14:creationId xmlns:p14="http://schemas.microsoft.com/office/powerpoint/2010/main" val="3779558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S-CURVE METHOD</a:t>
            </a:r>
          </a:p>
        </p:txBody>
      </p:sp>
      <p:sp>
        <p:nvSpPr>
          <p:cNvPr id="3" name="Content Placeholder 2"/>
          <p:cNvSpPr>
            <a:spLocks noGrp="1"/>
          </p:cNvSpPr>
          <p:nvPr>
            <p:ph idx="1"/>
          </p:nvPr>
        </p:nvSpPr>
        <p:spPr>
          <a:xfrm>
            <a:off x="1154953" y="2576996"/>
            <a:ext cx="8761412" cy="3416300"/>
          </a:xfrm>
        </p:spPr>
        <p:txBody>
          <a:bodyPr>
            <a:normAutofit/>
          </a:bodyPr>
          <a:lstStyle/>
          <a:p>
            <a:r>
              <a:rPr lang="en-US" dirty="0"/>
              <a:t>Construction of any duration of unit hydrograph</a:t>
            </a:r>
          </a:p>
          <a:p>
            <a:r>
              <a:rPr lang="en-US" dirty="0"/>
              <a:t>Lagging system is the same as described in last method</a:t>
            </a:r>
          </a:p>
          <a:p>
            <a:r>
              <a:rPr lang="en-US" dirty="0"/>
              <a:t>A unit hydrograph is assumed to repeat indefinitely</a:t>
            </a:r>
          </a:p>
          <a:p>
            <a:r>
              <a:rPr lang="en-US" dirty="0"/>
              <a:t>Continuous lagging of UHG is comparable to a continuously applied rainfall at a certain intensity</a:t>
            </a:r>
          </a:p>
          <a:p>
            <a:r>
              <a:rPr lang="en-US" dirty="0"/>
              <a:t>The cumulative addition of the initial UHG ordinates at time intervals equal to unit storm duration results in a S-hydrograph</a:t>
            </a:r>
          </a:p>
          <a:p>
            <a:r>
              <a:rPr lang="en-US" dirty="0"/>
              <a:t>Maximum discharge of S-hydrograph occurs at time D hours that is less than time base of the storm</a:t>
            </a:r>
          </a:p>
          <a:p>
            <a:endParaRPr lang="en-US" dirty="0"/>
          </a:p>
        </p:txBody>
      </p:sp>
      <p:sp>
        <p:nvSpPr>
          <p:cNvPr id="4" name="Slide Number Placeholder 3"/>
          <p:cNvSpPr>
            <a:spLocks noGrp="1"/>
          </p:cNvSpPr>
          <p:nvPr>
            <p:ph type="sldNum" sz="quarter" idx="12"/>
          </p:nvPr>
        </p:nvSpPr>
        <p:spPr/>
        <p:txBody>
          <a:bodyPr/>
          <a:lstStyle/>
          <a:p>
            <a:fld id="{7C3392FF-BDC4-4B00-BEB0-3192834FFE86}" type="slidenum">
              <a:rPr lang="en-US" smtClean="0"/>
              <a:t>24</a:t>
            </a:fld>
            <a:endParaRPr lang="en-US"/>
          </a:p>
        </p:txBody>
      </p:sp>
    </p:spTree>
    <p:extLst>
      <p:ext uri="{BB962C8B-B14F-4D97-AF65-F5344CB8AC3E}">
        <p14:creationId xmlns:p14="http://schemas.microsoft.com/office/powerpoint/2010/main" val="2075114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S-CURVE METHOD</a:t>
            </a:r>
          </a:p>
        </p:txBody>
      </p:sp>
      <p:sp>
        <p:nvSpPr>
          <p:cNvPr id="4" name="Content Placeholder 3"/>
          <p:cNvSpPr>
            <a:spLocks noGrp="1"/>
          </p:cNvSpPr>
          <p:nvPr>
            <p:ph idx="1"/>
          </p:nvPr>
        </p:nvSpPr>
        <p:spPr/>
        <p:txBody>
          <a:bodyPr/>
          <a:lstStyle/>
          <a:p>
            <a:endParaRPr lang="en-US"/>
          </a:p>
        </p:txBody>
      </p:sp>
      <p:pic>
        <p:nvPicPr>
          <p:cNvPr id="1026" name="Picture 2" descr="Image result for s curve method unit hydrograp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283" y="2311950"/>
            <a:ext cx="7883030" cy="427654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7C3392FF-BDC4-4B00-BEB0-3192834FFE86}" type="slidenum">
              <a:rPr lang="en-US" smtClean="0"/>
              <a:t>25</a:t>
            </a:fld>
            <a:endParaRPr lang="en-US"/>
          </a:p>
        </p:txBody>
      </p:sp>
    </p:spTree>
    <p:extLst>
      <p:ext uri="{BB962C8B-B14F-4D97-AF65-F5344CB8AC3E}">
        <p14:creationId xmlns:p14="http://schemas.microsoft.com/office/powerpoint/2010/main" val="1262062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S-CURVE METHOD</a:t>
            </a:r>
          </a:p>
        </p:txBody>
      </p:sp>
      <p:sp>
        <p:nvSpPr>
          <p:cNvPr id="3" name="Content Placeholder 2"/>
          <p:cNvSpPr>
            <a:spLocks noGrp="1"/>
          </p:cNvSpPr>
          <p:nvPr>
            <p:ph idx="1"/>
          </p:nvPr>
        </p:nvSpPr>
        <p:spPr>
          <a:xfrm>
            <a:off x="1154953" y="2576996"/>
            <a:ext cx="8761412" cy="3416300"/>
          </a:xfrm>
        </p:spPr>
        <p:txBody>
          <a:bodyPr>
            <a:normAutofit/>
          </a:bodyPr>
          <a:lstStyle/>
          <a:p>
            <a:r>
              <a:rPr lang="en-US" dirty="0"/>
              <a:t>Any duration t UHG may be obtained if we have a D hours UHG</a:t>
            </a:r>
          </a:p>
          <a:p>
            <a:r>
              <a:rPr lang="en-US" dirty="0"/>
              <a:t>Simply lag the first S-hydrograph of D hours UHG by a second S-hydrograph a time interval equal to t hours</a:t>
            </a:r>
          </a:p>
          <a:p>
            <a:r>
              <a:rPr lang="en-US" dirty="0"/>
              <a:t>Subtract the ordinates of second S-hydrograph by the first one</a:t>
            </a:r>
          </a:p>
          <a:p>
            <a:r>
              <a:rPr lang="en-US" dirty="0"/>
              <a:t>And multiply these ordinate with a factor D/t</a:t>
            </a:r>
          </a:p>
          <a:p>
            <a:endParaRPr lang="en-US" dirty="0"/>
          </a:p>
        </p:txBody>
      </p:sp>
      <p:sp>
        <p:nvSpPr>
          <p:cNvPr id="4" name="Slide Number Placeholder 3"/>
          <p:cNvSpPr>
            <a:spLocks noGrp="1"/>
          </p:cNvSpPr>
          <p:nvPr>
            <p:ph type="sldNum" sz="quarter" idx="12"/>
          </p:nvPr>
        </p:nvSpPr>
        <p:spPr/>
        <p:txBody>
          <a:bodyPr/>
          <a:lstStyle/>
          <a:p>
            <a:fld id="{7C3392FF-BDC4-4B00-BEB0-3192834FFE86}" type="slidenum">
              <a:rPr lang="en-US" smtClean="0"/>
              <a:t>26</a:t>
            </a:fld>
            <a:endParaRPr lang="en-US"/>
          </a:p>
        </p:txBody>
      </p:sp>
    </p:spTree>
    <p:extLst>
      <p:ext uri="{BB962C8B-B14F-4D97-AF65-F5344CB8AC3E}">
        <p14:creationId xmlns:p14="http://schemas.microsoft.com/office/powerpoint/2010/main" val="1372825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NUMERICAL PROBLEM</a:t>
            </a:r>
          </a:p>
        </p:txBody>
      </p:sp>
      <p:sp>
        <p:nvSpPr>
          <p:cNvPr id="3" name="Content Placeholder 2"/>
          <p:cNvSpPr>
            <a:spLocks noGrp="1"/>
          </p:cNvSpPr>
          <p:nvPr>
            <p:ph idx="1"/>
          </p:nvPr>
        </p:nvSpPr>
        <p:spPr/>
        <p:txBody>
          <a:bodyPr/>
          <a:lstStyle/>
          <a:p>
            <a:r>
              <a:rPr lang="en-US" dirty="0"/>
              <a:t>Give the following 2-hr UHG, use S-curve procedures to construct a 3-hr UHG.</a:t>
            </a:r>
          </a:p>
        </p:txBody>
      </p:sp>
      <p:graphicFrame>
        <p:nvGraphicFramePr>
          <p:cNvPr id="4" name="Table 3"/>
          <p:cNvGraphicFramePr>
            <a:graphicFrameLocks noGrp="1"/>
          </p:cNvGraphicFramePr>
          <p:nvPr>
            <p:extLst>
              <p:ext uri="{D42A27DB-BD31-4B8C-83A1-F6EECF244321}">
                <p14:modId xmlns:p14="http://schemas.microsoft.com/office/powerpoint/2010/main" val="4196210965"/>
              </p:ext>
            </p:extLst>
          </p:nvPr>
        </p:nvGraphicFramePr>
        <p:xfrm>
          <a:off x="4046330" y="3396605"/>
          <a:ext cx="3613426" cy="2966720"/>
        </p:xfrm>
        <a:graphic>
          <a:graphicData uri="http://schemas.openxmlformats.org/drawingml/2006/table">
            <a:tbl>
              <a:tblPr firstRow="1" bandRow="1">
                <a:tableStyleId>{5C22544A-7EE6-4342-B048-85BDC9FD1C3A}</a:tableStyleId>
              </a:tblPr>
              <a:tblGrid>
                <a:gridCol w="1691861">
                  <a:extLst>
                    <a:ext uri="{9D8B030D-6E8A-4147-A177-3AD203B41FA5}">
                      <a16:colId xmlns:a16="http://schemas.microsoft.com/office/drawing/2014/main" val="20000"/>
                    </a:ext>
                  </a:extLst>
                </a:gridCol>
                <a:gridCol w="1921565">
                  <a:extLst>
                    <a:ext uri="{9D8B030D-6E8A-4147-A177-3AD203B41FA5}">
                      <a16:colId xmlns:a16="http://schemas.microsoft.com/office/drawing/2014/main" val="20001"/>
                    </a:ext>
                  </a:extLst>
                </a:gridCol>
              </a:tblGrid>
              <a:tr h="370840">
                <a:tc>
                  <a:txBody>
                    <a:bodyPr/>
                    <a:lstStyle/>
                    <a:p>
                      <a:pPr algn="ctr"/>
                      <a:r>
                        <a:rPr lang="en-US" dirty="0"/>
                        <a:t>Time</a:t>
                      </a:r>
                      <a:r>
                        <a:rPr lang="en-US" baseline="0" dirty="0"/>
                        <a:t> (hours)</a:t>
                      </a:r>
                      <a:endParaRPr lang="en-US" dirty="0"/>
                    </a:p>
                  </a:txBody>
                  <a:tcPr/>
                </a:tc>
                <a:tc>
                  <a:txBody>
                    <a:bodyPr/>
                    <a:lstStyle/>
                    <a:p>
                      <a:pPr algn="ctr"/>
                      <a:r>
                        <a:rPr lang="en-US" dirty="0"/>
                        <a:t>Q (</a:t>
                      </a:r>
                      <a:r>
                        <a:rPr lang="en-US" dirty="0" err="1"/>
                        <a:t>cfs</a:t>
                      </a:r>
                      <a:r>
                        <a:rPr lang="en-US" dirty="0"/>
                        <a:t>)</a:t>
                      </a:r>
                    </a:p>
                  </a:txBody>
                  <a:tcPr/>
                </a:tc>
                <a:extLst>
                  <a:ext uri="{0D108BD9-81ED-4DB2-BD59-A6C34878D82A}">
                    <a16:rowId xmlns:a16="http://schemas.microsoft.com/office/drawing/2014/main" val="10000"/>
                  </a:ext>
                </a:extLst>
              </a:tr>
              <a:tr h="370840">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10001"/>
                  </a:ext>
                </a:extLst>
              </a:tr>
              <a:tr h="370840">
                <a:tc>
                  <a:txBody>
                    <a:bodyPr/>
                    <a:lstStyle/>
                    <a:p>
                      <a:pPr algn="ctr"/>
                      <a:r>
                        <a:rPr lang="en-US" dirty="0"/>
                        <a:t>1</a:t>
                      </a:r>
                    </a:p>
                  </a:txBody>
                  <a:tcPr/>
                </a:tc>
                <a:tc>
                  <a:txBody>
                    <a:bodyPr/>
                    <a:lstStyle/>
                    <a:p>
                      <a:pPr algn="ctr"/>
                      <a:r>
                        <a:rPr lang="en-US" dirty="0"/>
                        <a:t>100</a:t>
                      </a:r>
                    </a:p>
                  </a:txBody>
                  <a:tcPr/>
                </a:tc>
                <a:extLst>
                  <a:ext uri="{0D108BD9-81ED-4DB2-BD59-A6C34878D82A}">
                    <a16:rowId xmlns:a16="http://schemas.microsoft.com/office/drawing/2014/main" val="10002"/>
                  </a:ext>
                </a:extLst>
              </a:tr>
              <a:tr h="370840">
                <a:tc>
                  <a:txBody>
                    <a:bodyPr/>
                    <a:lstStyle/>
                    <a:p>
                      <a:pPr algn="ctr"/>
                      <a:r>
                        <a:rPr lang="en-US" dirty="0"/>
                        <a:t>2</a:t>
                      </a:r>
                    </a:p>
                  </a:txBody>
                  <a:tcPr/>
                </a:tc>
                <a:tc>
                  <a:txBody>
                    <a:bodyPr/>
                    <a:lstStyle/>
                    <a:p>
                      <a:pPr algn="ctr"/>
                      <a:r>
                        <a:rPr lang="en-US" dirty="0"/>
                        <a:t>250</a:t>
                      </a:r>
                    </a:p>
                  </a:txBody>
                  <a:tcPr/>
                </a:tc>
                <a:extLst>
                  <a:ext uri="{0D108BD9-81ED-4DB2-BD59-A6C34878D82A}">
                    <a16:rowId xmlns:a16="http://schemas.microsoft.com/office/drawing/2014/main" val="10003"/>
                  </a:ext>
                </a:extLst>
              </a:tr>
              <a:tr h="370840">
                <a:tc>
                  <a:txBody>
                    <a:bodyPr/>
                    <a:lstStyle/>
                    <a:p>
                      <a:pPr algn="ctr"/>
                      <a:r>
                        <a:rPr lang="en-US" dirty="0"/>
                        <a:t>3</a:t>
                      </a:r>
                    </a:p>
                  </a:txBody>
                  <a:tcPr/>
                </a:tc>
                <a:tc>
                  <a:txBody>
                    <a:bodyPr/>
                    <a:lstStyle/>
                    <a:p>
                      <a:pPr algn="ctr"/>
                      <a:r>
                        <a:rPr lang="en-US" dirty="0"/>
                        <a:t>200</a:t>
                      </a:r>
                    </a:p>
                  </a:txBody>
                  <a:tcPr/>
                </a:tc>
                <a:extLst>
                  <a:ext uri="{0D108BD9-81ED-4DB2-BD59-A6C34878D82A}">
                    <a16:rowId xmlns:a16="http://schemas.microsoft.com/office/drawing/2014/main" val="10004"/>
                  </a:ext>
                </a:extLst>
              </a:tr>
              <a:tr h="370840">
                <a:tc>
                  <a:txBody>
                    <a:bodyPr/>
                    <a:lstStyle/>
                    <a:p>
                      <a:pPr algn="ctr"/>
                      <a:r>
                        <a:rPr lang="en-US" dirty="0"/>
                        <a:t>4</a:t>
                      </a:r>
                    </a:p>
                  </a:txBody>
                  <a:tcPr/>
                </a:tc>
                <a:tc>
                  <a:txBody>
                    <a:bodyPr/>
                    <a:lstStyle/>
                    <a:p>
                      <a:pPr algn="ctr"/>
                      <a:r>
                        <a:rPr lang="en-US" dirty="0"/>
                        <a:t>100</a:t>
                      </a:r>
                    </a:p>
                  </a:txBody>
                  <a:tcPr/>
                </a:tc>
                <a:extLst>
                  <a:ext uri="{0D108BD9-81ED-4DB2-BD59-A6C34878D82A}">
                    <a16:rowId xmlns:a16="http://schemas.microsoft.com/office/drawing/2014/main" val="10005"/>
                  </a:ext>
                </a:extLst>
              </a:tr>
              <a:tr h="370840">
                <a:tc>
                  <a:txBody>
                    <a:bodyPr/>
                    <a:lstStyle/>
                    <a:p>
                      <a:pPr algn="ctr"/>
                      <a:r>
                        <a:rPr lang="en-US" dirty="0"/>
                        <a:t>5</a:t>
                      </a:r>
                    </a:p>
                  </a:txBody>
                  <a:tcPr/>
                </a:tc>
                <a:tc>
                  <a:txBody>
                    <a:bodyPr/>
                    <a:lstStyle/>
                    <a:p>
                      <a:pPr algn="ctr"/>
                      <a:r>
                        <a:rPr lang="en-US" dirty="0"/>
                        <a:t>50</a:t>
                      </a:r>
                    </a:p>
                  </a:txBody>
                  <a:tcPr/>
                </a:tc>
                <a:extLst>
                  <a:ext uri="{0D108BD9-81ED-4DB2-BD59-A6C34878D82A}">
                    <a16:rowId xmlns:a16="http://schemas.microsoft.com/office/drawing/2014/main" val="10006"/>
                  </a:ext>
                </a:extLst>
              </a:tr>
              <a:tr h="370840">
                <a:tc>
                  <a:txBody>
                    <a:bodyPr/>
                    <a:lstStyle/>
                    <a:p>
                      <a:pPr algn="ctr"/>
                      <a:r>
                        <a:rPr lang="en-US" dirty="0"/>
                        <a:t>6</a:t>
                      </a:r>
                    </a:p>
                  </a:txBody>
                  <a:tcPr/>
                </a:tc>
                <a:tc>
                  <a:txBody>
                    <a:bodyPr/>
                    <a:lstStyle/>
                    <a:p>
                      <a:pPr algn="ctr"/>
                      <a:r>
                        <a:rPr lang="en-US" dirty="0"/>
                        <a:t>0</a:t>
                      </a:r>
                    </a:p>
                  </a:txBody>
                  <a:tcPr/>
                </a:tc>
                <a:extLst>
                  <a:ext uri="{0D108BD9-81ED-4DB2-BD59-A6C34878D82A}">
                    <a16:rowId xmlns:a16="http://schemas.microsoft.com/office/drawing/2014/main" val="10007"/>
                  </a:ext>
                </a:extLst>
              </a:tr>
            </a:tbl>
          </a:graphicData>
        </a:graphic>
      </p:graphicFrame>
      <p:sp>
        <p:nvSpPr>
          <p:cNvPr id="5" name="Slide Number Placeholder 4"/>
          <p:cNvSpPr>
            <a:spLocks noGrp="1"/>
          </p:cNvSpPr>
          <p:nvPr>
            <p:ph type="sldNum" sz="quarter" idx="12"/>
          </p:nvPr>
        </p:nvSpPr>
        <p:spPr/>
        <p:txBody>
          <a:bodyPr/>
          <a:lstStyle/>
          <a:p>
            <a:fld id="{7C3392FF-BDC4-4B00-BEB0-3192834FFE86}" type="slidenum">
              <a:rPr lang="en-US" smtClean="0"/>
              <a:t>27</a:t>
            </a:fld>
            <a:endParaRPr lang="en-US"/>
          </a:p>
        </p:txBody>
      </p:sp>
    </p:spTree>
    <p:extLst>
      <p:ext uri="{BB962C8B-B14F-4D97-AF65-F5344CB8AC3E}">
        <p14:creationId xmlns:p14="http://schemas.microsoft.com/office/powerpoint/2010/main" val="1420158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0661" y="973668"/>
            <a:ext cx="9713843" cy="841880"/>
          </a:xfrm>
        </p:spPr>
        <p:txBody>
          <a:bodyPr/>
          <a:lstStyle/>
          <a:p>
            <a:r>
              <a:rPr lang="en-US" dirty="0"/>
              <a:t>COMPONENT ELEMENTS OF HYDROGRAPH</a:t>
            </a:r>
          </a:p>
        </p:txBody>
      </p:sp>
      <p:sp>
        <p:nvSpPr>
          <p:cNvPr id="3" name="Content Placeholder 2"/>
          <p:cNvSpPr>
            <a:spLocks noGrp="1"/>
          </p:cNvSpPr>
          <p:nvPr>
            <p:ph idx="1"/>
          </p:nvPr>
        </p:nvSpPr>
        <p:spPr/>
        <p:txBody>
          <a:bodyPr/>
          <a:lstStyle/>
          <a:p>
            <a:pPr>
              <a:buFont typeface="+mj-lt"/>
              <a:buAutoNum type="arabicPeriod"/>
            </a:pPr>
            <a:r>
              <a:rPr lang="en-US" dirty="0"/>
              <a:t>Direct surface runoff</a:t>
            </a:r>
          </a:p>
          <a:p>
            <a:pPr>
              <a:buFont typeface="+mj-lt"/>
              <a:buAutoNum type="arabicPeriod"/>
            </a:pPr>
            <a:r>
              <a:rPr lang="en-US" dirty="0"/>
              <a:t>Interflow</a:t>
            </a:r>
          </a:p>
          <a:p>
            <a:pPr>
              <a:buFont typeface="+mj-lt"/>
              <a:buAutoNum type="arabicPeriod"/>
            </a:pPr>
            <a:r>
              <a:rPr lang="en-US" dirty="0"/>
              <a:t>Ground water or base flow</a:t>
            </a:r>
          </a:p>
          <a:p>
            <a:pPr>
              <a:buFont typeface="+mj-lt"/>
              <a:buAutoNum type="arabicPeriod"/>
            </a:pPr>
            <a:r>
              <a:rPr lang="en-US" dirty="0"/>
              <a:t>Channel precipitation</a:t>
            </a:r>
          </a:p>
        </p:txBody>
      </p:sp>
      <p:sp>
        <p:nvSpPr>
          <p:cNvPr id="4" name="Slide Number Placeholder 3"/>
          <p:cNvSpPr>
            <a:spLocks noGrp="1"/>
          </p:cNvSpPr>
          <p:nvPr>
            <p:ph type="sldNum" sz="quarter" idx="12"/>
          </p:nvPr>
        </p:nvSpPr>
        <p:spPr/>
        <p:txBody>
          <a:bodyPr/>
          <a:lstStyle/>
          <a:p>
            <a:fld id="{7C3392FF-BDC4-4B00-BEB0-3192834FFE86}" type="slidenum">
              <a:rPr lang="en-US" smtClean="0"/>
              <a:t>3</a:t>
            </a:fld>
            <a:endParaRPr lang="en-US"/>
          </a:p>
        </p:txBody>
      </p:sp>
    </p:spTree>
    <p:extLst>
      <p:ext uri="{BB962C8B-B14F-4D97-AF65-F5344CB8AC3E}">
        <p14:creationId xmlns:p14="http://schemas.microsoft.com/office/powerpoint/2010/main" val="2945296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OF HYDROGRAPH</a:t>
            </a:r>
          </a:p>
        </p:txBody>
      </p:sp>
      <p:grpSp>
        <p:nvGrpSpPr>
          <p:cNvPr id="49" name="Group 48"/>
          <p:cNvGrpSpPr/>
          <p:nvPr/>
        </p:nvGrpSpPr>
        <p:grpSpPr>
          <a:xfrm>
            <a:off x="1827764" y="2289611"/>
            <a:ext cx="8927582" cy="4490710"/>
            <a:chOff x="1647653" y="2358886"/>
            <a:chExt cx="8927582" cy="4490710"/>
          </a:xfrm>
        </p:grpSpPr>
        <p:cxnSp>
          <p:nvCxnSpPr>
            <p:cNvPr id="5" name="Straight Connector 4"/>
            <p:cNvCxnSpPr/>
            <p:nvPr/>
          </p:nvCxnSpPr>
          <p:spPr>
            <a:xfrm>
              <a:off x="2188623" y="2358886"/>
              <a:ext cx="0" cy="405516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flipH="1" flipV="1">
              <a:off x="1696279" y="6095999"/>
              <a:ext cx="8878956" cy="26504"/>
            </a:xfrm>
            <a:prstGeom prst="line">
              <a:avLst/>
            </a:prstGeom>
          </p:spPr>
          <p:style>
            <a:lnRef idx="1">
              <a:schemeClr val="dk1"/>
            </a:lnRef>
            <a:fillRef idx="0">
              <a:schemeClr val="dk1"/>
            </a:fillRef>
            <a:effectRef idx="0">
              <a:schemeClr val="dk1"/>
            </a:effectRef>
            <a:fontRef idx="minor">
              <a:schemeClr val="tx1"/>
            </a:fontRef>
          </p:style>
        </p:cxnSp>
        <p:sp>
          <p:nvSpPr>
            <p:cNvPr id="11" name="Freeform 10"/>
            <p:cNvSpPr/>
            <p:nvPr/>
          </p:nvSpPr>
          <p:spPr>
            <a:xfrm>
              <a:off x="2398643" y="3697279"/>
              <a:ext cx="6639340" cy="2248834"/>
            </a:xfrm>
            <a:custGeom>
              <a:avLst/>
              <a:gdLst>
                <a:gd name="connsiteX0" fmla="*/ 0 w 6639340"/>
                <a:gd name="connsiteY0" fmla="*/ 1987904 h 2248834"/>
                <a:gd name="connsiteX1" fmla="*/ 583096 w 6639340"/>
                <a:gd name="connsiteY1" fmla="*/ 1762617 h 2248834"/>
                <a:gd name="connsiteX2" fmla="*/ 1444487 w 6639340"/>
                <a:gd name="connsiteY2" fmla="*/ 13330 h 2248834"/>
                <a:gd name="connsiteX3" fmla="*/ 2120348 w 6639340"/>
                <a:gd name="connsiteY3" fmla="*/ 993991 h 2248834"/>
                <a:gd name="connsiteX4" fmla="*/ 2716696 w 6639340"/>
                <a:gd name="connsiteY4" fmla="*/ 1683104 h 2248834"/>
                <a:gd name="connsiteX5" fmla="*/ 4293705 w 6639340"/>
                <a:gd name="connsiteY5" fmla="*/ 2160182 h 2248834"/>
                <a:gd name="connsiteX6" fmla="*/ 4572000 w 6639340"/>
                <a:gd name="connsiteY6" fmla="*/ 2146930 h 2248834"/>
                <a:gd name="connsiteX7" fmla="*/ 4956314 w 6639340"/>
                <a:gd name="connsiteY7" fmla="*/ 1126512 h 2248834"/>
                <a:gd name="connsiteX8" fmla="*/ 5234609 w 6639340"/>
                <a:gd name="connsiteY8" fmla="*/ 742199 h 2248834"/>
                <a:gd name="connsiteX9" fmla="*/ 5830957 w 6639340"/>
                <a:gd name="connsiteY9" fmla="*/ 1537330 h 2248834"/>
                <a:gd name="connsiteX10" fmla="*/ 6639340 w 6639340"/>
                <a:gd name="connsiteY10" fmla="*/ 1948147 h 2248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39340" h="2248834">
                  <a:moveTo>
                    <a:pt x="0" y="1987904"/>
                  </a:moveTo>
                  <a:cubicBezTo>
                    <a:pt x="171174" y="2039808"/>
                    <a:pt x="342348" y="2091713"/>
                    <a:pt x="583096" y="1762617"/>
                  </a:cubicBezTo>
                  <a:cubicBezTo>
                    <a:pt x="823844" y="1433521"/>
                    <a:pt x="1188278" y="141434"/>
                    <a:pt x="1444487" y="13330"/>
                  </a:cubicBezTo>
                  <a:cubicBezTo>
                    <a:pt x="1700696" y="-114774"/>
                    <a:pt x="1908313" y="715695"/>
                    <a:pt x="2120348" y="993991"/>
                  </a:cubicBezTo>
                  <a:cubicBezTo>
                    <a:pt x="2332383" y="1272287"/>
                    <a:pt x="2354470" y="1488739"/>
                    <a:pt x="2716696" y="1683104"/>
                  </a:cubicBezTo>
                  <a:cubicBezTo>
                    <a:pt x="3078922" y="1877469"/>
                    <a:pt x="3984488" y="2082878"/>
                    <a:pt x="4293705" y="2160182"/>
                  </a:cubicBezTo>
                  <a:cubicBezTo>
                    <a:pt x="4602922" y="2237486"/>
                    <a:pt x="4461565" y="2319208"/>
                    <a:pt x="4572000" y="2146930"/>
                  </a:cubicBezTo>
                  <a:cubicBezTo>
                    <a:pt x="4682435" y="1974652"/>
                    <a:pt x="4845879" y="1360634"/>
                    <a:pt x="4956314" y="1126512"/>
                  </a:cubicBezTo>
                  <a:cubicBezTo>
                    <a:pt x="5066749" y="892390"/>
                    <a:pt x="5088835" y="673729"/>
                    <a:pt x="5234609" y="742199"/>
                  </a:cubicBezTo>
                  <a:cubicBezTo>
                    <a:pt x="5380383" y="810669"/>
                    <a:pt x="5596835" y="1336339"/>
                    <a:pt x="5830957" y="1537330"/>
                  </a:cubicBezTo>
                  <a:cubicBezTo>
                    <a:pt x="6065079" y="1738321"/>
                    <a:pt x="6352209" y="1843234"/>
                    <a:pt x="6639340" y="1948147"/>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2" name="TextBox 11"/>
            <p:cNvSpPr txBox="1"/>
            <p:nvPr/>
          </p:nvSpPr>
          <p:spPr>
            <a:xfrm rot="17538040">
              <a:off x="1955026" y="4273556"/>
              <a:ext cx="2146707" cy="523220"/>
            </a:xfrm>
            <a:prstGeom prst="rect">
              <a:avLst/>
            </a:prstGeom>
            <a:noFill/>
          </p:spPr>
          <p:txBody>
            <a:bodyPr wrap="square" rtlCol="0">
              <a:spAutoFit/>
            </a:bodyPr>
            <a:lstStyle/>
            <a:p>
              <a:r>
                <a:rPr lang="en-US" sz="1400" dirty="0"/>
                <a:t>Rising limb or Concentration curve</a:t>
              </a:r>
            </a:p>
          </p:txBody>
        </p:sp>
        <p:cxnSp>
          <p:nvCxnSpPr>
            <p:cNvPr id="14" name="Straight Connector 13"/>
            <p:cNvCxnSpPr/>
            <p:nvPr/>
          </p:nvCxnSpPr>
          <p:spPr>
            <a:xfrm>
              <a:off x="3637969" y="3458819"/>
              <a:ext cx="0" cy="662607"/>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4134921" y="3452195"/>
              <a:ext cx="32618" cy="669231"/>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3637969" y="3617767"/>
              <a:ext cx="509961"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3266910" y="3098264"/>
              <a:ext cx="1463862" cy="307777"/>
            </a:xfrm>
            <a:prstGeom prst="rect">
              <a:avLst/>
            </a:prstGeom>
            <a:noFill/>
          </p:spPr>
          <p:txBody>
            <a:bodyPr wrap="none" rtlCol="0">
              <a:spAutoFit/>
            </a:bodyPr>
            <a:lstStyle/>
            <a:p>
              <a:r>
                <a:rPr lang="en-US" sz="1400" dirty="0"/>
                <a:t>Crest Segment</a:t>
              </a:r>
            </a:p>
          </p:txBody>
        </p:sp>
        <p:sp>
          <p:nvSpPr>
            <p:cNvPr id="23" name="TextBox 22"/>
            <p:cNvSpPr txBox="1"/>
            <p:nvPr/>
          </p:nvSpPr>
          <p:spPr>
            <a:xfrm rot="3506054">
              <a:off x="4246284" y="4430109"/>
              <a:ext cx="1188146" cy="307777"/>
            </a:xfrm>
            <a:prstGeom prst="rect">
              <a:avLst/>
            </a:prstGeom>
            <a:noFill/>
          </p:spPr>
          <p:txBody>
            <a:bodyPr wrap="none" rtlCol="0">
              <a:spAutoFit/>
            </a:bodyPr>
            <a:lstStyle/>
            <a:p>
              <a:r>
                <a:rPr lang="en-US" sz="1400" dirty="0"/>
                <a:t>Falling Limb</a:t>
              </a:r>
            </a:p>
          </p:txBody>
        </p:sp>
        <p:cxnSp>
          <p:nvCxnSpPr>
            <p:cNvPr id="26" name="Straight Connector 25"/>
            <p:cNvCxnSpPr/>
            <p:nvPr/>
          </p:nvCxnSpPr>
          <p:spPr>
            <a:xfrm>
              <a:off x="5234855" y="5108719"/>
              <a:ext cx="0" cy="662607"/>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6898001" y="5261119"/>
              <a:ext cx="6382" cy="83488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a:off x="5234855" y="5340626"/>
              <a:ext cx="1696032" cy="132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1" name="TextBox 30"/>
            <p:cNvSpPr txBox="1"/>
            <p:nvPr/>
          </p:nvSpPr>
          <p:spPr>
            <a:xfrm>
              <a:off x="5167749" y="4061113"/>
              <a:ext cx="2272146" cy="1169551"/>
            </a:xfrm>
            <a:prstGeom prst="rect">
              <a:avLst/>
            </a:prstGeom>
            <a:noFill/>
          </p:spPr>
          <p:txBody>
            <a:bodyPr wrap="square" rtlCol="0">
              <a:spAutoFit/>
            </a:bodyPr>
            <a:lstStyle/>
            <a:p>
              <a:r>
                <a:rPr lang="en-US" sz="1400" dirty="0"/>
                <a:t>Hydrograph in period of no DRO and where no reservoir regulation exists reflects discharge from ground water</a:t>
              </a:r>
            </a:p>
          </p:txBody>
        </p:sp>
        <p:cxnSp>
          <p:nvCxnSpPr>
            <p:cNvPr id="33" name="Straight Arrow Connector 32"/>
            <p:cNvCxnSpPr/>
            <p:nvPr/>
          </p:nvCxnSpPr>
          <p:spPr>
            <a:xfrm flipV="1">
              <a:off x="4730772" y="5472545"/>
              <a:ext cx="504082" cy="94150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3419311" y="6312521"/>
              <a:ext cx="2316472" cy="523220"/>
            </a:xfrm>
            <a:prstGeom prst="rect">
              <a:avLst/>
            </a:prstGeom>
            <a:noFill/>
          </p:spPr>
          <p:txBody>
            <a:bodyPr wrap="square" rtlCol="0">
              <a:spAutoFit/>
            </a:bodyPr>
            <a:lstStyle/>
            <a:p>
              <a:r>
                <a:rPr lang="en-US" sz="1400" dirty="0"/>
                <a:t>Point of inflection (where DRO ceases)</a:t>
              </a:r>
            </a:p>
          </p:txBody>
        </p:sp>
        <p:cxnSp>
          <p:nvCxnSpPr>
            <p:cNvPr id="39" name="Straight Arrow Connector 38"/>
            <p:cNvCxnSpPr/>
            <p:nvPr/>
          </p:nvCxnSpPr>
          <p:spPr>
            <a:xfrm flipV="1">
              <a:off x="6897999" y="5946113"/>
              <a:ext cx="47467" cy="4679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6384187" y="6326376"/>
              <a:ext cx="2316472" cy="523220"/>
            </a:xfrm>
            <a:prstGeom prst="rect">
              <a:avLst/>
            </a:prstGeom>
            <a:noFill/>
          </p:spPr>
          <p:txBody>
            <a:bodyPr wrap="square" rtlCol="0">
              <a:spAutoFit/>
            </a:bodyPr>
            <a:lstStyle/>
            <a:p>
              <a:r>
                <a:rPr lang="en-US" sz="1400" dirty="0"/>
                <a:t>Point of rise (where DRO starts)</a:t>
              </a:r>
            </a:p>
          </p:txBody>
        </p:sp>
        <p:cxnSp>
          <p:nvCxnSpPr>
            <p:cNvPr id="43" name="Straight Arrow Connector 42"/>
            <p:cNvCxnSpPr/>
            <p:nvPr/>
          </p:nvCxnSpPr>
          <p:spPr>
            <a:xfrm>
              <a:off x="9531927" y="6312521"/>
              <a:ext cx="10433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9781593" y="6348651"/>
              <a:ext cx="582211" cy="307777"/>
            </a:xfrm>
            <a:prstGeom prst="rect">
              <a:avLst/>
            </a:prstGeom>
            <a:noFill/>
          </p:spPr>
          <p:txBody>
            <a:bodyPr wrap="none" rtlCol="0">
              <a:spAutoFit/>
            </a:bodyPr>
            <a:lstStyle/>
            <a:p>
              <a:r>
                <a:rPr lang="en-US" sz="1400" dirty="0"/>
                <a:t>Time</a:t>
              </a:r>
            </a:p>
          </p:txBody>
        </p:sp>
        <p:cxnSp>
          <p:nvCxnSpPr>
            <p:cNvPr id="46" name="Straight Arrow Connector 45"/>
            <p:cNvCxnSpPr/>
            <p:nvPr/>
          </p:nvCxnSpPr>
          <p:spPr>
            <a:xfrm rot="16200000">
              <a:off x="1468590" y="3264519"/>
              <a:ext cx="10433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rot="16200000">
              <a:off x="1270787" y="3189809"/>
              <a:ext cx="1061509" cy="307777"/>
            </a:xfrm>
            <a:prstGeom prst="rect">
              <a:avLst/>
            </a:prstGeom>
            <a:noFill/>
          </p:spPr>
          <p:txBody>
            <a:bodyPr wrap="none" rtlCol="0">
              <a:spAutoFit/>
            </a:bodyPr>
            <a:lstStyle/>
            <a:p>
              <a:r>
                <a:rPr lang="en-US" sz="1400" dirty="0"/>
                <a:t>Discharge</a:t>
              </a:r>
            </a:p>
          </p:txBody>
        </p:sp>
      </p:grpSp>
      <p:sp>
        <p:nvSpPr>
          <p:cNvPr id="3" name="Slide Number Placeholder 2"/>
          <p:cNvSpPr>
            <a:spLocks noGrp="1"/>
          </p:cNvSpPr>
          <p:nvPr>
            <p:ph type="sldNum" sz="quarter" idx="12"/>
          </p:nvPr>
        </p:nvSpPr>
        <p:spPr/>
        <p:txBody>
          <a:bodyPr/>
          <a:lstStyle/>
          <a:p>
            <a:fld id="{7C3392FF-BDC4-4B00-BEB0-3192834FFE86}" type="slidenum">
              <a:rPr lang="en-US" smtClean="0"/>
              <a:t>4</a:t>
            </a:fld>
            <a:endParaRPr lang="en-US"/>
          </a:p>
        </p:txBody>
      </p:sp>
    </p:spTree>
    <p:extLst>
      <p:ext uri="{BB962C8B-B14F-4D97-AF65-F5344CB8AC3E}">
        <p14:creationId xmlns:p14="http://schemas.microsoft.com/office/powerpoint/2010/main" val="3484619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761636"/>
            <a:ext cx="9102230" cy="974402"/>
          </a:xfrm>
        </p:spPr>
        <p:txBody>
          <a:bodyPr/>
          <a:lstStyle/>
          <a:p>
            <a:r>
              <a:rPr lang="en-US" dirty="0"/>
              <a:t>RUNOFF FORMATION FROM A RAIN EVENT</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87989931"/>
              </p:ext>
            </p:extLst>
          </p:nvPr>
        </p:nvGraphicFramePr>
        <p:xfrm>
          <a:off x="0" y="2239617"/>
          <a:ext cx="12192000" cy="4479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7C3392FF-BDC4-4B00-BEB0-3192834FFE86}" type="slidenum">
              <a:rPr lang="en-US" smtClean="0"/>
              <a:t>5</a:t>
            </a:fld>
            <a:endParaRPr lang="en-US"/>
          </a:p>
        </p:txBody>
      </p:sp>
    </p:spTree>
    <p:extLst>
      <p:ext uri="{BB962C8B-B14F-4D97-AF65-F5344CB8AC3E}">
        <p14:creationId xmlns:p14="http://schemas.microsoft.com/office/powerpoint/2010/main" val="3341478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761636"/>
            <a:ext cx="9102230" cy="974402"/>
          </a:xfrm>
        </p:spPr>
        <p:txBody>
          <a:bodyPr/>
          <a:lstStyle/>
          <a:p>
            <a:r>
              <a:rPr lang="en-US" dirty="0"/>
              <a:t>FACTORS AFFECTING THE SHAPE OF HYDROPGRAPH</a:t>
            </a:r>
          </a:p>
        </p:txBody>
      </p:sp>
      <p:sp>
        <p:nvSpPr>
          <p:cNvPr id="3" name="Content Placeholder 2"/>
          <p:cNvSpPr>
            <a:spLocks noGrp="1"/>
          </p:cNvSpPr>
          <p:nvPr>
            <p:ph idx="1"/>
          </p:nvPr>
        </p:nvSpPr>
        <p:spPr>
          <a:xfrm>
            <a:off x="880635" y="2603500"/>
            <a:ext cx="4377165" cy="3416300"/>
          </a:xfrm>
        </p:spPr>
        <p:txBody>
          <a:bodyPr/>
          <a:lstStyle/>
          <a:p>
            <a:r>
              <a:rPr lang="en-US" dirty="0"/>
              <a:t>Climatic Factors</a:t>
            </a:r>
          </a:p>
          <a:p>
            <a:pPr lvl="1"/>
            <a:r>
              <a:rPr lang="en-US" dirty="0"/>
              <a:t>Rainfall intensity</a:t>
            </a:r>
          </a:p>
          <a:p>
            <a:pPr lvl="1"/>
            <a:r>
              <a:rPr lang="en-US" dirty="0"/>
              <a:t>Rainfall duration</a:t>
            </a:r>
          </a:p>
          <a:p>
            <a:pPr lvl="1"/>
            <a:r>
              <a:rPr lang="en-US" dirty="0"/>
              <a:t>Distribution of rainfall on the basin</a:t>
            </a:r>
          </a:p>
          <a:p>
            <a:pPr lvl="1"/>
            <a:r>
              <a:rPr lang="en-US" dirty="0"/>
              <a:t>Direction of storm movement</a:t>
            </a:r>
          </a:p>
          <a:p>
            <a:pPr lvl="1"/>
            <a:endParaRPr lang="en-US" dirty="0"/>
          </a:p>
        </p:txBody>
      </p:sp>
      <p:sp>
        <p:nvSpPr>
          <p:cNvPr id="4" name="Content Placeholder 2"/>
          <p:cNvSpPr txBox="1">
            <a:spLocks/>
          </p:cNvSpPr>
          <p:nvPr/>
        </p:nvSpPr>
        <p:spPr>
          <a:xfrm>
            <a:off x="5880018" y="2603500"/>
            <a:ext cx="5138502"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a:t>Topographic and geologic Factors</a:t>
            </a:r>
          </a:p>
          <a:p>
            <a:pPr lvl="1"/>
            <a:r>
              <a:rPr lang="en-US" dirty="0"/>
              <a:t>Catchment size</a:t>
            </a:r>
          </a:p>
          <a:p>
            <a:pPr lvl="1"/>
            <a:r>
              <a:rPr lang="en-US" dirty="0"/>
              <a:t>Catchment shape</a:t>
            </a:r>
          </a:p>
          <a:p>
            <a:pPr lvl="1"/>
            <a:r>
              <a:rPr lang="en-US" dirty="0"/>
              <a:t>Distribution of water courses/ drainage</a:t>
            </a:r>
          </a:p>
          <a:p>
            <a:pPr lvl="1"/>
            <a:r>
              <a:rPr lang="en-US" dirty="0"/>
              <a:t>Slope of the catchment</a:t>
            </a:r>
          </a:p>
          <a:p>
            <a:pPr lvl="1"/>
            <a:r>
              <a:rPr lang="en-US" dirty="0"/>
              <a:t>Geology of the catchment</a:t>
            </a:r>
          </a:p>
          <a:p>
            <a:pPr lvl="1"/>
            <a:r>
              <a:rPr lang="en-US" dirty="0"/>
              <a:t>Land use</a:t>
            </a:r>
          </a:p>
          <a:p>
            <a:pPr lvl="1"/>
            <a:r>
              <a:rPr lang="en-US" dirty="0"/>
              <a:t>Land cover</a:t>
            </a:r>
          </a:p>
        </p:txBody>
      </p:sp>
      <p:sp>
        <p:nvSpPr>
          <p:cNvPr id="5" name="Slide Number Placeholder 4"/>
          <p:cNvSpPr>
            <a:spLocks noGrp="1"/>
          </p:cNvSpPr>
          <p:nvPr>
            <p:ph type="sldNum" sz="quarter" idx="12"/>
          </p:nvPr>
        </p:nvSpPr>
        <p:spPr/>
        <p:txBody>
          <a:bodyPr/>
          <a:lstStyle/>
          <a:p>
            <a:fld id="{7C3392FF-BDC4-4B00-BEB0-3192834FFE86}" type="slidenum">
              <a:rPr lang="en-US" smtClean="0"/>
              <a:t>6</a:t>
            </a:fld>
            <a:endParaRPr lang="en-US"/>
          </a:p>
        </p:txBody>
      </p:sp>
    </p:spTree>
    <p:extLst>
      <p:ext uri="{BB962C8B-B14F-4D97-AF65-F5344CB8AC3E}">
        <p14:creationId xmlns:p14="http://schemas.microsoft.com/office/powerpoint/2010/main" val="1627280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DIRECTION OF STORM MOVEMENT EFFECT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58875" y="2333513"/>
            <a:ext cx="5353568" cy="4287120"/>
          </a:xfrm>
        </p:spPr>
      </p:pic>
      <p:sp>
        <p:nvSpPr>
          <p:cNvPr id="3" name="Slide Number Placeholder 2"/>
          <p:cNvSpPr>
            <a:spLocks noGrp="1"/>
          </p:cNvSpPr>
          <p:nvPr>
            <p:ph type="sldNum" sz="quarter" idx="12"/>
          </p:nvPr>
        </p:nvSpPr>
        <p:spPr/>
        <p:txBody>
          <a:bodyPr/>
          <a:lstStyle/>
          <a:p>
            <a:fld id="{7C3392FF-BDC4-4B00-BEB0-3192834FFE86}" type="slidenum">
              <a:rPr lang="en-US" smtClean="0"/>
              <a:t>7</a:t>
            </a:fld>
            <a:endParaRPr lang="en-US"/>
          </a:p>
        </p:txBody>
      </p:sp>
    </p:spTree>
    <p:extLst>
      <p:ext uri="{BB962C8B-B14F-4D97-AF65-F5344CB8AC3E}">
        <p14:creationId xmlns:p14="http://schemas.microsoft.com/office/powerpoint/2010/main" val="298997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SHAPE OF CATCHEMENT EFFECT</a:t>
            </a:r>
          </a:p>
        </p:txBody>
      </p:sp>
      <p:sp>
        <p:nvSpPr>
          <p:cNvPr id="3" name="Content Placeholder 2"/>
          <p:cNvSpPr>
            <a:spLocks noGrp="1"/>
          </p:cNvSpPr>
          <p:nvPr>
            <p:ph idx="1"/>
          </p:nvPr>
        </p:nvSpPr>
        <p:spPr/>
        <p:txBody>
          <a:bodyPr/>
          <a:lstStyle/>
          <a:p>
            <a:endParaRPr lang="en-US"/>
          </a:p>
        </p:txBody>
      </p:sp>
      <p:pic>
        <p:nvPicPr>
          <p:cNvPr id="1026" name="Picture 2" descr="Image result for effect of shape of the watershed on the shape of hydr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5894" y="2399029"/>
            <a:ext cx="6153785" cy="4338301"/>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7C3392FF-BDC4-4B00-BEB0-3192834FFE86}" type="slidenum">
              <a:rPr lang="en-US" smtClean="0"/>
              <a:t>8</a:t>
            </a:fld>
            <a:endParaRPr lang="en-US"/>
          </a:p>
        </p:txBody>
      </p:sp>
    </p:spTree>
    <p:extLst>
      <p:ext uri="{BB962C8B-B14F-4D97-AF65-F5344CB8AC3E}">
        <p14:creationId xmlns:p14="http://schemas.microsoft.com/office/powerpoint/2010/main" val="4144032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SHAPE OF CATCHEMENT EFFECT</a:t>
            </a:r>
          </a:p>
        </p:txBody>
      </p:sp>
      <p:sp>
        <p:nvSpPr>
          <p:cNvPr id="3" name="Content Placeholder 2"/>
          <p:cNvSpPr>
            <a:spLocks noGrp="1"/>
          </p:cNvSpPr>
          <p:nvPr>
            <p:ph idx="1"/>
          </p:nvPr>
        </p:nvSpPr>
        <p:spPr/>
        <p:txBody>
          <a:bodyPr/>
          <a:lstStyle/>
          <a:p>
            <a:endParaRPr lang="en-US"/>
          </a:p>
        </p:txBody>
      </p:sp>
      <p:pic>
        <p:nvPicPr>
          <p:cNvPr id="3074" name="Picture 2" descr="Image result for effect of shape of the watershed on the shape of hydr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9252" y="2420620"/>
            <a:ext cx="9109187" cy="4194158"/>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7C3392FF-BDC4-4B00-BEB0-3192834FFE86}" type="slidenum">
              <a:rPr lang="en-US" smtClean="0"/>
              <a:t>9</a:t>
            </a:fld>
            <a:endParaRPr lang="en-US"/>
          </a:p>
        </p:txBody>
      </p:sp>
    </p:spTree>
    <p:extLst>
      <p:ext uri="{BB962C8B-B14F-4D97-AF65-F5344CB8AC3E}">
        <p14:creationId xmlns:p14="http://schemas.microsoft.com/office/powerpoint/2010/main" val="12976749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3424</TotalTime>
  <Words>1305</Words>
  <Application>Microsoft Office PowerPoint</Application>
  <PresentationFormat>Widescreen</PresentationFormat>
  <Paragraphs>230</Paragraphs>
  <Slides>27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Century Gothic</vt:lpstr>
      <vt:lpstr>Wingdings 3</vt:lpstr>
      <vt:lpstr>Ion Boardroom</vt:lpstr>
      <vt:lpstr>HYDROGRAPHS</vt:lpstr>
      <vt:lpstr>HYDROGRAPHS</vt:lpstr>
      <vt:lpstr>COMPONENT ELEMENTS OF HYDROGRAPH</vt:lpstr>
      <vt:lpstr>DEFINITIONS OF HYDROGRAPH</vt:lpstr>
      <vt:lpstr>RUNOFF FORMATION FROM A RAIN EVENT</vt:lpstr>
      <vt:lpstr>FACTORS AFFECTING THE SHAPE OF HYDROPGRAPH</vt:lpstr>
      <vt:lpstr>DIRECTION OF STORM MOVEMENT EFFECT</vt:lpstr>
      <vt:lpstr>SHAPE OF CATCHEMENT EFFECT</vt:lpstr>
      <vt:lpstr>SHAPE OF CATCHEMENT EFFECT</vt:lpstr>
      <vt:lpstr>DRAINAGE OF WATERSHED</vt:lpstr>
      <vt:lpstr>LAND COVER</vt:lpstr>
      <vt:lpstr>HYDROGRAPH AND TIME RELATIONS</vt:lpstr>
      <vt:lpstr>HYDROGRAPH AND TIME RELATIONS</vt:lpstr>
      <vt:lpstr>HYDROGRAPH AND TIME RELATIONS</vt:lpstr>
      <vt:lpstr>HYDROGRAPH SEPARATION</vt:lpstr>
      <vt:lpstr>UNIT HYDROGRAPHS</vt:lpstr>
      <vt:lpstr>APPLICATION OF UNIT HYDROGRAPH</vt:lpstr>
      <vt:lpstr>ASSUMPTIONS OF UNIT HYDROGRAPH</vt:lpstr>
      <vt:lpstr>DERIVATION OF UHG</vt:lpstr>
      <vt:lpstr>NUMERICAL PROBLEM</vt:lpstr>
      <vt:lpstr>NUMERICAL PROBLEM</vt:lpstr>
      <vt:lpstr>CONVERSION OF UHG DURATION</vt:lpstr>
      <vt:lpstr>LAGGING METHOD</vt:lpstr>
      <vt:lpstr>S-CURVE METHOD</vt:lpstr>
      <vt:lpstr>S-CURVE METHOD</vt:lpstr>
      <vt:lpstr>S-CURVE METHOD</vt:lpstr>
      <vt:lpstr>NUMERICAL PROBLEM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HYDROGRAPHS</dc:title>
  <dc:creator>Rabeea</dc:creator>
  <cp:lastModifiedBy>zeeshan zia</cp:lastModifiedBy>
  <cp:revision>49</cp:revision>
  <dcterms:created xsi:type="dcterms:W3CDTF">2016-11-20T14:05:30Z</dcterms:created>
  <dcterms:modified xsi:type="dcterms:W3CDTF">2017-01-03T12:38:23Z</dcterms:modified>
</cp:coreProperties>
</file>