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FF414C0-35CE-4BF2-8B94-30B773FE9576}" type="datetimeFigureOut">
              <a:rPr lang="en-US" smtClean="0"/>
              <a:t>19-Dec-16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B29E-E78C-495F-AC1F-1DBAA8A16CED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164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14C0-35CE-4BF2-8B94-30B773FE9576}" type="datetimeFigureOut">
              <a:rPr lang="en-US" smtClean="0"/>
              <a:t>19-Dec-16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B29E-E78C-495F-AC1F-1DBAA8A1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5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14C0-35CE-4BF2-8B94-30B773FE9576}" type="datetimeFigureOut">
              <a:rPr lang="en-US" smtClean="0"/>
              <a:t>19-Dec-16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B29E-E78C-495F-AC1F-1DBAA8A16C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32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14C0-35CE-4BF2-8B94-30B773FE9576}" type="datetimeFigureOut">
              <a:rPr lang="en-US" smtClean="0"/>
              <a:t>19-Dec-16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B29E-E78C-495F-AC1F-1DBAA8A1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1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14C0-35CE-4BF2-8B94-30B773FE9576}" type="datetimeFigureOut">
              <a:rPr lang="en-US" smtClean="0"/>
              <a:t>19-Dec-16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B29E-E78C-495F-AC1F-1DBAA8A16C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156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14C0-35CE-4BF2-8B94-30B773FE9576}" type="datetimeFigureOut">
              <a:rPr lang="en-US" smtClean="0"/>
              <a:t>19-Dec-16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B29E-E78C-495F-AC1F-1DBAA8A1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8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14C0-35CE-4BF2-8B94-30B773FE9576}" type="datetimeFigureOut">
              <a:rPr lang="en-US" smtClean="0"/>
              <a:t>19-Dec-16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B29E-E78C-495F-AC1F-1DBAA8A1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8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14C0-35CE-4BF2-8B94-30B773FE9576}" type="datetimeFigureOut">
              <a:rPr lang="en-US" smtClean="0"/>
              <a:t>19-Dec-16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B29E-E78C-495F-AC1F-1DBAA8A1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1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14C0-35CE-4BF2-8B94-30B773FE9576}" type="datetimeFigureOut">
              <a:rPr lang="en-US" smtClean="0"/>
              <a:t>19-Dec-16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B29E-E78C-495F-AC1F-1DBAA8A1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1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14C0-35CE-4BF2-8B94-30B773FE9576}" type="datetimeFigureOut">
              <a:rPr lang="en-US" smtClean="0"/>
              <a:t>19-Dec-16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B29E-E78C-495F-AC1F-1DBAA8A1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3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14C0-35CE-4BF2-8B94-30B773FE9576}" type="datetimeFigureOut">
              <a:rPr lang="en-US" smtClean="0"/>
              <a:t>19-Dec-16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B29E-E78C-495F-AC1F-1DBAA8A16C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39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FF414C0-35CE-4BF2-8B94-30B773FE9576}" type="datetimeFigureOut">
              <a:rPr lang="en-US" smtClean="0"/>
              <a:t>19-Dec-16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E83B29E-E78C-495F-AC1F-1DBAA8A16C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446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712" y="5066154"/>
            <a:ext cx="7772400" cy="146304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FLOODS AND THEIR Estimation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8442" y="5685183"/>
            <a:ext cx="2673627" cy="844011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LECTURE 12</a:t>
            </a:r>
          </a:p>
        </p:txBody>
      </p:sp>
      <p:pic>
        <p:nvPicPr>
          <p:cNvPr id="1026" name="Picture 2" descr="Image result for floods and their esti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12835" cy="464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loods and their esti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35" y="13252"/>
            <a:ext cx="5764691" cy="46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48672" y="4663475"/>
            <a:ext cx="53505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/>
              <a:t>Simulation of maximum flood extent plotted against Buildings/structures in an area © DHI, Denmark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667749"/>
            <a:ext cx="66025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/>
              <a:t>Post event comparison of flood extent modelled (predicted) by a floodplain hydraulic model (blue) and actual flood event (redline) in NSW, Australia </a:t>
            </a:r>
          </a:p>
        </p:txBody>
      </p:sp>
    </p:spTree>
    <p:extLst>
      <p:ext uri="{BB962C8B-B14F-4D97-AF65-F5344CB8AC3E}">
        <p14:creationId xmlns:p14="http://schemas.microsoft.com/office/powerpoint/2010/main" val="256723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estimation of flood from past flood ma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9" y="11876"/>
            <a:ext cx="4594242" cy="684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stimation of flood from past flood ma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670" y="58946"/>
            <a:ext cx="5062348" cy="679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4128" y="215884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Missouri, USA.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8464" y="5333783"/>
            <a:ext cx="5098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Entrance to church of ST. Margaret, England</a:t>
            </a:r>
          </a:p>
        </p:txBody>
      </p:sp>
    </p:spTree>
    <p:extLst>
      <p:ext uri="{BB962C8B-B14F-4D97-AF65-F5344CB8AC3E}">
        <p14:creationId xmlns:p14="http://schemas.microsoft.com/office/powerpoint/2010/main" val="1085609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1.FROM PAST FLOOD MARKS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Carry out differential levelling along the profile of the channel and determine bed slope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sz="18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Assess an appropriate value of manning’s coefficient  “n” for channel surface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.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US" sz="18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8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 is peak velocity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		Peak discharge/ Flood=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8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 x 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This method gives highest flood in the history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		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8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8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8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8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8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78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389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2.USING RATIONAL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>
                  <a:buClr>
                    <a:srgbClr val="9CBEBD"/>
                  </a:buClr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solidFill>
                      <a:srgbClr val="FFFFFF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This method is most suitable for small urbanized water sheds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</m:t>
                    </m:r>
                    <m:r>
                      <a:rPr lang="en-US" sz="18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sz="1800" baseline="30000" dirty="0">
                    <a:solidFill>
                      <a:srgbClr val="FFFFFF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2</a:t>
                </a:r>
                <a:r>
                  <a:rPr lang="en-US" sz="1800" dirty="0">
                    <a:solidFill>
                      <a:srgbClr val="FFFFFF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 </a:t>
                </a:r>
              </a:p>
              <a:p>
                <a:pPr marL="0" lvl="0" indent="0">
                  <a:buClr>
                    <a:srgbClr val="9CBEBD"/>
                  </a:buClr>
                  <a:buNone/>
                </a:pPr>
                <a:r>
                  <a:rPr lang="en-US" sz="1800" dirty="0">
                    <a:solidFill>
                      <a:srgbClr val="FFFFFF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1800" dirty="0">
                  <a:solidFill>
                    <a:srgbClr val="FFFFFF"/>
                  </a:solidFill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pPr marL="0" lvl="0" indent="0">
                  <a:buClr>
                    <a:srgbClr val="9CBEBD"/>
                  </a:buClr>
                  <a:buNone/>
                </a:pPr>
                <a:endParaRPr lang="en-US" sz="1800" dirty="0">
                  <a:solidFill>
                    <a:srgbClr val="FFFFFF"/>
                  </a:solidFill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pPr marL="0" lvl="0" indent="0">
                  <a:buClr>
                    <a:srgbClr val="9CBEBD"/>
                  </a:buClr>
                  <a:buNone/>
                </a:pPr>
                <a:endParaRPr lang="en-US" sz="1800" dirty="0">
                  <a:solidFill>
                    <a:srgbClr val="FFFFFF"/>
                  </a:solidFill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pPr marL="0" lvl="0" indent="0">
                  <a:buClr>
                    <a:srgbClr val="9CBEBD"/>
                  </a:buClr>
                  <a:buNone/>
                </a:pPr>
                <a:endParaRPr lang="en-US" sz="1800" dirty="0">
                  <a:solidFill>
                    <a:srgbClr val="FFFFFF"/>
                  </a:solidFill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pPr lvl="0">
                  <a:buClr>
                    <a:srgbClr val="9CBEBD"/>
                  </a:buClr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solidFill>
                      <a:srgbClr val="FFFFFF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This formula is widely used for assessment of design flood for storm sewers and other drainage structures. If the area consists of different surface conditions which means different values of C then a weighted average with respect to area is used in place of C in above formula</a:t>
                </a:r>
              </a:p>
              <a:p>
                <a:pPr lvl="0">
                  <a:buClr>
                    <a:srgbClr val="9CBEBD"/>
                  </a:buClr>
                  <a:buFont typeface="Wingdings" panose="05000000000000000000" pitchFamily="2" charset="2"/>
                  <a:buChar char="§"/>
                </a:pPr>
                <a:endParaRPr lang="en-US" sz="1800" dirty="0">
                  <a:solidFill>
                    <a:srgbClr val="FFFFFF"/>
                  </a:solidFill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pPr marL="0" lvl="0" indent="0">
                  <a:buClr>
                    <a:srgbClr val="9CBEBD"/>
                  </a:buClr>
                  <a:buNone/>
                </a:pPr>
                <a:endParaRPr lang="en-US" sz="1800" dirty="0">
                  <a:solidFill>
                    <a:srgbClr val="FFFFFF"/>
                  </a:solidFill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78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135757" y="2690191"/>
            <a:ext cx="619111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Where</a:t>
            </a:r>
          </a:p>
          <a:p>
            <a:r>
              <a:rPr lang="en-US" sz="1600" dirty="0" err="1">
                <a:latin typeface="Batang" panose="02030600000101010101" pitchFamily="18" charset="-127"/>
                <a:ea typeface="Batang" panose="02030600000101010101" pitchFamily="18" charset="-127"/>
              </a:rPr>
              <a:t>Q</a:t>
            </a:r>
            <a:r>
              <a:rPr lang="en-US" sz="1600" baseline="-25000" dirty="0" err="1">
                <a:latin typeface="Batang" panose="02030600000101010101" pitchFamily="18" charset="-127"/>
                <a:ea typeface="Batang" panose="02030600000101010101" pitchFamily="18" charset="-127"/>
              </a:rPr>
              <a:t>p</a:t>
            </a:r>
            <a:r>
              <a:rPr 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 : Peak discharge</a:t>
            </a:r>
          </a:p>
          <a:p>
            <a:r>
              <a:rPr 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C   : Runoff Coefficient(depends upon surface conditions</a:t>
            </a:r>
          </a:p>
          <a:p>
            <a:r>
              <a:rPr 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       ranges from (0.05-0.95)</a:t>
            </a:r>
          </a:p>
          <a:p>
            <a:r>
              <a:rPr 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I    : Intensity of rainfall a certain duration and return period</a:t>
            </a:r>
          </a:p>
          <a:p>
            <a:r>
              <a:rPr 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A   : Watershed area</a:t>
            </a:r>
          </a:p>
        </p:txBody>
      </p:sp>
    </p:spTree>
    <p:extLst>
      <p:ext uri="{BB962C8B-B14F-4D97-AF65-F5344CB8AC3E}">
        <p14:creationId xmlns:p14="http://schemas.microsoft.com/office/powerpoint/2010/main" val="829242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2.USING RATIONAL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9CBEBD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FFF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For a culvert design determine peak flood using rational method. The drainage basin area is 800 hectares and is 90% treed(C=0.4) and 10% exposed rock (0.8).  Intensity of precipitation is 30mm/</a:t>
            </a:r>
            <a:r>
              <a:rPr lang="en-US" sz="1800" dirty="0" err="1">
                <a:solidFill>
                  <a:srgbClr val="FFFFF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hr</a:t>
            </a:r>
            <a:endParaRPr lang="en-US" sz="1800" dirty="0">
              <a:solidFill>
                <a:srgbClr val="FFFFFF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0">
              <a:buClr>
                <a:srgbClr val="9CBEBD"/>
              </a:buClr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FFFFFF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lvl="0" indent="0">
              <a:buClr>
                <a:srgbClr val="9CBEBD"/>
              </a:buClr>
              <a:buNone/>
            </a:pPr>
            <a:endParaRPr lang="en-US" sz="1800" dirty="0">
              <a:solidFill>
                <a:srgbClr val="FFFFFF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0063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3.USING EMPIRICAL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9CBEBD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Empirical formulae are generally applicable for the regions where they are developed</a:t>
            </a:r>
          </a:p>
          <a:p>
            <a:pPr lvl="0">
              <a:buClr>
                <a:srgbClr val="9CBEBD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If these are to be applied to some other region hydro-meteorological conditions should be same.</a:t>
            </a:r>
          </a:p>
          <a:p>
            <a:pPr lvl="0">
              <a:buClr>
                <a:srgbClr val="9CBEBD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Following are some important empirical relations</a:t>
            </a:r>
          </a:p>
          <a:p>
            <a:pPr lvl="1">
              <a:buClr>
                <a:srgbClr val="9CBEBD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Dickens Formula</a:t>
            </a:r>
          </a:p>
          <a:p>
            <a:pPr lvl="1">
              <a:buClr>
                <a:srgbClr val="9CBEBD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Ryve’s formula</a:t>
            </a:r>
          </a:p>
          <a:p>
            <a:pPr lvl="1">
              <a:buClr>
                <a:srgbClr val="9CBEBD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Inglis Formula</a:t>
            </a:r>
          </a:p>
          <a:p>
            <a:pPr lvl="1">
              <a:buClr>
                <a:srgbClr val="9CBEBD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Nawab Jang Bahadur Formula</a:t>
            </a:r>
          </a:p>
          <a:p>
            <a:pPr lvl="1">
              <a:buClr>
                <a:srgbClr val="9CBEBD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Usman Naeem Formula</a:t>
            </a:r>
          </a:p>
          <a:p>
            <a:pPr lvl="1">
              <a:buClr>
                <a:srgbClr val="9CBEBD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Hafiz Asif Arshad Formula</a:t>
            </a:r>
          </a:p>
          <a:p>
            <a:pPr marL="0" lvl="0" indent="0">
              <a:buClr>
                <a:srgbClr val="9CBEBD"/>
              </a:buClr>
              <a:buNone/>
            </a:pPr>
            <a:endParaRPr lang="en-US" dirty="0">
              <a:solidFill>
                <a:srgbClr val="FFFFFF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090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3.USING EMPIRICAL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rgbClr val="9CBEBD"/>
                  </a:buCl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FFFFFF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Dickens Formula: (for central and northern part of India)</a:t>
                </a:r>
              </a:p>
              <a:p>
                <a:pPr marL="0" indent="0">
                  <a:buClr>
                    <a:srgbClr val="9CBEBD"/>
                  </a:buClr>
                  <a:buNone/>
                </a:pPr>
                <a:r>
                  <a:rPr lang="en-US" dirty="0">
                    <a:solidFill>
                      <a:srgbClr val="FFFFFF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.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18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𝑊𝑎𝑡𝑒𝑟𝑠h𝑒𝑑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𝑎𝑟𝑒𝑎</m:t>
                    </m:r>
                  </m:oMath>
                </a14:m>
                <a:endParaRPr lang="en-US" sz="1800" dirty="0">
                  <a:solidFill>
                    <a:srgbClr val="FFFFFF"/>
                  </a:solidFill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FFFFFF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			C : Dickens Constant (6-30)</a:t>
                </a:r>
              </a:p>
              <a:p>
                <a:pPr lvl="0">
                  <a:buClr>
                    <a:srgbClr val="9CBEBD"/>
                  </a:buCl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FFFFFF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Ryve’s Formula: (for central part of India)</a:t>
                </a:r>
              </a:p>
              <a:p>
                <a:pPr marL="0" lvl="0" indent="0">
                  <a:buClr>
                    <a:srgbClr val="9CBEBD"/>
                  </a:buClr>
                  <a:buNone/>
                </a:pPr>
                <a:r>
                  <a:rPr lang="en-US" dirty="0">
                    <a:solidFill>
                      <a:srgbClr val="FFFFFF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.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>
                  <a:solidFill>
                    <a:srgbClr val="FFFFFF"/>
                  </a:solidFill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FFFFFF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			C : Ryve’s Constant (6.8-10.2)</a:t>
                </a:r>
              </a:p>
              <a:p>
                <a:pPr marL="0" indent="0">
                  <a:buNone/>
                </a:pPr>
                <a:endParaRPr lang="en-US" sz="1800" dirty="0">
                  <a:solidFill>
                    <a:srgbClr val="FFFFFF"/>
                  </a:solidFill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29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709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3.USING EMPIRICAL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rgbClr val="9CBEBD"/>
                  </a:buCl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FFFFFF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Inglis Formula: (for western part of India)</a:t>
                </a:r>
              </a:p>
              <a:p>
                <a:pPr marL="0" indent="0">
                  <a:buClr>
                    <a:srgbClr val="9CBEBD"/>
                  </a:buClr>
                  <a:buNone/>
                </a:pPr>
                <a:r>
                  <a:rPr lang="en-US" dirty="0">
                    <a:solidFill>
                      <a:srgbClr val="FFFFFF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123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+10.4</m:t>
                            </m:r>
                          </m:e>
                        </m:rad>
                      </m:den>
                    </m:f>
                  </m:oMath>
                </a14:m>
                <a:endParaRPr lang="en-US" sz="18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pPr lvl="0">
                  <a:buClr>
                    <a:srgbClr val="9CBEBD"/>
                  </a:buCl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FFFFFF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Nawab Jang Bahadur Formula: (for northern part of India)</a:t>
                </a:r>
              </a:p>
              <a:p>
                <a:pPr marL="0" indent="0">
                  <a:buClr>
                    <a:srgbClr val="9CBEBD"/>
                  </a:buClr>
                  <a:buNone/>
                </a:pPr>
                <a:r>
                  <a:rPr lang="en-US" sz="18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(0.92−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)</a:t>
                </a:r>
              </a:p>
              <a:p>
                <a:pPr lvl="0">
                  <a:buClr>
                    <a:srgbClr val="9CBEBD"/>
                  </a:buCl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FFFFFF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Hafiz Asif Arshad Formula: (For Upper Jhelum River)</a:t>
                </a:r>
              </a:p>
              <a:p>
                <a:pPr marL="0" lvl="0" indent="0">
                  <a:buClr>
                    <a:srgbClr val="9CBEBD"/>
                  </a:buClr>
                  <a:buNone/>
                </a:pPr>
                <a:r>
                  <a:rPr lang="en-US" sz="1800" dirty="0">
                    <a:solidFill>
                      <a:srgbClr val="FFFFFF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	</a:t>
                </a:r>
                <a:r>
                  <a:rPr lang="en-US" sz="18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0.72</m:t>
                        </m:r>
                      </m:sup>
                    </m:sSup>
                  </m:oMath>
                </a14:m>
                <a:r>
                  <a:rPr lang="en-US" sz="18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 ( S is watershed slope in %)</a:t>
                </a:r>
              </a:p>
              <a:p>
                <a:pPr lvl="0">
                  <a:buClr>
                    <a:srgbClr val="9CBEBD"/>
                  </a:buCl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FFFFFF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Usman Naeem Formula: (For Upper Chenab River)</a:t>
                </a:r>
              </a:p>
              <a:p>
                <a:pPr marL="0" lvl="0" indent="0">
                  <a:buClr>
                    <a:srgbClr val="9CBEBD"/>
                  </a:buClr>
                  <a:buNone/>
                </a:pPr>
                <a:r>
                  <a:rPr lang="en-US" sz="1800" dirty="0">
                    <a:solidFill>
                      <a:srgbClr val="FFFFFF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1.005.</m:t>
                    </m:r>
                    <m:r>
                      <a:rPr lang="en-US" sz="18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2.46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FFFFFF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4.22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FFFFFF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	 ( S is watershed slope in %)</a:t>
                </a:r>
              </a:p>
              <a:p>
                <a:pPr marL="0" lvl="0" indent="0">
                  <a:buClr>
                    <a:srgbClr val="9CBEBD"/>
                  </a:buClr>
                  <a:buNone/>
                </a:pPr>
                <a:endParaRPr lang="en-US" sz="18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pPr marL="0" lvl="0" indent="0">
                  <a:buClr>
                    <a:srgbClr val="9CBEBD"/>
                  </a:buClr>
                  <a:buNone/>
                </a:pPr>
                <a:endParaRPr lang="en-US" sz="18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29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286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4.BY APPLYING UNIT HYDROGRAPH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9CBEBD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Batang" panose="02030600000101010101" pitchFamily="18" charset="-127"/>
                <a:ea typeface="Batang" panose="02030600000101010101" pitchFamily="18" charset="-127"/>
              </a:rPr>
              <a:t>Hydrograph is a DRO hydrograph resulting due to unit effective precipitation (1cm/ 1”) over the watershed</a:t>
            </a:r>
          </a:p>
          <a:p>
            <a:pPr>
              <a:buClr>
                <a:srgbClr val="9CBEBD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Batang" panose="02030600000101010101" pitchFamily="18" charset="-127"/>
                <a:ea typeface="Batang" panose="02030600000101010101" pitchFamily="18" charset="-127"/>
              </a:rPr>
              <a:t>Area under unit hydrograph is always 1cm or 1” . It means volume of the precipitation volume normalized with watershed area</a:t>
            </a:r>
          </a:p>
          <a:p>
            <a:pPr>
              <a:buClr>
                <a:srgbClr val="9CBEBD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Batang" panose="02030600000101010101" pitchFamily="18" charset="-127"/>
                <a:ea typeface="Batang" panose="02030600000101010101" pitchFamily="18" charset="-127"/>
              </a:rPr>
              <a:t>Unit hydrograph gives the time distribution of surface runoff due to unit effective precipitation over the watershed</a:t>
            </a:r>
          </a:p>
          <a:p>
            <a:pPr>
              <a:buClr>
                <a:srgbClr val="9CBEBD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Batang" panose="02030600000101010101" pitchFamily="18" charset="-127"/>
                <a:ea typeface="Batang" panose="02030600000101010101" pitchFamily="18" charset="-127"/>
              </a:rPr>
              <a:t>For any value of effective precipitation over the watershed time distribution of the surface runoff can be obtained by using ordinates of unit hydrograph</a:t>
            </a:r>
          </a:p>
          <a:p>
            <a:pPr>
              <a:buClr>
                <a:srgbClr val="9CBEBD"/>
              </a:buClr>
              <a:buFont typeface="Wingdings" panose="05000000000000000000" pitchFamily="2" charset="2"/>
              <a:buChar char="§"/>
            </a:pPr>
            <a:endParaRPr lang="en-US" sz="18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lvl="0" indent="0">
              <a:buClr>
                <a:srgbClr val="9CBEBD"/>
              </a:buClr>
              <a:buNone/>
            </a:pPr>
            <a:endParaRPr lang="en-US" sz="1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0670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4.BY APPLYING UNIT hydrograph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164" y="2185416"/>
            <a:ext cx="7105998" cy="42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77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4.BY APPLYING UNIT hydrograph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Procedure: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For the rainstorm compute effective precipitation</a:t>
            </a:r>
          </a:p>
          <a:p>
            <a:pPr marL="0" indent="0">
              <a:buNone/>
            </a:pPr>
            <a:r>
              <a:rPr 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		</a:t>
            </a:r>
            <a:r>
              <a:rPr lang="en-US" sz="2000" dirty="0" err="1">
                <a:latin typeface="Batang" panose="02030600000101010101" pitchFamily="18" charset="-127"/>
                <a:ea typeface="Batang" panose="02030600000101010101" pitchFamily="18" charset="-127"/>
              </a:rPr>
              <a:t>Peff</a:t>
            </a:r>
            <a:r>
              <a:rPr 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= Pt – (E+I+T)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Compute time of concentration </a:t>
            </a:r>
            <a:r>
              <a:rPr lang="en-US" sz="2000" dirty="0" err="1">
                <a:latin typeface="Batang" panose="02030600000101010101" pitchFamily="18" charset="-127"/>
                <a:ea typeface="Batang" panose="02030600000101010101" pitchFamily="18" charset="-127"/>
              </a:rPr>
              <a:t>tc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Select duration of unit hydrograph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Pick the value of </a:t>
            </a:r>
            <a:r>
              <a:rPr lang="en-US" sz="2000" dirty="0" err="1">
                <a:latin typeface="Batang" panose="02030600000101010101" pitchFamily="18" charset="-127"/>
                <a:ea typeface="Batang" panose="02030600000101010101" pitchFamily="18" charset="-127"/>
              </a:rPr>
              <a:t>Qp</a:t>
            </a:r>
            <a:r>
              <a:rPr 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 from the unit hydrograph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Compute the </a:t>
            </a:r>
            <a:r>
              <a:rPr lang="en-US" sz="2000" dirty="0" err="1">
                <a:latin typeface="Batang" panose="02030600000101010101" pitchFamily="18" charset="-127"/>
                <a:ea typeface="Batang" panose="02030600000101010101" pitchFamily="18" charset="-127"/>
              </a:rPr>
              <a:t>Qp</a:t>
            </a:r>
            <a:r>
              <a:rPr 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 for given x(cm) precipitation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1"/>
            <a:r>
              <a:rPr 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		(</a:t>
            </a:r>
            <a:r>
              <a:rPr lang="en-US" sz="1600" dirty="0" err="1">
                <a:latin typeface="Batang" panose="02030600000101010101" pitchFamily="18" charset="-127"/>
                <a:ea typeface="Batang" panose="02030600000101010101" pitchFamily="18" charset="-127"/>
              </a:rPr>
              <a:t>Qp</a:t>
            </a:r>
            <a:r>
              <a:rPr 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)x = x . (</a:t>
            </a:r>
            <a:r>
              <a:rPr lang="en-US" sz="1600" dirty="0" err="1">
                <a:latin typeface="Batang" panose="02030600000101010101" pitchFamily="18" charset="-127"/>
                <a:ea typeface="Batang" panose="02030600000101010101" pitchFamily="18" charset="-127"/>
              </a:rPr>
              <a:t>Qp</a:t>
            </a:r>
            <a:r>
              <a:rPr 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)UHG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4711" y="3273285"/>
            <a:ext cx="3471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Time of concentration</a:t>
            </a:r>
            <a:r>
              <a:rPr lang="en-US" sz="1600" dirty="0">
                <a:latin typeface="Batang" panose="02030600000101010101" pitchFamily="18" charset="-127"/>
                <a:ea typeface="Batang" panose="02030600000101010101" pitchFamily="18" charset="-127"/>
                <a:sym typeface="Wingdings" panose="05000000000000000000" pitchFamily="2" charset="2"/>
              </a:rPr>
              <a:t>: (</a:t>
            </a:r>
            <a:r>
              <a:rPr lang="en-US" sz="1600" dirty="0" err="1">
                <a:latin typeface="Batang" panose="02030600000101010101" pitchFamily="18" charset="-127"/>
                <a:ea typeface="Batang" panose="02030600000101010101" pitchFamily="18" charset="-127"/>
                <a:sym typeface="Wingdings" panose="05000000000000000000" pitchFamily="2" charset="2"/>
              </a:rPr>
              <a:t>t</a:t>
            </a:r>
            <a:r>
              <a:rPr lang="en-US" sz="1600" baseline="-25000" dirty="0" err="1">
                <a:latin typeface="Batang" panose="02030600000101010101" pitchFamily="18" charset="-127"/>
                <a:ea typeface="Batang" panose="02030600000101010101" pitchFamily="18" charset="-127"/>
                <a:sym typeface="Wingdings" panose="05000000000000000000" pitchFamily="2" charset="2"/>
              </a:rPr>
              <a:t>c</a:t>
            </a:r>
            <a:r>
              <a:rPr lang="en-US" sz="1600" dirty="0">
                <a:latin typeface="Batang" panose="02030600000101010101" pitchFamily="18" charset="-127"/>
                <a:ea typeface="Batang" panose="02030600000101010101" pitchFamily="18" charset="-127"/>
                <a:sym typeface="Wingdings" panose="05000000000000000000" pitchFamily="2" charset="2"/>
              </a:rPr>
              <a:t>)</a:t>
            </a:r>
            <a:r>
              <a:rPr 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 it is the time required by a drop of water to reach at the outlet from the farthest location of watershed</a:t>
            </a:r>
          </a:p>
        </p:txBody>
      </p:sp>
    </p:spTree>
    <p:extLst>
      <p:ext uri="{BB962C8B-B14F-4D97-AF65-F5344CB8AC3E}">
        <p14:creationId xmlns:p14="http://schemas.microsoft.com/office/powerpoint/2010/main" val="62594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FLOODs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471" y="1850572"/>
            <a:ext cx="9720073" cy="4023360"/>
          </a:xfrm>
        </p:spPr>
        <p:txBody>
          <a:bodyPr/>
          <a:lstStyle/>
          <a:p>
            <a:pPr marL="128016" lvl="1" indent="0">
              <a:buNone/>
            </a:pPr>
            <a:r>
              <a:rPr lang="en-US" dirty="0"/>
              <a:t>		</a:t>
            </a:r>
          </a:p>
          <a:p>
            <a:pPr marL="128016" lvl="1" indent="0">
              <a:buNone/>
            </a:pPr>
            <a:r>
              <a:rPr lang="en-US" dirty="0"/>
              <a:t>	</a:t>
            </a:r>
            <a:r>
              <a:rPr lang="en-US" sz="2400" dirty="0">
                <a:latin typeface="BatangChe" panose="02030609000101010101" pitchFamily="49" charset="-127"/>
                <a:ea typeface="BatangChe" panose="02030609000101010101" pitchFamily="49" charset="-127"/>
              </a:rPr>
              <a:t>“Flood is a high stage in river which causes overbank flow and inundates the adjoining areas ( Flood Plains)”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r>
              <a:rPr lang="en-US" dirty="0"/>
              <a:t>	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120" y="2956686"/>
            <a:ext cx="8029281" cy="366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25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4.BY APPLYING UNIT HYDROGRAPH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Limitation:</a:t>
            </a:r>
          </a:p>
          <a:p>
            <a:pPr lvl="1"/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Amount of rainfall is uniform over the whole watershed</a:t>
            </a:r>
          </a:p>
          <a:p>
            <a:pPr lvl="1"/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Intensity of precipitation is uniform throughout the area</a:t>
            </a:r>
          </a:p>
          <a:p>
            <a:pPr lvl="1"/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Applicable for smaller area </a:t>
            </a: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≤ 500 km</a:t>
            </a:r>
            <a:r>
              <a:rPr lang="en-US" baseline="30000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2</a:t>
            </a:r>
          </a:p>
          <a:p>
            <a:pPr lvl="1"/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Method is applicable for tropical watersheds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298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FLOODs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Significance of flood study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For the assessment of the design flood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For the design of flood protection structures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Causes of flood</a:t>
            </a:r>
          </a:p>
          <a:p>
            <a:pPr marL="128016" lvl="1" indent="0">
              <a:buNone/>
            </a:pP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Causes may be individual or a combination of the following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Excessive rainfall-runoff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Excessive snowmelt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Dam failure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Landslide outburst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Glacier lake outburst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3919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CAUSES OF FLOODS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1. Excessive Rainfall-Runoff</a:t>
            </a:r>
          </a:p>
          <a:p>
            <a:pPr lvl="1"/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High intensity rainfall for longer duration</a:t>
            </a:r>
          </a:p>
          <a:p>
            <a:pPr lvl="1"/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Large run-off generated can cause flood</a:t>
            </a:r>
          </a:p>
          <a:p>
            <a:pPr lvl="1"/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Generally in tropical region</a:t>
            </a:r>
          </a:p>
          <a:p>
            <a:pPr marL="128016" lvl="1" indent="0">
              <a:buNone/>
            </a:pP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lvl="0" indent="0">
              <a:buClr>
                <a:srgbClr val="9CBEBD"/>
              </a:buClr>
              <a:buNone/>
            </a:pPr>
            <a:r>
              <a:rPr lang="en-US" dirty="0">
                <a:solidFill>
                  <a:srgbClr val="FFFFF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2. Excessive Snowmelt Runoff</a:t>
            </a:r>
          </a:p>
          <a:p>
            <a:pPr lvl="1">
              <a:buClr>
                <a:srgbClr val="9CBEBD"/>
              </a:buClr>
            </a:pPr>
            <a:r>
              <a:rPr lang="en-US" dirty="0">
                <a:solidFill>
                  <a:srgbClr val="FFFFF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In summers when increase in temperature causes snowmelt</a:t>
            </a:r>
          </a:p>
          <a:p>
            <a:pPr lvl="1">
              <a:buClr>
                <a:srgbClr val="9CBEBD"/>
              </a:buClr>
            </a:pPr>
            <a:r>
              <a:rPr lang="en-US" dirty="0">
                <a:solidFill>
                  <a:srgbClr val="FFFFF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Slope of rising limb of a snowmelt hydrograph is less steeper than rainfall-runoff hydrograph</a:t>
            </a:r>
          </a:p>
          <a:p>
            <a:pPr marL="128016" lvl="1" indent="0">
              <a:buNone/>
            </a:pP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570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CAUSES OF FLOODS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4011698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3. Dam failure</a:t>
            </a:r>
          </a:p>
          <a:p>
            <a:pPr lvl="1"/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Almost 2000 dams have failed</a:t>
            </a:r>
          </a:p>
          <a:p>
            <a:pPr lvl="1"/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A large quantity of water rushes towards the downstream </a:t>
            </a:r>
          </a:p>
          <a:p>
            <a:pPr lvl="1"/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Causes huge damage</a:t>
            </a:r>
          </a:p>
          <a:p>
            <a:pPr marL="128016" lvl="1" indent="0">
              <a:buNone/>
            </a:pP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5827" y="6437545"/>
            <a:ext cx="435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Teton Dam Failure, Idaho, USA. (June 5,1976)</a:t>
            </a:r>
          </a:p>
        </p:txBody>
      </p:sp>
      <p:pic>
        <p:nvPicPr>
          <p:cNvPr id="2050" name="Picture 2" descr="https://upload.wikimedia.org/wikipedia/en/7/71/Teton_Dam_Sequenc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27" y="2084832"/>
            <a:ext cx="6857817" cy="387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920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CAUSES OF FLOODS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399844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4. Land Slide outburst</a:t>
            </a:r>
          </a:p>
          <a:p>
            <a:pPr lvl="1"/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Due to landslides natural earthen dams form in the river and they block the flow</a:t>
            </a:r>
          </a:p>
          <a:p>
            <a:pPr lvl="1"/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Natural lake is formed upstream of such dam</a:t>
            </a:r>
          </a:p>
          <a:p>
            <a:pPr lvl="1"/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Which inundates the adjoining land due to damming</a:t>
            </a:r>
          </a:p>
          <a:p>
            <a:pPr lvl="1"/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When water overtops this earthen embankment it fails and large quantity of water rushes downstream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904" y="2084832"/>
            <a:ext cx="5910271" cy="393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10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CAUSES OF FLOODS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67846"/>
            <a:ext cx="11101611" cy="15909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5.Glacier Lake outburst</a:t>
            </a:r>
          </a:p>
          <a:p>
            <a:pPr lvl="1" algn="just"/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When glacier fragments are detached from the glacier and fall down in river they make an ice dam</a:t>
            </a:r>
          </a:p>
          <a:p>
            <a:pPr lvl="1" algn="just"/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Water keeps on accumulating upstream of the dam and causes flooding</a:t>
            </a:r>
          </a:p>
          <a:p>
            <a:pPr lvl="1" algn="just"/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And when it fails causes flooding downstream</a:t>
            </a:r>
          </a:p>
          <a:p>
            <a:pPr lvl="1" algn="just"/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6" name="Picture 2" descr="Image result for glacier lake outburst flood in nep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74" y="3458817"/>
            <a:ext cx="7845356" cy="331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774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METHODS/ APPROACHES FOR ESTIMATION OF FLOODS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Batang" panose="02030600000101010101" pitchFamily="18" charset="-127"/>
                <a:ea typeface="Batang" panose="02030600000101010101" pitchFamily="18" charset="-127"/>
              </a:rPr>
              <a:t>Following are very common approaches to estimate flood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Batang" panose="02030600000101010101" pitchFamily="18" charset="-127"/>
                <a:ea typeface="Batang" panose="02030600000101010101" pitchFamily="18" charset="-127"/>
              </a:rPr>
              <a:t>From past flood marks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Batang" panose="02030600000101010101" pitchFamily="18" charset="-127"/>
                <a:ea typeface="Batang" panose="02030600000101010101" pitchFamily="18" charset="-127"/>
              </a:rPr>
              <a:t>Using rational formula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Batang" panose="02030600000101010101" pitchFamily="18" charset="-127"/>
                <a:ea typeface="Batang" panose="02030600000101010101" pitchFamily="18" charset="-127"/>
              </a:rPr>
              <a:t>Using empirical flood formulae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Batang" panose="02030600000101010101" pitchFamily="18" charset="-127"/>
                <a:ea typeface="Batang" panose="02030600000101010101" pitchFamily="18" charset="-127"/>
              </a:rPr>
              <a:t>Using unit hydrograph method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Batang" panose="02030600000101010101" pitchFamily="18" charset="-127"/>
                <a:ea typeface="Batang" panose="02030600000101010101" pitchFamily="18" charset="-127"/>
              </a:rPr>
              <a:t>By using flood frequency analysis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7130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1.FROM PAST FLOOD MARKS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Site is physically visited and maximum flood marks are estimated in the last 30-35 years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These marks may be identified by asking the local residents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Reduced level of highest flood is determined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Sometimes these marks are also traced on some building or trees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The cross section is obtained at site by differential levelling and draw a horizontal line on highest flood mark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Determine flow area on the section from drawing sheet and wetted perimeter determine hydraulic radius R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𝐴𝑟𝑒𝑎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𝑃𝑒𝑟𝑖𝑚𝑒𝑡𝑒𝑟</m:t>
                        </m:r>
                      </m:den>
                    </m:f>
                  </m:oMath>
                </a14:m>
                <a:endParaRPr lang="en-US" sz="18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8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8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8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8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8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8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78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781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536</TotalTime>
  <Words>800</Words>
  <Application>Microsoft Office PowerPoint</Application>
  <PresentationFormat>Widescreen</PresentationFormat>
  <Paragraphs>144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Batang</vt:lpstr>
      <vt:lpstr>BatangChe</vt:lpstr>
      <vt:lpstr>Calibri</vt:lpstr>
      <vt:lpstr>Cambria Math</vt:lpstr>
      <vt:lpstr>Tw Cen MT</vt:lpstr>
      <vt:lpstr>Tw Cen MT Condensed</vt:lpstr>
      <vt:lpstr>Wingdings</vt:lpstr>
      <vt:lpstr>Wingdings 3</vt:lpstr>
      <vt:lpstr>Integral</vt:lpstr>
      <vt:lpstr>FLOODS AND THEIR Estimation</vt:lpstr>
      <vt:lpstr>FLOODs</vt:lpstr>
      <vt:lpstr>FLOODs</vt:lpstr>
      <vt:lpstr>CAUSES OF FLOODS</vt:lpstr>
      <vt:lpstr>CAUSES OF FLOODS</vt:lpstr>
      <vt:lpstr>CAUSES OF FLOODS</vt:lpstr>
      <vt:lpstr>CAUSES OF FLOODS</vt:lpstr>
      <vt:lpstr>METHODS/ APPROACHES FOR ESTIMATION OF FLOODS</vt:lpstr>
      <vt:lpstr>1.FROM PAST FLOOD MARKS</vt:lpstr>
      <vt:lpstr>PowerPoint Presentation</vt:lpstr>
      <vt:lpstr>1.FROM PAST FLOOD MARKS</vt:lpstr>
      <vt:lpstr>2.USING RATIONAL FORMULA</vt:lpstr>
      <vt:lpstr>2.USING RATIONAL FORMULA</vt:lpstr>
      <vt:lpstr>3.USING EMPIRICAL APPROACH</vt:lpstr>
      <vt:lpstr>3.USING EMPIRICAL APPROACH</vt:lpstr>
      <vt:lpstr>3.USING EMPIRICAL APPROACH</vt:lpstr>
      <vt:lpstr>4.BY APPLYING UNIT HYDROGRAPH METHOD</vt:lpstr>
      <vt:lpstr>4.BY APPLYING UNIT hydrograph method</vt:lpstr>
      <vt:lpstr>4.BY APPLYING UNIT hydrograph method</vt:lpstr>
      <vt:lpstr>4.BY APPLYING UNIT HYDROGRAPH METHOD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FLOODS AND THEIR ESTIMATES</dc:title>
  <dc:creator>Rabeea</dc:creator>
  <cp:lastModifiedBy>usman iftikhar</cp:lastModifiedBy>
  <cp:revision>60</cp:revision>
  <dcterms:created xsi:type="dcterms:W3CDTF">2016-11-26T14:25:50Z</dcterms:created>
  <dcterms:modified xsi:type="dcterms:W3CDTF">2016-12-19T14:51:09Z</dcterms:modified>
</cp:coreProperties>
</file>