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06F1D-44DB-4947-8730-62CCADE34783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E0EE9-6947-4FC2-99E7-CD41837A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E0EE9-6947-4FC2-99E7-CD41837A120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65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672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19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5850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6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5039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3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2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33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9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9BA8868-3114-4C5A-B9DD-47ADE87CC418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C0D3180-F433-4270-B2DB-42B30C9A47E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325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0745"/>
            <a:ext cx="9263267" cy="4839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 FREQUENCY ANALYSIS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LECTURE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0243" y="4566887"/>
            <a:ext cx="4406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Global Flood risk under climate change, 2013</a:t>
            </a:r>
            <a:endParaRPr lang="en-US" u="sng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4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 FREQUENCY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is a statistical probabilistic method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Flood magnitudes are determined corresponding to different return periods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Past flood data is used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Accuracy of this method depends on the length of past data record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Recommended length of data record required for this method is 30 years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If it is less than 10 years flood frequency analysis should not be carried out on this data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27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“The frequency is the number of time that a given magnitude flood may occur in a given period.”</a:t>
            </a:r>
          </a:p>
          <a:p>
            <a:pPr marL="0" indent="0">
              <a:buNone/>
            </a:pPr>
            <a:endParaRPr lang="en-US" b="1" dirty="0">
              <a:solidFill>
                <a:schemeClr val="accent2">
                  <a:lumMod val="7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ea typeface="BatangChe" panose="02030609000101010101" pitchFamily="49" charset="-127"/>
                <a:cs typeface="Times New Roman" pitchFamily="18" charset="0"/>
              </a:rPr>
              <a:t>Knowledge of the magnitude and probable frequency of recurrence of flood is necessary for</a:t>
            </a:r>
          </a:p>
          <a:p>
            <a:pPr marL="457200" indent="-457200">
              <a:buAutoNum type="arabicPeriod"/>
            </a:pPr>
            <a:r>
              <a:rPr lang="en-US" dirty="0">
                <a:ea typeface="BatangChe" panose="02030609000101010101" pitchFamily="49" charset="-127"/>
                <a:cs typeface="Times New Roman" pitchFamily="18" charset="0"/>
              </a:rPr>
              <a:t>Economical and safe design of bridges, dams, levees, culverts and other structures</a:t>
            </a:r>
          </a:p>
          <a:p>
            <a:pPr marL="457200" indent="-457200">
              <a:buAutoNum type="arabicPeriod"/>
            </a:pPr>
            <a:r>
              <a:rPr lang="en-US" dirty="0">
                <a:ea typeface="BatangChe" panose="02030609000101010101" pitchFamily="49" charset="-127"/>
                <a:cs typeface="Times New Roman" pitchFamily="18" charset="0"/>
              </a:rPr>
              <a:t>Effective management of flood plains, flood defense schemes</a:t>
            </a:r>
          </a:p>
          <a:p>
            <a:pPr marL="457200" indent="-457200">
              <a:buAutoNum type="arabicPeriod"/>
            </a:pPr>
            <a:r>
              <a:rPr lang="en-US" dirty="0">
                <a:ea typeface="BatangChe" panose="02030609000101010101" pitchFamily="49" charset="-127"/>
                <a:cs typeface="Times New Roman" pitchFamily="18" charset="0"/>
              </a:rPr>
              <a:t>To predict possible flood magnitude over a certain time period</a:t>
            </a:r>
          </a:p>
          <a:p>
            <a:pPr marL="457200" indent="-457200">
              <a:buAutoNum type="arabicPeriod"/>
            </a:pPr>
            <a:r>
              <a:rPr lang="en-US" dirty="0">
                <a:ea typeface="BatangChe" panose="02030609000101010101" pitchFamily="49" charset="-127"/>
                <a:cs typeface="Times New Roman" pitchFamily="18" charset="0"/>
              </a:rPr>
              <a:t>To estimate the frequency with which floods of a certain magnitude may occur</a:t>
            </a:r>
            <a:endParaRPr lang="en-US" dirty="0">
              <a:ea typeface="BatangChe" panose="0203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7449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OF COMPILING FLOOD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methods of treating data for studying frequency analysis</a:t>
            </a:r>
          </a:p>
          <a:p>
            <a:r>
              <a:rPr lang="en-US" dirty="0"/>
              <a:t>1. annual flood series</a:t>
            </a:r>
          </a:p>
          <a:p>
            <a:r>
              <a:rPr lang="en-US" dirty="0"/>
              <a:t>2. partial duration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732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FLOOD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An annual flood is defined as the highest momentary peak discharge in a water year.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use of only one flood in each year is the most frequent objection to the use of annual floods.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Infrequently, the second highest flood in a given year, which is omitted in the above definition, may outrank many annual floods.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grpSp>
        <p:nvGrpSpPr>
          <p:cNvPr id="69" name="Group 68"/>
          <p:cNvGrpSpPr/>
          <p:nvPr/>
        </p:nvGrpSpPr>
        <p:grpSpPr>
          <a:xfrm>
            <a:off x="989209" y="4007988"/>
            <a:ext cx="7589306" cy="1776885"/>
            <a:chOff x="2445031" y="4385249"/>
            <a:chExt cx="7589306" cy="1776885"/>
          </a:xfrm>
        </p:grpSpPr>
        <p:grpSp>
          <p:nvGrpSpPr>
            <p:cNvPr id="7" name="Group 6"/>
            <p:cNvGrpSpPr/>
            <p:nvPr/>
          </p:nvGrpSpPr>
          <p:grpSpPr>
            <a:xfrm>
              <a:off x="2939332" y="4385249"/>
              <a:ext cx="6366347" cy="1322777"/>
              <a:chOff x="2464904" y="4253948"/>
              <a:chExt cx="6366347" cy="1322777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468880" y="4253948"/>
                <a:ext cx="6362371" cy="13185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2464904" y="4253948"/>
                <a:ext cx="1656522" cy="1322777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678558" y="4253949"/>
                <a:ext cx="1656522" cy="131859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 flipV="1">
              <a:off x="2939332" y="5015947"/>
              <a:ext cx="731520" cy="6758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3670852" y="5022573"/>
              <a:ext cx="925002" cy="64935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4595854" y="4825409"/>
              <a:ext cx="361783" cy="8175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 flipV="1">
              <a:off x="4957637" y="4825409"/>
              <a:ext cx="131200" cy="4087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088837" y="4532243"/>
              <a:ext cx="139148" cy="7019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 flipV="1">
              <a:off x="5227985" y="4532243"/>
              <a:ext cx="368080" cy="5364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5596066" y="4825409"/>
              <a:ext cx="199775" cy="24324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endCxn id="4" idx="2"/>
            </p:cNvCxnSpPr>
            <p:nvPr/>
          </p:nvCxnSpPr>
          <p:spPr>
            <a:xfrm>
              <a:off x="5791203" y="4837441"/>
              <a:ext cx="333291" cy="86639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6145033" y="5234203"/>
              <a:ext cx="846157" cy="4509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 flipV="1">
              <a:off x="6991190" y="5248669"/>
              <a:ext cx="810366" cy="4166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8540369" y="4627659"/>
              <a:ext cx="194140" cy="3193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 flipV="1">
              <a:off x="8734509" y="4627659"/>
              <a:ext cx="571170" cy="10628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 flipV="1">
              <a:off x="8388298" y="4691270"/>
              <a:ext cx="152071" cy="2557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7834026" y="4691270"/>
              <a:ext cx="546324" cy="9806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3441221" y="5764962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1990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023237" y="5760141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1991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654875" y="5760141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1992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137961" y="5754095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1993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445031" y="4898832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965521" y="5792802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  <p:cxnSp>
          <p:nvCxnSpPr>
            <p:cNvPr id="65" name="Straight Arrow Connector 64"/>
            <p:cNvCxnSpPr>
              <a:stCxn id="62" idx="0"/>
            </p:cNvCxnSpPr>
            <p:nvPr/>
          </p:nvCxnSpPr>
          <p:spPr>
            <a:xfrm flipV="1">
              <a:off x="2615110" y="4385249"/>
              <a:ext cx="0" cy="5135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63" idx="3"/>
            </p:cNvCxnSpPr>
            <p:nvPr/>
          </p:nvCxnSpPr>
          <p:spPr>
            <a:xfrm>
              <a:off x="9579792" y="5977468"/>
              <a:ext cx="45454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0" name="Picture 2" descr="C:\Users\sp-hostel\Desktop\generic_bargraph.gif"/>
          <p:cNvPicPr>
            <a:picLocks noChangeAspect="1" noChangeArrowheads="1"/>
          </p:cNvPicPr>
          <p:nvPr/>
        </p:nvPicPr>
        <p:blipFill>
          <a:blip r:embed="rId2"/>
          <a:srcRect b="3797"/>
          <a:stretch>
            <a:fillRect/>
          </a:stretch>
        </p:blipFill>
        <p:spPr bwMode="auto">
          <a:xfrm>
            <a:off x="8807715" y="3545966"/>
            <a:ext cx="2725450" cy="26219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28049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DURATION FLOOD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81829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objection noted under annual floods is resolved by listing all floods that are greater than a selected base without regard to number within any given time period.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base is generally selected as equal to the lowest annual flood so that at least one flood in each year is included, however, in a long record, the base is generally raised so that on the average only 3 or 4 floods a year are included.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But sometimes there may be no flood in a year and may be three or four peaks occur in the same year if base flood selected is not the minimum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97280" y="4272773"/>
            <a:ext cx="7589306" cy="1776885"/>
            <a:chOff x="2445031" y="4385249"/>
            <a:chExt cx="7589306" cy="1776885"/>
          </a:xfrm>
        </p:grpSpPr>
        <p:grpSp>
          <p:nvGrpSpPr>
            <p:cNvPr id="5" name="Group 4"/>
            <p:cNvGrpSpPr/>
            <p:nvPr/>
          </p:nvGrpSpPr>
          <p:grpSpPr>
            <a:xfrm>
              <a:off x="2939332" y="4385249"/>
              <a:ext cx="6366347" cy="1322777"/>
              <a:chOff x="2464904" y="4253948"/>
              <a:chExt cx="6366347" cy="1322777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468880" y="4253948"/>
                <a:ext cx="6362371" cy="13185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464904" y="4253948"/>
                <a:ext cx="1656522" cy="1322777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678558" y="4253949"/>
                <a:ext cx="1656522" cy="131859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 flipV="1">
              <a:off x="2939332" y="5015947"/>
              <a:ext cx="731520" cy="6758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 flipV="1">
              <a:off x="3670852" y="5022573"/>
              <a:ext cx="925002" cy="64935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4595854" y="4825409"/>
              <a:ext cx="361783" cy="8175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4957637" y="4825409"/>
              <a:ext cx="131200" cy="4087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5088837" y="4532243"/>
              <a:ext cx="139148" cy="7019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5227985" y="4532243"/>
              <a:ext cx="368080" cy="5364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5596066" y="4825409"/>
              <a:ext cx="199775" cy="24324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28" idx="2"/>
            </p:cNvCxnSpPr>
            <p:nvPr/>
          </p:nvCxnSpPr>
          <p:spPr>
            <a:xfrm>
              <a:off x="5791203" y="4837441"/>
              <a:ext cx="333291" cy="86639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145033" y="5234203"/>
              <a:ext cx="846157" cy="4509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6991190" y="5248669"/>
              <a:ext cx="810366" cy="4166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8540369" y="4627659"/>
              <a:ext cx="194140" cy="3193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8734509" y="4627659"/>
              <a:ext cx="571170" cy="10628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 flipV="1">
              <a:off x="8388298" y="4691270"/>
              <a:ext cx="152071" cy="2557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7834026" y="4691270"/>
              <a:ext cx="546324" cy="9806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441221" y="5764962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023237" y="5760141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54875" y="5760141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137961" y="5754095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1993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45031" y="4898832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965521" y="5792802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  <p:cxnSp>
          <p:nvCxnSpPr>
            <p:cNvPr id="26" name="Straight Arrow Connector 25"/>
            <p:cNvCxnSpPr>
              <a:stCxn id="24" idx="0"/>
            </p:cNvCxnSpPr>
            <p:nvPr/>
          </p:nvCxnSpPr>
          <p:spPr>
            <a:xfrm flipV="1">
              <a:off x="2615110" y="4385249"/>
              <a:ext cx="0" cy="5135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5" idx="3"/>
            </p:cNvCxnSpPr>
            <p:nvPr/>
          </p:nvCxnSpPr>
          <p:spPr>
            <a:xfrm>
              <a:off x="9579792" y="5977468"/>
              <a:ext cx="45454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>
            <a:off x="1591581" y="5154883"/>
            <a:ext cx="654176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69407" y="4830472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Q</a:t>
            </a:r>
            <a:r>
              <a:rPr lang="en-US" baseline="-25000" dirty="0" err="1">
                <a:solidFill>
                  <a:srgbClr val="FF0000"/>
                </a:solidFill>
              </a:rPr>
              <a:t>Sel</a:t>
            </a:r>
            <a:endParaRPr lang="en-US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6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RETURN PERIOD/RECURRING INTERVAL (T)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Batang" panose="02030600000101010101" pitchFamily="18" charset="-127"/>
                    <a:ea typeface="Batang" panose="02030600000101010101" pitchFamily="18" charset="-127"/>
                  </a:rPr>
                  <a:t>	“ return period is the average number of years during which a flood of a given magnitude will be equaled or exceeded once.” or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Batang" panose="02030600000101010101" pitchFamily="18" charset="-127"/>
                    <a:ea typeface="Batang" panose="02030600000101010101" pitchFamily="18" charset="-127"/>
                  </a:rPr>
                  <a:t>	“it is time interval after which a similar flood can be expected.”</a:t>
                </a:r>
              </a:p>
              <a:p>
                <a:pPr marL="0" indent="0">
                  <a:buNone/>
                </a:pPr>
                <a:r>
                  <a:rPr lang="en-US" dirty="0">
                    <a:ea typeface="Batang" panose="02030600000101010101" pitchFamily="18" charset="-127"/>
                  </a:rPr>
                  <a:t>		</a:t>
                </a:r>
              </a:p>
              <a:p>
                <a:pPr marL="0" indent="0">
                  <a:buNone/>
                </a:pPr>
                <a:r>
                  <a:rPr lang="en-US" dirty="0">
                    <a:ea typeface="Batang" panose="02030600000101010101" pitchFamily="18" charset="-127"/>
                  </a:rPr>
                  <a:t>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Batang" panose="02030600000101010101" pitchFamily="18" charset="-127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r>
                  <a:rPr lang="en-US" dirty="0">
                    <a:ea typeface="Batang" panose="02030600000101010101" pitchFamily="18" charset="-127"/>
                  </a:rPr>
                  <a:t>	where P is probability of </a:t>
                </a:r>
                <a:r>
                  <a:rPr lang="en-US" dirty="0" err="1">
                    <a:ea typeface="Batang" panose="02030600000101010101" pitchFamily="18" charset="-127"/>
                  </a:rPr>
                  <a:t>occurence</a:t>
                </a:r>
                <a:endParaRPr lang="en-US" dirty="0">
                  <a:ea typeface="Batang" panose="02030600000101010101" pitchFamily="18" charset="-127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15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908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METHODS TO DETERMINE THE RETURN PERIOD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Empirical methods are most commonly used</a:t>
                </a:r>
              </a:p>
              <a:p>
                <a:r>
                  <a:rPr lang="en-US" dirty="0"/>
                  <a:t>1. California method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2. Allen Hazen method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3. Weibull method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4. Gumbel’s method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823283" y="2851482"/>
                <a:ext cx="5739064" cy="1606658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N:   Number of events</a:t>
                </a:r>
              </a:p>
              <a:p>
                <a:r>
                  <a:rPr lang="en-US" dirty="0"/>
                  <a:t>m:  order no. when floods are sorted in descending order</a:t>
                </a:r>
              </a:p>
              <a:p>
                <a:r>
                  <a:rPr lang="en-US" dirty="0"/>
                  <a:t>m=1 for highest flood in record</a:t>
                </a:r>
              </a:p>
              <a:p>
                <a:r>
                  <a:rPr lang="en-US" dirty="0"/>
                  <a:t>m=N for lowest flood in record</a:t>
                </a:r>
              </a:p>
              <a:p>
                <a:r>
                  <a:rPr lang="en-US" dirty="0"/>
                  <a:t>c=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0.965 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0.38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283" y="2851482"/>
                <a:ext cx="5739064" cy="1606658"/>
              </a:xfrm>
              <a:prstGeom prst="rect">
                <a:avLst/>
              </a:prstGeom>
              <a:blipFill rotWithShape="0">
                <a:blip r:embed="rId3"/>
                <a:stretch>
                  <a:fillRect l="-742" t="-1887"/>
                </a:stretch>
              </a:blipFill>
              <a:ln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88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PROBLEM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049770"/>
              </p:ext>
            </p:extLst>
          </p:nvPr>
        </p:nvGraphicFramePr>
        <p:xfrm>
          <a:off x="1963236" y="3314116"/>
          <a:ext cx="32705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Flood (m</a:t>
                      </a:r>
                      <a:r>
                        <a:rPr lang="en-US" baseline="30000" dirty="0"/>
                        <a:t>3</a:t>
                      </a:r>
                      <a:r>
                        <a:rPr lang="en-US" baseline="0" dirty="0"/>
                        <a:t>/s)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031914"/>
              </p:ext>
            </p:extLst>
          </p:nvPr>
        </p:nvGraphicFramePr>
        <p:xfrm>
          <a:off x="5231815" y="3314691"/>
          <a:ext cx="32705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Flood (m</a:t>
                      </a:r>
                      <a:r>
                        <a:rPr lang="en-US" baseline="30000" dirty="0"/>
                        <a:t>3</a:t>
                      </a:r>
                      <a:r>
                        <a:rPr lang="en-US" baseline="0" dirty="0"/>
                        <a:t>/s)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67853" y="2117558"/>
            <a:ext cx="51496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the data record find out the return periods using </a:t>
            </a:r>
          </a:p>
          <a:p>
            <a:pPr marL="342900" indent="-342900">
              <a:buAutoNum type="arabicPeriod"/>
            </a:pPr>
            <a:r>
              <a:rPr lang="en-US" dirty="0"/>
              <a:t>California Method	2. Allen Hazen Method</a:t>
            </a:r>
          </a:p>
          <a:p>
            <a:pPr marL="342900" indent="-342900">
              <a:buAutoNum type="arabicPeriod" startAt="3"/>
            </a:pPr>
            <a:r>
              <a:rPr lang="en-US" dirty="0"/>
              <a:t>Weibull Method 	4. Gumbel Method</a:t>
            </a:r>
          </a:p>
          <a:p>
            <a:r>
              <a:rPr lang="en-US" dirty="0"/>
              <a:t>Also compute the frequency.</a:t>
            </a:r>
          </a:p>
        </p:txBody>
      </p:sp>
    </p:spTree>
    <p:extLst>
      <p:ext uri="{BB962C8B-B14F-4D97-AF65-F5344CB8AC3E}">
        <p14:creationId xmlns:p14="http://schemas.microsoft.com/office/powerpoint/2010/main" val="18169640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230</TotalTime>
  <Words>401</Words>
  <Application>Microsoft Office PowerPoint</Application>
  <PresentationFormat>Widescreen</PresentationFormat>
  <Paragraphs>94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Batang</vt:lpstr>
      <vt:lpstr>BatangChe</vt:lpstr>
      <vt:lpstr>Calibri</vt:lpstr>
      <vt:lpstr>Calibri Light</vt:lpstr>
      <vt:lpstr>Cambria Math</vt:lpstr>
      <vt:lpstr>Times New Roman</vt:lpstr>
      <vt:lpstr>Wingdings</vt:lpstr>
      <vt:lpstr>Retrospect</vt:lpstr>
      <vt:lpstr>FLOOD FREQUENCY ANALYSIS</vt:lpstr>
      <vt:lpstr>FLOOD FREQUENCY ANALYSIS</vt:lpstr>
      <vt:lpstr>INTRODUCTION</vt:lpstr>
      <vt:lpstr>METHODS OF COMPILING FLOOD DATA</vt:lpstr>
      <vt:lpstr>ANNUAL FLOOD SERIES</vt:lpstr>
      <vt:lpstr>PARTIAL DURATION FLOOD SERIES</vt:lpstr>
      <vt:lpstr>RETURN PERIOD/RECURRING INTERVAL (T)</vt:lpstr>
      <vt:lpstr>METHODS TO DETERMINE THE RETURN PERIOD</vt:lpstr>
      <vt:lpstr>NUMERICAL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FLOOD FREQUENCY ANALYSIS</dc:title>
  <dc:creator>Rabeea</dc:creator>
  <cp:lastModifiedBy>zeeshan zia</cp:lastModifiedBy>
  <cp:revision>30</cp:revision>
  <dcterms:created xsi:type="dcterms:W3CDTF">2016-12-04T16:22:43Z</dcterms:created>
  <dcterms:modified xsi:type="dcterms:W3CDTF">2017-01-03T13:50:02Z</dcterms:modified>
</cp:coreProperties>
</file>