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34"/>
  </p:notesMasterIdLst>
  <p:sldIdLst>
    <p:sldId id="256" r:id="rId2"/>
    <p:sldId id="258" r:id="rId3"/>
    <p:sldId id="259" r:id="rId4"/>
    <p:sldId id="265" r:id="rId5"/>
    <p:sldId id="260" r:id="rId6"/>
    <p:sldId id="264" r:id="rId7"/>
    <p:sldId id="261" r:id="rId8"/>
    <p:sldId id="262" r:id="rId9"/>
    <p:sldId id="266" r:id="rId10"/>
    <p:sldId id="271"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99C52-7286-4B4F-8384-C80BA962E4F0}" type="datetimeFigureOut">
              <a:rPr lang="en-US" smtClean="0"/>
              <a:t>03-Jan-17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6B408-A3EC-4F3A-A34C-E75F4150B3C2}" type="slidenum">
              <a:rPr lang="en-US" smtClean="0"/>
              <a:t>‹#›</a:t>
            </a:fld>
            <a:endParaRPr lang="en-US"/>
          </a:p>
        </p:txBody>
      </p:sp>
    </p:spTree>
    <p:extLst>
      <p:ext uri="{BB962C8B-B14F-4D97-AF65-F5344CB8AC3E}">
        <p14:creationId xmlns:p14="http://schemas.microsoft.com/office/powerpoint/2010/main" val="339492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6B408-A3EC-4F3A-A34C-E75F4150B3C2}" type="slidenum">
              <a:rPr lang="en-US" smtClean="0"/>
              <a:t>7</a:t>
            </a:fld>
            <a:endParaRPr lang="en-US"/>
          </a:p>
        </p:txBody>
      </p:sp>
    </p:spTree>
    <p:extLst>
      <p:ext uri="{BB962C8B-B14F-4D97-AF65-F5344CB8AC3E}">
        <p14:creationId xmlns:p14="http://schemas.microsoft.com/office/powerpoint/2010/main" val="256236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6B408-A3EC-4F3A-A34C-E75F4150B3C2}" type="slidenum">
              <a:rPr lang="en-US" smtClean="0"/>
              <a:t>8</a:t>
            </a:fld>
            <a:endParaRPr lang="en-US"/>
          </a:p>
        </p:txBody>
      </p:sp>
    </p:spTree>
    <p:extLst>
      <p:ext uri="{BB962C8B-B14F-4D97-AF65-F5344CB8AC3E}">
        <p14:creationId xmlns:p14="http://schemas.microsoft.com/office/powerpoint/2010/main" val="291145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6B408-A3EC-4F3A-A34C-E75F4150B3C2}" type="slidenum">
              <a:rPr lang="en-US" smtClean="0"/>
              <a:t>21</a:t>
            </a:fld>
            <a:endParaRPr lang="en-US"/>
          </a:p>
        </p:txBody>
      </p:sp>
    </p:spTree>
    <p:extLst>
      <p:ext uri="{BB962C8B-B14F-4D97-AF65-F5344CB8AC3E}">
        <p14:creationId xmlns:p14="http://schemas.microsoft.com/office/powerpoint/2010/main" val="220373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EC4132B-CAAD-4383-A04C-3592833D71A2}" type="datetime1">
              <a:rPr lang="en-US" smtClean="0"/>
              <a:t>03-Jan-17</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9ECDE35-F7EF-4BDF-8632-D36D1844521B}" type="slidenum">
              <a:rPr lang="en-US" smtClean="0"/>
              <a:t>‹#›</a:t>
            </a:fld>
            <a:endParaRPr lang="en-US"/>
          </a:p>
        </p:txBody>
      </p:sp>
    </p:spTree>
    <p:extLst>
      <p:ext uri="{BB962C8B-B14F-4D97-AF65-F5344CB8AC3E}">
        <p14:creationId xmlns:p14="http://schemas.microsoft.com/office/powerpoint/2010/main" val="217444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568DA-C02A-4A1A-8F90-F82E8DED739B}" type="datetime1">
              <a:rPr lang="en-US" smtClean="0"/>
              <a:t>03-Jan-17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37306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837FE01-7658-4C97-8F95-9C5EE398561D}" type="datetime1">
              <a:rPr lang="en-US" smtClean="0"/>
              <a:t>03-Jan-17</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9ECDE35-F7EF-4BDF-8632-D36D1844521B}" type="slidenum">
              <a:rPr lang="en-US" smtClean="0"/>
              <a:t>‹#›</a:t>
            </a:fld>
            <a:endParaRPr lang="en-US"/>
          </a:p>
        </p:txBody>
      </p:sp>
    </p:spTree>
    <p:extLst>
      <p:ext uri="{BB962C8B-B14F-4D97-AF65-F5344CB8AC3E}">
        <p14:creationId xmlns:p14="http://schemas.microsoft.com/office/powerpoint/2010/main" val="351904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81BEE-6C2B-4F23-8A96-C5D68A3FBA7B}" type="datetime1">
              <a:rPr lang="en-US" smtClean="0"/>
              <a:t>03-Jan-17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153154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D9D6E50-F0AA-4264-89A9-B684E12C9082}" type="datetime1">
              <a:rPr lang="en-US" smtClean="0"/>
              <a:t>03-Jan-17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9ECDE35-F7EF-4BDF-8632-D36D1844521B}" type="slidenum">
              <a:rPr lang="en-US" smtClean="0"/>
              <a:t>‹#›</a:t>
            </a:fld>
            <a:endParaRPr lang="en-US"/>
          </a:p>
        </p:txBody>
      </p:sp>
    </p:spTree>
    <p:extLst>
      <p:ext uri="{BB962C8B-B14F-4D97-AF65-F5344CB8AC3E}">
        <p14:creationId xmlns:p14="http://schemas.microsoft.com/office/powerpoint/2010/main" val="160732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5F62D-E7D4-4AA6-9E4B-88888A58F747}" type="datetime1">
              <a:rPr lang="en-US" smtClean="0"/>
              <a:t>03-Jan-17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19372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AF90C-05CF-44D2-BAA6-3A4EA6871657}" type="datetime1">
              <a:rPr lang="en-US" smtClean="0"/>
              <a:t>03-Jan-17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38679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04A11D-EEBD-4F8F-83E2-5827563D6117}" type="datetime1">
              <a:rPr lang="en-US" smtClean="0"/>
              <a:t>03-Jan-17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CDE35-F7EF-4BDF-8632-D36D1844521B}"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28864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2485F-C0EB-478C-B8F7-3477473E8280}" type="datetime1">
              <a:rPr lang="en-US" smtClean="0"/>
              <a:t>03-Jan-17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284578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9C5F4FC-4C12-40C7-B178-B0990AA44956}" type="datetime1">
              <a:rPr lang="en-US" smtClean="0"/>
              <a:t>03-Jan-17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9ECDE35-F7EF-4BDF-8632-D36D1844521B}" type="slidenum">
              <a:rPr lang="en-US" smtClean="0"/>
              <a:t>‹#›</a:t>
            </a:fld>
            <a:endParaRPr lang="en-US"/>
          </a:p>
        </p:txBody>
      </p:sp>
    </p:spTree>
    <p:extLst>
      <p:ext uri="{BB962C8B-B14F-4D97-AF65-F5344CB8AC3E}">
        <p14:creationId xmlns:p14="http://schemas.microsoft.com/office/powerpoint/2010/main" val="25773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8AE8C-A221-4E44-963B-917C0641528A}" type="datetime1">
              <a:rPr lang="en-US" smtClean="0"/>
              <a:t>03-Jan-17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CDE35-F7EF-4BDF-8632-D36D1844521B}" type="slidenum">
              <a:rPr lang="en-US" smtClean="0"/>
              <a:t>‹#›</a:t>
            </a:fld>
            <a:endParaRPr lang="en-US"/>
          </a:p>
        </p:txBody>
      </p:sp>
    </p:spTree>
    <p:extLst>
      <p:ext uri="{BB962C8B-B14F-4D97-AF65-F5344CB8AC3E}">
        <p14:creationId xmlns:p14="http://schemas.microsoft.com/office/powerpoint/2010/main" val="156089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ADC49AF-C9F2-4280-A251-7273844ECE4F}" type="datetime1">
              <a:rPr lang="en-US" smtClean="0"/>
              <a:t>03-Jan-17</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9ECDE35-F7EF-4BDF-8632-D36D1844521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119767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89" y="725271"/>
            <a:ext cx="10993549" cy="1475013"/>
          </a:xfrm>
        </p:spPr>
        <p:txBody>
          <a:bodyPr/>
          <a:lstStyle/>
          <a:p>
            <a:r>
              <a:rPr lang="en-US" dirty="0"/>
              <a:t>GROUND WATER HYDROLOGY</a:t>
            </a:r>
          </a:p>
        </p:txBody>
      </p:sp>
      <p:sp>
        <p:nvSpPr>
          <p:cNvPr id="3" name="Subtitle 2"/>
          <p:cNvSpPr>
            <a:spLocks noGrp="1"/>
          </p:cNvSpPr>
          <p:nvPr>
            <p:ph type="subTitle" idx="1"/>
          </p:nvPr>
        </p:nvSpPr>
        <p:spPr>
          <a:xfrm>
            <a:off x="581189" y="2200284"/>
            <a:ext cx="10993546" cy="590321"/>
          </a:xfrm>
        </p:spPr>
        <p:txBody>
          <a:bodyPr/>
          <a:lstStyle/>
          <a:p>
            <a:r>
              <a:rPr lang="en-US" dirty="0"/>
              <a:t>LECTURE 15</a:t>
            </a:r>
          </a:p>
        </p:txBody>
      </p:sp>
      <p:pic>
        <p:nvPicPr>
          <p:cNvPr id="1026" name="Picture 2" descr="Image result for interesting groundwater"/>
          <p:cNvPicPr>
            <a:picLocks noChangeAspect="1" noChangeArrowheads="1"/>
          </p:cNvPicPr>
          <p:nvPr/>
        </p:nvPicPr>
        <p:blipFill rotWithShape="1">
          <a:blip r:embed="rId2">
            <a:extLst>
              <a:ext uri="{28A0092B-C50C-407E-A947-70E740481C1C}">
                <a14:useLocalDpi xmlns:a14="http://schemas.microsoft.com/office/drawing/2010/main" val="0"/>
              </a:ext>
            </a:extLst>
          </a:blip>
          <a:srcRect t="40261" b="10601"/>
          <a:stretch/>
        </p:blipFill>
        <p:spPr bwMode="auto">
          <a:xfrm>
            <a:off x="452417" y="2790606"/>
            <a:ext cx="11251095" cy="36214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1</a:t>
            </a:fld>
            <a:endParaRPr lang="en-US"/>
          </a:p>
        </p:txBody>
      </p:sp>
    </p:spTree>
    <p:extLst>
      <p:ext uri="{BB962C8B-B14F-4D97-AF65-F5344CB8AC3E}">
        <p14:creationId xmlns:p14="http://schemas.microsoft.com/office/powerpoint/2010/main" val="173895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AQUIFERS</a:t>
            </a:r>
          </a:p>
        </p:txBody>
      </p:sp>
      <p:sp>
        <p:nvSpPr>
          <p:cNvPr id="3" name="Content Placeholder 2"/>
          <p:cNvSpPr>
            <a:spLocks noGrp="1"/>
          </p:cNvSpPr>
          <p:nvPr>
            <p:ph idx="1"/>
          </p:nvPr>
        </p:nvSpPr>
        <p:spPr/>
        <p:txBody>
          <a:bodyPr/>
          <a:lstStyle/>
          <a:p>
            <a:pPr marL="324000" lvl="1" indent="0">
              <a:buNone/>
            </a:pPr>
            <a:r>
              <a:rPr lang="en-US" dirty="0"/>
              <a:t>There are two types of aquifers</a:t>
            </a:r>
          </a:p>
          <a:p>
            <a:pPr marL="972900" lvl="2" indent="-342900">
              <a:buFont typeface="+mj-lt"/>
              <a:buAutoNum type="arabicPeriod"/>
            </a:pPr>
            <a:r>
              <a:rPr lang="en-US" sz="1600" dirty="0"/>
              <a:t>Unconfined aquifers</a:t>
            </a:r>
          </a:p>
          <a:p>
            <a:pPr marL="972900" lvl="2" indent="-342900">
              <a:buFont typeface="+mj-lt"/>
              <a:buAutoNum type="arabicPeriod"/>
            </a:pPr>
            <a:r>
              <a:rPr lang="en-US" sz="1600" dirty="0"/>
              <a:t>Confined aquifers</a:t>
            </a:r>
          </a:p>
          <a:p>
            <a:pPr marL="972900" lvl="2" indent="-342900">
              <a:buFont typeface="+mj-lt"/>
              <a:buAutoNum type="arabicPeriod"/>
            </a:pPr>
            <a:endParaRPr lang="en-US" sz="1600" dirty="0"/>
          </a:p>
        </p:txBody>
      </p:sp>
      <p:grpSp>
        <p:nvGrpSpPr>
          <p:cNvPr id="5" name="Group 4"/>
          <p:cNvGrpSpPr/>
          <p:nvPr/>
        </p:nvGrpSpPr>
        <p:grpSpPr>
          <a:xfrm>
            <a:off x="4926842" y="2456596"/>
            <a:ext cx="6102863" cy="3739487"/>
            <a:chOff x="4926842" y="2456596"/>
            <a:chExt cx="6102863" cy="3739487"/>
          </a:xfrm>
        </p:grpSpPr>
        <p:pic>
          <p:nvPicPr>
            <p:cNvPr id="5122" name="Picture 2" descr="Image result for confined aquifer vs unconfined aqu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824" y="2560021"/>
              <a:ext cx="6001881" cy="3636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26842" y="2456597"/>
              <a:ext cx="614149" cy="38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21689" y="2456596"/>
              <a:ext cx="614149" cy="38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69ECDE35-F7EF-4BDF-8632-D36D1844521B}" type="slidenum">
              <a:rPr lang="en-US" smtClean="0"/>
              <a:t>10</a:t>
            </a:fld>
            <a:endParaRPr lang="en-US"/>
          </a:p>
        </p:txBody>
      </p:sp>
    </p:spTree>
    <p:extLst>
      <p:ext uri="{BB962C8B-B14F-4D97-AF65-F5344CB8AC3E}">
        <p14:creationId xmlns:p14="http://schemas.microsoft.com/office/powerpoint/2010/main" val="417419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AQUIFERS</a:t>
            </a:r>
          </a:p>
        </p:txBody>
      </p:sp>
      <p:sp>
        <p:nvSpPr>
          <p:cNvPr id="3" name="Content Placeholder 2"/>
          <p:cNvSpPr>
            <a:spLocks noGrp="1"/>
          </p:cNvSpPr>
          <p:nvPr>
            <p:ph idx="1"/>
          </p:nvPr>
        </p:nvSpPr>
        <p:spPr/>
        <p:txBody>
          <a:bodyPr/>
          <a:lstStyle/>
          <a:p>
            <a:r>
              <a:rPr lang="en-US" dirty="0"/>
              <a:t>Unconfined Aquifers: </a:t>
            </a:r>
          </a:p>
          <a:p>
            <a:pPr lvl="1"/>
            <a:r>
              <a:rPr lang="en-US" dirty="0"/>
              <a:t>These are the aquifers into which water seeps directly from the ground above them</a:t>
            </a:r>
          </a:p>
          <a:p>
            <a:pPr lvl="1"/>
            <a:r>
              <a:rPr lang="en-US" dirty="0"/>
              <a:t>Also known as non-artesian or water table aquifers</a:t>
            </a:r>
          </a:p>
          <a:p>
            <a:pPr lvl="1"/>
            <a:r>
              <a:rPr lang="en-US" dirty="0"/>
              <a:t>A special case of unconfined aquifers is perched water bodies. This occurs whenever a ground water body is separated from main water table by a relatively impermeable strata.</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1026" name="Picture 2" descr="Image result for unconfined aqu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164" y="3905490"/>
            <a:ext cx="5549784" cy="27819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rched aqui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4133589"/>
            <a:ext cx="5238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11</a:t>
            </a:fld>
            <a:endParaRPr lang="en-US"/>
          </a:p>
        </p:txBody>
      </p:sp>
    </p:spTree>
    <p:extLst>
      <p:ext uri="{BB962C8B-B14F-4D97-AF65-F5344CB8AC3E}">
        <p14:creationId xmlns:p14="http://schemas.microsoft.com/office/powerpoint/2010/main" val="57224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AQUIFERS</a:t>
            </a:r>
          </a:p>
        </p:txBody>
      </p:sp>
      <p:sp>
        <p:nvSpPr>
          <p:cNvPr id="3" name="Content Placeholder 2"/>
          <p:cNvSpPr>
            <a:spLocks noGrp="1"/>
          </p:cNvSpPr>
          <p:nvPr>
            <p:ph idx="1"/>
          </p:nvPr>
        </p:nvSpPr>
        <p:spPr/>
        <p:txBody>
          <a:bodyPr/>
          <a:lstStyle/>
          <a:p>
            <a:endParaRPr lang="en-US"/>
          </a:p>
        </p:txBody>
      </p:sp>
      <p:pic>
        <p:nvPicPr>
          <p:cNvPr id="4" name="Picture 4" descr="Image result for perched aqu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632" y="1962133"/>
            <a:ext cx="7892676" cy="4766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82686" y="6077162"/>
            <a:ext cx="2067874" cy="369332"/>
          </a:xfrm>
          <a:prstGeom prst="rect">
            <a:avLst/>
          </a:prstGeom>
          <a:noFill/>
        </p:spPr>
        <p:txBody>
          <a:bodyPr wrap="none" rtlCol="0">
            <a:spAutoFit/>
          </a:bodyPr>
          <a:lstStyle/>
          <a:p>
            <a:r>
              <a:rPr lang="en-US" dirty="0"/>
              <a:t>Perched water body</a:t>
            </a:r>
          </a:p>
        </p:txBody>
      </p:sp>
      <p:sp>
        <p:nvSpPr>
          <p:cNvPr id="6" name="Slide Number Placeholder 5"/>
          <p:cNvSpPr>
            <a:spLocks noGrp="1"/>
          </p:cNvSpPr>
          <p:nvPr>
            <p:ph type="sldNum" sz="quarter" idx="12"/>
          </p:nvPr>
        </p:nvSpPr>
        <p:spPr/>
        <p:txBody>
          <a:bodyPr/>
          <a:lstStyle/>
          <a:p>
            <a:fld id="{69ECDE35-F7EF-4BDF-8632-D36D1844521B}" type="slidenum">
              <a:rPr lang="en-US" smtClean="0"/>
              <a:t>12</a:t>
            </a:fld>
            <a:endParaRPr lang="en-US"/>
          </a:p>
        </p:txBody>
      </p:sp>
    </p:spTree>
    <p:extLst>
      <p:ext uri="{BB962C8B-B14F-4D97-AF65-F5344CB8AC3E}">
        <p14:creationId xmlns:p14="http://schemas.microsoft.com/office/powerpoint/2010/main" val="199147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AQUIFERS</a:t>
            </a:r>
          </a:p>
        </p:txBody>
      </p:sp>
      <p:sp>
        <p:nvSpPr>
          <p:cNvPr id="3" name="Content Placeholder 2"/>
          <p:cNvSpPr>
            <a:spLocks noGrp="1"/>
          </p:cNvSpPr>
          <p:nvPr>
            <p:ph idx="1"/>
          </p:nvPr>
        </p:nvSpPr>
        <p:spPr>
          <a:xfrm>
            <a:off x="445219" y="2180496"/>
            <a:ext cx="8151991" cy="4677504"/>
          </a:xfrm>
        </p:spPr>
        <p:txBody>
          <a:bodyPr/>
          <a:lstStyle/>
          <a:p>
            <a:r>
              <a:rPr lang="en-US" dirty="0"/>
              <a:t>confined Aquifers:</a:t>
            </a:r>
          </a:p>
          <a:p>
            <a:pPr lvl="1"/>
            <a:r>
              <a:rPr lang="en-US" dirty="0"/>
              <a:t>Such an aquifer which remains overladen by an impermeable strata Aquiclude/Aquifuge/</a:t>
            </a:r>
            <a:r>
              <a:rPr lang="en-US" dirty="0" err="1"/>
              <a:t>aquitard</a:t>
            </a:r>
            <a:r>
              <a:rPr lang="en-US" dirty="0"/>
              <a:t>.</a:t>
            </a:r>
          </a:p>
          <a:p>
            <a:pPr lvl="1"/>
            <a:r>
              <a:rPr lang="en-US" dirty="0"/>
              <a:t>In this type of aquifer water can not seep directly from the ground above. Instead there are certain recharge points wherever this strata is exposed to ground surface.</a:t>
            </a:r>
          </a:p>
          <a:p>
            <a:pPr lvl="1"/>
            <a:r>
              <a:rPr lang="en-US" dirty="0"/>
              <a:t>Water is under pressure in this aquifer</a:t>
            </a:r>
          </a:p>
          <a:p>
            <a:pPr lvl="1"/>
            <a:r>
              <a:rPr lang="en-US" dirty="0"/>
              <a:t>Also known as artesian aquifer</a:t>
            </a:r>
          </a:p>
          <a:p>
            <a:pPr lvl="1"/>
            <a:endParaRPr lang="en-US" dirty="0"/>
          </a:p>
          <a:p>
            <a:pPr lvl="1"/>
            <a:endParaRPr lang="en-US" dirty="0"/>
          </a:p>
          <a:p>
            <a:pPr lvl="1"/>
            <a:endParaRPr lang="en-US" dirty="0"/>
          </a:p>
        </p:txBody>
      </p:sp>
      <p:pic>
        <p:nvPicPr>
          <p:cNvPr id="1026" name="Picture 2" descr="Image result for water t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210" y="1956533"/>
            <a:ext cx="3594790" cy="4795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9200" y="1995830"/>
            <a:ext cx="1416542" cy="369332"/>
          </a:xfrm>
          <a:prstGeom prst="rect">
            <a:avLst/>
          </a:prstGeom>
          <a:noFill/>
        </p:spPr>
        <p:txBody>
          <a:bodyPr wrap="none" rtlCol="0">
            <a:spAutoFit/>
          </a:bodyPr>
          <a:lstStyle/>
          <a:p>
            <a:r>
              <a:rPr lang="en-US" dirty="0">
                <a:solidFill>
                  <a:srgbClr val="FF0000"/>
                </a:solidFill>
              </a:rPr>
              <a:t>Water Tower</a:t>
            </a:r>
          </a:p>
        </p:txBody>
      </p:sp>
      <p:sp>
        <p:nvSpPr>
          <p:cNvPr id="5" name="Slide Number Placeholder 4"/>
          <p:cNvSpPr>
            <a:spLocks noGrp="1"/>
          </p:cNvSpPr>
          <p:nvPr>
            <p:ph type="sldNum" sz="quarter" idx="12"/>
          </p:nvPr>
        </p:nvSpPr>
        <p:spPr/>
        <p:txBody>
          <a:bodyPr/>
          <a:lstStyle/>
          <a:p>
            <a:fld id="{69ECDE35-F7EF-4BDF-8632-D36D1844521B}" type="slidenum">
              <a:rPr lang="en-US" smtClean="0"/>
              <a:t>13</a:t>
            </a:fld>
            <a:endParaRPr lang="en-US"/>
          </a:p>
        </p:txBody>
      </p:sp>
    </p:spTree>
    <p:extLst>
      <p:ext uri="{BB962C8B-B14F-4D97-AF65-F5344CB8AC3E}">
        <p14:creationId xmlns:p14="http://schemas.microsoft.com/office/powerpoint/2010/main" val="387271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AQUIFERS</a:t>
            </a:r>
          </a:p>
        </p:txBody>
      </p:sp>
      <p:sp>
        <p:nvSpPr>
          <p:cNvPr id="3" name="Content Placeholder 2"/>
          <p:cNvSpPr>
            <a:spLocks noGrp="1"/>
          </p:cNvSpPr>
          <p:nvPr>
            <p:ph idx="1"/>
          </p:nvPr>
        </p:nvSpPr>
        <p:spPr/>
        <p:txBody>
          <a:bodyPr/>
          <a:lstStyle/>
          <a:p>
            <a:endParaRPr lang="en-US"/>
          </a:p>
        </p:txBody>
      </p:sp>
      <p:pic>
        <p:nvPicPr>
          <p:cNvPr id="4" name="Picture 2" descr="Image result for confined aqu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318" y="1715956"/>
            <a:ext cx="7923900" cy="4795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88357" y="6326972"/>
            <a:ext cx="3260188" cy="369332"/>
          </a:xfrm>
          <a:prstGeom prst="rect">
            <a:avLst/>
          </a:prstGeom>
          <a:noFill/>
        </p:spPr>
        <p:txBody>
          <a:bodyPr wrap="none" rtlCol="0">
            <a:spAutoFit/>
          </a:bodyPr>
          <a:lstStyle/>
          <a:p>
            <a:r>
              <a:rPr lang="en-US" dirty="0"/>
              <a:t>Confined Vs Unconfined Aquifers</a:t>
            </a:r>
          </a:p>
        </p:txBody>
      </p:sp>
      <p:sp>
        <p:nvSpPr>
          <p:cNvPr id="6" name="Slide Number Placeholder 5"/>
          <p:cNvSpPr>
            <a:spLocks noGrp="1"/>
          </p:cNvSpPr>
          <p:nvPr>
            <p:ph type="sldNum" sz="quarter" idx="12"/>
          </p:nvPr>
        </p:nvSpPr>
        <p:spPr/>
        <p:txBody>
          <a:bodyPr/>
          <a:lstStyle/>
          <a:p>
            <a:fld id="{69ECDE35-F7EF-4BDF-8632-D36D1844521B}" type="slidenum">
              <a:rPr lang="en-US" smtClean="0"/>
              <a:t>14</a:t>
            </a:fld>
            <a:endParaRPr lang="en-US"/>
          </a:p>
        </p:txBody>
      </p:sp>
    </p:spTree>
    <p:extLst>
      <p:ext uri="{BB962C8B-B14F-4D97-AF65-F5344CB8AC3E}">
        <p14:creationId xmlns:p14="http://schemas.microsoft.com/office/powerpoint/2010/main" val="97936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DARCY’S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1856 Darcy confirmed the applicability of fluid flow in capillary tubes to the flow of water in permeable media.</a:t>
                </a:r>
              </a:p>
              <a:p>
                <a:r>
                  <a:rPr lang="en-US" dirty="0"/>
                  <a:t>Darcy’s Law states that velocity of flow through a porous media is proportional to the hydraulic gradient or</a:t>
                </a:r>
              </a:p>
              <a:p>
                <a:pPr marL="0" indent="0">
                  <a:buNone/>
                </a:pPr>
                <a:r>
                  <a:rPr lang="en-US" dirty="0"/>
                  <a:t>					V=</a:t>
                </a:r>
                <a:r>
                  <a:rPr lang="en-US" dirty="0" err="1"/>
                  <a:t>k.i</a:t>
                </a:r>
                <a:r>
                  <a:rPr lang="en-US" dirty="0"/>
                  <a:t>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𝑑h</m:t>
                        </m:r>
                      </m:num>
                      <m:den>
                        <m:r>
                          <a:rPr lang="en-US" i="1">
                            <a:latin typeface="Cambria Math" panose="02040503050406030204" pitchFamily="18" charset="0"/>
                            <a:ea typeface="Cambria Math" panose="02040503050406030204" pitchFamily="18" charset="0"/>
                          </a:rPr>
                          <m:t>𝑑𝐿</m:t>
                        </m:r>
                      </m:den>
                    </m:f>
                  </m:oMath>
                </a14:m>
                <a:endParaRPr lang="en-US" dirty="0"/>
              </a:p>
              <a:p>
                <a:pPr lvl="0">
                  <a:buClr>
                    <a:srgbClr val="4590B8"/>
                  </a:buClr>
                </a:pPr>
                <a:r>
                  <a:rPr lang="en-US" dirty="0">
                    <a:solidFill>
                      <a:srgbClr val="3D3D3D"/>
                    </a:solidFill>
                  </a:rPr>
                  <a:t>Flow rate through a porous media is proportional to head loss and inversely proportional to flow path length</a:t>
                </a:r>
              </a:p>
              <a:p>
                <a:pPr lvl="0">
                  <a:buClr>
                    <a:srgbClr val="4590B8"/>
                  </a:buClr>
                </a:pPr>
                <a:r>
                  <a:rPr lang="en-US" dirty="0">
                    <a:solidFill>
                      <a:srgbClr val="3D3D3D"/>
                    </a:solidFill>
                  </a:rPr>
                  <a:t>This law is sometimes also stated as</a:t>
                </a:r>
              </a:p>
              <a:p>
                <a:pPr marL="0" lvl="0" indent="0">
                  <a:buClr>
                    <a:srgbClr val="4590B8"/>
                  </a:buClr>
                  <a:buNone/>
                </a:pPr>
                <a:r>
                  <a:rPr lang="en-US" dirty="0">
                    <a:solidFill>
                      <a:srgbClr val="3D3D3D"/>
                    </a:solidFill>
                  </a:rPr>
                  <a:t>						</a:t>
                </a:r>
                <a:r>
                  <a:rPr lang="en-US" dirty="0"/>
                  <a:t> V=-</a:t>
                </a:r>
                <a:r>
                  <a:rPr lang="en-US" dirty="0" err="1"/>
                  <a:t>k.i</a:t>
                </a:r>
                <a:r>
                  <a:rPr lang="en-US" dirty="0"/>
                  <a:t> </a:t>
                </a:r>
                <a:r>
                  <a:rPr lang="en-US" dirty="0">
                    <a:solidFill>
                      <a:srgbClr val="3D3D3D"/>
                    </a:solidFill>
                  </a:rPr>
                  <a:t>			</a:t>
                </a:r>
              </a:p>
              <a:p>
                <a:pPr marL="0" indent="0">
                  <a:buNone/>
                </a:pPr>
                <a:r>
                  <a:rPr lang="en-US" dirty="0"/>
                  <a:t>						 Q=-</a:t>
                </a:r>
                <a:r>
                  <a:rPr lang="en-US" dirty="0" err="1"/>
                  <a:t>k.i.A</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21"/>
                </a:stretch>
              </a:blipFill>
            </p:spPr>
            <p:txBody>
              <a:bodyPr/>
              <a:lstStyle/>
              <a:p>
                <a:r>
                  <a:rPr lang="en-US">
                    <a:noFill/>
                  </a:rPr>
                  <a:t> </a:t>
                </a:r>
              </a:p>
            </p:txBody>
          </p:sp>
        </mc:Fallback>
      </mc:AlternateContent>
      <p:sp>
        <p:nvSpPr>
          <p:cNvPr id="4" name="Right Arrow 3"/>
          <p:cNvSpPr/>
          <p:nvPr/>
        </p:nvSpPr>
        <p:spPr>
          <a:xfrm>
            <a:off x="3575715" y="3514680"/>
            <a:ext cx="586854" cy="232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86400" y="4804012"/>
            <a:ext cx="3589361" cy="646331"/>
          </a:xfrm>
          <a:prstGeom prst="rect">
            <a:avLst/>
          </a:prstGeom>
          <a:noFill/>
        </p:spPr>
        <p:txBody>
          <a:bodyPr wrap="square" rtlCol="0">
            <a:spAutoFit/>
          </a:bodyPr>
          <a:lstStyle/>
          <a:p>
            <a:r>
              <a:rPr lang="en-US" dirty="0">
                <a:solidFill>
                  <a:srgbClr val="3D3D3D"/>
                </a:solidFill>
              </a:rPr>
              <a:t>Negative sign indicates that flow is in direction of decreasing head</a:t>
            </a:r>
          </a:p>
        </p:txBody>
      </p:sp>
      <p:sp>
        <p:nvSpPr>
          <p:cNvPr id="6" name="Slide Number Placeholder 5"/>
          <p:cNvSpPr>
            <a:spLocks noGrp="1"/>
          </p:cNvSpPr>
          <p:nvPr>
            <p:ph type="sldNum" sz="quarter" idx="12"/>
          </p:nvPr>
        </p:nvSpPr>
        <p:spPr/>
        <p:txBody>
          <a:bodyPr/>
          <a:lstStyle/>
          <a:p>
            <a:fld id="{69ECDE35-F7EF-4BDF-8632-D36D1844521B}" type="slidenum">
              <a:rPr lang="en-US" smtClean="0"/>
              <a:t>15</a:t>
            </a:fld>
            <a:endParaRPr lang="en-US"/>
          </a:p>
        </p:txBody>
      </p:sp>
    </p:spTree>
    <p:extLst>
      <p:ext uri="{BB962C8B-B14F-4D97-AF65-F5344CB8AC3E}">
        <p14:creationId xmlns:p14="http://schemas.microsoft.com/office/powerpoint/2010/main" val="3085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DARCY’S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1" y="2210271"/>
                <a:ext cx="11412025" cy="4618950"/>
              </a:xfrm>
            </p:spPr>
            <p:txBody>
              <a:bodyPr anchor="t">
                <a:normAutofit lnSpcReduction="10000"/>
              </a:bodyPr>
              <a:lstStyle/>
              <a:p>
                <a:r>
                  <a:rPr lang="en-US" dirty="0"/>
                  <a:t>Darcy’s law is applicable for laminar flow (R</a:t>
                </a:r>
                <a:r>
                  <a:rPr lang="en-US" baseline="-25000" dirty="0"/>
                  <a:t>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a:t>
                </a:r>
              </a:p>
              <a:p>
                <a:pPr marL="0" indent="0">
                  <a:buNone/>
                </a:pPr>
                <a:r>
                  <a:rPr lang="en-US" dirty="0"/>
                  <a:t>		</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𝑣𝐷</m:t>
                        </m:r>
                      </m:num>
                      <m:den>
                        <m:r>
                          <a:rPr lang="en-US" sz="2400" b="0" i="1" smtClean="0">
                            <a:latin typeface="Cambria Math" panose="02040503050406030204" pitchFamily="18" charset="0"/>
                            <a:ea typeface="Cambria Math" panose="02040503050406030204" pitchFamily="18" charset="0"/>
                          </a:rPr>
                          <m:t>𝜇</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𝑣𝐷</m:t>
                        </m:r>
                      </m:num>
                      <m:den>
                        <m:r>
                          <a:rPr lang="en-US" sz="2400" b="0" i="1" smtClean="0">
                            <a:latin typeface="Cambria Math" panose="02040503050406030204" pitchFamily="18" charset="0"/>
                            <a:ea typeface="Cambria Math" panose="02040503050406030204" pitchFamily="18" charset="0"/>
                          </a:rPr>
                          <m:t>𝜗</m:t>
                        </m:r>
                      </m:den>
                    </m:f>
                  </m:oMath>
                </a14:m>
                <a:r>
                  <a:rPr lang="en-US" dirty="0"/>
                  <a:t>		where D is grain diameter</a:t>
                </a:r>
              </a:p>
              <a:p>
                <a:pPr marL="0" indent="0">
                  <a:buNone/>
                </a:pPr>
                <a:r>
                  <a:rPr lang="en-US" sz="2400" dirty="0">
                    <a:solidFill>
                      <a:srgbClr val="3D3D3D"/>
                    </a:solidFill>
                  </a:rPr>
                  <a:t>			</a:t>
                </a:r>
                <a14:m>
                  <m:oMath xmlns:m="http://schemas.openxmlformats.org/officeDocument/2006/math">
                    <m:r>
                      <a:rPr lang="en-US" sz="2400" b="0" i="1" smtClean="0">
                        <a:solidFill>
                          <a:srgbClr val="3D3D3D"/>
                        </a:solidFill>
                        <a:latin typeface="Cambria Math" panose="02040503050406030204" pitchFamily="18" charset="0"/>
                      </a:rPr>
                      <m:t>𝑖</m:t>
                    </m:r>
                    <m:r>
                      <a:rPr lang="en-US" sz="2400" i="1">
                        <a:solidFill>
                          <a:srgbClr val="3D3D3D"/>
                        </a:solidFill>
                        <a:latin typeface="Cambria Math" panose="02040503050406030204" pitchFamily="18" charset="0"/>
                      </a:rPr>
                      <m:t>=</m:t>
                    </m:r>
                    <m:f>
                      <m:fPr>
                        <m:ctrlPr>
                          <a:rPr lang="en-US" sz="2400" i="1">
                            <a:solidFill>
                              <a:srgbClr val="3D3D3D"/>
                            </a:solidFill>
                            <a:latin typeface="Cambria Math" panose="02040503050406030204" pitchFamily="18" charset="0"/>
                          </a:rPr>
                        </m:ctrlPr>
                      </m:fPr>
                      <m:num>
                        <m:r>
                          <a:rPr lang="en-US" sz="2400" b="0" i="1" smtClean="0">
                            <a:solidFill>
                              <a:srgbClr val="3D3D3D"/>
                            </a:solidFill>
                            <a:latin typeface="Cambria Math" panose="02040503050406030204" pitchFamily="18" charset="0"/>
                            <a:ea typeface="Cambria Math" panose="02040503050406030204" pitchFamily="18" charset="0"/>
                          </a:rPr>
                          <m:t>𝑑h</m:t>
                        </m:r>
                      </m:num>
                      <m:den>
                        <m:r>
                          <a:rPr lang="en-US" sz="2400" b="0" i="1" smtClean="0">
                            <a:solidFill>
                              <a:srgbClr val="3D3D3D"/>
                            </a:solidFill>
                            <a:latin typeface="Cambria Math" panose="02040503050406030204" pitchFamily="18" charset="0"/>
                            <a:ea typeface="Cambria Math" panose="02040503050406030204" pitchFamily="18" charset="0"/>
                          </a:rPr>
                          <m:t>𝑑𝐿</m:t>
                        </m:r>
                      </m:den>
                    </m:f>
                    <m:r>
                      <a:rPr lang="en-US" sz="2400" i="1">
                        <a:solidFill>
                          <a:srgbClr val="3D3D3D"/>
                        </a:solidFill>
                        <a:latin typeface="Cambria Math" panose="02040503050406030204" pitchFamily="18" charset="0"/>
                      </a:rPr>
                      <m:t>=</m:t>
                    </m:r>
                    <m:f>
                      <m:fPr>
                        <m:ctrlPr>
                          <a:rPr lang="en-US" sz="2400" i="1">
                            <a:solidFill>
                              <a:srgbClr val="3D3D3D"/>
                            </a:solidFill>
                            <a:latin typeface="Cambria Math" panose="02040503050406030204" pitchFamily="18" charset="0"/>
                          </a:rPr>
                        </m:ctrlPr>
                      </m:fPr>
                      <m:num>
                        <m:sSub>
                          <m:sSubPr>
                            <m:ctrlPr>
                              <a:rPr lang="en-US" sz="2400" i="1" smtClean="0">
                                <a:solidFill>
                                  <a:srgbClr val="3D3D3D"/>
                                </a:solidFill>
                                <a:latin typeface="Cambria Math" panose="02040503050406030204" pitchFamily="18" charset="0"/>
                              </a:rPr>
                            </m:ctrlPr>
                          </m:sSubPr>
                          <m:e>
                            <m:r>
                              <a:rPr lang="en-US" sz="2400" b="0" i="1" smtClean="0">
                                <a:solidFill>
                                  <a:srgbClr val="3D3D3D"/>
                                </a:solidFill>
                                <a:latin typeface="Cambria Math" panose="02040503050406030204" pitchFamily="18" charset="0"/>
                              </a:rPr>
                              <m:t>h</m:t>
                            </m:r>
                          </m:e>
                          <m:sub>
                            <m:r>
                              <a:rPr lang="en-US" sz="2400" b="0" i="1" smtClean="0">
                                <a:solidFill>
                                  <a:srgbClr val="3D3D3D"/>
                                </a:solidFill>
                                <a:latin typeface="Cambria Math" panose="02040503050406030204" pitchFamily="18" charset="0"/>
                              </a:rPr>
                              <m:t>2−</m:t>
                            </m:r>
                          </m:sub>
                        </m:sSub>
                        <m:sSub>
                          <m:sSubPr>
                            <m:ctrlPr>
                              <a:rPr lang="en-US" sz="2400" i="1">
                                <a:solidFill>
                                  <a:srgbClr val="3D3D3D"/>
                                </a:solidFill>
                                <a:latin typeface="Cambria Math" panose="02040503050406030204" pitchFamily="18" charset="0"/>
                              </a:rPr>
                            </m:ctrlPr>
                          </m:sSubPr>
                          <m:e>
                            <m:r>
                              <a:rPr lang="en-US" sz="2400" i="1">
                                <a:solidFill>
                                  <a:srgbClr val="3D3D3D"/>
                                </a:solidFill>
                                <a:latin typeface="Cambria Math" panose="02040503050406030204" pitchFamily="18" charset="0"/>
                              </a:rPr>
                              <m:t>h</m:t>
                            </m:r>
                          </m:e>
                          <m:sub>
                            <m:r>
                              <a:rPr lang="en-US" sz="2400" b="0" i="1" smtClean="0">
                                <a:solidFill>
                                  <a:srgbClr val="3D3D3D"/>
                                </a:solidFill>
                                <a:latin typeface="Cambria Math" panose="02040503050406030204" pitchFamily="18" charset="0"/>
                              </a:rPr>
                              <m:t>1</m:t>
                            </m:r>
                          </m:sub>
                        </m:sSub>
                      </m:num>
                      <m:den>
                        <m:r>
                          <a:rPr lang="en-US" sz="2400" b="0" i="1" smtClean="0">
                            <a:solidFill>
                              <a:srgbClr val="3D3D3D"/>
                            </a:solidFill>
                            <a:latin typeface="Cambria Math" panose="02040503050406030204" pitchFamily="18" charset="0"/>
                            <a:ea typeface="Cambria Math" panose="02040503050406030204" pitchFamily="18" charset="0"/>
                          </a:rPr>
                          <m:t>𝐿</m:t>
                        </m:r>
                      </m:den>
                    </m:f>
                  </m:oMath>
                </a14:m>
                <a:endParaRPr lang="en-US" dirty="0"/>
              </a:p>
              <a:p>
                <a:pPr marL="0" indent="0">
                  <a:buNone/>
                </a:pPr>
                <a:r>
                  <a:rPr lang="en-US" dirty="0"/>
                  <a:t>			A= x-sectional area of specimen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baseline="-25000" dirty="0"/>
                  <a:t>x</a:t>
                </a:r>
                <a14:m>
                  <m:oMath xmlns:m="http://schemas.openxmlformats.org/officeDocument/2006/math">
                    <m:r>
                      <a:rPr lang="en-US" b="0" i="0"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𝛿</m:t>
                    </m:r>
                  </m:oMath>
                </a14:m>
                <a:r>
                  <a:rPr lang="en-US" baseline="-25000" dirty="0"/>
                  <a:t>y</a:t>
                </a:r>
                <a:endParaRPr lang="en-US" dirty="0"/>
              </a:p>
              <a:p>
                <a:pPr marL="0" indent="0">
                  <a:buNone/>
                </a:pPr>
                <a:r>
                  <a:rPr lang="en-US" dirty="0"/>
                  <a:t>			</a:t>
                </a:r>
                <a14:m>
                  <m:oMath xmlns:m="http://schemas.openxmlformats.org/officeDocument/2006/math">
                    <m:r>
                      <a:rPr lang="en-US" sz="2400" b="0" i="1" smtClean="0">
                        <a:solidFill>
                          <a:srgbClr val="3D3D3D"/>
                        </a:solidFill>
                        <a:latin typeface="Cambria Math" panose="02040503050406030204" pitchFamily="18" charset="0"/>
                      </a:rPr>
                      <m:t>𝑄</m:t>
                    </m:r>
                    <m:r>
                      <a:rPr lang="en-US" sz="2400" i="1">
                        <a:solidFill>
                          <a:srgbClr val="3D3D3D"/>
                        </a:solidFill>
                        <a:latin typeface="Cambria Math" panose="02040503050406030204" pitchFamily="18" charset="0"/>
                      </a:rPr>
                      <m:t>=</m:t>
                    </m:r>
                    <m:f>
                      <m:fPr>
                        <m:ctrlPr>
                          <a:rPr lang="en-US" sz="2400" i="1">
                            <a:solidFill>
                              <a:srgbClr val="3D3D3D"/>
                            </a:solidFill>
                            <a:latin typeface="Cambria Math" panose="02040503050406030204" pitchFamily="18" charset="0"/>
                          </a:rPr>
                        </m:ctrlPr>
                      </m:fPr>
                      <m:num>
                        <m:r>
                          <a:rPr lang="en-US" sz="2400" b="0" i="1" smtClean="0">
                            <a:solidFill>
                              <a:srgbClr val="3D3D3D"/>
                            </a:solidFill>
                            <a:latin typeface="Cambria Math" panose="02040503050406030204" pitchFamily="18" charset="0"/>
                          </a:rPr>
                          <m:t>−</m:t>
                        </m:r>
                        <m:r>
                          <a:rPr lang="en-US" sz="2400" b="0" i="1" smtClean="0">
                            <a:solidFill>
                              <a:srgbClr val="3D3D3D"/>
                            </a:solidFill>
                            <a:latin typeface="Cambria Math" panose="02040503050406030204" pitchFamily="18" charset="0"/>
                          </a:rPr>
                          <m:t>𝐾</m:t>
                        </m:r>
                        <m:r>
                          <a:rPr lang="en-US" sz="2400" b="0" i="1" smtClean="0">
                            <a:solidFill>
                              <a:srgbClr val="3D3D3D"/>
                            </a:solidFill>
                            <a:latin typeface="Cambria Math" panose="02040503050406030204" pitchFamily="18" charset="0"/>
                          </a:rPr>
                          <m:t>(</m:t>
                        </m:r>
                        <m:sSub>
                          <m:sSubPr>
                            <m:ctrlPr>
                              <a:rPr lang="en-US" sz="2400" i="1">
                                <a:solidFill>
                                  <a:srgbClr val="3D3D3D"/>
                                </a:solidFill>
                                <a:latin typeface="Cambria Math" panose="02040503050406030204" pitchFamily="18" charset="0"/>
                              </a:rPr>
                            </m:ctrlPr>
                          </m:sSubPr>
                          <m:e>
                            <m:r>
                              <a:rPr lang="en-US" sz="2400" i="1">
                                <a:solidFill>
                                  <a:srgbClr val="3D3D3D"/>
                                </a:solidFill>
                                <a:latin typeface="Cambria Math" panose="02040503050406030204" pitchFamily="18" charset="0"/>
                              </a:rPr>
                              <m:t>h</m:t>
                            </m:r>
                          </m:e>
                          <m:sub>
                            <m:r>
                              <a:rPr lang="en-US" sz="2400" i="1">
                                <a:solidFill>
                                  <a:srgbClr val="3D3D3D"/>
                                </a:solidFill>
                                <a:latin typeface="Cambria Math" panose="02040503050406030204" pitchFamily="18" charset="0"/>
                              </a:rPr>
                              <m:t>2−</m:t>
                            </m:r>
                          </m:sub>
                        </m:sSub>
                        <m:sSub>
                          <m:sSubPr>
                            <m:ctrlPr>
                              <a:rPr lang="en-US" sz="2400" i="1">
                                <a:solidFill>
                                  <a:srgbClr val="3D3D3D"/>
                                </a:solidFill>
                                <a:latin typeface="Cambria Math" panose="02040503050406030204" pitchFamily="18" charset="0"/>
                              </a:rPr>
                            </m:ctrlPr>
                          </m:sSubPr>
                          <m:e>
                            <m:r>
                              <a:rPr lang="en-US" sz="2400" i="1">
                                <a:solidFill>
                                  <a:srgbClr val="3D3D3D"/>
                                </a:solidFill>
                                <a:latin typeface="Cambria Math" panose="02040503050406030204" pitchFamily="18" charset="0"/>
                              </a:rPr>
                              <m:t>h</m:t>
                            </m:r>
                          </m:e>
                          <m:sub>
                            <m:r>
                              <a:rPr lang="en-US" sz="2400" i="1">
                                <a:solidFill>
                                  <a:srgbClr val="3D3D3D"/>
                                </a:solidFill>
                                <a:latin typeface="Cambria Math" panose="02040503050406030204" pitchFamily="18" charset="0"/>
                              </a:rPr>
                              <m:t>1</m:t>
                            </m:r>
                          </m:sub>
                        </m:sSub>
                        <m:r>
                          <a:rPr lang="en-US" sz="2400" b="0" i="1" smtClean="0">
                            <a:solidFill>
                              <a:srgbClr val="3D3D3D"/>
                            </a:solidFill>
                            <a:latin typeface="Cambria Math" panose="02040503050406030204" pitchFamily="18" charset="0"/>
                          </a:rPr>
                          <m:t>)</m:t>
                        </m:r>
                      </m:num>
                      <m:den>
                        <m:r>
                          <a:rPr lang="en-US" sz="2400" i="1">
                            <a:solidFill>
                              <a:srgbClr val="3D3D3D"/>
                            </a:solidFill>
                            <a:latin typeface="Cambria Math" panose="02040503050406030204" pitchFamily="18" charset="0"/>
                            <a:ea typeface="Cambria Math" panose="02040503050406030204" pitchFamily="18" charset="0"/>
                          </a:rPr>
                          <m:t>𝐿</m:t>
                        </m:r>
                      </m:den>
                    </m:f>
                    <m:r>
                      <a:rPr lang="en-US" sz="2400" b="0" i="1" smtClean="0">
                        <a:solidFill>
                          <a:srgbClr val="3D3D3D"/>
                        </a:solidFill>
                        <a:latin typeface="Cambria Math" panose="02040503050406030204" pitchFamily="18" charset="0"/>
                        <a:ea typeface="Cambria Math" panose="02040503050406030204" pitchFamily="18" charset="0"/>
                      </a:rPr>
                      <m:t>.</m:t>
                    </m:r>
                    <m:r>
                      <a:rPr lang="en-US" sz="2400" b="0" i="1" smtClean="0">
                        <a:solidFill>
                          <a:srgbClr val="3D3D3D"/>
                        </a:solidFill>
                        <a:latin typeface="Cambria Math" panose="02040503050406030204" pitchFamily="18" charset="0"/>
                        <a:ea typeface="Cambria Math" panose="02040503050406030204" pitchFamily="18" charset="0"/>
                      </a:rPr>
                      <m:t>𝐴</m:t>
                    </m:r>
                  </m:oMath>
                </a14:m>
                <a:endParaRPr lang="en-US" dirty="0"/>
              </a:p>
              <a:p>
                <a:pPr marL="0" indent="0">
                  <a:buNone/>
                </a:pPr>
                <a:r>
                  <a:rPr lang="en-US" dirty="0">
                    <a:solidFill>
                      <a:srgbClr val="3D3D3D"/>
                    </a:solidFill>
                  </a:rPr>
                  <a:t>			</a:t>
                </a:r>
                <a14:m>
                  <m:oMath xmlns:m="http://schemas.openxmlformats.org/officeDocument/2006/math">
                    <m:sSub>
                      <m:sSubPr>
                        <m:ctrlPr>
                          <a:rPr lang="en-US" sz="2400" i="1" smtClean="0">
                            <a:solidFill>
                              <a:srgbClr val="3D3D3D"/>
                            </a:solidFill>
                            <a:latin typeface="Cambria Math" panose="02040503050406030204" pitchFamily="18" charset="0"/>
                          </a:rPr>
                        </m:ctrlPr>
                      </m:sSubPr>
                      <m:e>
                        <m:r>
                          <a:rPr lang="en-US" sz="2400" b="0" i="1" smtClean="0">
                            <a:solidFill>
                              <a:srgbClr val="3D3D3D"/>
                            </a:solidFill>
                            <a:latin typeface="Cambria Math" panose="02040503050406030204" pitchFamily="18" charset="0"/>
                          </a:rPr>
                          <m:t>𝑉</m:t>
                        </m:r>
                      </m:e>
                      <m:sub>
                        <m:r>
                          <a:rPr lang="en-US" sz="2400" b="0" i="1" smtClean="0">
                            <a:solidFill>
                              <a:srgbClr val="3D3D3D"/>
                            </a:solidFill>
                            <a:latin typeface="Cambria Math" panose="02040503050406030204" pitchFamily="18" charset="0"/>
                          </a:rPr>
                          <m:t>𝑎</m:t>
                        </m:r>
                      </m:sub>
                    </m:sSub>
                    <m:r>
                      <a:rPr lang="en-US" sz="2400" i="1">
                        <a:solidFill>
                          <a:srgbClr val="3D3D3D"/>
                        </a:solidFill>
                        <a:latin typeface="Cambria Math" panose="02040503050406030204" pitchFamily="18" charset="0"/>
                      </a:rPr>
                      <m:t>=</m:t>
                    </m:r>
                    <m:f>
                      <m:fPr>
                        <m:ctrlPr>
                          <a:rPr lang="en-US" sz="2400" i="1">
                            <a:solidFill>
                              <a:srgbClr val="3D3D3D"/>
                            </a:solidFill>
                            <a:latin typeface="Cambria Math" panose="02040503050406030204" pitchFamily="18" charset="0"/>
                          </a:rPr>
                        </m:ctrlPr>
                      </m:fPr>
                      <m:num>
                        <m:r>
                          <a:rPr lang="en-US" sz="2400" b="0" i="1" smtClean="0">
                            <a:solidFill>
                              <a:srgbClr val="3D3D3D"/>
                            </a:solidFill>
                            <a:latin typeface="Cambria Math" panose="02040503050406030204" pitchFamily="18" charset="0"/>
                          </a:rPr>
                          <m:t>𝑄</m:t>
                        </m:r>
                      </m:num>
                      <m:den>
                        <m:sSub>
                          <m:sSubPr>
                            <m:ctrlPr>
                              <a:rPr lang="en-US" sz="2400" i="1" smtClean="0">
                                <a:solidFill>
                                  <a:srgbClr val="3D3D3D"/>
                                </a:solidFill>
                                <a:latin typeface="Cambria Math" panose="02040503050406030204" pitchFamily="18" charset="0"/>
                              </a:rPr>
                            </m:ctrlPr>
                          </m:sSubPr>
                          <m:e>
                            <m:r>
                              <a:rPr lang="en-US" sz="2400" b="0" i="1" smtClean="0">
                                <a:solidFill>
                                  <a:srgbClr val="3D3D3D"/>
                                </a:solidFill>
                                <a:latin typeface="Cambria Math" panose="02040503050406030204" pitchFamily="18" charset="0"/>
                              </a:rPr>
                              <m:t>𝐴</m:t>
                            </m:r>
                          </m:e>
                          <m:sub>
                            <m:r>
                              <a:rPr lang="en-US" sz="2400" b="0" i="1" smtClean="0">
                                <a:solidFill>
                                  <a:srgbClr val="3D3D3D"/>
                                </a:solidFill>
                                <a:latin typeface="Cambria Math" panose="02040503050406030204" pitchFamily="18" charset="0"/>
                              </a:rPr>
                              <m:t>𝑝</m:t>
                            </m:r>
                          </m:sub>
                        </m:sSub>
                      </m:den>
                    </m:f>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𝛿</m:t>
                    </m:r>
                    <m:r>
                      <m:rPr>
                        <m:nor/>
                      </m:rPr>
                      <a:rPr lang="en-US" baseline="-25000" dirty="0"/>
                      <m:t>x</m:t>
                    </m:r>
                    <m:r>
                      <a:rPr lang="en-US"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𝛿</m:t>
                    </m:r>
                    <m:r>
                      <m:rPr>
                        <m:nor/>
                      </m:rPr>
                      <a:rPr lang="en-US" baseline="-25000" dirty="0"/>
                      <m:t>y</m:t>
                    </m:r>
                  </m:oMath>
                </a14:m>
                <a:endParaRPr lang="en-US" dirty="0"/>
              </a:p>
              <a:p>
                <a:pPr marL="0" indent="0">
                  <a:buNone/>
                </a:pPr>
                <a:r>
                  <a:rPr lang="en-US" dirty="0" err="1"/>
                  <a:t>V</a:t>
                </a:r>
                <a:r>
                  <a:rPr lang="en-US" baseline="-25000" dirty="0" err="1"/>
                  <a:t>a</a:t>
                </a:r>
                <a:r>
                  <a:rPr lang="en-US" baseline="-25000" dirty="0"/>
                  <a:t> </a:t>
                </a:r>
                <a:r>
                  <a:rPr lang="en-US" dirty="0"/>
                  <a:t> is actual seepage velocity</a:t>
                </a:r>
              </a:p>
              <a:p>
                <a:pPr marL="0" indent="0">
                  <a:buNone/>
                </a:pPr>
                <a:r>
                  <a:rPr lang="en-US" dirty="0"/>
                  <a:t>n is porosity (n</a:t>
                </a:r>
                <a14:m>
                  <m:oMath xmlns:m="http://schemas.openxmlformats.org/officeDocument/2006/math">
                    <m:r>
                      <a:rPr lang="en-US" i="1">
                        <a:solidFill>
                          <a:srgbClr val="3D3D3D"/>
                        </a:solidFill>
                        <a:latin typeface="Cambria Math" panose="02040503050406030204" pitchFamily="18" charset="0"/>
                      </a:rPr>
                      <m:t>=</m:t>
                    </m:r>
                    <m:f>
                      <m:fPr>
                        <m:ctrlPr>
                          <a:rPr lang="en-US" i="1">
                            <a:solidFill>
                              <a:srgbClr val="3D3D3D"/>
                            </a:solidFill>
                            <a:latin typeface="Cambria Math" panose="02040503050406030204" pitchFamily="18" charset="0"/>
                          </a:rPr>
                        </m:ctrlPr>
                      </m:fPr>
                      <m:num>
                        <m:r>
                          <a:rPr lang="en-US" b="0" i="1" smtClean="0">
                            <a:solidFill>
                              <a:srgbClr val="3D3D3D"/>
                            </a:solidFill>
                            <a:latin typeface="Cambria Math" panose="02040503050406030204" pitchFamily="18" charset="0"/>
                          </a:rPr>
                          <m:t>𝑉𝑜𝑙</m:t>
                        </m:r>
                        <m:r>
                          <a:rPr lang="en-US" b="0" i="1" smtClean="0">
                            <a:solidFill>
                              <a:srgbClr val="3D3D3D"/>
                            </a:solidFill>
                            <a:latin typeface="Cambria Math" panose="02040503050406030204" pitchFamily="18" charset="0"/>
                          </a:rPr>
                          <m:t>. </m:t>
                        </m:r>
                        <m:r>
                          <a:rPr lang="en-US" b="0" i="1" smtClean="0">
                            <a:solidFill>
                              <a:srgbClr val="3D3D3D"/>
                            </a:solidFill>
                            <a:latin typeface="Cambria Math" panose="02040503050406030204" pitchFamily="18" charset="0"/>
                          </a:rPr>
                          <m:t>𝑜𝑓</m:t>
                        </m:r>
                        <m:r>
                          <a:rPr lang="en-US" b="0" i="1" smtClean="0">
                            <a:solidFill>
                              <a:srgbClr val="3D3D3D"/>
                            </a:solidFill>
                            <a:latin typeface="Cambria Math" panose="02040503050406030204" pitchFamily="18" charset="0"/>
                          </a:rPr>
                          <m:t> </m:t>
                        </m:r>
                        <m:r>
                          <a:rPr lang="en-US" b="0" i="1" smtClean="0">
                            <a:solidFill>
                              <a:srgbClr val="3D3D3D"/>
                            </a:solidFill>
                            <a:latin typeface="Cambria Math" panose="02040503050406030204" pitchFamily="18" charset="0"/>
                          </a:rPr>
                          <m:t>𝑣𝑜𝑖𝑑𝑠</m:t>
                        </m:r>
                      </m:num>
                      <m:den>
                        <m:r>
                          <a:rPr lang="en-US" b="0" i="1" smtClean="0">
                            <a:solidFill>
                              <a:srgbClr val="3D3D3D"/>
                            </a:solidFill>
                            <a:latin typeface="Cambria Math" panose="02040503050406030204" pitchFamily="18" charset="0"/>
                          </a:rPr>
                          <m:t>𝑇𝑜𝑡𝑎𝑙</m:t>
                        </m:r>
                        <m:r>
                          <a:rPr lang="en-US" b="0" i="1" smtClean="0">
                            <a:solidFill>
                              <a:srgbClr val="3D3D3D"/>
                            </a:solidFill>
                            <a:latin typeface="Cambria Math" panose="02040503050406030204" pitchFamily="18" charset="0"/>
                          </a:rPr>
                          <m:t> </m:t>
                        </m:r>
                        <m:r>
                          <a:rPr lang="en-US" b="0" i="1" smtClean="0">
                            <a:solidFill>
                              <a:srgbClr val="3D3D3D"/>
                            </a:solidFill>
                            <a:latin typeface="Cambria Math" panose="02040503050406030204" pitchFamily="18" charset="0"/>
                          </a:rPr>
                          <m:t>𝑣𝑜𝑙𝑢𝑚𝑒</m:t>
                        </m:r>
                        <m:r>
                          <a:rPr lang="en-US" b="0" i="1" smtClean="0">
                            <a:solidFill>
                              <a:srgbClr val="3D3D3D"/>
                            </a:solidFill>
                            <a:latin typeface="Cambria Math" panose="02040503050406030204" pitchFamily="18" charset="0"/>
                          </a:rPr>
                          <m:t> </m:t>
                        </m:r>
                        <m:r>
                          <a:rPr lang="en-US" b="0" i="1" smtClean="0">
                            <a:solidFill>
                              <a:srgbClr val="3D3D3D"/>
                            </a:solidFill>
                            <a:latin typeface="Cambria Math" panose="02040503050406030204" pitchFamily="18" charset="0"/>
                          </a:rPr>
                          <m:t>𝑜𝑓</m:t>
                        </m:r>
                        <m:r>
                          <a:rPr lang="en-US" b="0" i="1" smtClean="0">
                            <a:solidFill>
                              <a:srgbClr val="3D3D3D"/>
                            </a:solidFill>
                            <a:latin typeface="Cambria Math" panose="02040503050406030204" pitchFamily="18" charset="0"/>
                          </a:rPr>
                          <m:t> </m:t>
                        </m:r>
                        <m:r>
                          <a:rPr lang="en-US" b="0" i="1" smtClean="0">
                            <a:solidFill>
                              <a:srgbClr val="3D3D3D"/>
                            </a:solidFill>
                            <a:latin typeface="Cambria Math" panose="02040503050406030204" pitchFamily="18" charset="0"/>
                          </a:rPr>
                          <m:t>𝑠𝑜𝑖𝑙</m:t>
                        </m:r>
                      </m:den>
                    </m:f>
                  </m:oMath>
                </a14:m>
                <a:r>
                  <a:rPr lang="en-US" dirty="0"/>
                  <a:t>)=(0.25-0.75)</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1" y="2210271"/>
                <a:ext cx="11412025" cy="4618950"/>
              </a:xfrm>
              <a:blipFill rotWithShape="0">
                <a:blip r:embed="rId2"/>
                <a:stretch>
                  <a:fillRect l="-427" t="-1321"/>
                </a:stretch>
              </a:blipFill>
            </p:spPr>
            <p:txBody>
              <a:bodyPr/>
              <a:lstStyle/>
              <a:p>
                <a:r>
                  <a:rPr lang="en-US">
                    <a:noFill/>
                  </a:rPr>
                  <a:t> </a:t>
                </a:r>
              </a:p>
            </p:txBody>
          </p:sp>
        </mc:Fallback>
      </mc:AlternateContent>
      <p:grpSp>
        <p:nvGrpSpPr>
          <p:cNvPr id="67" name="Group 66"/>
          <p:cNvGrpSpPr/>
          <p:nvPr/>
        </p:nvGrpSpPr>
        <p:grpSpPr>
          <a:xfrm>
            <a:off x="7771774" y="1975777"/>
            <a:ext cx="4420226" cy="3219926"/>
            <a:chOff x="7651212" y="2748755"/>
            <a:chExt cx="4420226" cy="3219926"/>
          </a:xfrm>
        </p:grpSpPr>
        <p:cxnSp>
          <p:nvCxnSpPr>
            <p:cNvPr id="7" name="Straight Connector 6"/>
            <p:cNvCxnSpPr/>
            <p:nvPr/>
          </p:nvCxnSpPr>
          <p:spPr>
            <a:xfrm>
              <a:off x="8338782" y="3316406"/>
              <a:ext cx="13648" cy="166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52430" y="4981433"/>
              <a:ext cx="2634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986448" y="3316406"/>
              <a:ext cx="0" cy="166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45270" y="3316406"/>
              <a:ext cx="0" cy="2063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45270" y="5379496"/>
              <a:ext cx="3505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450472" y="3316406"/>
              <a:ext cx="0" cy="206309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444980" y="4981433"/>
              <a:ext cx="2327795" cy="39806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8753475" y="3019425"/>
              <a:ext cx="0" cy="196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905875" y="3028950"/>
              <a:ext cx="0" cy="196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29850" y="3019425"/>
              <a:ext cx="0" cy="196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382250" y="3028950"/>
              <a:ext cx="0" cy="196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45270" y="3514725"/>
              <a:ext cx="39351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flipV="1">
              <a:off x="8124825" y="3438526"/>
              <a:ext cx="45719"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8338782" y="3514725"/>
              <a:ext cx="2647666" cy="5334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986448" y="4048125"/>
              <a:ext cx="464024" cy="19050"/>
            </a:xfrm>
            <a:prstGeom prst="line">
              <a:avLst/>
            </a:prstGeom>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flipV="1">
              <a:off x="11125200" y="3971926"/>
              <a:ext cx="45719"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444980" y="4143333"/>
              <a:ext cx="377026" cy="369332"/>
            </a:xfrm>
            <a:prstGeom prst="rect">
              <a:avLst/>
            </a:prstGeom>
            <a:noFill/>
          </p:spPr>
          <p:txBody>
            <a:bodyPr wrap="none" rtlCol="0">
              <a:spAutoFit/>
            </a:bodyPr>
            <a:lstStyle/>
            <a:p>
              <a:r>
                <a:rPr lang="en-US" dirty="0"/>
                <a:t>h</a:t>
              </a:r>
              <a:r>
                <a:rPr lang="en-US" baseline="-25000" dirty="0"/>
                <a:t>1</a:t>
              </a:r>
              <a:endParaRPr lang="en-US" dirty="0"/>
            </a:p>
          </p:txBody>
        </p:sp>
        <p:sp>
          <p:nvSpPr>
            <p:cNvPr id="46" name="TextBox 45"/>
            <p:cNvSpPr txBox="1"/>
            <p:nvPr/>
          </p:nvSpPr>
          <p:spPr>
            <a:xfrm>
              <a:off x="9901333" y="4214039"/>
              <a:ext cx="377026" cy="369332"/>
            </a:xfrm>
            <a:prstGeom prst="rect">
              <a:avLst/>
            </a:prstGeom>
            <a:noFill/>
          </p:spPr>
          <p:txBody>
            <a:bodyPr wrap="none" rtlCol="0">
              <a:spAutoFit/>
            </a:bodyPr>
            <a:lstStyle/>
            <a:p>
              <a:r>
                <a:rPr lang="en-US" dirty="0"/>
                <a:t>h</a:t>
              </a:r>
              <a:r>
                <a:rPr lang="en-US" baseline="-25000" dirty="0"/>
                <a:t>2</a:t>
              </a:r>
              <a:endParaRPr lang="en-US" dirty="0"/>
            </a:p>
          </p:txBody>
        </p:sp>
        <p:cxnSp>
          <p:nvCxnSpPr>
            <p:cNvPr id="48" name="Straight Connector 47"/>
            <p:cNvCxnSpPr/>
            <p:nvPr/>
          </p:nvCxnSpPr>
          <p:spPr>
            <a:xfrm>
              <a:off x="8825904" y="3609301"/>
              <a:ext cx="159984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10417139" y="3536757"/>
                  <a:ext cx="437940" cy="369332"/>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h</a:t>
                  </a:r>
                </a:p>
              </p:txBody>
            </p:sp>
          </mc:Choice>
          <mc:Fallback xmlns="">
            <p:sp>
              <p:nvSpPr>
                <p:cNvPr id="51" name="TextBox 50"/>
                <p:cNvSpPr txBox="1">
                  <a:spLocks noRot="1" noChangeAspect="1" noMove="1" noResize="1" noEditPoints="1" noAdjustHandles="1" noChangeArrowheads="1" noChangeShapeType="1" noTextEdit="1"/>
                </p:cNvSpPr>
                <p:nvPr/>
              </p:nvSpPr>
              <p:spPr>
                <a:xfrm>
                  <a:off x="10417139" y="3536757"/>
                  <a:ext cx="437940" cy="369332"/>
                </a:xfrm>
                <a:prstGeom prst="rect">
                  <a:avLst/>
                </a:prstGeom>
                <a:blipFill rotWithShape="0">
                  <a:blip r:embed="rId4"/>
                  <a:stretch>
                    <a:fillRect t="-8197" r="-11268" b="-24590"/>
                  </a:stretch>
                </a:blipFill>
              </p:spPr>
              <p:txBody>
                <a:bodyPr/>
                <a:lstStyle/>
                <a:p>
                  <a:r>
                    <a:rPr lang="en-US">
                      <a:noFill/>
                    </a:rPr>
                    <a:t> </a:t>
                  </a:r>
                </a:p>
              </p:txBody>
            </p:sp>
          </mc:Fallback>
        </mc:AlternateContent>
        <p:cxnSp>
          <p:nvCxnSpPr>
            <p:cNvPr id="52" name="Straight Connector 51"/>
            <p:cNvCxnSpPr/>
            <p:nvPr/>
          </p:nvCxnSpPr>
          <p:spPr>
            <a:xfrm>
              <a:off x="8814529" y="5535914"/>
              <a:ext cx="1463830" cy="16449"/>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357931" y="5599349"/>
              <a:ext cx="298480" cy="369332"/>
            </a:xfrm>
            <a:prstGeom prst="rect">
              <a:avLst/>
            </a:prstGeom>
            <a:noFill/>
          </p:spPr>
          <p:txBody>
            <a:bodyPr wrap="none" rtlCol="0">
              <a:spAutoFit/>
            </a:bodyPr>
            <a:lstStyle/>
            <a:p>
              <a:r>
                <a:rPr lang="en-US" dirty="0"/>
                <a:t>L</a:t>
              </a:r>
            </a:p>
          </p:txBody>
        </p:sp>
        <p:cxnSp>
          <p:nvCxnSpPr>
            <p:cNvPr id="56" name="Straight Arrow Connector 55"/>
            <p:cNvCxnSpPr/>
            <p:nvPr/>
          </p:nvCxnSpPr>
          <p:spPr>
            <a:xfrm flipV="1">
              <a:off x="8814529" y="5535914"/>
              <a:ext cx="1463830" cy="8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17139" y="5592892"/>
              <a:ext cx="1654299" cy="369332"/>
            </a:xfrm>
            <a:prstGeom prst="rect">
              <a:avLst/>
            </a:prstGeom>
            <a:noFill/>
          </p:spPr>
          <p:txBody>
            <a:bodyPr wrap="none" rtlCol="0">
              <a:spAutoFit/>
            </a:bodyPr>
            <a:lstStyle/>
            <a:p>
              <a:r>
                <a:rPr lang="en-US" dirty="0"/>
                <a:t>Porous Medium</a:t>
              </a:r>
            </a:p>
          </p:txBody>
        </p:sp>
        <p:cxnSp>
          <p:nvCxnSpPr>
            <p:cNvPr id="59" name="Straight Arrow Connector 58"/>
            <p:cNvCxnSpPr/>
            <p:nvPr/>
          </p:nvCxnSpPr>
          <p:spPr>
            <a:xfrm flipH="1" flipV="1">
              <a:off x="10425749" y="5379496"/>
              <a:ext cx="210360" cy="219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45270" y="3019425"/>
              <a:ext cx="225274" cy="296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651212" y="2748755"/>
              <a:ext cx="375424" cy="369332"/>
            </a:xfrm>
            <a:prstGeom prst="rect">
              <a:avLst/>
            </a:prstGeom>
            <a:noFill/>
          </p:spPr>
          <p:txBody>
            <a:bodyPr wrap="none" rtlCol="0">
              <a:spAutoFit/>
            </a:bodyPr>
            <a:lstStyle/>
            <a:p>
              <a:r>
                <a:rPr lang="en-US" dirty="0"/>
                <a:t>Q</a:t>
              </a:r>
            </a:p>
          </p:txBody>
        </p:sp>
        <p:sp>
          <p:nvSpPr>
            <p:cNvPr id="63" name="TextBox 62"/>
            <p:cNvSpPr txBox="1"/>
            <p:nvPr/>
          </p:nvSpPr>
          <p:spPr>
            <a:xfrm>
              <a:off x="11242770" y="2983249"/>
              <a:ext cx="375424" cy="369332"/>
            </a:xfrm>
            <a:prstGeom prst="rect">
              <a:avLst/>
            </a:prstGeom>
            <a:noFill/>
          </p:spPr>
          <p:txBody>
            <a:bodyPr wrap="none" rtlCol="0">
              <a:spAutoFit/>
            </a:bodyPr>
            <a:lstStyle/>
            <a:p>
              <a:r>
                <a:rPr lang="en-US" dirty="0"/>
                <a:t>Q</a:t>
              </a:r>
            </a:p>
          </p:txBody>
        </p:sp>
        <p:cxnSp>
          <p:nvCxnSpPr>
            <p:cNvPr id="65" name="Straight Arrow Connector 64"/>
            <p:cNvCxnSpPr/>
            <p:nvPr/>
          </p:nvCxnSpPr>
          <p:spPr>
            <a:xfrm flipV="1">
              <a:off x="11125200" y="3295504"/>
              <a:ext cx="119088" cy="485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8130825" y="5273177"/>
            <a:ext cx="3270767" cy="1556044"/>
            <a:chOff x="8130825" y="5273177"/>
            <a:chExt cx="3270767" cy="1556044"/>
          </a:xfrm>
        </p:grpSpPr>
        <p:sp>
          <p:nvSpPr>
            <p:cNvPr id="69" name="Rectangle 68"/>
            <p:cNvSpPr/>
            <p:nvPr/>
          </p:nvSpPr>
          <p:spPr>
            <a:xfrm>
              <a:off x="9249803" y="5273177"/>
              <a:ext cx="834405" cy="77979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130825" y="6459889"/>
              <a:ext cx="3270767" cy="369332"/>
            </a:xfrm>
            <a:prstGeom prst="rect">
              <a:avLst/>
            </a:prstGeom>
            <a:noFill/>
          </p:spPr>
          <p:txBody>
            <a:bodyPr wrap="none" rtlCol="0">
              <a:spAutoFit/>
            </a:bodyPr>
            <a:lstStyle/>
            <a:p>
              <a:r>
                <a:rPr lang="en-US" dirty="0"/>
                <a:t>Cross Section of Porous Medium</a:t>
              </a:r>
            </a:p>
          </p:txBody>
        </p:sp>
        <p:cxnSp>
          <p:nvCxnSpPr>
            <p:cNvPr id="72" name="Straight Arrow Connector 71"/>
            <p:cNvCxnSpPr/>
            <p:nvPr/>
          </p:nvCxnSpPr>
          <p:spPr>
            <a:xfrm flipV="1">
              <a:off x="9249803" y="6221731"/>
              <a:ext cx="834405" cy="16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9487275" y="6177427"/>
                  <a:ext cx="393826" cy="369332"/>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baseline="-25000" dirty="0"/>
                    <a:t>x</a:t>
                  </a:r>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9487275" y="6177427"/>
                  <a:ext cx="393826" cy="369332"/>
                </a:xfrm>
                <a:prstGeom prst="rect">
                  <a:avLst/>
                </a:prstGeom>
                <a:blipFill rotWithShape="0">
                  <a:blip r:embed="rId5"/>
                  <a:stretch>
                    <a:fillRect r="-1538" b="-196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0084208" y="5471341"/>
                  <a:ext cx="384464" cy="369332"/>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baseline="-25000" dirty="0"/>
                    <a:t>y</a:t>
                  </a:r>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10084208" y="5471341"/>
                  <a:ext cx="384464" cy="369332"/>
                </a:xfrm>
                <a:prstGeom prst="rect">
                  <a:avLst/>
                </a:prstGeom>
                <a:blipFill rotWithShape="0">
                  <a:blip r:embed="rId6"/>
                  <a:stretch>
                    <a:fillRect r="-1587" b="-21667"/>
                  </a:stretch>
                </a:blipFill>
              </p:spPr>
              <p:txBody>
                <a:bodyPr/>
                <a:lstStyle/>
                <a:p>
                  <a:r>
                    <a:rPr lang="en-US">
                      <a:noFill/>
                    </a:rPr>
                    <a:t> </a:t>
                  </a:r>
                </a:p>
              </p:txBody>
            </p:sp>
          </mc:Fallback>
        </mc:AlternateContent>
      </p:grpSp>
      <p:sp>
        <p:nvSpPr>
          <p:cNvPr id="5" name="Slide Number Placeholder 4"/>
          <p:cNvSpPr>
            <a:spLocks noGrp="1"/>
          </p:cNvSpPr>
          <p:nvPr>
            <p:ph type="sldNum" sz="quarter" idx="12"/>
          </p:nvPr>
        </p:nvSpPr>
        <p:spPr/>
        <p:txBody>
          <a:bodyPr/>
          <a:lstStyle/>
          <a:p>
            <a:fld id="{69ECDE35-F7EF-4BDF-8632-D36D1844521B}" type="slidenum">
              <a:rPr lang="en-US" smtClean="0"/>
              <a:t>16</a:t>
            </a:fld>
            <a:endParaRPr lang="en-US"/>
          </a:p>
        </p:txBody>
      </p:sp>
    </p:spTree>
    <p:extLst>
      <p:ext uri="{BB962C8B-B14F-4D97-AF65-F5344CB8AC3E}">
        <p14:creationId xmlns:p14="http://schemas.microsoft.com/office/powerpoint/2010/main" val="12474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DARCY’S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4757" y="2101090"/>
                <a:ext cx="11442486" cy="2893992"/>
              </a:xfrm>
            </p:spPr>
            <p:txBody>
              <a:bodyPr anchor="t">
                <a:normAutofit/>
              </a:bodyPr>
              <a:lstStyle/>
              <a:p>
                <a:endParaRPr lang="en-US" dirty="0"/>
              </a:p>
              <a:p>
                <a:r>
                  <a:rPr lang="en-US" dirty="0"/>
                  <a:t>K is hydraulic conductivity/ Coefficient permeability</a:t>
                </a:r>
              </a:p>
              <a:p>
                <a:pPr marL="0" indent="0">
                  <a:buNone/>
                </a:pPr>
                <a:r>
                  <a:rPr lang="en-US" dirty="0"/>
                  <a:t>	it is the discharge through a porous medium for a unit cross sectional area under unit hydraulic gradient</a:t>
                </a:r>
              </a:p>
              <a:p>
                <a:pPr marL="0" indent="0">
                  <a:buNone/>
                </a:pPr>
                <a:r>
                  <a:rPr lang="en-US" dirty="0"/>
                  <a: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𝐴</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4757" y="2101090"/>
                <a:ext cx="11442486" cy="2893992"/>
              </a:xfrm>
              <a:blipFill rotWithShape="0">
                <a:blip r:embed="rId2"/>
                <a:stretch>
                  <a:fillRect l="-2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ECDE35-F7EF-4BDF-8632-D36D1844521B}" type="slidenum">
              <a:rPr lang="en-US" smtClean="0"/>
              <a:t>17</a:t>
            </a:fld>
            <a:endParaRPr lang="en-US"/>
          </a:p>
        </p:txBody>
      </p:sp>
    </p:spTree>
    <p:extLst>
      <p:ext uri="{BB962C8B-B14F-4D97-AF65-F5344CB8AC3E}">
        <p14:creationId xmlns:p14="http://schemas.microsoft.com/office/powerpoint/2010/main" val="228463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YIELD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Specific Yield (</a:t>
                </a:r>
                <a:r>
                  <a:rPr lang="en-US" dirty="0" err="1"/>
                  <a:t>S</a:t>
                </a:r>
                <a:r>
                  <a:rPr lang="en-US" baseline="-25000" dirty="0" err="1"/>
                  <a:t>y</a:t>
                </a:r>
                <a:r>
                  <a:rPr lang="en-US" dirty="0"/>
                  <a:t>):</a:t>
                </a:r>
              </a:p>
              <a:p>
                <a:pPr lvl="1"/>
                <a:r>
                  <a:rPr lang="en-US" dirty="0"/>
                  <a:t>The actual volume of water that can be extracted by the force of gravity from a unit volume of aquifer material is known as specific yield</a:t>
                </a:r>
              </a:p>
              <a:p>
                <a:pPr lvl="1"/>
                <a:r>
                  <a:rPr lang="en-US" dirty="0"/>
                  <a:t>Ratio of the water that will drain freely from the material to the total volume of the formation</a:t>
                </a:r>
              </a:p>
              <a:p>
                <a:pPr lvl="1"/>
                <a:r>
                  <a:rPr lang="en-US" dirty="0"/>
                  <a:t>This is always less than porosity</a:t>
                </a:r>
              </a:p>
              <a:p>
                <a:pPr lvl="1"/>
                <a14:m>
                  <m:oMath xmlns:m="http://schemas.openxmlformats.org/officeDocument/2006/math">
                    <m:r>
                      <a:rPr lang="en-US" b="0" i="1" smtClean="0">
                        <a:latin typeface="Cambria Math" panose="02040503050406030204" pitchFamily="18" charset="0"/>
                      </a:rPr>
                      <m:t>𝑆𝑝𝑒𝑐𝑖𝑓𝑖</m:t>
                    </m:r>
                    <m:r>
                      <a:rPr lang="en-US" b="0" i="1" smtClean="0">
                        <a:latin typeface="Cambria Math" panose="02040503050406030204" pitchFamily="18" charset="0"/>
                      </a:rPr>
                      <m:t> </m:t>
                    </m:r>
                    <m:r>
                      <a:rPr lang="en-US" b="0" i="1" smtClean="0">
                        <a:latin typeface="Cambria Math" panose="02040503050406030204" pitchFamily="18" charset="0"/>
                      </a:rPr>
                      <m:t>𝑦𝑖𝑒𝑙𝑑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𝑉𝑜𝑙𝑢𝑚𝑒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𝑤𝑎𝑡𝑒𝑟</m:t>
                        </m:r>
                        <m:r>
                          <a:rPr lang="en-US" b="0" i="1" smtClean="0">
                            <a:latin typeface="Cambria Math" panose="02040503050406030204" pitchFamily="18" charset="0"/>
                          </a:rPr>
                          <m:t> </m:t>
                        </m:r>
                        <m:r>
                          <a:rPr lang="en-US" b="0" i="1" smtClean="0">
                            <a:latin typeface="Cambria Math" panose="02040503050406030204" pitchFamily="18" charset="0"/>
                          </a:rPr>
                          <m:t>𝑜𝑏𝑡𝑎𝑖𝑛𝑒𝑑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𝑔𝑟𝑎𝑣𝑖𝑡𝑦</m:t>
                        </m:r>
                        <m:r>
                          <a:rPr lang="en-US" b="0" i="1" smtClean="0">
                            <a:latin typeface="Cambria Math" panose="02040503050406030204" pitchFamily="18" charset="0"/>
                          </a:rPr>
                          <m:t> </m:t>
                        </m:r>
                        <m:r>
                          <a:rPr lang="en-US" b="0" i="1" smtClean="0">
                            <a:latin typeface="Cambria Math" panose="02040503050406030204" pitchFamily="18" charset="0"/>
                          </a:rPr>
                          <m:t>𝑑𝑟𝑎𝑖𝑛𝑎𝑔𝑒</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𝑣𝑜𝑙𝑢𝑚𝑒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𝑚𝑎𝑡𝑒𝑟𝑖𝑎𝑙</m:t>
                        </m:r>
                        <m:r>
                          <a:rPr lang="en-US" b="0" i="1" smtClean="0">
                            <a:latin typeface="Cambria Math" panose="02040503050406030204" pitchFamily="18" charset="0"/>
                          </a:rPr>
                          <m:t> </m:t>
                        </m:r>
                        <m:r>
                          <a:rPr lang="en-US" b="0" i="1" smtClean="0">
                            <a:latin typeface="Cambria Math" panose="02040503050406030204" pitchFamily="18" charset="0"/>
                          </a:rPr>
                          <m:t>𝑑𝑟𝑎𝑖𝑛𝑒𝑑</m:t>
                        </m:r>
                      </m:den>
                    </m:f>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100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21" r="-2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ECDE35-F7EF-4BDF-8632-D36D1844521B}" type="slidenum">
              <a:rPr lang="en-US" smtClean="0"/>
              <a:t>18</a:t>
            </a:fld>
            <a:endParaRPr lang="en-US"/>
          </a:p>
        </p:txBody>
      </p:sp>
    </p:spTree>
    <p:extLst>
      <p:ext uri="{BB962C8B-B14F-4D97-AF65-F5344CB8AC3E}">
        <p14:creationId xmlns:p14="http://schemas.microsoft.com/office/powerpoint/2010/main" val="339558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RETENTION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2" y="2180496"/>
                <a:ext cx="7279917" cy="4315838"/>
              </a:xfrm>
            </p:spPr>
            <p:txBody>
              <a:bodyPr anchor="t"/>
              <a:lstStyle/>
              <a:p>
                <a:r>
                  <a:rPr lang="en-US" dirty="0"/>
                  <a:t>Specific Retention (</a:t>
                </a:r>
                <a:r>
                  <a:rPr lang="en-US" dirty="0" err="1"/>
                  <a:t>S</a:t>
                </a:r>
                <a:r>
                  <a:rPr lang="en-US" baseline="-25000" dirty="0" err="1"/>
                  <a:t>r</a:t>
                </a:r>
                <a:r>
                  <a:rPr lang="en-US" dirty="0"/>
                  <a:t>):</a:t>
                </a:r>
              </a:p>
              <a:p>
                <a:pPr lvl="1"/>
                <a:r>
                  <a:rPr lang="en-US" dirty="0"/>
                  <a:t>The fraction of water held back in the aquifer against gravity drainage is known as specific retention</a:t>
                </a:r>
              </a:p>
              <a:p>
                <a:pPr lvl="1"/>
                <a14:m>
                  <m:oMath xmlns:m="http://schemas.openxmlformats.org/officeDocument/2006/math">
                    <m:r>
                      <a:rPr lang="en-US" b="0" i="1" smtClean="0">
                        <a:latin typeface="Cambria Math" panose="02040503050406030204" pitchFamily="18" charset="0"/>
                      </a:rPr>
                      <m:t>𝑆𝑝𝑒𝑐𝑖𝑓𝑖𝑐</m:t>
                    </m:r>
                    <m:r>
                      <a:rPr lang="en-US" b="0" i="1" smtClean="0">
                        <a:latin typeface="Cambria Math" panose="02040503050406030204" pitchFamily="18" charset="0"/>
                      </a:rPr>
                      <m:t> </m:t>
                    </m:r>
                    <m:r>
                      <a:rPr lang="en-US" b="0" i="1" smtClean="0">
                        <a:latin typeface="Cambria Math" panose="02040503050406030204" pitchFamily="18" charset="0"/>
                      </a:rPr>
                      <m:t>𝑟𝑒𝑡𝑒𝑛𝑡𝑖𝑜𝑛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𝑉𝑜𝑙𝑢𝑚𝑒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𝑤𝑎𝑡𝑒𝑟</m:t>
                        </m:r>
                        <m:r>
                          <a:rPr lang="en-US" b="0" i="1" smtClean="0">
                            <a:latin typeface="Cambria Math" panose="02040503050406030204" pitchFamily="18" charset="0"/>
                          </a:rPr>
                          <m:t> </m:t>
                        </m:r>
                        <m:r>
                          <a:rPr lang="en-US" b="0" i="1" smtClean="0">
                            <a:latin typeface="Cambria Math" panose="02040503050406030204" pitchFamily="18" charset="0"/>
                          </a:rPr>
                          <m:t>h𝑒𝑙𝑑</m:t>
                        </m:r>
                        <m:r>
                          <a:rPr lang="en-US" b="0" i="1" smtClean="0">
                            <a:latin typeface="Cambria Math" panose="02040503050406030204" pitchFamily="18" charset="0"/>
                          </a:rPr>
                          <m:t> </m:t>
                        </m:r>
                        <m:r>
                          <a:rPr lang="en-US" b="0" i="1" smtClean="0">
                            <a:latin typeface="Cambria Math" panose="02040503050406030204" pitchFamily="18" charset="0"/>
                          </a:rPr>
                          <m:t>𝑎𝑔𝑎𝑖𝑛𝑠𝑡</m:t>
                        </m:r>
                        <m:r>
                          <a:rPr lang="en-US" b="0" i="1" smtClean="0">
                            <a:latin typeface="Cambria Math" panose="02040503050406030204" pitchFamily="18" charset="0"/>
                          </a:rPr>
                          <m:t> </m:t>
                        </m:r>
                        <m:r>
                          <a:rPr lang="en-US" b="0" i="1" smtClean="0">
                            <a:latin typeface="Cambria Math" panose="02040503050406030204" pitchFamily="18" charset="0"/>
                          </a:rPr>
                          <m:t>𝑔𝑟𝑎𝑣𝑖𝑡𝑦</m:t>
                        </m:r>
                        <m:r>
                          <a:rPr lang="en-US" b="0" i="1" smtClean="0">
                            <a:latin typeface="Cambria Math" panose="02040503050406030204" pitchFamily="18" charset="0"/>
                          </a:rPr>
                          <m:t> </m:t>
                        </m:r>
                        <m:r>
                          <a:rPr lang="en-US" b="0" i="1" smtClean="0">
                            <a:latin typeface="Cambria Math" panose="02040503050406030204" pitchFamily="18" charset="0"/>
                          </a:rPr>
                          <m:t>𝑑𝑟𝑎𝑖𝑛𝑎𝑔𝑒</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𝑣𝑜𝑙𝑢𝑚𝑒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𝑚𝑎𝑡𝑒𝑟𝑖𝑎𝑙</m:t>
                        </m:r>
                        <m:r>
                          <a:rPr lang="en-US" b="0" i="1" smtClean="0">
                            <a:latin typeface="Cambria Math" panose="02040503050406030204" pitchFamily="18" charset="0"/>
                          </a:rPr>
                          <m:t> </m:t>
                        </m:r>
                        <m:r>
                          <a:rPr lang="en-US" b="0" i="1" smtClean="0">
                            <a:latin typeface="Cambria Math" panose="02040503050406030204" pitchFamily="18" charset="0"/>
                          </a:rPr>
                          <m:t>𝑑𝑟𝑎𝑖𝑛𝑒𝑑</m:t>
                        </m:r>
                      </m:den>
                    </m:f>
                    <m:r>
                      <a:rPr lang="en-US" b="0" i="1" smtClean="0">
                        <a:latin typeface="Cambria Math" panose="02040503050406030204" pitchFamily="18" charset="0"/>
                      </a:rPr>
                      <m:t>𝑥</m:t>
                    </m:r>
                    <m:r>
                      <a:rPr lang="en-US" b="0" i="1" smtClean="0">
                        <a:latin typeface="Cambria Math" panose="02040503050406030204" pitchFamily="18" charset="0"/>
                      </a:rPr>
                      <m:t> 100</m:t>
                    </m:r>
                  </m:oMath>
                </a14:m>
                <a:endParaRPr lang="en-US" dirty="0"/>
              </a:p>
              <a:p>
                <a:pPr lvl="1"/>
                <a:r>
                  <a:rPr lang="en-US" dirty="0"/>
                  <a:t>n = </a:t>
                </a:r>
                <a:r>
                  <a:rPr lang="en-US" dirty="0" err="1"/>
                  <a:t>S</a:t>
                </a:r>
                <a:r>
                  <a:rPr lang="en-US" baseline="-25000" dirty="0" err="1"/>
                  <a:t>y</a:t>
                </a:r>
                <a:r>
                  <a:rPr lang="en-US" dirty="0"/>
                  <a:t> +</a:t>
                </a:r>
                <a:r>
                  <a:rPr lang="en-US" dirty="0" err="1"/>
                  <a:t>S</a:t>
                </a:r>
                <a:r>
                  <a:rPr lang="en-US" baseline="-25000" dirty="0" err="1"/>
                  <a:t>r</a:t>
                </a:r>
                <a:endParaRPr lang="en-US" baseline="-25000" dirty="0"/>
              </a:p>
              <a:p>
                <a:pPr lvl="1"/>
                <a:r>
                  <a:rPr lang="en-US" dirty="0"/>
                  <a:t>n is porosity. Porosity is a measure of water storage capacity of a formation, not all the water held in the pores is available for extraction by pumping or drainage by gravity. The pores hold back some water by molecular attraction and surface tension.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2" y="2180496"/>
                <a:ext cx="7279917" cy="4315838"/>
              </a:xfrm>
              <a:blipFill rotWithShape="0">
                <a:blip r:embed="rId2"/>
                <a:stretch>
                  <a:fillRect l="-335" t="-847"/>
                </a:stretch>
              </a:blipFill>
            </p:spPr>
            <p:txBody>
              <a:bodyPr/>
              <a:lstStyle/>
              <a:p>
                <a:r>
                  <a:rPr lang="en-US">
                    <a:noFill/>
                  </a:rPr>
                  <a:t> </a:t>
                </a:r>
              </a:p>
            </p:txBody>
          </p:sp>
        </mc:Fallback>
      </mc:AlternateContent>
      <p:pic>
        <p:nvPicPr>
          <p:cNvPr id="6146" name="Picture 2" descr="Image result for specific y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719" y="1979066"/>
            <a:ext cx="4543425" cy="46196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19</a:t>
            </a:fld>
            <a:endParaRPr lang="en-US"/>
          </a:p>
        </p:txBody>
      </p:sp>
    </p:spTree>
    <p:extLst>
      <p:ext uri="{BB962C8B-B14F-4D97-AF65-F5344CB8AC3E}">
        <p14:creationId xmlns:p14="http://schemas.microsoft.com/office/powerpoint/2010/main" val="77661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38100">
                    <a:schemeClr val="bg1">
                      <a:lumMod val="65000"/>
                      <a:lumOff val="35000"/>
                      <a:alpha val="40000"/>
                    </a:schemeClr>
                  </a:glow>
                  <a:outerShdw blurRad="38100" dist="38100" dir="2700000" algn="tl">
                    <a:srgbClr val="000000">
                      <a:alpha val="43137"/>
                    </a:srgbClr>
                  </a:outerShdw>
                </a:effectLst>
              </a:rPr>
              <a:t>GROUND WATER HYDROLOGY</a:t>
            </a:r>
          </a:p>
        </p:txBody>
      </p:sp>
      <p:sp>
        <p:nvSpPr>
          <p:cNvPr id="3" name="Content Placeholder 2"/>
          <p:cNvSpPr>
            <a:spLocks noGrp="1"/>
          </p:cNvSpPr>
          <p:nvPr>
            <p:ph idx="1"/>
          </p:nvPr>
        </p:nvSpPr>
        <p:spPr/>
        <p:txBody>
          <a:bodyPr/>
          <a:lstStyle/>
          <a:p>
            <a:pPr marL="0" indent="0">
              <a:buNone/>
            </a:pPr>
            <a:r>
              <a:rPr lang="en-US" dirty="0"/>
              <a:t>	</a:t>
            </a:r>
            <a:r>
              <a:rPr lang="en-US" sz="2400" dirty="0"/>
              <a:t>“Science of occurrence, distribution and movement of water below the surface of earth”</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2050" name="Picture 2" descr="Image result for groundwater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880" y="3186761"/>
            <a:ext cx="6324739" cy="36314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2</a:t>
            </a:fld>
            <a:endParaRPr lang="en-US"/>
          </a:p>
        </p:txBody>
      </p:sp>
    </p:spTree>
    <p:extLst>
      <p:ext uri="{BB962C8B-B14F-4D97-AF65-F5344CB8AC3E}">
        <p14:creationId xmlns:p14="http://schemas.microsoft.com/office/powerpoint/2010/main" val="193192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TRANSMISSIVITY</a:t>
            </a:r>
          </a:p>
        </p:txBody>
      </p:sp>
      <p:sp>
        <p:nvSpPr>
          <p:cNvPr id="3" name="Content Placeholder 2"/>
          <p:cNvSpPr>
            <a:spLocks noGrp="1"/>
          </p:cNvSpPr>
          <p:nvPr>
            <p:ph idx="1"/>
          </p:nvPr>
        </p:nvSpPr>
        <p:spPr>
          <a:xfrm>
            <a:off x="581193" y="2180496"/>
            <a:ext cx="6339288" cy="3678303"/>
          </a:xfrm>
        </p:spPr>
        <p:txBody>
          <a:bodyPr anchor="ctr"/>
          <a:lstStyle/>
          <a:p>
            <a:r>
              <a:rPr lang="en-US" dirty="0"/>
              <a:t>Rate at which water of the prevailing kinematic viscosity is transmitted through a unit width of an aquifer under a unit hydraulic gradient</a:t>
            </a:r>
          </a:p>
          <a:p>
            <a:r>
              <a:rPr lang="en-US" dirty="0"/>
              <a:t>It is a product of hydraulic conductivity and aquifer layer thickness</a:t>
            </a:r>
          </a:p>
          <a:p>
            <a:pPr marL="0" indent="0">
              <a:buNone/>
            </a:pPr>
            <a:r>
              <a:rPr lang="en-US" dirty="0"/>
              <a:t>			</a:t>
            </a:r>
          </a:p>
          <a:p>
            <a:pPr marL="0" indent="0">
              <a:buNone/>
            </a:pPr>
            <a:r>
              <a:rPr lang="en-US" dirty="0"/>
              <a:t>				T=</a:t>
            </a:r>
            <a:r>
              <a:rPr lang="en-US" dirty="0" err="1"/>
              <a:t>k.b</a:t>
            </a:r>
            <a:endParaRPr lang="en-US" dirty="0"/>
          </a:p>
        </p:txBody>
      </p:sp>
      <p:grpSp>
        <p:nvGrpSpPr>
          <p:cNvPr id="7" name="Group 6"/>
          <p:cNvGrpSpPr/>
          <p:nvPr/>
        </p:nvGrpSpPr>
        <p:grpSpPr>
          <a:xfrm>
            <a:off x="6626086" y="2279374"/>
            <a:ext cx="5298619" cy="4419917"/>
            <a:chOff x="6606581" y="2606722"/>
            <a:chExt cx="5004226" cy="4106217"/>
          </a:xfrm>
        </p:grpSpPr>
        <p:pic>
          <p:nvPicPr>
            <p:cNvPr id="7174" name="Picture 6" descr="Image result for transmissivity"/>
            <p:cNvPicPr>
              <a:picLocks noChangeAspect="1" noChangeArrowheads="1"/>
            </p:cNvPicPr>
            <p:nvPr/>
          </p:nvPicPr>
          <p:blipFill rotWithShape="1">
            <a:blip r:embed="rId2">
              <a:extLst>
                <a:ext uri="{28A0092B-C50C-407E-A947-70E740481C1C}">
                  <a14:useLocalDpi xmlns:a14="http://schemas.microsoft.com/office/drawing/2010/main" val="0"/>
                </a:ext>
              </a:extLst>
            </a:blip>
            <a:srcRect l="39688" t="34083"/>
            <a:stretch/>
          </p:blipFill>
          <p:spPr bwMode="auto">
            <a:xfrm>
              <a:off x="6606581" y="2606722"/>
              <a:ext cx="5004226" cy="41062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06581" y="2606722"/>
              <a:ext cx="1186291" cy="105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69ECDE35-F7EF-4BDF-8632-D36D1844521B}" type="slidenum">
              <a:rPr lang="en-US" smtClean="0"/>
              <a:t>20</a:t>
            </a:fld>
            <a:endParaRPr lang="en-US"/>
          </a:p>
        </p:txBody>
      </p:sp>
    </p:spTree>
    <p:extLst>
      <p:ext uri="{BB962C8B-B14F-4D97-AF65-F5344CB8AC3E}">
        <p14:creationId xmlns:p14="http://schemas.microsoft.com/office/powerpoint/2010/main" val="315466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STORATIVITY/ STORAGE COEFFICIENT</a:t>
            </a:r>
          </a:p>
        </p:txBody>
      </p:sp>
      <p:sp>
        <p:nvSpPr>
          <p:cNvPr id="3" name="Content Placeholder 2"/>
          <p:cNvSpPr>
            <a:spLocks noGrp="1"/>
          </p:cNvSpPr>
          <p:nvPr>
            <p:ph idx="1"/>
          </p:nvPr>
        </p:nvSpPr>
        <p:spPr>
          <a:xfrm>
            <a:off x="581194" y="2051908"/>
            <a:ext cx="5068980" cy="4676438"/>
          </a:xfrm>
        </p:spPr>
        <p:txBody>
          <a:bodyPr/>
          <a:lstStyle/>
          <a:p>
            <a:r>
              <a:rPr lang="en-US" dirty="0"/>
              <a:t>It is defined as the volume of water that an aquifer releases from or takes into storage per unit surface area of the aquifer per unit change in head normal to the surface.</a:t>
            </a:r>
          </a:p>
          <a:p>
            <a:r>
              <a:rPr lang="en-US" dirty="0"/>
              <a:t>It is the product of specific storage and thickness of aquifer layer</a:t>
            </a:r>
          </a:p>
          <a:p>
            <a:pPr marL="0" indent="0">
              <a:buNone/>
            </a:pPr>
            <a:r>
              <a:rPr lang="en-US" dirty="0"/>
              <a:t>		S= </a:t>
            </a:r>
            <a:r>
              <a:rPr lang="en-US" dirty="0" err="1"/>
              <a:t>S</a:t>
            </a:r>
            <a:r>
              <a:rPr lang="en-US" baseline="-25000" dirty="0" err="1"/>
              <a:t>s</a:t>
            </a:r>
            <a:r>
              <a:rPr lang="en-US" dirty="0"/>
              <a:t> .b</a:t>
            </a:r>
          </a:p>
          <a:p>
            <a:endParaRPr lang="en-US" dirty="0"/>
          </a:p>
        </p:txBody>
      </p:sp>
      <p:pic>
        <p:nvPicPr>
          <p:cNvPr id="8194" name="Picture 2" descr="Image result for Storativity"/>
          <p:cNvPicPr>
            <a:picLocks noChangeAspect="1" noChangeArrowheads="1"/>
          </p:cNvPicPr>
          <p:nvPr/>
        </p:nvPicPr>
        <p:blipFill rotWithShape="1">
          <a:blip r:embed="rId3">
            <a:extLst>
              <a:ext uri="{28A0092B-C50C-407E-A947-70E740481C1C}">
                <a14:useLocalDpi xmlns:a14="http://schemas.microsoft.com/office/drawing/2010/main" val="0"/>
              </a:ext>
            </a:extLst>
          </a:blip>
          <a:srcRect l="4357" t="3382" r="4031" b="50307"/>
          <a:stretch/>
        </p:blipFill>
        <p:spPr bwMode="auto">
          <a:xfrm>
            <a:off x="5907115" y="2198469"/>
            <a:ext cx="6134938" cy="39839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21</a:t>
            </a:fld>
            <a:endParaRPr lang="en-US"/>
          </a:p>
        </p:txBody>
      </p:sp>
    </p:spTree>
    <p:extLst>
      <p:ext uri="{BB962C8B-B14F-4D97-AF65-F5344CB8AC3E}">
        <p14:creationId xmlns:p14="http://schemas.microsoft.com/office/powerpoint/2010/main" val="328621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HYDRAULICS OF WELL</a:t>
            </a:r>
          </a:p>
        </p:txBody>
      </p:sp>
      <p:sp>
        <p:nvSpPr>
          <p:cNvPr id="3" name="Content Placeholder 2"/>
          <p:cNvSpPr>
            <a:spLocks noGrp="1"/>
          </p:cNvSpPr>
          <p:nvPr>
            <p:ph idx="1"/>
          </p:nvPr>
        </p:nvSpPr>
        <p:spPr/>
        <p:txBody>
          <a:bodyPr anchor="t"/>
          <a:lstStyle/>
          <a:p>
            <a:r>
              <a:rPr lang="en-US" dirty="0"/>
              <a:t>Steady state condition:</a:t>
            </a:r>
          </a:p>
          <a:p>
            <a:pPr lvl="1"/>
            <a:r>
              <a:rPr lang="en-US" dirty="0"/>
              <a:t>When a well is pumped, water is removed from aquifer surrounding the well and water table lowers</a:t>
            </a:r>
          </a:p>
          <a:p>
            <a:pPr lvl="1"/>
            <a:r>
              <a:rPr lang="en-US" dirty="0"/>
              <a:t>This lowering takes place in well as well as soil surrounding the well</a:t>
            </a:r>
          </a:p>
          <a:p>
            <a:pPr lvl="1"/>
            <a:r>
              <a:rPr lang="en-US" dirty="0"/>
              <a:t>This depression is called as “Draw down”</a:t>
            </a:r>
          </a:p>
          <a:p>
            <a:pPr lvl="1"/>
            <a:r>
              <a:rPr lang="en-US" dirty="0"/>
              <a:t>A drawdown curve gives the variations in the drawdown with distance from the well</a:t>
            </a:r>
          </a:p>
          <a:p>
            <a:pPr lvl="1"/>
            <a:r>
              <a:rPr lang="en-US" dirty="0"/>
              <a:t>In 3d called as cone of depression</a:t>
            </a:r>
          </a:p>
          <a:p>
            <a:pPr lvl="1"/>
            <a:r>
              <a:rPr lang="en-US" dirty="0"/>
              <a:t>Outer limit of cone of depression defines the area of influence of</a:t>
            </a:r>
          </a:p>
          <a:p>
            <a:pPr marL="324000" lvl="1" indent="0">
              <a:buNone/>
            </a:pPr>
            <a:r>
              <a:rPr lang="en-US" dirty="0"/>
              <a:t>      the well</a:t>
            </a:r>
          </a:p>
        </p:txBody>
      </p:sp>
      <p:pic>
        <p:nvPicPr>
          <p:cNvPr id="9218" name="Picture 2" descr="Image result for well draw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37" y="4007467"/>
            <a:ext cx="4349702" cy="28505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22</a:t>
            </a:fld>
            <a:endParaRPr lang="en-US"/>
          </a:p>
        </p:txBody>
      </p:sp>
    </p:spTree>
    <p:extLst>
      <p:ext uri="{BB962C8B-B14F-4D97-AF65-F5344CB8AC3E}">
        <p14:creationId xmlns:p14="http://schemas.microsoft.com/office/powerpoint/2010/main" val="264435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 OF DEPRESSION</a:t>
            </a:r>
          </a:p>
        </p:txBody>
      </p:sp>
      <p:sp>
        <p:nvSpPr>
          <p:cNvPr id="3" name="Content Placeholder 2"/>
          <p:cNvSpPr>
            <a:spLocks noGrp="1"/>
          </p:cNvSpPr>
          <p:nvPr>
            <p:ph idx="1"/>
          </p:nvPr>
        </p:nvSpPr>
        <p:spPr/>
        <p:txBody>
          <a:bodyPr/>
          <a:lstStyle/>
          <a:p>
            <a:endParaRPr lang="en-US"/>
          </a:p>
        </p:txBody>
      </p:sp>
      <p:grpSp>
        <p:nvGrpSpPr>
          <p:cNvPr id="5" name="Group 4"/>
          <p:cNvGrpSpPr/>
          <p:nvPr/>
        </p:nvGrpSpPr>
        <p:grpSpPr>
          <a:xfrm>
            <a:off x="1731440" y="1766013"/>
            <a:ext cx="8729117" cy="5091987"/>
            <a:chOff x="1731440" y="1766013"/>
            <a:chExt cx="8729117" cy="5091987"/>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440" y="1766013"/>
              <a:ext cx="8729117" cy="5091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8313" y="1788589"/>
              <a:ext cx="5925468" cy="369332"/>
            </a:xfrm>
            <a:prstGeom prst="rect">
              <a:avLst/>
            </a:prstGeom>
            <a:noFill/>
          </p:spPr>
          <p:txBody>
            <a:bodyPr wrap="none" rtlCol="0">
              <a:spAutoFit/>
            </a:bodyPr>
            <a:lstStyle/>
            <a:p>
              <a:r>
                <a:rPr lang="en-US" b="1" dirty="0">
                  <a:solidFill>
                    <a:schemeClr val="accent1">
                      <a:lumMod val="60000"/>
                      <a:lumOff val="40000"/>
                    </a:schemeClr>
                  </a:solidFill>
                </a:rPr>
                <a:t>Multiple well test, Idaho Water Science Center, USGS</a:t>
              </a:r>
            </a:p>
          </p:txBody>
        </p:sp>
      </p:grpSp>
      <p:sp>
        <p:nvSpPr>
          <p:cNvPr id="6" name="Slide Number Placeholder 5"/>
          <p:cNvSpPr>
            <a:spLocks noGrp="1"/>
          </p:cNvSpPr>
          <p:nvPr>
            <p:ph type="sldNum" sz="quarter" idx="12"/>
          </p:nvPr>
        </p:nvSpPr>
        <p:spPr/>
        <p:txBody>
          <a:bodyPr/>
          <a:lstStyle/>
          <a:p>
            <a:fld id="{69ECDE35-F7EF-4BDF-8632-D36D1844521B}" type="slidenum">
              <a:rPr lang="en-US" smtClean="0"/>
              <a:t>23</a:t>
            </a:fld>
            <a:endParaRPr lang="en-US"/>
          </a:p>
        </p:txBody>
      </p:sp>
    </p:spTree>
    <p:extLst>
      <p:ext uri="{BB962C8B-B14F-4D97-AF65-F5344CB8AC3E}">
        <p14:creationId xmlns:p14="http://schemas.microsoft.com/office/powerpoint/2010/main" val="389478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HYDRAULIC Parameters of Aquifer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buFont typeface="+mj-lt"/>
                  <a:buAutoNum type="arabicPeriod"/>
                </a:pPr>
                <a:r>
                  <a:rPr lang="en-US" dirty="0"/>
                  <a:t>Lab test</a:t>
                </a:r>
              </a:p>
              <a:p>
                <a:pPr marL="666900" lvl="1" indent="-342900">
                  <a:buFont typeface="+mj-lt"/>
                  <a:buAutoNum type="arabicPeriod"/>
                </a:pPr>
                <a:r>
                  <a:rPr lang="en-US" dirty="0"/>
                  <a:t>Constant head permeability test (hydraulic conductivity of granular soils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𝐴</m:t>
                        </m:r>
                      </m:den>
                    </m:f>
                  </m:oMath>
                </a14:m>
                <a:r>
                  <a:rPr lang="en-US" dirty="0"/>
                  <a:t>)</a:t>
                </a:r>
              </a:p>
              <a:p>
                <a:pPr marL="666900" lvl="1" indent="-342900">
                  <a:buFont typeface="+mj-lt"/>
                  <a:buAutoNum type="arabicPeriod"/>
                </a:pPr>
                <a:r>
                  <a:rPr lang="en-US" dirty="0"/>
                  <a:t>Falling head permeability test (hydraulic conductivity of Clayey soils)</a:t>
                </a:r>
              </a:p>
              <a:p>
                <a:pPr marL="342900" indent="-342900">
                  <a:buFont typeface="+mj-lt"/>
                  <a:buAutoNum type="arabicPeriod"/>
                </a:pPr>
                <a:r>
                  <a:rPr lang="en-US" dirty="0"/>
                  <a:t>Field tests</a:t>
                </a:r>
              </a:p>
              <a:p>
                <a:pPr marL="666900" lvl="1" indent="-342900">
                  <a:buFont typeface="+mj-lt"/>
                  <a:buAutoNum type="arabicPeriod"/>
                </a:pPr>
                <a:r>
                  <a:rPr lang="en-US" dirty="0"/>
                  <a:t>Single piezometer test/slug test/ bail test</a:t>
                </a:r>
              </a:p>
              <a:p>
                <a:pPr marL="666900" lvl="1" indent="-342900">
                  <a:buFont typeface="+mj-lt"/>
                  <a:buAutoNum type="arabicPeriod"/>
                </a:pPr>
                <a:r>
                  <a:rPr lang="en-US" dirty="0"/>
                  <a:t>Packer’s test</a:t>
                </a:r>
              </a:p>
              <a:p>
                <a:pPr marL="666900" lvl="1" indent="-342900">
                  <a:buFont typeface="+mj-lt"/>
                  <a:buAutoNum type="arabicPeriod"/>
                </a:pPr>
                <a:r>
                  <a:rPr lang="en-US" dirty="0"/>
                  <a:t>Pumping test</a:t>
                </a:r>
              </a:p>
              <a:p>
                <a:pPr marL="936900" lvl="2" indent="-342900">
                  <a:buFont typeface="+mj-lt"/>
                  <a:buAutoNum type="arabicPeriod"/>
                </a:pPr>
                <a:r>
                  <a:rPr lang="en-US" dirty="0"/>
                  <a:t>Equilibrium well formula (steady state flow)</a:t>
                </a:r>
              </a:p>
              <a:p>
                <a:pPr marL="936900" lvl="2" indent="-342900">
                  <a:buFont typeface="+mj-lt"/>
                  <a:buAutoNum type="arabicPeriod"/>
                </a:pPr>
                <a:r>
                  <a:rPr lang="en-US" dirty="0"/>
                  <a:t>Non-equilibrium formula(unsteady state flow)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3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ECDE35-F7EF-4BDF-8632-D36D1844521B}" type="slidenum">
              <a:rPr lang="en-US" smtClean="0"/>
              <a:t>24</a:t>
            </a:fld>
            <a:endParaRPr lang="en-US"/>
          </a:p>
        </p:txBody>
      </p:sp>
    </p:spTree>
    <p:extLst>
      <p:ext uri="{BB962C8B-B14F-4D97-AF65-F5344CB8AC3E}">
        <p14:creationId xmlns:p14="http://schemas.microsoft.com/office/powerpoint/2010/main" val="263166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well formula (thiEm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1194" y="2180496"/>
                <a:ext cx="4217159" cy="4493259"/>
              </a:xfrm>
            </p:spPr>
            <p:txBody>
              <a:bodyPr anchor="t">
                <a:normAutofit fontScale="92500" lnSpcReduction="10000"/>
              </a:bodyPr>
              <a:lstStyle/>
              <a:p>
                <a:r>
                  <a:rPr lang="en-US" dirty="0"/>
                  <a:t>For steady flow when further discharge does not change the slope of water table</a:t>
                </a:r>
              </a:p>
              <a:p>
                <a:r>
                  <a:rPr lang="en-US" dirty="0"/>
                  <a:t>Hydraulic gradient remains constant</a:t>
                </a:r>
              </a:p>
              <a:p>
                <a:r>
                  <a:rPr lang="en-US" dirty="0"/>
                  <a:t>According to Darcy’s equation</a:t>
                </a:r>
              </a:p>
              <a:p>
                <a:pPr marL="0" indent="0">
                  <a:buNone/>
                </a:pPr>
                <a:r>
                  <a:rPr lang="en-US" dirty="0"/>
                  <a: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𝑑𝑦</m:t>
                        </m:r>
                      </m:num>
                      <m:den>
                        <m:r>
                          <a:rPr lang="en-US" b="0" i="1" smtClean="0">
                            <a:latin typeface="Cambria Math" panose="02040503050406030204" pitchFamily="18" charset="0"/>
                            <a:ea typeface="Cambria Math" panose="02040503050406030204" pitchFamily="18" charset="0"/>
                          </a:rPr>
                          <m:t>𝑑𝑥</m:t>
                        </m:r>
                      </m:den>
                    </m:f>
                    <m:r>
                      <a:rPr lang="en-US" b="0" i="0" smtClean="0">
                        <a:latin typeface="Cambria Math" panose="02040503050406030204" pitchFamily="18" charset="0"/>
                        <a:ea typeface="Cambria Math" panose="02040503050406030204" pitchFamily="18" charset="0"/>
                      </a:rPr>
                      <m:t> </m:t>
                    </m:r>
                  </m:oMath>
                </a14:m>
                <a:r>
                  <a:rPr lang="en-US" dirty="0"/>
                  <a:t>---------(1)</a:t>
                </a:r>
              </a:p>
              <a:p>
                <a:pPr marL="0" indent="0">
                  <a:buNone/>
                </a:pPr>
                <a:r>
                  <a:rPr lang="en-US" dirty="0"/>
                  <a:t>By integrating the equation (1) for x ( from r</a:t>
                </a:r>
                <a:r>
                  <a:rPr lang="en-US" baseline="-25000" dirty="0"/>
                  <a:t>2</a:t>
                </a:r>
                <a:r>
                  <a:rPr lang="en-US" dirty="0"/>
                  <a:t> to r</a:t>
                </a:r>
                <a:r>
                  <a:rPr lang="en-US" baseline="-25000" dirty="0"/>
                  <a:t>1</a:t>
                </a:r>
                <a:r>
                  <a:rPr lang="en-US" dirty="0"/>
                  <a:t> ) and for y ( from h</a:t>
                </a:r>
                <a:r>
                  <a:rPr lang="en-US" baseline="-25000" dirty="0"/>
                  <a:t>2</a:t>
                </a:r>
                <a:r>
                  <a:rPr lang="en-US" dirty="0"/>
                  <a:t> to h</a:t>
                </a:r>
                <a:r>
                  <a:rPr lang="en-US" baseline="-25000" dirty="0"/>
                  <a:t>1</a:t>
                </a: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num>
                      <m:den>
                        <m:r>
                          <m:rPr>
                            <m:sty m:val="p"/>
                          </m:rPr>
                          <a:rPr lang="en-US" b="0" i="0" smtClean="0">
                            <a:latin typeface="Cambria Math" panose="02040503050406030204" pitchFamily="18" charset="0"/>
                            <a:ea typeface="Cambria Math" panose="02040503050406030204" pitchFamily="18" charset="0"/>
                          </a:rPr>
                          <m:t>ln</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den>
                    </m:f>
                  </m:oMath>
                </a14:m>
                <a:r>
                  <a:rPr lang="en-US" dirty="0"/>
                  <a:t> -----------(2)</a:t>
                </a:r>
              </a:p>
              <a:p>
                <a:pPr marL="0" indent="0">
                  <a:buNone/>
                </a:pPr>
                <a:r>
                  <a:rPr lang="en-US" dirty="0"/>
                  <a:t>This may be re-written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ln</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den>
                      </m:f>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1194" y="2180496"/>
                <a:ext cx="4217159" cy="4493259"/>
              </a:xfrm>
              <a:blipFill rotWithShape="0">
                <a:blip r:embed="rId2"/>
                <a:stretch>
                  <a:fillRect l="-1012" t="-1085"/>
                </a:stretch>
              </a:blipFill>
            </p:spPr>
            <p:txBody>
              <a:bodyPr/>
              <a:lstStyle/>
              <a:p>
                <a:r>
                  <a:rPr lang="en-US">
                    <a:noFill/>
                  </a:rPr>
                  <a:t> </a:t>
                </a:r>
              </a:p>
            </p:txBody>
          </p:sp>
        </mc:Fallback>
      </mc:AlternateContent>
      <p:pic>
        <p:nvPicPr>
          <p:cNvPr id="11266" name="Picture 2" descr="Image result for thiem method of w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361" y="1825281"/>
            <a:ext cx="6851175" cy="50056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25</a:t>
            </a:fld>
            <a:endParaRPr lang="en-US"/>
          </a:p>
        </p:txBody>
      </p:sp>
    </p:spTree>
    <p:extLst>
      <p:ext uri="{BB962C8B-B14F-4D97-AF65-F5344CB8AC3E}">
        <p14:creationId xmlns:p14="http://schemas.microsoft.com/office/powerpoint/2010/main" val="126196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Non-Equilibrium  well formula (theis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1194" y="2180496"/>
                <a:ext cx="11423176" cy="4493259"/>
              </a:xfrm>
            </p:spPr>
            <p:txBody>
              <a:bodyPr anchor="t">
                <a:normAutofit/>
              </a:bodyPr>
              <a:lstStyle/>
              <a:p>
                <a:r>
                  <a:rPr lang="en-US" dirty="0"/>
                  <a:t>In 1935 Theis presented a formula based on the heat flow analogy which accounts for the effect of time and storage characteristics of the aquifer.</a:t>
                </a:r>
              </a:p>
              <a:p>
                <a:r>
                  <a:rPr lang="en-US" dirty="0"/>
                  <a:t>His formula is				</a:t>
                </a:r>
                <a14:m>
                  <m:oMath xmlns:m="http://schemas.openxmlformats.org/officeDocument/2006/math">
                    <m:r>
                      <a:rPr lang="en-US" i="1" smtClean="0">
                        <a:latin typeface="Cambria Math" panose="02040503050406030204" pitchFamily="18" charset="0"/>
                      </a:rPr>
                      <m:t>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𝑇</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𝑢</m:t>
                        </m:r>
                      </m:sub>
                      <m:sup>
                        <m:r>
                          <a:rPr lang="en-US" b="0" i="1" smtClean="0">
                            <a:latin typeface="Cambria Math" panose="02040503050406030204" pitchFamily="18" charset="0"/>
                            <a:ea typeface="Cambria Math" panose="02040503050406030204" pitchFamily="18" charset="0"/>
                          </a:rPr>
                          <m:t>∞</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𝑢</m:t>
                                </m:r>
                              </m:sup>
                            </m:sSup>
                          </m:num>
                          <m:den>
                            <m:r>
                              <a:rPr lang="en-US" b="0" i="1" smtClean="0">
                                <a:latin typeface="Cambria Math" panose="02040503050406030204" pitchFamily="18" charset="0"/>
                              </a:rPr>
                              <m:t>𝑢</m:t>
                            </m:r>
                          </m:den>
                        </m:f>
                        <m:r>
                          <a:rPr lang="en-US" b="0" i="1" smtClean="0">
                            <a:latin typeface="Cambria Math" panose="02040503050406030204" pitchFamily="18" charset="0"/>
                          </a:rPr>
                          <m:t> </m:t>
                        </m:r>
                        <m:r>
                          <a:rPr lang="en-US" b="0" i="1" smtClean="0">
                            <a:latin typeface="Cambria Math" panose="02040503050406030204" pitchFamily="18" charset="0"/>
                          </a:rPr>
                          <m:t>𝑑𝑢</m:t>
                        </m:r>
                      </m:e>
                    </m:nary>
                  </m:oMath>
                </a14:m>
                <a:r>
                  <a:rPr lang="en-US" dirty="0"/>
                  <a:t> --------(a)</a:t>
                </a:r>
              </a:p>
              <a:p>
                <a:r>
                  <a:rPr lang="en-US" dirty="0"/>
                  <a:t>Where “s’ “ is drawdown in an observation well at distance “r” from the pumping well, q is the discharge in cubic </a:t>
                </a:r>
                <a:r>
                  <a:rPr lang="en-US" dirty="0" err="1"/>
                  <a:t>ft</a:t>
                </a:r>
                <a:r>
                  <a:rPr lang="en-US" dirty="0"/>
                  <a:t> per day, “T” is transmissivity in cubic </a:t>
                </a:r>
                <a:r>
                  <a:rPr lang="en-US" dirty="0" err="1"/>
                  <a:t>ft</a:t>
                </a:r>
                <a:r>
                  <a:rPr lang="en-US" dirty="0"/>
                  <a:t> per day per foot and “u” is given by</a:t>
                </a:r>
              </a:p>
              <a:p>
                <a:pPr marL="0" indent="0">
                  <a:buNone/>
                </a:pPr>
                <a:r>
                  <a:rPr lang="en-US" dirty="0"/>
                  <a:t>							</a:t>
                </a:r>
                <a14:m>
                  <m:oMath xmlns:m="http://schemas.openxmlformats.org/officeDocument/2006/math">
                    <m:r>
                      <a:rPr lang="en-US" b="0" i="1" smtClean="0">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𝑆</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𝑡</m:t>
                        </m:r>
                      </m:den>
                    </m:f>
                  </m:oMath>
                </a14:m>
                <a:endParaRPr lang="en-US" dirty="0"/>
              </a:p>
              <a:p>
                <a:pPr lvl="0">
                  <a:buClr>
                    <a:srgbClr val="4590B8"/>
                  </a:buClr>
                </a:pPr>
                <a:r>
                  <a:rPr lang="en-US" dirty="0">
                    <a:solidFill>
                      <a:srgbClr val="3D3D3D"/>
                    </a:solidFill>
                  </a:rPr>
                  <a:t>In this formula “S” is storativity or storage coefficient of aquifer.</a:t>
                </a:r>
              </a:p>
              <a:p>
                <a:pPr lvl="0">
                  <a:buClr>
                    <a:srgbClr val="4590B8"/>
                  </a:buClr>
                </a:pPr>
                <a:r>
                  <a:rPr lang="en-US" dirty="0">
                    <a:solidFill>
                      <a:srgbClr val="3D3D3D"/>
                    </a:solidFill>
                  </a:rPr>
                  <a:t>The integral in equation (a) is commonly written as W(u) and is called well function of u. Can be evaluated from the series</a:t>
                </a:r>
              </a:p>
              <a:p>
                <a:pPr marL="0" lvl="0" indent="0">
                  <a:buClr>
                    <a:srgbClr val="4590B8"/>
                  </a:buClr>
                  <a:buNone/>
                </a:pPr>
                <a:r>
                  <a:rPr lang="en-US" dirty="0">
                    <a:solidFill>
                      <a:srgbClr val="3D3D3D"/>
                    </a:solidFill>
                  </a:rPr>
                  <a:t>				</a:t>
                </a:r>
                <a14:m>
                  <m:oMath xmlns:m="http://schemas.openxmlformats.org/officeDocument/2006/math">
                    <m:r>
                      <a:rPr lang="en-US" b="0" i="1" smtClean="0">
                        <a:solidFill>
                          <a:srgbClr val="3D3D3D"/>
                        </a:solidFill>
                        <a:latin typeface="Cambria Math" panose="02040503050406030204" pitchFamily="18" charset="0"/>
                      </a:rPr>
                      <m:t>𝑊</m:t>
                    </m:r>
                    <m:d>
                      <m:dPr>
                        <m:ctrlPr>
                          <a:rPr lang="en-US" b="0" i="1" smtClean="0">
                            <a:solidFill>
                              <a:srgbClr val="3D3D3D"/>
                            </a:solidFill>
                            <a:latin typeface="Cambria Math" panose="02040503050406030204" pitchFamily="18" charset="0"/>
                          </a:rPr>
                        </m:ctrlPr>
                      </m:dPr>
                      <m:e>
                        <m:r>
                          <a:rPr lang="en-US" b="0" i="1" smtClean="0">
                            <a:solidFill>
                              <a:srgbClr val="3D3D3D"/>
                            </a:solidFill>
                            <a:latin typeface="Cambria Math" panose="02040503050406030204" pitchFamily="18" charset="0"/>
                          </a:rPr>
                          <m:t>𝑢</m:t>
                        </m:r>
                      </m:e>
                    </m:d>
                    <m:r>
                      <a:rPr lang="en-US" b="0" i="1" smtClean="0">
                        <a:solidFill>
                          <a:srgbClr val="3D3D3D"/>
                        </a:solidFill>
                        <a:latin typeface="Cambria Math" panose="02040503050406030204" pitchFamily="18" charset="0"/>
                      </a:rPr>
                      <m:t>=−0.5772−</m:t>
                    </m:r>
                    <m:func>
                      <m:funcPr>
                        <m:ctrlPr>
                          <a:rPr lang="en-US" b="0" i="1" smtClean="0">
                            <a:solidFill>
                              <a:srgbClr val="3D3D3D"/>
                            </a:solidFill>
                            <a:latin typeface="Cambria Math" panose="02040503050406030204" pitchFamily="18" charset="0"/>
                          </a:rPr>
                        </m:ctrlPr>
                      </m:funcPr>
                      <m:fName>
                        <m:r>
                          <m:rPr>
                            <m:sty m:val="p"/>
                          </m:rPr>
                          <a:rPr lang="en-US" b="0" i="0" smtClean="0">
                            <a:solidFill>
                              <a:srgbClr val="3D3D3D"/>
                            </a:solidFill>
                            <a:latin typeface="Cambria Math" panose="02040503050406030204" pitchFamily="18" charset="0"/>
                          </a:rPr>
                          <m:t>ln</m:t>
                        </m:r>
                      </m:fName>
                      <m:e>
                        <m:r>
                          <a:rPr lang="en-US" b="0" i="1" smtClean="0">
                            <a:solidFill>
                              <a:srgbClr val="3D3D3D"/>
                            </a:solidFill>
                            <a:latin typeface="Cambria Math" panose="02040503050406030204" pitchFamily="18" charset="0"/>
                          </a:rPr>
                          <m:t>𝑢</m:t>
                        </m:r>
                      </m:e>
                    </m:func>
                    <m:r>
                      <a:rPr lang="en-US" b="0" i="1" smtClean="0">
                        <a:solidFill>
                          <a:srgbClr val="3D3D3D"/>
                        </a:solidFill>
                        <a:latin typeface="Cambria Math" panose="02040503050406030204" pitchFamily="18" charset="0"/>
                      </a:rPr>
                      <m:t>+</m:t>
                    </m:r>
                    <m:r>
                      <a:rPr lang="en-US" b="0" i="1" smtClean="0">
                        <a:solidFill>
                          <a:srgbClr val="3D3D3D"/>
                        </a:solidFill>
                        <a:latin typeface="Cambria Math" panose="02040503050406030204" pitchFamily="18" charset="0"/>
                      </a:rPr>
                      <m:t>𝑢</m:t>
                    </m:r>
                    <m:r>
                      <a:rPr lang="en-US" b="0" i="1" smtClean="0">
                        <a:solidFill>
                          <a:srgbClr val="3D3D3D"/>
                        </a:solidFill>
                        <a:latin typeface="Cambria Math" panose="02040503050406030204" pitchFamily="18" charset="0"/>
                      </a:rPr>
                      <m:t>−</m:t>
                    </m:r>
                    <m:f>
                      <m:fPr>
                        <m:ctrlPr>
                          <a:rPr lang="en-US" b="0" i="1" smtClean="0">
                            <a:solidFill>
                              <a:srgbClr val="3D3D3D"/>
                            </a:solidFill>
                            <a:latin typeface="Cambria Math" panose="02040503050406030204" pitchFamily="18" charset="0"/>
                          </a:rPr>
                        </m:ctrlPr>
                      </m:fPr>
                      <m:num>
                        <m:sSup>
                          <m:sSupPr>
                            <m:ctrlPr>
                              <a:rPr lang="en-US" b="0" i="1" smtClean="0">
                                <a:solidFill>
                                  <a:srgbClr val="3D3D3D"/>
                                </a:solidFill>
                                <a:latin typeface="Cambria Math" panose="02040503050406030204" pitchFamily="18" charset="0"/>
                              </a:rPr>
                            </m:ctrlPr>
                          </m:sSupPr>
                          <m:e>
                            <m:r>
                              <a:rPr lang="en-US" b="0" i="1" smtClean="0">
                                <a:solidFill>
                                  <a:srgbClr val="3D3D3D"/>
                                </a:solidFill>
                                <a:latin typeface="Cambria Math" panose="02040503050406030204" pitchFamily="18" charset="0"/>
                              </a:rPr>
                              <m:t>𝑢</m:t>
                            </m:r>
                          </m:e>
                          <m:sup>
                            <m:r>
                              <a:rPr lang="en-US" b="0" i="1" smtClean="0">
                                <a:solidFill>
                                  <a:srgbClr val="3D3D3D"/>
                                </a:solidFill>
                                <a:latin typeface="Cambria Math" panose="02040503050406030204" pitchFamily="18" charset="0"/>
                              </a:rPr>
                              <m:t>2</m:t>
                            </m:r>
                          </m:sup>
                        </m:sSup>
                      </m:num>
                      <m:den>
                        <m:r>
                          <a:rPr lang="en-US" b="0" i="1" smtClean="0">
                            <a:solidFill>
                              <a:srgbClr val="3D3D3D"/>
                            </a:solidFill>
                            <a:latin typeface="Cambria Math" panose="02040503050406030204" pitchFamily="18" charset="0"/>
                          </a:rPr>
                          <m:t>2.2!</m:t>
                        </m:r>
                      </m:den>
                    </m:f>
                    <m:r>
                      <a:rPr lang="en-US" b="0" i="1" smtClean="0">
                        <a:solidFill>
                          <a:srgbClr val="3D3D3D"/>
                        </a:solidFill>
                        <a:latin typeface="Cambria Math" panose="02040503050406030204" pitchFamily="18" charset="0"/>
                      </a:rPr>
                      <m:t>+</m:t>
                    </m:r>
                    <m:f>
                      <m:fPr>
                        <m:ctrlPr>
                          <a:rPr lang="en-US" i="1">
                            <a:solidFill>
                              <a:srgbClr val="3D3D3D"/>
                            </a:solidFill>
                            <a:latin typeface="Cambria Math" panose="02040503050406030204" pitchFamily="18" charset="0"/>
                          </a:rPr>
                        </m:ctrlPr>
                      </m:fPr>
                      <m:num>
                        <m:sSup>
                          <m:sSupPr>
                            <m:ctrlPr>
                              <a:rPr lang="en-US" i="1">
                                <a:solidFill>
                                  <a:srgbClr val="3D3D3D"/>
                                </a:solidFill>
                                <a:latin typeface="Cambria Math" panose="02040503050406030204" pitchFamily="18" charset="0"/>
                              </a:rPr>
                            </m:ctrlPr>
                          </m:sSupPr>
                          <m:e>
                            <m:r>
                              <a:rPr lang="en-US" i="1">
                                <a:solidFill>
                                  <a:srgbClr val="3D3D3D"/>
                                </a:solidFill>
                                <a:latin typeface="Cambria Math" panose="02040503050406030204" pitchFamily="18" charset="0"/>
                              </a:rPr>
                              <m:t>𝑢</m:t>
                            </m:r>
                          </m:e>
                          <m:sup>
                            <m:r>
                              <a:rPr lang="en-US" b="0" i="1" smtClean="0">
                                <a:solidFill>
                                  <a:srgbClr val="3D3D3D"/>
                                </a:solidFill>
                                <a:latin typeface="Cambria Math" panose="02040503050406030204" pitchFamily="18" charset="0"/>
                              </a:rPr>
                              <m:t>3</m:t>
                            </m:r>
                          </m:sup>
                        </m:sSup>
                      </m:num>
                      <m:den>
                        <m:r>
                          <a:rPr lang="en-US" b="0" i="1" smtClean="0">
                            <a:solidFill>
                              <a:srgbClr val="3D3D3D"/>
                            </a:solidFill>
                            <a:latin typeface="Cambria Math" panose="02040503050406030204" pitchFamily="18" charset="0"/>
                          </a:rPr>
                          <m:t>3.3</m:t>
                        </m:r>
                        <m:r>
                          <a:rPr lang="en-US" i="1">
                            <a:solidFill>
                              <a:srgbClr val="3D3D3D"/>
                            </a:solidFill>
                            <a:latin typeface="Cambria Math" panose="02040503050406030204" pitchFamily="18" charset="0"/>
                          </a:rPr>
                          <m:t>!</m:t>
                        </m:r>
                      </m:den>
                    </m:f>
                    <m:r>
                      <a:rPr lang="en-US" b="0" i="1" smtClean="0">
                        <a:solidFill>
                          <a:srgbClr val="3D3D3D"/>
                        </a:solidFill>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1194" y="2180496"/>
                <a:ext cx="11423176" cy="4493259"/>
              </a:xfrm>
              <a:blipFill rotWithShape="0">
                <a:blip r:embed="rId2"/>
                <a:stretch>
                  <a:fillRect l="-213" t="-8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ECDE35-F7EF-4BDF-8632-D36D1844521B}" type="slidenum">
              <a:rPr lang="en-US" smtClean="0"/>
              <a:t>26</a:t>
            </a:fld>
            <a:endParaRPr lang="en-US"/>
          </a:p>
        </p:txBody>
      </p:sp>
    </p:spTree>
    <p:extLst>
      <p:ext uri="{BB962C8B-B14F-4D97-AF65-F5344CB8AC3E}">
        <p14:creationId xmlns:p14="http://schemas.microsoft.com/office/powerpoint/2010/main" val="3393884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100"/>
            <a:ext cx="11029616" cy="1013800"/>
          </a:xfrm>
        </p:spPr>
        <p:txBody>
          <a:bodyPr/>
          <a:lstStyle/>
          <a:p>
            <a:r>
              <a:rPr lang="en-US" dirty="0"/>
              <a:t>Non-Equilibrium  well formula (theis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Values of W(u) corresponding to various values of “u” are given in tables.</a:t>
                </a:r>
              </a:p>
              <a:p>
                <a:r>
                  <a:rPr lang="en-US" dirty="0"/>
                  <a:t>According to Theis if discharge “Q” is constant then there lies a proportionality between these equations</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𝑇</m:t>
                        </m:r>
                      </m:num>
                      <m:den>
                        <m:r>
                          <a:rPr lang="en-US" b="0" i="1" smtClean="0">
                            <a:latin typeface="Cambria Math" panose="02040503050406030204" pitchFamily="18" charset="0"/>
                          </a:rPr>
                          <m:t>𝑆</m:t>
                        </m:r>
                      </m:den>
                    </m:f>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𝑄</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𝑇</m:t>
                        </m:r>
                      </m:den>
                    </m:f>
                    <m:r>
                      <a:rPr lang="en-US" b="0"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oMath>
                </a14:m>
                <a:r>
                  <a:rPr lang="en-US" dirty="0"/>
                  <a:t>  </a:t>
                </a:r>
              </a:p>
              <a:p>
                <a:r>
                  <a:rPr lang="en-US" dirty="0"/>
                  <a:t>These two equation can be solved graphically by plotting “type curve ” between u and W(u) and “drawdown curve” for field conditions between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num>
                      <m:den>
                        <m:r>
                          <a:rPr lang="en-US" i="1">
                            <a:latin typeface="Cambria Math" panose="02040503050406030204" pitchFamily="18" charset="0"/>
                          </a:rPr>
                          <m:t>𝑡</m:t>
                        </m:r>
                      </m:den>
                    </m:f>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oMath>
                </a14:m>
                <a:endParaRPr lang="en-US" dirty="0"/>
              </a:p>
              <a:p>
                <a:r>
                  <a:rPr lang="en-US" dirty="0"/>
                  <a:t>The two curve superimposed keeping their axes parallel until some part of the graphs coincide.</a:t>
                </a:r>
              </a:p>
              <a:p>
                <a:r>
                  <a:rPr lang="en-US" dirty="0"/>
                  <a:t>Any point from the overlap may be selected as match point. Find out values from all four axes and use them in above equations to get Transmissivity and Storativity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ECDE35-F7EF-4BDF-8632-D36D1844521B}" type="slidenum">
              <a:rPr lang="en-US" smtClean="0"/>
              <a:t>27</a:t>
            </a:fld>
            <a:endParaRPr lang="en-US"/>
          </a:p>
        </p:txBody>
      </p:sp>
    </p:spTree>
    <p:extLst>
      <p:ext uri="{BB962C8B-B14F-4D97-AF65-F5344CB8AC3E}">
        <p14:creationId xmlns:p14="http://schemas.microsoft.com/office/powerpoint/2010/main" val="117283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43100"/>
            <a:ext cx="11029616" cy="1013800"/>
          </a:xfrm>
        </p:spPr>
        <p:txBody>
          <a:bodyPr/>
          <a:lstStyle/>
          <a:p>
            <a:r>
              <a:rPr lang="en-US" dirty="0"/>
              <a:t>MODIFIED theis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2" y="2180496"/>
                <a:ext cx="11029615" cy="4438668"/>
              </a:xfrm>
            </p:spPr>
            <p:txBody>
              <a:bodyPr anchor="t">
                <a:normAutofit lnSpcReduction="10000"/>
              </a:bodyPr>
              <a:lstStyle/>
              <a:p>
                <a:pPr lvl="0"/>
                <a:r>
                  <a:rPr lang="en-US" dirty="0"/>
                  <a:t>In cases where “u” is small in equation terms following ln u are small and may be neglected</a:t>
                </a:r>
              </a:p>
              <a:p>
                <a:pPr marL="0" lvl="0" indent="0">
                  <a:buNone/>
                </a:pPr>
                <a:r>
                  <a:rPr lang="en-US" dirty="0"/>
                  <a:t>		 </a:t>
                </a:r>
                <a14:m>
                  <m:oMath xmlns:m="http://schemas.openxmlformats.org/officeDocument/2006/math">
                    <m:r>
                      <a:rPr lang="en-US" i="1">
                        <a:solidFill>
                          <a:srgbClr val="3D3D3D"/>
                        </a:solidFill>
                        <a:latin typeface="Cambria Math" panose="02040503050406030204" pitchFamily="18" charset="0"/>
                      </a:rPr>
                      <m:t>𝑊</m:t>
                    </m:r>
                    <m:d>
                      <m:dPr>
                        <m:ctrlPr>
                          <a:rPr lang="en-US" i="1">
                            <a:solidFill>
                              <a:srgbClr val="3D3D3D"/>
                            </a:solidFill>
                            <a:latin typeface="Cambria Math" panose="02040503050406030204" pitchFamily="18" charset="0"/>
                          </a:rPr>
                        </m:ctrlPr>
                      </m:dPr>
                      <m:e>
                        <m:r>
                          <a:rPr lang="en-US" i="1">
                            <a:solidFill>
                              <a:srgbClr val="3D3D3D"/>
                            </a:solidFill>
                            <a:latin typeface="Cambria Math" panose="02040503050406030204" pitchFamily="18" charset="0"/>
                          </a:rPr>
                          <m:t>𝑢</m:t>
                        </m:r>
                      </m:e>
                    </m:d>
                    <m:r>
                      <a:rPr lang="en-US" i="1">
                        <a:solidFill>
                          <a:srgbClr val="3D3D3D"/>
                        </a:solidFill>
                        <a:latin typeface="Cambria Math" panose="02040503050406030204" pitchFamily="18" charset="0"/>
                      </a:rPr>
                      <m:t>=−0.5772−</m:t>
                    </m:r>
                    <m:func>
                      <m:funcPr>
                        <m:ctrlPr>
                          <a:rPr lang="en-US" i="1">
                            <a:solidFill>
                              <a:srgbClr val="3D3D3D"/>
                            </a:solidFill>
                            <a:latin typeface="Cambria Math" panose="02040503050406030204" pitchFamily="18" charset="0"/>
                          </a:rPr>
                        </m:ctrlPr>
                      </m:funcPr>
                      <m:fName>
                        <m:r>
                          <m:rPr>
                            <m:sty m:val="p"/>
                          </m:rPr>
                          <a:rPr lang="en-US">
                            <a:solidFill>
                              <a:srgbClr val="3D3D3D"/>
                            </a:solidFill>
                            <a:latin typeface="Cambria Math" panose="02040503050406030204" pitchFamily="18" charset="0"/>
                          </a:rPr>
                          <m:t>ln</m:t>
                        </m:r>
                      </m:fName>
                      <m:e>
                        <m:r>
                          <a:rPr lang="en-US" i="1">
                            <a:solidFill>
                              <a:srgbClr val="3D3D3D"/>
                            </a:solidFill>
                            <a:latin typeface="Cambria Math" panose="02040503050406030204" pitchFamily="18" charset="0"/>
                          </a:rPr>
                          <m:t>𝑢</m:t>
                        </m:r>
                      </m:e>
                    </m:func>
                    <m:r>
                      <a:rPr lang="en-US" i="1">
                        <a:solidFill>
                          <a:srgbClr val="3D3D3D"/>
                        </a:solidFill>
                        <a:latin typeface="Cambria Math" panose="02040503050406030204" pitchFamily="18" charset="0"/>
                      </a:rPr>
                      <m:t>+</m:t>
                    </m:r>
                    <m:r>
                      <a:rPr lang="en-US" i="1">
                        <a:solidFill>
                          <a:srgbClr val="3D3D3D"/>
                        </a:solidFill>
                        <a:latin typeface="Cambria Math" panose="02040503050406030204" pitchFamily="18" charset="0"/>
                      </a:rPr>
                      <m:t>𝑢</m:t>
                    </m:r>
                    <m:r>
                      <a:rPr lang="en-US" i="1">
                        <a:solidFill>
                          <a:srgbClr val="3D3D3D"/>
                        </a:solidFill>
                        <a:latin typeface="Cambria Math" panose="02040503050406030204" pitchFamily="18" charset="0"/>
                      </a:rPr>
                      <m:t>−</m:t>
                    </m:r>
                    <m:f>
                      <m:fPr>
                        <m:ctrlPr>
                          <a:rPr lang="en-US" i="1">
                            <a:solidFill>
                              <a:srgbClr val="3D3D3D"/>
                            </a:solidFill>
                            <a:latin typeface="Cambria Math" panose="02040503050406030204" pitchFamily="18" charset="0"/>
                          </a:rPr>
                        </m:ctrlPr>
                      </m:fPr>
                      <m:num>
                        <m:sSup>
                          <m:sSupPr>
                            <m:ctrlPr>
                              <a:rPr lang="en-US" i="1">
                                <a:solidFill>
                                  <a:srgbClr val="3D3D3D"/>
                                </a:solidFill>
                                <a:latin typeface="Cambria Math" panose="02040503050406030204" pitchFamily="18" charset="0"/>
                              </a:rPr>
                            </m:ctrlPr>
                          </m:sSupPr>
                          <m:e>
                            <m:r>
                              <a:rPr lang="en-US" i="1">
                                <a:solidFill>
                                  <a:srgbClr val="3D3D3D"/>
                                </a:solidFill>
                                <a:latin typeface="Cambria Math" panose="02040503050406030204" pitchFamily="18" charset="0"/>
                              </a:rPr>
                              <m:t>𝑢</m:t>
                            </m:r>
                          </m:e>
                          <m:sup>
                            <m:r>
                              <a:rPr lang="en-US" i="1">
                                <a:solidFill>
                                  <a:srgbClr val="3D3D3D"/>
                                </a:solidFill>
                                <a:latin typeface="Cambria Math" panose="02040503050406030204" pitchFamily="18" charset="0"/>
                              </a:rPr>
                              <m:t>2</m:t>
                            </m:r>
                          </m:sup>
                        </m:sSup>
                      </m:num>
                      <m:den>
                        <m:r>
                          <a:rPr lang="en-US" i="1">
                            <a:solidFill>
                              <a:srgbClr val="3D3D3D"/>
                            </a:solidFill>
                            <a:latin typeface="Cambria Math" panose="02040503050406030204" pitchFamily="18" charset="0"/>
                          </a:rPr>
                          <m:t>2.2!</m:t>
                        </m:r>
                      </m:den>
                    </m:f>
                    <m:r>
                      <a:rPr lang="en-US" i="1">
                        <a:solidFill>
                          <a:srgbClr val="3D3D3D"/>
                        </a:solidFill>
                        <a:latin typeface="Cambria Math" panose="02040503050406030204" pitchFamily="18" charset="0"/>
                      </a:rPr>
                      <m:t>+</m:t>
                    </m:r>
                    <m:f>
                      <m:fPr>
                        <m:ctrlPr>
                          <a:rPr lang="en-US" i="1">
                            <a:solidFill>
                              <a:srgbClr val="3D3D3D"/>
                            </a:solidFill>
                            <a:latin typeface="Cambria Math" panose="02040503050406030204" pitchFamily="18" charset="0"/>
                          </a:rPr>
                        </m:ctrlPr>
                      </m:fPr>
                      <m:num>
                        <m:sSup>
                          <m:sSupPr>
                            <m:ctrlPr>
                              <a:rPr lang="en-US" i="1">
                                <a:solidFill>
                                  <a:srgbClr val="3D3D3D"/>
                                </a:solidFill>
                                <a:latin typeface="Cambria Math" panose="02040503050406030204" pitchFamily="18" charset="0"/>
                              </a:rPr>
                            </m:ctrlPr>
                          </m:sSupPr>
                          <m:e>
                            <m:r>
                              <a:rPr lang="en-US" i="1">
                                <a:solidFill>
                                  <a:srgbClr val="3D3D3D"/>
                                </a:solidFill>
                                <a:latin typeface="Cambria Math" panose="02040503050406030204" pitchFamily="18" charset="0"/>
                              </a:rPr>
                              <m:t>𝑢</m:t>
                            </m:r>
                          </m:e>
                          <m:sup>
                            <m:r>
                              <a:rPr lang="en-US" i="1">
                                <a:solidFill>
                                  <a:srgbClr val="3D3D3D"/>
                                </a:solidFill>
                                <a:latin typeface="Cambria Math" panose="02040503050406030204" pitchFamily="18" charset="0"/>
                              </a:rPr>
                              <m:t>3</m:t>
                            </m:r>
                          </m:sup>
                        </m:sSup>
                      </m:num>
                      <m:den>
                        <m:r>
                          <a:rPr lang="en-US" i="1">
                            <a:solidFill>
                              <a:srgbClr val="3D3D3D"/>
                            </a:solidFill>
                            <a:latin typeface="Cambria Math" panose="02040503050406030204" pitchFamily="18" charset="0"/>
                          </a:rPr>
                          <m:t>3.3!</m:t>
                        </m:r>
                      </m:den>
                    </m:f>
                    <m:r>
                      <a:rPr lang="en-US" i="1">
                        <a:solidFill>
                          <a:srgbClr val="3D3D3D"/>
                        </a:solidFill>
                        <a:latin typeface="Cambria Math" panose="02040503050406030204" pitchFamily="18" charset="0"/>
                      </a:rPr>
                      <m:t>−………</m:t>
                    </m:r>
                  </m:oMath>
                </a14:m>
                <a:endParaRPr lang="en-US" dirty="0"/>
              </a:p>
              <a:p>
                <a:r>
                  <a:rPr lang="en-US" dirty="0"/>
                  <a:t> u can be small when “t ” is large as</a:t>
                </a:r>
              </a:p>
              <a:p>
                <a:pPr marL="0" indent="0">
                  <a:buNone/>
                </a:pPr>
                <a:r>
                  <a:rPr lang="en-US" dirty="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𝑆</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𝑇𝑡</m:t>
                        </m:r>
                      </m:den>
                    </m:f>
                  </m:oMath>
                </a14:m>
                <a:endParaRPr lang="en-US" dirty="0"/>
              </a:p>
              <a:p>
                <a:r>
                  <a:rPr lang="en-US" dirty="0"/>
                  <a:t>In this case a modified Theis solution may be used by writing</a:t>
                </a:r>
              </a:p>
              <a:p>
                <a:pPr marL="0" indent="0">
                  <a:buNone/>
                </a:pPr>
                <a:r>
                  <a:rPr lang="en-US" dirty="0"/>
                  <a: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2.3 </m:t>
                        </m:r>
                        <m:r>
                          <a:rPr lang="en-US" b="0" i="1" smtClean="0">
                            <a:latin typeface="Cambria Math" panose="02040503050406030204" pitchFamily="18" charset="0"/>
                          </a:rPr>
                          <m:t>𝑄</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𝑙𝑜𝑔</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m:t>
                            </m:r>
                          </m:sub>
                        </m:sSub>
                      </m:den>
                    </m:f>
                  </m:oMath>
                </a14:m>
                <a:r>
                  <a:rPr lang="en-US" dirty="0"/>
                  <a:t>-----(b)</a:t>
                </a:r>
              </a:p>
              <a:p>
                <a:r>
                  <a:rPr lang="en-US" dirty="0"/>
                  <a:t>Drawdown is plotted on an arithmetic scale against time on log scale</a:t>
                </a:r>
              </a:p>
              <a:p>
                <a14:m>
                  <m:oMath xmlns:m="http://schemas.openxmlformats.org/officeDocument/2006/math">
                    <m:r>
                      <a:rPr lang="en-US" i="1">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i="1">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i="1">
                            <a:solidFill>
                              <a:schemeClr val="tx1">
                                <a:lumMod val="85000"/>
                                <a:lumOff val="15000"/>
                              </a:schemeClr>
                            </a:solidFill>
                            <a:latin typeface="Cambria Math" panose="02040503050406030204" pitchFamily="18" charset="0"/>
                            <a:ea typeface="Cambria Math" panose="02040503050406030204" pitchFamily="18" charset="0"/>
                          </a:rPr>
                          <m:t>𝑠</m:t>
                        </m:r>
                      </m:e>
                      <m:sup>
                        <m:r>
                          <a:rPr lang="en-US" i="1">
                            <a:solidFill>
                              <a:schemeClr val="tx1">
                                <a:lumMod val="85000"/>
                                <a:lumOff val="15000"/>
                              </a:schemeClr>
                            </a:solidFill>
                            <a:latin typeface="Cambria Math" panose="02040503050406030204" pitchFamily="18" charset="0"/>
                            <a:ea typeface="Cambria Math" panose="02040503050406030204" pitchFamily="18" charset="0"/>
                          </a:rPr>
                          <m:t>′</m:t>
                        </m:r>
                      </m:sup>
                    </m:sSup>
                  </m:oMath>
                </a14:m>
                <a:r>
                  <a:rPr lang="en-US" dirty="0"/>
                  <a:t> is noted down as change in one log step (log</a:t>
                </a:r>
                <a:r>
                  <a:rPr lang="en-US" baseline="-25000" dirty="0"/>
                  <a:t>10</a:t>
                </a:r>
                <a:r>
                  <a:rPr lang="en-US" dirty="0"/>
                  <a:t> (t</a:t>
                </a:r>
                <a:r>
                  <a:rPr lang="en-US" baseline="-25000" dirty="0"/>
                  <a:t>2</a:t>
                </a:r>
                <a:r>
                  <a:rPr lang="en-US" dirty="0"/>
                  <a:t>/t</a:t>
                </a:r>
                <a:r>
                  <a:rPr lang="en-US" baseline="-25000" dirty="0"/>
                  <a:t>1</a:t>
                </a:r>
                <a:r>
                  <a:rPr lang="en-US" dirty="0"/>
                  <a:t>)=1) then T can be determined from equation (b)</a:t>
                </a:r>
              </a:p>
              <a:p>
                <a:r>
                  <a:rPr lang="en-US" dirty="0"/>
                  <a:t>Similarly  </a:t>
                </a:r>
              </a:p>
              <a:p>
                <a:pPr marL="0" indent="0">
                  <a:buNone/>
                </a:pPr>
                <a:r>
                  <a:rPr lang="en-US" dirty="0"/>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2.25 </m:t>
                        </m:r>
                        <m:r>
                          <a:rPr lang="en-US" b="0" i="1" smtClean="0">
                            <a:latin typeface="Cambria Math" panose="02040503050406030204" pitchFamily="18" charset="0"/>
                          </a:rPr>
                          <m:t>𝑇</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2" y="2180496"/>
                <a:ext cx="11029615" cy="4438668"/>
              </a:xfrm>
              <a:blipFill rotWithShape="0">
                <a:blip r:embed="rId2"/>
                <a:stretch>
                  <a:fillRect l="-221" t="-1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32058" y="4503760"/>
                <a:ext cx="4681183" cy="338554"/>
              </a:xfrm>
              <a:prstGeom prst="rect">
                <a:avLst/>
              </a:prstGeom>
              <a:noFill/>
            </p:spPr>
            <p:txBody>
              <a:bodyPr wrap="square" rtlCol="0">
                <a:spAutoFit/>
              </a:bodyPr>
              <a:lstStyle/>
              <a:p>
                <a:r>
                  <a:rPr lang="en-US" sz="1600" dirty="0">
                    <a:solidFill>
                      <a:schemeClr val="tx1">
                        <a:lumMod val="85000"/>
                        <a:lumOff val="15000"/>
                      </a:schemeClr>
                    </a:solidFill>
                  </a:rPr>
                  <a:t>Where </a:t>
                </a:r>
                <a14:m>
                  <m:oMath xmlns:m="http://schemas.openxmlformats.org/officeDocument/2006/math">
                    <m:r>
                      <a:rPr lang="en-US" sz="1600" i="1" smtClean="0">
                        <a:solidFill>
                          <a:schemeClr val="tx1">
                            <a:lumMod val="85000"/>
                            <a:lumOff val="15000"/>
                          </a:schemeClr>
                        </a:solidFill>
                        <a:latin typeface="Cambria Math" panose="02040503050406030204" pitchFamily="18" charset="0"/>
                        <a:ea typeface="Cambria Math" panose="02040503050406030204" pitchFamily="18" charset="0"/>
                      </a:rPr>
                      <m:t>∆</m:t>
                    </m:r>
                    <m:sSup>
                      <m:sSupPr>
                        <m:ctrlPr>
                          <a:rPr lang="en-US" sz="1600" b="0" i="1" smtClean="0">
                            <a:solidFill>
                              <a:schemeClr val="tx1">
                                <a:lumMod val="85000"/>
                                <a:lumOff val="15000"/>
                              </a:schemeClr>
                            </a:solidFill>
                            <a:latin typeface="Cambria Math" panose="02040503050406030204" pitchFamily="18" charset="0"/>
                            <a:ea typeface="Cambria Math" panose="02040503050406030204" pitchFamily="18" charset="0"/>
                          </a:rPr>
                        </m:ctrlPr>
                      </m:sSupPr>
                      <m:e>
                        <m:r>
                          <a:rPr lang="en-US" sz="1600" b="0" i="1" smtClean="0">
                            <a:solidFill>
                              <a:schemeClr val="tx1">
                                <a:lumMod val="85000"/>
                                <a:lumOff val="15000"/>
                              </a:schemeClr>
                            </a:solidFill>
                            <a:latin typeface="Cambria Math" panose="02040503050406030204" pitchFamily="18" charset="0"/>
                            <a:ea typeface="Cambria Math" panose="02040503050406030204" pitchFamily="18" charset="0"/>
                          </a:rPr>
                          <m:t>𝑠</m:t>
                        </m:r>
                      </m:e>
                      <m:sup>
                        <m:r>
                          <a:rPr lang="en-US" sz="1600" b="0" i="1" smtClean="0">
                            <a:solidFill>
                              <a:schemeClr val="tx1">
                                <a:lumMod val="85000"/>
                                <a:lumOff val="15000"/>
                              </a:schemeClr>
                            </a:solidFill>
                            <a:latin typeface="Cambria Math" panose="02040503050406030204" pitchFamily="18" charset="0"/>
                            <a:ea typeface="Cambria Math" panose="02040503050406030204" pitchFamily="18" charset="0"/>
                          </a:rPr>
                          <m:t>′</m:t>
                        </m:r>
                      </m:sup>
                    </m:sSup>
                  </m:oMath>
                </a14:m>
                <a:r>
                  <a:rPr lang="en-US" sz="1600" dirty="0">
                    <a:solidFill>
                      <a:schemeClr val="tx1">
                        <a:lumMod val="85000"/>
                        <a:lumOff val="15000"/>
                      </a:schemeClr>
                    </a:solidFill>
                  </a:rPr>
                  <a:t> is change in drawdown between t</a:t>
                </a:r>
                <a:r>
                  <a:rPr lang="en-US" sz="1600" baseline="-25000" dirty="0">
                    <a:solidFill>
                      <a:schemeClr val="tx1">
                        <a:lumMod val="85000"/>
                        <a:lumOff val="15000"/>
                      </a:schemeClr>
                    </a:solidFill>
                  </a:rPr>
                  <a:t>1</a:t>
                </a:r>
                <a:r>
                  <a:rPr lang="en-US" sz="1600" dirty="0">
                    <a:solidFill>
                      <a:schemeClr val="tx1">
                        <a:lumMod val="85000"/>
                        <a:lumOff val="15000"/>
                      </a:schemeClr>
                    </a:solidFill>
                  </a:rPr>
                  <a:t> and t</a:t>
                </a:r>
                <a:r>
                  <a:rPr lang="en-US" sz="1600" baseline="-25000" dirty="0">
                    <a:solidFill>
                      <a:schemeClr val="tx1">
                        <a:lumMod val="85000"/>
                        <a:lumOff val="15000"/>
                      </a:schemeClr>
                    </a:solidFill>
                  </a:rPr>
                  <a:t>2</a:t>
                </a:r>
                <a:r>
                  <a:rPr lang="en-US" sz="1600" dirty="0">
                    <a:solidFill>
                      <a:schemeClr val="tx1">
                        <a:lumMod val="85000"/>
                        <a:lumOff val="15000"/>
                      </a:schemeClr>
                    </a:solidFill>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732058" y="4503760"/>
                <a:ext cx="4681183" cy="338554"/>
              </a:xfrm>
              <a:prstGeom prst="rect">
                <a:avLst/>
              </a:prstGeom>
              <a:blipFill rotWithShape="0">
                <a:blip r:embed="rId3"/>
                <a:stretch>
                  <a:fillRect l="-651" t="-5455" b="-23636"/>
                </a:stretch>
              </a:blipFill>
            </p:spPr>
            <p:txBody>
              <a:bodyPr/>
              <a:lstStyle/>
              <a:p>
                <a:r>
                  <a:rPr lang="en-US">
                    <a:noFill/>
                  </a:rPr>
                  <a:t> </a:t>
                </a:r>
              </a:p>
            </p:txBody>
          </p:sp>
        </mc:Fallback>
      </mc:AlternateContent>
      <p:sp>
        <p:nvSpPr>
          <p:cNvPr id="5" name="TextBox 4"/>
          <p:cNvSpPr txBox="1"/>
          <p:nvPr/>
        </p:nvSpPr>
        <p:spPr>
          <a:xfrm>
            <a:off x="4860875" y="6034584"/>
            <a:ext cx="6330289" cy="338554"/>
          </a:xfrm>
          <a:prstGeom prst="rect">
            <a:avLst/>
          </a:prstGeom>
          <a:noFill/>
        </p:spPr>
        <p:txBody>
          <a:bodyPr wrap="square" rtlCol="0">
            <a:spAutoFit/>
          </a:bodyPr>
          <a:lstStyle/>
          <a:p>
            <a:r>
              <a:rPr lang="en-US" sz="1600" dirty="0">
                <a:solidFill>
                  <a:schemeClr val="tx1">
                    <a:lumMod val="85000"/>
                    <a:lumOff val="15000"/>
                  </a:schemeClr>
                </a:solidFill>
              </a:rPr>
              <a:t>Where t</a:t>
            </a:r>
            <a:r>
              <a:rPr lang="en-US" sz="1600" baseline="-25000" dirty="0">
                <a:solidFill>
                  <a:schemeClr val="tx1">
                    <a:lumMod val="85000"/>
                    <a:lumOff val="15000"/>
                  </a:schemeClr>
                </a:solidFill>
              </a:rPr>
              <a:t>o</a:t>
            </a:r>
            <a:r>
              <a:rPr lang="en-US" sz="1600" dirty="0">
                <a:solidFill>
                  <a:schemeClr val="tx1">
                    <a:lumMod val="85000"/>
                    <a:lumOff val="15000"/>
                  </a:schemeClr>
                </a:solidFill>
              </a:rPr>
              <a:t> intercept in days when straight line graph is extended to Z=0</a:t>
            </a:r>
          </a:p>
        </p:txBody>
      </p:sp>
      <p:sp>
        <p:nvSpPr>
          <p:cNvPr id="6" name="Slide Number Placeholder 5"/>
          <p:cNvSpPr>
            <a:spLocks noGrp="1"/>
          </p:cNvSpPr>
          <p:nvPr>
            <p:ph type="sldNum" sz="quarter" idx="12"/>
          </p:nvPr>
        </p:nvSpPr>
        <p:spPr/>
        <p:txBody>
          <a:bodyPr/>
          <a:lstStyle/>
          <a:p>
            <a:fld id="{69ECDE35-F7EF-4BDF-8632-D36D1844521B}" type="slidenum">
              <a:rPr lang="en-US" smtClean="0"/>
              <a:t>28</a:t>
            </a:fld>
            <a:endParaRPr lang="en-US"/>
          </a:p>
        </p:txBody>
      </p:sp>
    </p:spTree>
    <p:extLst>
      <p:ext uri="{BB962C8B-B14F-4D97-AF65-F5344CB8AC3E}">
        <p14:creationId xmlns:p14="http://schemas.microsoft.com/office/powerpoint/2010/main" val="181886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theis method</a:t>
            </a:r>
          </a:p>
        </p:txBody>
      </p:sp>
      <p:sp>
        <p:nvSpPr>
          <p:cNvPr id="3" name="Content Placeholder 2"/>
          <p:cNvSpPr>
            <a:spLocks noGrp="1"/>
          </p:cNvSpPr>
          <p:nvPr>
            <p:ph idx="1"/>
          </p:nvPr>
        </p:nvSpPr>
        <p:spPr/>
        <p:txBody>
          <a:bodyPr/>
          <a:lstStyle/>
          <a:p>
            <a:endParaRPr lang="en-US"/>
          </a:p>
        </p:txBody>
      </p:sp>
      <p:pic>
        <p:nvPicPr>
          <p:cNvPr id="12290" name="Picture 2" descr="Image result for modified theis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39" y="1999421"/>
            <a:ext cx="7459876" cy="45623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29</a:t>
            </a:fld>
            <a:endParaRPr lang="en-US"/>
          </a:p>
        </p:txBody>
      </p:sp>
    </p:spTree>
    <p:extLst>
      <p:ext uri="{BB962C8B-B14F-4D97-AF65-F5344CB8AC3E}">
        <p14:creationId xmlns:p14="http://schemas.microsoft.com/office/powerpoint/2010/main" val="307551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GROUND WATER</a:t>
            </a:r>
          </a:p>
        </p:txBody>
      </p:sp>
      <p:sp>
        <p:nvSpPr>
          <p:cNvPr id="3" name="Content Placeholder 2"/>
          <p:cNvSpPr>
            <a:spLocks noGrp="1"/>
          </p:cNvSpPr>
          <p:nvPr>
            <p:ph idx="1"/>
          </p:nvPr>
        </p:nvSpPr>
        <p:spPr/>
        <p:txBody>
          <a:bodyPr/>
          <a:lstStyle/>
          <a:p>
            <a:r>
              <a:rPr lang="en-US" dirty="0"/>
              <a:t>About 30% of earths fresh water resources exist as ground water</a:t>
            </a:r>
          </a:p>
          <a:p>
            <a:r>
              <a:rPr lang="en-US" dirty="0"/>
              <a:t>This is a pollution free resource of water and is specially useful for domestic use</a:t>
            </a:r>
          </a:p>
          <a:p>
            <a:r>
              <a:rPr lang="en-US" dirty="0"/>
              <a:t>After rainfall and surface water, ground water is the next most important water source for irrigation</a:t>
            </a:r>
          </a:p>
          <a:p>
            <a:r>
              <a:rPr lang="en-US" dirty="0"/>
              <a:t>Aside from direct use ground water is an important phase of hydrological cycle</a:t>
            </a:r>
          </a:p>
          <a:p>
            <a:r>
              <a:rPr lang="en-US" dirty="0"/>
              <a:t>Most of flow in perennial streams originates from subsurface water while a large part of ephemeral streams may percolate beneath the surface</a:t>
            </a:r>
          </a:p>
        </p:txBody>
      </p:sp>
      <p:sp>
        <p:nvSpPr>
          <p:cNvPr id="4" name="Slide Number Placeholder 3"/>
          <p:cNvSpPr>
            <a:spLocks noGrp="1"/>
          </p:cNvSpPr>
          <p:nvPr>
            <p:ph type="sldNum" sz="quarter" idx="12"/>
          </p:nvPr>
        </p:nvSpPr>
        <p:spPr/>
        <p:txBody>
          <a:bodyPr/>
          <a:lstStyle/>
          <a:p>
            <a:fld id="{69ECDE35-F7EF-4BDF-8632-D36D1844521B}" type="slidenum">
              <a:rPr lang="en-US" smtClean="0"/>
              <a:t>3</a:t>
            </a:fld>
            <a:endParaRPr lang="en-US"/>
          </a:p>
        </p:txBody>
      </p:sp>
    </p:spTree>
    <p:extLst>
      <p:ext uri="{BB962C8B-B14F-4D97-AF65-F5344CB8AC3E}">
        <p14:creationId xmlns:p14="http://schemas.microsoft.com/office/powerpoint/2010/main" val="60121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Merits of theis method</a:t>
            </a:r>
          </a:p>
        </p:txBody>
      </p:sp>
      <p:sp>
        <p:nvSpPr>
          <p:cNvPr id="3" name="Content Placeholder 2"/>
          <p:cNvSpPr>
            <a:spLocks noGrp="1"/>
          </p:cNvSpPr>
          <p:nvPr>
            <p:ph idx="1"/>
          </p:nvPr>
        </p:nvSpPr>
        <p:spPr/>
        <p:txBody>
          <a:bodyPr/>
          <a:lstStyle/>
          <a:p>
            <a:r>
              <a:rPr lang="en-US" dirty="0"/>
              <a:t>A value of S can be determined</a:t>
            </a:r>
          </a:p>
          <a:p>
            <a:r>
              <a:rPr lang="en-US" dirty="0"/>
              <a:t>Only one observation well is required</a:t>
            </a:r>
          </a:p>
          <a:p>
            <a:r>
              <a:rPr lang="en-US" dirty="0"/>
              <a:t>A shorter period of pumping is required</a:t>
            </a:r>
          </a:p>
          <a:p>
            <a:r>
              <a:rPr lang="en-US" dirty="0"/>
              <a:t>No assumption of steady state flow condition</a:t>
            </a:r>
          </a:p>
        </p:txBody>
      </p:sp>
      <p:sp>
        <p:nvSpPr>
          <p:cNvPr id="4" name="Slide Number Placeholder 3"/>
          <p:cNvSpPr>
            <a:spLocks noGrp="1"/>
          </p:cNvSpPr>
          <p:nvPr>
            <p:ph type="sldNum" sz="quarter" idx="12"/>
          </p:nvPr>
        </p:nvSpPr>
        <p:spPr/>
        <p:txBody>
          <a:bodyPr/>
          <a:lstStyle/>
          <a:p>
            <a:fld id="{69ECDE35-F7EF-4BDF-8632-D36D1844521B}" type="slidenum">
              <a:rPr lang="en-US" smtClean="0"/>
              <a:t>30</a:t>
            </a:fld>
            <a:endParaRPr lang="en-US"/>
          </a:p>
        </p:txBody>
      </p:sp>
    </p:spTree>
    <p:extLst>
      <p:ext uri="{BB962C8B-B14F-4D97-AF65-F5344CB8AC3E}">
        <p14:creationId xmlns:p14="http://schemas.microsoft.com/office/powerpoint/2010/main" val="663558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of theis method</a:t>
            </a:r>
          </a:p>
        </p:txBody>
      </p:sp>
      <p:sp>
        <p:nvSpPr>
          <p:cNvPr id="3" name="Content Placeholder 2"/>
          <p:cNvSpPr>
            <a:spLocks noGrp="1"/>
          </p:cNvSpPr>
          <p:nvPr>
            <p:ph idx="1"/>
          </p:nvPr>
        </p:nvSpPr>
        <p:spPr/>
        <p:txBody>
          <a:bodyPr/>
          <a:lstStyle/>
          <a:p>
            <a:r>
              <a:rPr lang="en-US" dirty="0"/>
              <a:t>Aquifer is homogenous, isotropic, of uniform thickness and of infinite areal extent</a:t>
            </a:r>
          </a:p>
          <a:p>
            <a:r>
              <a:rPr lang="en-US" dirty="0"/>
              <a:t>Before pumping the peizometric surface is horizontal</a:t>
            </a:r>
          </a:p>
          <a:p>
            <a:r>
              <a:rPr lang="en-US" dirty="0"/>
              <a:t>Well is pumped at constant rate “Q”</a:t>
            </a:r>
          </a:p>
          <a:p>
            <a:r>
              <a:rPr lang="en-US" dirty="0"/>
              <a:t>Flow everywhere is horizontal</a:t>
            </a:r>
          </a:p>
          <a:p>
            <a:r>
              <a:rPr lang="en-US" dirty="0"/>
              <a:t>Storage within well can be neglected as diameter is small</a:t>
            </a:r>
          </a:p>
          <a:p>
            <a:endParaRPr lang="en-US" dirty="0"/>
          </a:p>
        </p:txBody>
      </p:sp>
      <p:sp>
        <p:nvSpPr>
          <p:cNvPr id="4" name="Slide Number Placeholder 3"/>
          <p:cNvSpPr>
            <a:spLocks noGrp="1"/>
          </p:cNvSpPr>
          <p:nvPr>
            <p:ph type="sldNum" sz="quarter" idx="12"/>
          </p:nvPr>
        </p:nvSpPr>
        <p:spPr/>
        <p:txBody>
          <a:bodyPr/>
          <a:lstStyle/>
          <a:p>
            <a:fld id="{69ECDE35-F7EF-4BDF-8632-D36D1844521B}" type="slidenum">
              <a:rPr lang="en-US" smtClean="0"/>
              <a:t>31</a:t>
            </a:fld>
            <a:endParaRPr lang="en-US"/>
          </a:p>
        </p:txBody>
      </p:sp>
    </p:spTree>
    <p:extLst>
      <p:ext uri="{BB962C8B-B14F-4D97-AF65-F5344CB8AC3E}">
        <p14:creationId xmlns:p14="http://schemas.microsoft.com/office/powerpoint/2010/main" val="169082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dirty="0"/>
              <a:t>Thank You </a:t>
            </a:r>
          </a:p>
          <a:p>
            <a:pPr marL="0" indent="0" algn="ctr">
              <a:buNone/>
            </a:pPr>
            <a:r>
              <a:rPr lang="en-US" sz="3600" dirty="0"/>
              <a:t>Any Questions??</a:t>
            </a:r>
          </a:p>
        </p:txBody>
      </p:sp>
      <p:pic>
        <p:nvPicPr>
          <p:cNvPr id="1026" name="Picture 2" descr="Image result for 67:30 al 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034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32</a:t>
            </a:fld>
            <a:endParaRPr lang="en-US"/>
          </a:p>
        </p:txBody>
      </p:sp>
    </p:spTree>
    <p:extLst>
      <p:ext uri="{BB962C8B-B14F-4D97-AF65-F5344CB8AC3E}">
        <p14:creationId xmlns:p14="http://schemas.microsoft.com/office/powerpoint/2010/main" val="369070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EARTH’S WATER</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9126" y="1953904"/>
            <a:ext cx="7505700" cy="4724400"/>
          </a:xfrm>
          <a:prstGeom prst="rect">
            <a:avLst/>
          </a:prstGeom>
        </p:spPr>
      </p:pic>
      <p:sp>
        <p:nvSpPr>
          <p:cNvPr id="5" name="Slide Number Placeholder 4"/>
          <p:cNvSpPr>
            <a:spLocks noGrp="1"/>
          </p:cNvSpPr>
          <p:nvPr>
            <p:ph type="sldNum" sz="quarter" idx="12"/>
          </p:nvPr>
        </p:nvSpPr>
        <p:spPr/>
        <p:txBody>
          <a:bodyPr/>
          <a:lstStyle/>
          <a:p>
            <a:fld id="{69ECDE35-F7EF-4BDF-8632-D36D1844521B}" type="slidenum">
              <a:rPr lang="en-US" smtClean="0"/>
              <a:t>4</a:t>
            </a:fld>
            <a:endParaRPr lang="en-US"/>
          </a:p>
        </p:txBody>
      </p:sp>
    </p:spTree>
    <p:extLst>
      <p:ext uri="{BB962C8B-B14F-4D97-AF65-F5344CB8AC3E}">
        <p14:creationId xmlns:p14="http://schemas.microsoft.com/office/powerpoint/2010/main" val="57359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OCCURRENCE OF SUBSURFACE WATER</a:t>
            </a:r>
          </a:p>
        </p:txBody>
      </p:sp>
      <p:sp>
        <p:nvSpPr>
          <p:cNvPr id="3" name="Content Placeholder 2"/>
          <p:cNvSpPr>
            <a:spLocks noGrp="1"/>
          </p:cNvSpPr>
          <p:nvPr>
            <p:ph idx="1"/>
          </p:nvPr>
        </p:nvSpPr>
        <p:spPr/>
        <p:txBody>
          <a:bodyPr/>
          <a:lstStyle/>
          <a:p>
            <a:r>
              <a:rPr lang="en-US" dirty="0"/>
              <a:t>Ground water occurs as pore water in the soil</a:t>
            </a:r>
          </a:p>
          <a:p>
            <a:r>
              <a:rPr lang="en-US" dirty="0"/>
              <a:t>Going into the </a:t>
            </a:r>
            <a:r>
              <a:rPr lang="en-US"/>
              <a:t>ground one </a:t>
            </a:r>
            <a:r>
              <a:rPr lang="en-US" dirty="0"/>
              <a:t>passes through zone of aeration to the zone of saturation</a:t>
            </a:r>
          </a:p>
          <a:p>
            <a:r>
              <a:rPr lang="en-US" dirty="0"/>
              <a:t>Zone of aeration : the region in which pores in the soil may contain air or water also called “vadose zone”</a:t>
            </a:r>
          </a:p>
          <a:p>
            <a:r>
              <a:rPr lang="en-US" dirty="0"/>
              <a:t>Zone of saturation: the region below the water table where interstices are filled with water also known as “phreatic zone”</a:t>
            </a:r>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rotWithShape="1">
          <a:blip r:embed="rId2"/>
          <a:srcRect l="-193" t="7302" r="193" b="3744"/>
          <a:stretch/>
        </p:blipFill>
        <p:spPr>
          <a:xfrm>
            <a:off x="4946373" y="3703982"/>
            <a:ext cx="6858000" cy="3101010"/>
          </a:xfrm>
          <a:prstGeom prst="rect">
            <a:avLst/>
          </a:prstGeom>
        </p:spPr>
      </p:pic>
      <p:sp>
        <p:nvSpPr>
          <p:cNvPr id="4" name="Slide Number Placeholder 3"/>
          <p:cNvSpPr>
            <a:spLocks noGrp="1"/>
          </p:cNvSpPr>
          <p:nvPr>
            <p:ph type="sldNum" sz="quarter" idx="12"/>
          </p:nvPr>
        </p:nvSpPr>
        <p:spPr/>
        <p:txBody>
          <a:bodyPr/>
          <a:lstStyle/>
          <a:p>
            <a:fld id="{69ECDE35-F7EF-4BDF-8632-D36D1844521B}" type="slidenum">
              <a:rPr lang="en-US" smtClean="0"/>
              <a:t>5</a:t>
            </a:fld>
            <a:endParaRPr lang="en-US"/>
          </a:p>
        </p:txBody>
      </p:sp>
    </p:spTree>
    <p:extLst>
      <p:ext uri="{BB962C8B-B14F-4D97-AF65-F5344CB8AC3E}">
        <p14:creationId xmlns:p14="http://schemas.microsoft.com/office/powerpoint/2010/main" val="214070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VERTICLE DISTRIBUTION OF SUBSURFACE WATER</a:t>
            </a:r>
          </a:p>
        </p:txBody>
      </p:sp>
      <p:grpSp>
        <p:nvGrpSpPr>
          <p:cNvPr id="47" name="Group 46"/>
          <p:cNvGrpSpPr/>
          <p:nvPr/>
        </p:nvGrpSpPr>
        <p:grpSpPr>
          <a:xfrm>
            <a:off x="581192" y="2770693"/>
            <a:ext cx="10583322" cy="3143589"/>
            <a:chOff x="804339" y="2916467"/>
            <a:chExt cx="10583322" cy="3143589"/>
          </a:xfrm>
        </p:grpSpPr>
        <p:grpSp>
          <p:nvGrpSpPr>
            <p:cNvPr id="44" name="Group 43"/>
            <p:cNvGrpSpPr/>
            <p:nvPr/>
          </p:nvGrpSpPr>
          <p:grpSpPr>
            <a:xfrm>
              <a:off x="804339" y="2916467"/>
              <a:ext cx="10583322" cy="3143589"/>
              <a:chOff x="39315" y="2425148"/>
              <a:chExt cx="10583322" cy="3143589"/>
            </a:xfrm>
          </p:grpSpPr>
          <p:cxnSp>
            <p:nvCxnSpPr>
              <p:cNvPr id="5" name="Straight Connector 4"/>
              <p:cNvCxnSpPr/>
              <p:nvPr/>
            </p:nvCxnSpPr>
            <p:spPr>
              <a:xfrm flipV="1">
                <a:off x="3962400" y="2425148"/>
                <a:ext cx="3962400"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62400" y="2902940"/>
                <a:ext cx="3962400"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62400" y="3374106"/>
                <a:ext cx="3962400"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962400" y="3847237"/>
                <a:ext cx="3962400" cy="13252"/>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9315" y="2438796"/>
                <a:ext cx="2211136" cy="3094199"/>
                <a:chOff x="1376795" y="2425148"/>
                <a:chExt cx="2211136" cy="3094199"/>
              </a:xfrm>
            </p:grpSpPr>
            <p:cxnSp>
              <p:nvCxnSpPr>
                <p:cNvPr id="10" name="Straight Connector 9"/>
                <p:cNvCxnSpPr/>
                <p:nvPr/>
              </p:nvCxnSpPr>
              <p:spPr>
                <a:xfrm>
                  <a:off x="3379304" y="2425148"/>
                  <a:ext cx="25747" cy="3094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22172" y="2425148"/>
                  <a:ext cx="365759"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22172" y="5512721"/>
                  <a:ext cx="365759" cy="662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376795" y="3374106"/>
                      <a:ext cx="1845377" cy="338554"/>
                    </a:xfrm>
                    <a:prstGeom prst="rect">
                      <a:avLst/>
                    </a:prstGeom>
                    <a:noFill/>
                  </p:spPr>
                  <p:txBody>
                    <a:bodyPr wrap="none" rtlCol="0">
                      <a:spAutoFit/>
                    </a:bodyPr>
                    <a:lstStyle/>
                    <a:p>
                      <a:r>
                        <a:rPr lang="en-US" sz="1600" dirty="0"/>
                        <a:t>Lithosphere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0" smtClean="0">
                              <a:latin typeface="Cambria Math" panose="02040503050406030204" pitchFamily="18" charset="0"/>
                              <a:ea typeface="Cambria Math" panose="02040503050406030204" pitchFamily="18" charset="0"/>
                            </a:rPr>
                            <m:t>1</m:t>
                          </m:r>
                        </m:oMath>
                      </a14:m>
                      <a:r>
                        <a:rPr lang="en-US" sz="1600" dirty="0"/>
                        <a:t>Km</a:t>
                      </a:r>
                    </a:p>
                  </p:txBody>
                </p:sp>
              </mc:Choice>
              <mc:Fallback xmlns="">
                <p:sp>
                  <p:nvSpPr>
                    <p:cNvPr id="20" name="TextBox 19"/>
                    <p:cNvSpPr txBox="1">
                      <a:spLocks noRot="1" noChangeAspect="1" noMove="1" noResize="1" noEditPoints="1" noAdjustHandles="1" noChangeArrowheads="1" noChangeShapeType="1" noTextEdit="1"/>
                    </p:cNvSpPr>
                    <p:nvPr/>
                  </p:nvSpPr>
                  <p:spPr>
                    <a:xfrm>
                      <a:off x="1376795" y="3374106"/>
                      <a:ext cx="1845377" cy="338554"/>
                    </a:xfrm>
                    <a:prstGeom prst="rect">
                      <a:avLst/>
                    </a:prstGeom>
                    <a:blipFill rotWithShape="0">
                      <a:blip r:embed="rId2"/>
                      <a:stretch>
                        <a:fillRect l="-1980" t="-5357" r="-330" b="-21429"/>
                      </a:stretch>
                    </a:blipFill>
                  </p:spPr>
                  <p:txBody>
                    <a:bodyPr/>
                    <a:lstStyle/>
                    <a:p>
                      <a:r>
                        <a:rPr lang="en-US">
                          <a:noFill/>
                        </a:rPr>
                        <a:t> </a:t>
                      </a:r>
                    </a:p>
                  </p:txBody>
                </p:sp>
              </mc:Fallback>
            </mc:AlternateContent>
          </p:grpSp>
          <p:sp>
            <p:nvSpPr>
              <p:cNvPr id="21" name="TextBox 20"/>
              <p:cNvSpPr txBox="1"/>
              <p:nvPr/>
            </p:nvSpPr>
            <p:spPr>
              <a:xfrm>
                <a:off x="4460053" y="2542388"/>
                <a:ext cx="6041141" cy="338554"/>
              </a:xfrm>
              <a:prstGeom prst="rect">
                <a:avLst/>
              </a:prstGeom>
              <a:noFill/>
            </p:spPr>
            <p:txBody>
              <a:bodyPr wrap="none" rtlCol="0">
                <a:spAutoFit/>
              </a:bodyPr>
              <a:lstStyle/>
              <a:p>
                <a:r>
                  <a:rPr lang="en-US" sz="1600" dirty="0"/>
                  <a:t>Root Zone (10m) / Soil water ( water retained by roots of vegetation)</a:t>
                </a:r>
              </a:p>
            </p:txBody>
          </p:sp>
          <p:sp>
            <p:nvSpPr>
              <p:cNvPr id="22" name="TextBox 21"/>
              <p:cNvSpPr txBox="1"/>
              <p:nvPr/>
            </p:nvSpPr>
            <p:spPr>
              <a:xfrm>
                <a:off x="4460053" y="3020180"/>
                <a:ext cx="6162584" cy="338554"/>
              </a:xfrm>
              <a:prstGeom prst="rect">
                <a:avLst/>
              </a:prstGeom>
              <a:noFill/>
            </p:spPr>
            <p:txBody>
              <a:bodyPr wrap="none" rtlCol="0">
                <a:spAutoFit/>
              </a:bodyPr>
              <a:lstStyle/>
              <a:p>
                <a:r>
                  <a:rPr lang="en-US" sz="1600" dirty="0"/>
                  <a:t>Intermediate zone (for deep WT, water in this zone flows under gravity)</a:t>
                </a:r>
              </a:p>
            </p:txBody>
          </p:sp>
          <p:sp>
            <p:nvSpPr>
              <p:cNvPr id="23" name="TextBox 22"/>
              <p:cNvSpPr txBox="1"/>
              <p:nvPr/>
            </p:nvSpPr>
            <p:spPr>
              <a:xfrm>
                <a:off x="4460053" y="3435437"/>
                <a:ext cx="4373120" cy="338554"/>
              </a:xfrm>
              <a:prstGeom prst="rect">
                <a:avLst/>
              </a:prstGeom>
              <a:noFill/>
            </p:spPr>
            <p:txBody>
              <a:bodyPr wrap="none" rtlCol="0">
                <a:spAutoFit/>
              </a:bodyPr>
              <a:lstStyle/>
              <a:p>
                <a:r>
                  <a:rPr lang="en-US" sz="1600" dirty="0"/>
                  <a:t>Capillary zone ( water retained by Capillary force)</a:t>
                </a:r>
              </a:p>
            </p:txBody>
          </p:sp>
          <p:cxnSp>
            <p:nvCxnSpPr>
              <p:cNvPr id="24" name="Straight Connector 23"/>
              <p:cNvCxnSpPr/>
              <p:nvPr/>
            </p:nvCxnSpPr>
            <p:spPr>
              <a:xfrm flipV="1">
                <a:off x="3962400" y="5555485"/>
                <a:ext cx="3962400" cy="1325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27894" y="4364444"/>
                <a:ext cx="3536161" cy="338554"/>
              </a:xfrm>
              <a:prstGeom prst="rect">
                <a:avLst/>
              </a:prstGeom>
              <a:noFill/>
            </p:spPr>
            <p:txBody>
              <a:bodyPr wrap="none" rtlCol="0">
                <a:spAutoFit/>
              </a:bodyPr>
              <a:lstStyle/>
              <a:p>
                <a:r>
                  <a:rPr lang="en-US" sz="1600" dirty="0"/>
                  <a:t>Aquifer (All interstices filled with water)</a:t>
                </a:r>
              </a:p>
            </p:txBody>
          </p:sp>
          <p:grpSp>
            <p:nvGrpSpPr>
              <p:cNvPr id="31" name="Group 30"/>
              <p:cNvGrpSpPr/>
              <p:nvPr/>
            </p:nvGrpSpPr>
            <p:grpSpPr>
              <a:xfrm>
                <a:off x="2250451" y="2425148"/>
                <a:ext cx="1549085" cy="1461266"/>
                <a:chOff x="2038846" y="2425148"/>
                <a:chExt cx="1549085" cy="1461266"/>
              </a:xfrm>
            </p:grpSpPr>
            <p:cxnSp>
              <p:nvCxnSpPr>
                <p:cNvPr id="33" name="Straight Connector 32"/>
                <p:cNvCxnSpPr/>
                <p:nvPr/>
              </p:nvCxnSpPr>
              <p:spPr>
                <a:xfrm flipH="1">
                  <a:off x="3222172" y="2425148"/>
                  <a:ext cx="365759"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222172" y="3879788"/>
                  <a:ext cx="365759" cy="662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38846" y="2604440"/>
                  <a:ext cx="1523336" cy="830997"/>
                </a:xfrm>
                <a:prstGeom prst="rect">
                  <a:avLst/>
                </a:prstGeom>
                <a:noFill/>
              </p:spPr>
              <p:txBody>
                <a:bodyPr wrap="square" rtlCol="0">
                  <a:spAutoFit/>
                </a:bodyPr>
                <a:lstStyle/>
                <a:p>
                  <a:r>
                    <a:rPr lang="en-US" sz="1600" dirty="0"/>
                    <a:t>Vadose/ Unsaturated/ Aeration Zone</a:t>
                  </a:r>
                </a:p>
              </p:txBody>
            </p:sp>
          </p:grpSp>
          <p:grpSp>
            <p:nvGrpSpPr>
              <p:cNvPr id="37" name="Group 36"/>
              <p:cNvGrpSpPr/>
              <p:nvPr/>
            </p:nvGrpSpPr>
            <p:grpSpPr>
              <a:xfrm>
                <a:off x="2433330" y="3873745"/>
                <a:ext cx="1366206" cy="1694991"/>
                <a:chOff x="2221725" y="2425148"/>
                <a:chExt cx="1366206" cy="1461266"/>
              </a:xfrm>
            </p:grpSpPr>
            <p:cxnSp>
              <p:nvCxnSpPr>
                <p:cNvPr id="39" name="Straight Connector 38"/>
                <p:cNvCxnSpPr/>
                <p:nvPr/>
              </p:nvCxnSpPr>
              <p:spPr>
                <a:xfrm flipH="1">
                  <a:off x="3222172" y="2425148"/>
                  <a:ext cx="365759"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222172" y="3879788"/>
                  <a:ext cx="365759" cy="6626"/>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21725" y="2635914"/>
                  <a:ext cx="1183326" cy="716410"/>
                </a:xfrm>
                <a:prstGeom prst="rect">
                  <a:avLst/>
                </a:prstGeom>
                <a:noFill/>
              </p:spPr>
              <p:txBody>
                <a:bodyPr wrap="square" rtlCol="0">
                  <a:spAutoFit/>
                </a:bodyPr>
                <a:lstStyle/>
                <a:p>
                  <a:r>
                    <a:rPr lang="en-US" sz="1600" dirty="0"/>
                    <a:t>Saturated/ Phreatic Zone</a:t>
                  </a:r>
                </a:p>
              </p:txBody>
            </p:sp>
          </p:grpSp>
          <p:cxnSp>
            <p:nvCxnSpPr>
              <p:cNvPr id="43" name="Straight Connector 42"/>
              <p:cNvCxnSpPr/>
              <p:nvPr/>
            </p:nvCxnSpPr>
            <p:spPr>
              <a:xfrm>
                <a:off x="3596641" y="2431774"/>
                <a:ext cx="20015" cy="31369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Isosceles Triangle 44"/>
            <p:cNvSpPr/>
            <p:nvPr/>
          </p:nvSpPr>
          <p:spPr>
            <a:xfrm flipV="1">
              <a:off x="4881990" y="4217626"/>
              <a:ext cx="85796" cy="97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348238" y="4052742"/>
              <a:ext cx="521297" cy="338554"/>
            </a:xfrm>
            <a:prstGeom prst="rect">
              <a:avLst/>
            </a:prstGeom>
            <a:noFill/>
          </p:spPr>
          <p:txBody>
            <a:bodyPr wrap="none" rtlCol="0">
              <a:spAutoFit/>
            </a:bodyPr>
            <a:lstStyle/>
            <a:p>
              <a:r>
                <a:rPr lang="en-US" sz="1600" dirty="0"/>
                <a:t>WT</a:t>
              </a:r>
            </a:p>
          </p:txBody>
        </p:sp>
      </p:grpSp>
      <p:sp>
        <p:nvSpPr>
          <p:cNvPr id="3" name="Slide Number Placeholder 2"/>
          <p:cNvSpPr>
            <a:spLocks noGrp="1"/>
          </p:cNvSpPr>
          <p:nvPr>
            <p:ph type="sldNum" sz="quarter" idx="12"/>
          </p:nvPr>
        </p:nvSpPr>
        <p:spPr/>
        <p:txBody>
          <a:bodyPr/>
          <a:lstStyle/>
          <a:p>
            <a:fld id="{69ECDE35-F7EF-4BDF-8632-D36D1844521B}" type="slidenum">
              <a:rPr lang="en-US" smtClean="0"/>
              <a:t>6</a:t>
            </a:fld>
            <a:endParaRPr lang="en-US"/>
          </a:p>
        </p:txBody>
      </p:sp>
    </p:spTree>
    <p:extLst>
      <p:ext uri="{BB962C8B-B14F-4D97-AF65-F5344CB8AC3E}">
        <p14:creationId xmlns:p14="http://schemas.microsoft.com/office/powerpoint/2010/main" val="382689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WATERTABLE</a:t>
            </a:r>
          </a:p>
        </p:txBody>
      </p:sp>
      <p:sp>
        <p:nvSpPr>
          <p:cNvPr id="3" name="Content Placeholder 2"/>
          <p:cNvSpPr>
            <a:spLocks noGrp="1"/>
          </p:cNvSpPr>
          <p:nvPr>
            <p:ph idx="1"/>
          </p:nvPr>
        </p:nvSpPr>
        <p:spPr/>
        <p:txBody>
          <a:bodyPr/>
          <a:lstStyle/>
          <a:p>
            <a:r>
              <a:rPr lang="en-US" dirty="0"/>
              <a:t>Both zones in the soil are divided by an irregular surface known as water table</a:t>
            </a:r>
          </a:p>
          <a:p>
            <a:r>
              <a:rPr lang="en-US" dirty="0"/>
              <a:t>Above water table occurs vadose zone and below it occurs saturated zone</a:t>
            </a:r>
          </a:p>
          <a:p>
            <a:r>
              <a:rPr lang="en-US" dirty="0"/>
              <a:t>Water table is a locus of points (in an unconfined aquifer) where hydrostatic pressure equals atmospheric pressure</a:t>
            </a:r>
          </a:p>
          <a:p>
            <a:r>
              <a:rPr lang="en-US" dirty="0"/>
              <a:t>Water table does not remain fixed</a:t>
            </a:r>
          </a:p>
          <a:p>
            <a:pPr lvl="1"/>
            <a:r>
              <a:rPr lang="en-US" dirty="0"/>
              <a:t>It fluctuates with precipitation events</a:t>
            </a:r>
          </a:p>
          <a:p>
            <a:pPr lvl="1"/>
            <a:r>
              <a:rPr lang="en-US" dirty="0"/>
              <a:t>It follows the topography</a:t>
            </a:r>
          </a:p>
          <a:p>
            <a:pPr lvl="1"/>
            <a:r>
              <a:rPr lang="en-US" dirty="0"/>
              <a:t>It flows</a:t>
            </a:r>
          </a:p>
        </p:txBody>
      </p:sp>
      <p:pic>
        <p:nvPicPr>
          <p:cNvPr id="3074" name="Picture 2" descr="Image result for water table and top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993" y="4718538"/>
            <a:ext cx="3282897" cy="1856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157" y="3960896"/>
            <a:ext cx="2862469" cy="26142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CDE35-F7EF-4BDF-8632-D36D1844521B}" type="slidenum">
              <a:rPr lang="en-US" smtClean="0"/>
              <a:t>7</a:t>
            </a:fld>
            <a:endParaRPr lang="en-US"/>
          </a:p>
        </p:txBody>
      </p:sp>
    </p:spTree>
    <p:extLst>
      <p:ext uri="{BB962C8B-B14F-4D97-AF65-F5344CB8AC3E}">
        <p14:creationId xmlns:p14="http://schemas.microsoft.com/office/powerpoint/2010/main" val="251544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WATERTABLE</a:t>
            </a:r>
          </a:p>
        </p:txBody>
      </p:sp>
      <p:sp>
        <p:nvSpPr>
          <p:cNvPr id="3" name="Content Placeholder 2"/>
          <p:cNvSpPr>
            <a:spLocks noGrp="1"/>
          </p:cNvSpPr>
          <p:nvPr>
            <p:ph idx="1"/>
          </p:nvPr>
        </p:nvSpPr>
        <p:spPr/>
        <p:txBody>
          <a:bodyPr anchor="t"/>
          <a:lstStyle/>
          <a:p>
            <a:r>
              <a:rPr lang="en-US" dirty="0"/>
              <a:t>Water table is not stagnant it rises and falls in elevation depending on the rain fall.</a:t>
            </a:r>
          </a:p>
          <a:p>
            <a:r>
              <a:rPr lang="en-US" dirty="0"/>
              <a:t>It rains different at different patches in the land. Difference in the levels of WT in two adjacent lands creates slope.</a:t>
            </a:r>
          </a:p>
          <a:p>
            <a:r>
              <a:rPr lang="en-US" dirty="0"/>
              <a:t>That slope also causes the ground water to flow towards lower level.</a:t>
            </a:r>
          </a:p>
        </p:txBody>
      </p:sp>
      <p:pic>
        <p:nvPicPr>
          <p:cNvPr id="6" name="Picture 5"/>
          <p:cNvPicPr>
            <a:picLocks noChangeAspect="1"/>
          </p:cNvPicPr>
          <p:nvPr/>
        </p:nvPicPr>
        <p:blipFill>
          <a:blip r:embed="rId3"/>
          <a:stretch>
            <a:fillRect/>
          </a:stretch>
        </p:blipFill>
        <p:spPr>
          <a:xfrm>
            <a:off x="6030358" y="3724436"/>
            <a:ext cx="4132871" cy="3146476"/>
          </a:xfrm>
          <a:prstGeom prst="rect">
            <a:avLst/>
          </a:prstGeom>
        </p:spPr>
      </p:pic>
      <p:pic>
        <p:nvPicPr>
          <p:cNvPr id="7" name="Picture 6"/>
          <p:cNvPicPr>
            <a:picLocks noChangeAspect="1"/>
          </p:cNvPicPr>
          <p:nvPr/>
        </p:nvPicPr>
        <p:blipFill>
          <a:blip r:embed="rId4"/>
          <a:stretch>
            <a:fillRect/>
          </a:stretch>
        </p:blipFill>
        <p:spPr>
          <a:xfrm>
            <a:off x="1285129" y="3671429"/>
            <a:ext cx="3959028" cy="3073928"/>
          </a:xfrm>
          <a:prstGeom prst="rect">
            <a:avLst/>
          </a:prstGeom>
        </p:spPr>
      </p:pic>
      <p:sp>
        <p:nvSpPr>
          <p:cNvPr id="4" name="Slide Number Placeholder 3"/>
          <p:cNvSpPr>
            <a:spLocks noGrp="1"/>
          </p:cNvSpPr>
          <p:nvPr>
            <p:ph type="sldNum" sz="quarter" idx="12"/>
          </p:nvPr>
        </p:nvSpPr>
        <p:spPr/>
        <p:txBody>
          <a:bodyPr/>
          <a:lstStyle/>
          <a:p>
            <a:fld id="{69ECDE35-F7EF-4BDF-8632-D36D1844521B}" type="slidenum">
              <a:rPr lang="en-US" smtClean="0"/>
              <a:t>8</a:t>
            </a:fld>
            <a:endParaRPr lang="en-US"/>
          </a:p>
        </p:txBody>
      </p:sp>
    </p:spTree>
    <p:extLst>
      <p:ext uri="{BB962C8B-B14F-4D97-AF65-F5344CB8AC3E}">
        <p14:creationId xmlns:p14="http://schemas.microsoft.com/office/powerpoint/2010/main" val="139365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TERMINOLOGY</a:t>
            </a:r>
          </a:p>
        </p:txBody>
      </p:sp>
      <p:sp>
        <p:nvSpPr>
          <p:cNvPr id="3" name="Content Placeholder 2"/>
          <p:cNvSpPr>
            <a:spLocks noGrp="1"/>
          </p:cNvSpPr>
          <p:nvPr>
            <p:ph idx="1"/>
          </p:nvPr>
        </p:nvSpPr>
        <p:spPr/>
        <p:txBody>
          <a:bodyPr/>
          <a:lstStyle/>
          <a:p>
            <a:r>
              <a:rPr lang="en-US" dirty="0"/>
              <a:t>Aquifer: a geological formation that contains water and also allows to transmit water from one point to another under ordinary field conditions (for depths more than 3Km a little water is found due to smaller pores and high pressure)</a:t>
            </a:r>
          </a:p>
          <a:p>
            <a:r>
              <a:rPr lang="en-US" dirty="0"/>
              <a:t>Aquiclude: A geological formation that contains water but does not allow water to transmit sufficiently</a:t>
            </a:r>
          </a:p>
          <a:p>
            <a:r>
              <a:rPr lang="en-US" dirty="0"/>
              <a:t>Aquifuge/Aquitard:  A geological formation which neither contain any water nor allow any transmission of water through them. Rock formation are an example of such formations</a:t>
            </a:r>
          </a:p>
        </p:txBody>
      </p:sp>
      <p:sp>
        <p:nvSpPr>
          <p:cNvPr id="4" name="Slide Number Placeholder 3"/>
          <p:cNvSpPr>
            <a:spLocks noGrp="1"/>
          </p:cNvSpPr>
          <p:nvPr>
            <p:ph type="sldNum" sz="quarter" idx="12"/>
          </p:nvPr>
        </p:nvSpPr>
        <p:spPr/>
        <p:txBody>
          <a:bodyPr/>
          <a:lstStyle/>
          <a:p>
            <a:fld id="{69ECDE35-F7EF-4BDF-8632-D36D1844521B}" type="slidenum">
              <a:rPr lang="en-US" smtClean="0"/>
              <a:t>9</a:t>
            </a:fld>
            <a:endParaRPr lang="en-US"/>
          </a:p>
        </p:txBody>
      </p:sp>
    </p:spTree>
    <p:extLst>
      <p:ext uri="{BB962C8B-B14F-4D97-AF65-F5344CB8AC3E}">
        <p14:creationId xmlns:p14="http://schemas.microsoft.com/office/powerpoint/2010/main" val="39272389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2143</TotalTime>
  <Words>1356</Words>
  <Application>Microsoft Office PowerPoint</Application>
  <PresentationFormat>Widescreen</PresentationFormat>
  <Paragraphs>232</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Cambria Math</vt:lpstr>
      <vt:lpstr>Gill Sans MT</vt:lpstr>
      <vt:lpstr>Wingdings 2</vt:lpstr>
      <vt:lpstr>Dividend</vt:lpstr>
      <vt:lpstr>GROUND WATER HYDROLOGY</vt:lpstr>
      <vt:lpstr>GROUND WATER HYDROLOGY</vt:lpstr>
      <vt:lpstr>IMPORTANCE OF GROUND WATER</vt:lpstr>
      <vt:lpstr>DISTRIBUTION OF EARTH’S WATER</vt:lpstr>
      <vt:lpstr>OCCURRENCE OF SUBSURFACE WATER</vt:lpstr>
      <vt:lpstr>VERTICLE DISTRIBUTION OF SUBSURFACE WATER</vt:lpstr>
      <vt:lpstr>WATERTABLE</vt:lpstr>
      <vt:lpstr>WATERTABLE</vt:lpstr>
      <vt:lpstr>IMPORTANT TERMINOLOGY</vt:lpstr>
      <vt:lpstr>TYPES OF AQUIFERS</vt:lpstr>
      <vt:lpstr>TYPES OF AQUIFERS</vt:lpstr>
      <vt:lpstr>TYPES OF AQUIFERS</vt:lpstr>
      <vt:lpstr>TYPES OF AQUIFERS</vt:lpstr>
      <vt:lpstr>TYPES OF AQUIFERS</vt:lpstr>
      <vt:lpstr>DARCY’S LAW</vt:lpstr>
      <vt:lpstr>DARCY’S LAW</vt:lpstr>
      <vt:lpstr>DARCY’S LAW</vt:lpstr>
      <vt:lpstr>SPECIFIC YIELD</vt:lpstr>
      <vt:lpstr>SPECIFIC RETENTION</vt:lpstr>
      <vt:lpstr>TRANSMISSIVITY</vt:lpstr>
      <vt:lpstr>STORATIVITY/ STORAGE COEFFICIENT</vt:lpstr>
      <vt:lpstr>HYDRAULICS OF WELL</vt:lpstr>
      <vt:lpstr>CONE OF DEPRESSION</vt:lpstr>
      <vt:lpstr>MEASUREMENT OF HYDRAULIC Parameters of Aquifer</vt:lpstr>
      <vt:lpstr>Equilibrium well formula (thiEm formula)</vt:lpstr>
      <vt:lpstr>Non-Equilibrium  well formula (theis formula)</vt:lpstr>
      <vt:lpstr>Non-Equilibrium  well formula (theis formula)</vt:lpstr>
      <vt:lpstr>MODIFIED theis formula</vt:lpstr>
      <vt:lpstr>Modified theis method</vt:lpstr>
      <vt:lpstr>Merits of theis method</vt:lpstr>
      <vt:lpstr>Assumptions of theis method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WATER HYDROLOGY</dc:title>
  <dc:creator>Rabeea</dc:creator>
  <cp:lastModifiedBy>usman iftikhar</cp:lastModifiedBy>
  <cp:revision>101</cp:revision>
  <dcterms:created xsi:type="dcterms:W3CDTF">2016-12-12T14:55:38Z</dcterms:created>
  <dcterms:modified xsi:type="dcterms:W3CDTF">2017-01-03T16:53:20Z</dcterms:modified>
</cp:coreProperties>
</file>