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63" r:id="rId5"/>
    <p:sldId id="259" r:id="rId6"/>
    <p:sldId id="262" r:id="rId7"/>
    <p:sldId id="261" r:id="rId8"/>
    <p:sldId id="260"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3" r:id="rId26"/>
    <p:sldId id="284" r:id="rId27"/>
    <p:sldId id="285" r:id="rId28"/>
    <p:sldId id="282" r:id="rId29"/>
    <p:sldId id="280" r:id="rId30"/>
    <p:sldId id="281"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FA0EA9-2ACA-49BB-BB22-4AC60BE5619F}" type="datetimeFigureOut">
              <a:rPr lang="en-US" smtClean="0"/>
              <a:t>03-Aug-18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3C620-F735-4D09-90E6-611D700C4E31}" type="slidenum">
              <a:rPr lang="en-US" smtClean="0"/>
              <a:t>‹#›</a:t>
            </a:fld>
            <a:endParaRPr lang="en-US"/>
          </a:p>
        </p:txBody>
      </p:sp>
    </p:spTree>
    <p:extLst>
      <p:ext uri="{BB962C8B-B14F-4D97-AF65-F5344CB8AC3E}">
        <p14:creationId xmlns:p14="http://schemas.microsoft.com/office/powerpoint/2010/main" val="1863455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A0EA9-2ACA-49BB-BB22-4AC60BE5619F}" type="datetimeFigureOut">
              <a:rPr lang="en-US" smtClean="0"/>
              <a:t>03-Aug-18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3C620-F735-4D09-90E6-611D700C4E31}" type="slidenum">
              <a:rPr lang="en-US" smtClean="0"/>
              <a:t>‹#›</a:t>
            </a:fld>
            <a:endParaRPr lang="en-US"/>
          </a:p>
        </p:txBody>
      </p:sp>
    </p:spTree>
    <p:extLst>
      <p:ext uri="{BB962C8B-B14F-4D97-AF65-F5344CB8AC3E}">
        <p14:creationId xmlns:p14="http://schemas.microsoft.com/office/powerpoint/2010/main" val="336601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A0EA9-2ACA-49BB-BB22-4AC60BE5619F}" type="datetimeFigureOut">
              <a:rPr lang="en-US" smtClean="0"/>
              <a:t>03-Aug-18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3C620-F735-4D09-90E6-611D700C4E3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2629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A0EA9-2ACA-49BB-BB22-4AC60BE5619F}" type="datetimeFigureOut">
              <a:rPr lang="en-US" smtClean="0"/>
              <a:t>03-Aug-18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3C620-F735-4D09-90E6-611D700C4E31}" type="slidenum">
              <a:rPr lang="en-US" smtClean="0"/>
              <a:t>‹#›</a:t>
            </a:fld>
            <a:endParaRPr lang="en-US"/>
          </a:p>
        </p:txBody>
      </p:sp>
    </p:spTree>
    <p:extLst>
      <p:ext uri="{BB962C8B-B14F-4D97-AF65-F5344CB8AC3E}">
        <p14:creationId xmlns:p14="http://schemas.microsoft.com/office/powerpoint/2010/main" val="3854831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A0EA9-2ACA-49BB-BB22-4AC60BE5619F}" type="datetimeFigureOut">
              <a:rPr lang="en-US" smtClean="0"/>
              <a:t>03-Aug-18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3C620-F735-4D09-90E6-611D700C4E3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1072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A0EA9-2ACA-49BB-BB22-4AC60BE5619F}" type="datetimeFigureOut">
              <a:rPr lang="en-US" smtClean="0"/>
              <a:t>03-Aug-18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3C620-F735-4D09-90E6-611D700C4E31}" type="slidenum">
              <a:rPr lang="en-US" smtClean="0"/>
              <a:t>‹#›</a:t>
            </a:fld>
            <a:endParaRPr lang="en-US"/>
          </a:p>
        </p:txBody>
      </p:sp>
    </p:spTree>
    <p:extLst>
      <p:ext uri="{BB962C8B-B14F-4D97-AF65-F5344CB8AC3E}">
        <p14:creationId xmlns:p14="http://schemas.microsoft.com/office/powerpoint/2010/main" val="1131041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A0EA9-2ACA-49BB-BB22-4AC60BE5619F}" type="datetimeFigureOut">
              <a:rPr lang="en-US" smtClean="0"/>
              <a:t>03-Aug-18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3C620-F735-4D09-90E6-611D700C4E31}" type="slidenum">
              <a:rPr lang="en-US" smtClean="0"/>
              <a:t>‹#›</a:t>
            </a:fld>
            <a:endParaRPr lang="en-US"/>
          </a:p>
        </p:txBody>
      </p:sp>
    </p:spTree>
    <p:extLst>
      <p:ext uri="{BB962C8B-B14F-4D97-AF65-F5344CB8AC3E}">
        <p14:creationId xmlns:p14="http://schemas.microsoft.com/office/powerpoint/2010/main" val="26162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A0EA9-2ACA-49BB-BB22-4AC60BE5619F}" type="datetimeFigureOut">
              <a:rPr lang="en-US" smtClean="0"/>
              <a:t>03-Aug-18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3C620-F735-4D09-90E6-611D700C4E31}" type="slidenum">
              <a:rPr lang="en-US" smtClean="0"/>
              <a:t>‹#›</a:t>
            </a:fld>
            <a:endParaRPr lang="en-US"/>
          </a:p>
        </p:txBody>
      </p:sp>
    </p:spTree>
    <p:extLst>
      <p:ext uri="{BB962C8B-B14F-4D97-AF65-F5344CB8AC3E}">
        <p14:creationId xmlns:p14="http://schemas.microsoft.com/office/powerpoint/2010/main" val="7304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A0EA9-2ACA-49BB-BB22-4AC60BE5619F}" type="datetimeFigureOut">
              <a:rPr lang="en-US" smtClean="0"/>
              <a:t>03-Aug-18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3C620-F735-4D09-90E6-611D700C4E31}" type="slidenum">
              <a:rPr lang="en-US" smtClean="0"/>
              <a:t>‹#›</a:t>
            </a:fld>
            <a:endParaRPr lang="en-US"/>
          </a:p>
        </p:txBody>
      </p:sp>
    </p:spTree>
    <p:extLst>
      <p:ext uri="{BB962C8B-B14F-4D97-AF65-F5344CB8AC3E}">
        <p14:creationId xmlns:p14="http://schemas.microsoft.com/office/powerpoint/2010/main" val="14126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A0EA9-2ACA-49BB-BB22-4AC60BE5619F}" type="datetimeFigureOut">
              <a:rPr lang="en-US" smtClean="0"/>
              <a:t>03-Aug-18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3C620-F735-4D09-90E6-611D700C4E31}" type="slidenum">
              <a:rPr lang="en-US" smtClean="0"/>
              <a:t>‹#›</a:t>
            </a:fld>
            <a:endParaRPr lang="en-US"/>
          </a:p>
        </p:txBody>
      </p:sp>
    </p:spTree>
    <p:extLst>
      <p:ext uri="{BB962C8B-B14F-4D97-AF65-F5344CB8AC3E}">
        <p14:creationId xmlns:p14="http://schemas.microsoft.com/office/powerpoint/2010/main" val="338049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FA0EA9-2ACA-49BB-BB22-4AC60BE5619F}" type="datetimeFigureOut">
              <a:rPr lang="en-US" smtClean="0"/>
              <a:t>03-Aug-18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3C620-F735-4D09-90E6-611D700C4E31}" type="slidenum">
              <a:rPr lang="en-US" smtClean="0"/>
              <a:t>‹#›</a:t>
            </a:fld>
            <a:endParaRPr lang="en-US"/>
          </a:p>
        </p:txBody>
      </p:sp>
    </p:spTree>
    <p:extLst>
      <p:ext uri="{BB962C8B-B14F-4D97-AF65-F5344CB8AC3E}">
        <p14:creationId xmlns:p14="http://schemas.microsoft.com/office/powerpoint/2010/main" val="132698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FA0EA9-2ACA-49BB-BB22-4AC60BE5619F}" type="datetimeFigureOut">
              <a:rPr lang="en-US" smtClean="0"/>
              <a:t>03-Aug-18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A3C620-F735-4D09-90E6-611D700C4E31}" type="slidenum">
              <a:rPr lang="en-US" smtClean="0"/>
              <a:t>‹#›</a:t>
            </a:fld>
            <a:endParaRPr lang="en-US"/>
          </a:p>
        </p:txBody>
      </p:sp>
    </p:spTree>
    <p:extLst>
      <p:ext uri="{BB962C8B-B14F-4D97-AF65-F5344CB8AC3E}">
        <p14:creationId xmlns:p14="http://schemas.microsoft.com/office/powerpoint/2010/main" val="69593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FA0EA9-2ACA-49BB-BB22-4AC60BE5619F}" type="datetimeFigureOut">
              <a:rPr lang="en-US" smtClean="0"/>
              <a:t>03-Aug-18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A3C620-F735-4D09-90E6-611D700C4E31}" type="slidenum">
              <a:rPr lang="en-US" smtClean="0"/>
              <a:t>‹#›</a:t>
            </a:fld>
            <a:endParaRPr lang="en-US"/>
          </a:p>
        </p:txBody>
      </p:sp>
    </p:spTree>
    <p:extLst>
      <p:ext uri="{BB962C8B-B14F-4D97-AF65-F5344CB8AC3E}">
        <p14:creationId xmlns:p14="http://schemas.microsoft.com/office/powerpoint/2010/main" val="264082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A0EA9-2ACA-49BB-BB22-4AC60BE5619F}" type="datetimeFigureOut">
              <a:rPr lang="en-US" smtClean="0"/>
              <a:t>03-Aug-18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A3C620-F735-4D09-90E6-611D700C4E31}" type="slidenum">
              <a:rPr lang="en-US" smtClean="0"/>
              <a:t>‹#›</a:t>
            </a:fld>
            <a:endParaRPr lang="en-US"/>
          </a:p>
        </p:txBody>
      </p:sp>
    </p:spTree>
    <p:extLst>
      <p:ext uri="{BB962C8B-B14F-4D97-AF65-F5344CB8AC3E}">
        <p14:creationId xmlns:p14="http://schemas.microsoft.com/office/powerpoint/2010/main" val="339297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FA0EA9-2ACA-49BB-BB22-4AC60BE5619F}" type="datetimeFigureOut">
              <a:rPr lang="en-US" smtClean="0"/>
              <a:t>03-Aug-18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3C620-F735-4D09-90E6-611D700C4E31}" type="slidenum">
              <a:rPr lang="en-US" smtClean="0"/>
              <a:t>‹#›</a:t>
            </a:fld>
            <a:endParaRPr lang="en-US"/>
          </a:p>
        </p:txBody>
      </p:sp>
    </p:spTree>
    <p:extLst>
      <p:ext uri="{BB962C8B-B14F-4D97-AF65-F5344CB8AC3E}">
        <p14:creationId xmlns:p14="http://schemas.microsoft.com/office/powerpoint/2010/main" val="285463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3C620-F735-4D09-90E6-611D700C4E31}" type="slidenum">
              <a:rPr lang="en-US" smtClean="0"/>
              <a:t>‹#›</a:t>
            </a:fld>
            <a:endParaRPr lang="en-US"/>
          </a:p>
        </p:txBody>
      </p:sp>
      <p:sp>
        <p:nvSpPr>
          <p:cNvPr id="5" name="Date Placeholder 4"/>
          <p:cNvSpPr>
            <a:spLocks noGrp="1"/>
          </p:cNvSpPr>
          <p:nvPr>
            <p:ph type="dt" sz="half" idx="10"/>
          </p:nvPr>
        </p:nvSpPr>
        <p:spPr/>
        <p:txBody>
          <a:bodyPr/>
          <a:lstStyle/>
          <a:p>
            <a:fld id="{A9FA0EA9-2ACA-49BB-BB22-4AC60BE5619F}" type="datetimeFigureOut">
              <a:rPr lang="en-US" smtClean="0"/>
              <a:t>03-Aug-18</a:t>
            </a:fld>
            <a:endParaRPr lang="en-US"/>
          </a:p>
        </p:txBody>
      </p:sp>
    </p:spTree>
    <p:extLst>
      <p:ext uri="{BB962C8B-B14F-4D97-AF65-F5344CB8AC3E}">
        <p14:creationId xmlns:p14="http://schemas.microsoft.com/office/powerpoint/2010/main" val="287839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FA0EA9-2ACA-49BB-BB22-4AC60BE5619F}" type="datetimeFigureOut">
              <a:rPr lang="en-US" smtClean="0"/>
              <a:t>03-Aug-18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A3C620-F735-4D09-90E6-611D700C4E31}" type="slidenum">
              <a:rPr lang="en-US" smtClean="0"/>
              <a:t>‹#›</a:t>
            </a:fld>
            <a:endParaRPr lang="en-US"/>
          </a:p>
        </p:txBody>
      </p:sp>
    </p:spTree>
    <p:extLst>
      <p:ext uri="{BB962C8B-B14F-4D97-AF65-F5344CB8AC3E}">
        <p14:creationId xmlns:p14="http://schemas.microsoft.com/office/powerpoint/2010/main" val="201156332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ingauge%255B6%25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051"/>
            <a:ext cx="12192000" cy="78819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73445" y="3098449"/>
            <a:ext cx="9144000" cy="2387600"/>
          </a:xfrm>
        </p:spPr>
        <p:txBody>
          <a:bodyPr/>
          <a:lstStyle/>
          <a:p>
            <a:r>
              <a:rPr lang="en-US" b="1" dirty="0">
                <a:solidFill>
                  <a:schemeClr val="accent1">
                    <a:lumMod val="75000"/>
                  </a:schemeClr>
                </a:solidFill>
              </a:rPr>
              <a:t>MEASUREMENTS OF PRECIPITATION</a:t>
            </a:r>
          </a:p>
        </p:txBody>
      </p:sp>
      <p:sp>
        <p:nvSpPr>
          <p:cNvPr id="3" name="Subtitle 2"/>
          <p:cNvSpPr>
            <a:spLocks noGrp="1"/>
          </p:cNvSpPr>
          <p:nvPr>
            <p:ph type="subTitle" idx="1"/>
          </p:nvPr>
        </p:nvSpPr>
        <p:spPr>
          <a:xfrm>
            <a:off x="2573445" y="5595487"/>
            <a:ext cx="9144000" cy="1655762"/>
          </a:xfrm>
        </p:spPr>
        <p:txBody>
          <a:bodyPr/>
          <a:lstStyle/>
          <a:p>
            <a:r>
              <a:rPr lang="en-US" b="1" dirty="0">
                <a:solidFill>
                  <a:schemeClr val="accent1">
                    <a:lumMod val="75000"/>
                  </a:schemeClr>
                </a:solidFill>
              </a:rPr>
              <a:t>LECTURE 4</a:t>
            </a:r>
          </a:p>
        </p:txBody>
      </p:sp>
    </p:spTree>
    <p:extLst>
      <p:ext uri="{BB962C8B-B14F-4D97-AF65-F5344CB8AC3E}">
        <p14:creationId xmlns:p14="http://schemas.microsoft.com/office/powerpoint/2010/main" val="335785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RAIN GAUGE/ US NATIONAL WEATHER BUREAU RAIN GAUGE</a:t>
            </a:r>
          </a:p>
        </p:txBody>
      </p:sp>
      <p:sp>
        <p:nvSpPr>
          <p:cNvPr id="3" name="Content Placeholder 2"/>
          <p:cNvSpPr>
            <a:spLocks noGrp="1"/>
          </p:cNvSpPr>
          <p:nvPr>
            <p:ph idx="1"/>
          </p:nvPr>
        </p:nvSpPr>
        <p:spPr/>
        <p:txBody>
          <a:bodyPr/>
          <a:lstStyle/>
          <a:p>
            <a:r>
              <a:rPr lang="en-US" dirty="0"/>
              <a:t>This is a non-recording type rain gauge</a:t>
            </a:r>
          </a:p>
          <a:p>
            <a:pPr marL="0" indent="0">
              <a:buNone/>
            </a:pPr>
            <a:r>
              <a:rPr lang="en-US" sz="2000" dirty="0">
                <a:solidFill>
                  <a:srgbClr val="00B0F0"/>
                </a:solidFill>
              </a:rPr>
              <a:t>Main Components:</a:t>
            </a:r>
          </a:p>
          <a:p>
            <a:pPr lvl="1"/>
            <a:r>
              <a:rPr lang="en-US" dirty="0"/>
              <a:t>Receiver/collector</a:t>
            </a:r>
          </a:p>
          <a:p>
            <a:pPr lvl="1"/>
            <a:r>
              <a:rPr lang="en-US" dirty="0"/>
              <a:t>Funnel</a:t>
            </a:r>
          </a:p>
          <a:p>
            <a:pPr lvl="1"/>
            <a:r>
              <a:rPr lang="en-US" dirty="0"/>
              <a:t>Measuring Cylinder</a:t>
            </a:r>
          </a:p>
          <a:p>
            <a:pPr lvl="1"/>
            <a:r>
              <a:rPr lang="en-US" dirty="0"/>
              <a:t>Outer/overflowing Cylinder</a:t>
            </a:r>
          </a:p>
          <a:p>
            <a:pPr lvl="1"/>
            <a:r>
              <a:rPr lang="en-US" dirty="0"/>
              <a:t>Measuring stick ( 24” long black laminated graduated stick)</a:t>
            </a:r>
          </a:p>
          <a:p>
            <a:pPr lvl="1"/>
            <a:r>
              <a:rPr lang="en-US" dirty="0"/>
              <a:t>Frame/ support</a:t>
            </a:r>
          </a:p>
          <a:p>
            <a:pPr lvl="1"/>
            <a:endParaRPr lang="en-US" dirty="0"/>
          </a:p>
        </p:txBody>
      </p:sp>
      <p:pic>
        <p:nvPicPr>
          <p:cNvPr id="3074" name="Picture 2" descr="Image result for standard rain gau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027" y="2160589"/>
            <a:ext cx="4177886" cy="417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13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RAIN GAUGE/ US NATIONAL WEATHER BUREAU RAIN GAUGE</a:t>
            </a:r>
          </a:p>
        </p:txBody>
      </p:sp>
      <p:pic>
        <p:nvPicPr>
          <p:cNvPr id="4098" name="Picture 2" descr="Image result for standard rain gau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2197167"/>
            <a:ext cx="3369503" cy="44841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tandard rain gau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536" y="2609084"/>
            <a:ext cx="4871110" cy="366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05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RAIN GAUGE/ US NATIONAL WEATHER BUREAU RAIN GAUGE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Precipitation is received by collector</a:t>
                </a:r>
              </a:p>
              <a:p>
                <a:r>
                  <a:rPr lang="en-US" dirty="0"/>
                  <a:t>Generally collector has diameter 5”-8”</a:t>
                </a:r>
              </a:p>
              <a:p>
                <a:r>
                  <a:rPr lang="en-US" dirty="0"/>
                  <a:t>Through funnel then it moves to measuring cylinder</a:t>
                </a:r>
              </a:p>
              <a:p>
                <a:r>
                  <a:rPr lang="en-US" dirty="0"/>
                  <a:t>Cross-sectional area of measuring cylinder is kept generally 1/10</a:t>
                </a:r>
                <a:r>
                  <a:rPr lang="en-US" baseline="30000" dirty="0"/>
                  <a:t>th </a:t>
                </a:r>
                <a:r>
                  <a:rPr lang="en-US" dirty="0"/>
                  <a:t> of the cross-sectional area of the collector </a:t>
                </a:r>
              </a:p>
              <a:p>
                <a:r>
                  <a:rPr lang="en-US" dirty="0"/>
                  <a:t>This is done in order to magnify small readings</a:t>
                </a:r>
              </a:p>
              <a:p>
                <a:r>
                  <a:rPr lang="en-US" dirty="0"/>
                  <a:t>Observer visits the gauge and takes reading using measuring stick </a:t>
                </a:r>
              </a:p>
              <a:p>
                <a:r>
                  <a:rPr lang="en-US" dirty="0"/>
                  <a:t>Amount of Precipitation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𝐷𝑒𝑝𝑡h</m:t>
                        </m:r>
                        <m:r>
                          <a:rPr lang="en-US" sz="2400" b="0" i="1" smtClean="0">
                            <a:latin typeface="Cambria Math" panose="02040503050406030204" pitchFamily="18" charset="0"/>
                          </a:rPr>
                          <m:t> </m:t>
                        </m:r>
                        <m:r>
                          <a:rPr lang="en-US" sz="2400" b="0" i="1" smtClean="0">
                            <a:latin typeface="Cambria Math" panose="02040503050406030204" pitchFamily="18" charset="0"/>
                          </a:rPr>
                          <m:t>𝑜𝑓</m:t>
                        </m:r>
                        <m:r>
                          <a:rPr lang="en-US" sz="2400" b="0" i="1" smtClean="0">
                            <a:latin typeface="Cambria Math" panose="02040503050406030204" pitchFamily="18" charset="0"/>
                          </a:rPr>
                          <m:t> </m:t>
                        </m:r>
                        <m:r>
                          <a:rPr lang="en-US" sz="2400" b="0" i="1" smtClean="0">
                            <a:latin typeface="Cambria Math" panose="02040503050406030204" pitchFamily="18" charset="0"/>
                          </a:rPr>
                          <m:t>𝑟𝑎𝑖𝑛</m:t>
                        </m:r>
                        <m:r>
                          <a:rPr lang="en-US" sz="2400" b="0" i="1" smtClean="0">
                            <a:latin typeface="Cambria Math" panose="02040503050406030204" pitchFamily="18" charset="0"/>
                          </a:rPr>
                          <m:t> </m:t>
                        </m:r>
                        <m:r>
                          <a:rPr lang="en-US" sz="2400" b="0" i="1" smtClean="0">
                            <a:latin typeface="Cambria Math" panose="02040503050406030204" pitchFamily="18" charset="0"/>
                          </a:rPr>
                          <m:t>𝑤𝑎𝑡𝑒𝑟</m:t>
                        </m:r>
                        <m:r>
                          <a:rPr lang="en-US" sz="2400" b="0" i="1" smtClean="0">
                            <a:latin typeface="Cambria Math" panose="02040503050406030204" pitchFamily="18" charset="0"/>
                          </a:rPr>
                          <m:t> </m:t>
                        </m:r>
                        <m:r>
                          <a:rPr lang="en-US" sz="2400" b="0" i="1" smtClean="0">
                            <a:latin typeface="Cambria Math" panose="02040503050406030204" pitchFamily="18" charset="0"/>
                          </a:rPr>
                          <m:t>𝑜𝑏𝑠𝑒𝑟𝑣𝑒𝑑</m:t>
                        </m:r>
                      </m:num>
                      <m:den>
                        <m:r>
                          <a:rPr lang="en-US" sz="2400" b="0" i="1" smtClean="0">
                            <a:latin typeface="Cambria Math" panose="02040503050406030204" pitchFamily="18" charset="0"/>
                          </a:rPr>
                          <m:t>10</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2" t="-942"/>
                </a:stretch>
              </a:blipFill>
            </p:spPr>
            <p:txBody>
              <a:bodyPr/>
              <a:lstStyle/>
              <a:p>
                <a:r>
                  <a:rPr lang="en-US">
                    <a:noFill/>
                  </a:rPr>
                  <a:t> </a:t>
                </a:r>
              </a:p>
            </p:txBody>
          </p:sp>
        </mc:Fallback>
      </mc:AlternateContent>
    </p:spTree>
    <p:extLst>
      <p:ext uri="{BB962C8B-B14F-4D97-AF65-F5344CB8AC3E}">
        <p14:creationId xmlns:p14="http://schemas.microsoft.com/office/powerpoint/2010/main" val="302542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RAIN GAUGE/ US NATIONAL WEATHER BUREAU RAIN GAUGE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Total height of the measuring cylinder 600mm</a:t>
                </a:r>
              </a:p>
              <a:p>
                <a:r>
                  <a:rPr lang="en-US" dirty="0"/>
                  <a:t>If it rains more than 60mm water spills out into to outer cylinder or overflowing cylinder</a:t>
                </a:r>
              </a:p>
              <a:p>
                <a:r>
                  <a:rPr lang="en-US" dirty="0"/>
                  <a:t>Observer throws the measuring cylinder which gives the reading when fully filled 600mm which is equivalent to 60mm of actual precipitation</a:t>
                </a:r>
              </a:p>
              <a:p>
                <a:r>
                  <a:rPr lang="en-US" dirty="0"/>
                  <a:t>Then pours the rain water from the overflowing cylinder into measuring cylinder and takes reading of spilled water say “y” mm</a:t>
                </a:r>
              </a:p>
              <a:p>
                <a:r>
                  <a:rPr lang="en-US" dirty="0"/>
                  <a:t>Amount of precipitation=</a:t>
                </a:r>
                <a14:m>
                  <m:oMath xmlns:m="http://schemas.openxmlformats.org/officeDocument/2006/math">
                    <m:f>
                      <m:fPr>
                        <m:ctrlPr>
                          <a:rPr lang="en-US" sz="2400" i="1">
                            <a:solidFill>
                              <a:prstClr val="black">
                                <a:lumMod val="75000"/>
                                <a:lumOff val="25000"/>
                              </a:prstClr>
                            </a:solidFill>
                            <a:latin typeface="Cambria Math" panose="02040503050406030204" pitchFamily="18" charset="0"/>
                          </a:rPr>
                        </m:ctrlPr>
                      </m:fPr>
                      <m:num>
                        <m:r>
                          <a:rPr lang="en-US" sz="2400" b="0" i="1" smtClean="0">
                            <a:solidFill>
                              <a:prstClr val="black">
                                <a:lumMod val="75000"/>
                                <a:lumOff val="25000"/>
                              </a:prstClr>
                            </a:solidFill>
                            <a:latin typeface="Cambria Math" panose="02040503050406030204" pitchFamily="18" charset="0"/>
                          </a:rPr>
                          <m:t>600+</m:t>
                        </m:r>
                        <m:r>
                          <a:rPr lang="en-US" sz="2400" b="0" i="1" smtClean="0">
                            <a:solidFill>
                              <a:prstClr val="black">
                                <a:lumMod val="75000"/>
                                <a:lumOff val="25000"/>
                              </a:prstClr>
                            </a:solidFill>
                            <a:latin typeface="Cambria Math" panose="02040503050406030204" pitchFamily="18" charset="0"/>
                          </a:rPr>
                          <m:t>𝑦</m:t>
                        </m:r>
                      </m:num>
                      <m:den>
                        <m:r>
                          <a:rPr lang="en-US" sz="2400" i="1">
                            <a:solidFill>
                              <a:prstClr val="black">
                                <a:lumMod val="75000"/>
                                <a:lumOff val="25000"/>
                              </a:prstClr>
                            </a:solidFill>
                            <a:latin typeface="Cambria Math" panose="02040503050406030204" pitchFamily="18" charset="0"/>
                          </a:rPr>
                          <m:t>10</m:t>
                        </m:r>
                      </m:den>
                    </m:f>
                  </m:oMath>
                </a14:m>
                <a:endParaRPr lang="en-US" dirty="0"/>
              </a:p>
              <a:p>
                <a:r>
                  <a:rPr lang="en-US" dirty="0"/>
                  <a:t>Standard rain gauge can also be used to measure snow depth if collector and measuring cylinder are removed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2" t="-942"/>
                </a:stretch>
              </a:blipFill>
            </p:spPr>
            <p:txBody>
              <a:bodyPr/>
              <a:lstStyle/>
              <a:p>
                <a:r>
                  <a:rPr lang="en-US">
                    <a:noFill/>
                  </a:rPr>
                  <a:t> </a:t>
                </a:r>
              </a:p>
            </p:txBody>
          </p:sp>
        </mc:Fallback>
      </mc:AlternateContent>
    </p:spTree>
    <p:extLst>
      <p:ext uri="{BB962C8B-B14F-4D97-AF65-F5344CB8AC3E}">
        <p14:creationId xmlns:p14="http://schemas.microsoft.com/office/powerpoint/2010/main" val="217606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RAIN GAUGE/ US NATIONAL WEATHER BUREAU RAIN GAUGE</a:t>
            </a:r>
          </a:p>
        </p:txBody>
      </p:sp>
      <p:pic>
        <p:nvPicPr>
          <p:cNvPr id="5122" name="Picture 2" descr="Image result for standard rain gauge as snow measur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872" y="1771375"/>
            <a:ext cx="6497016" cy="487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28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RAIN GAUGE/ US NATIONAL WEATHER BUREAU RAIN GAUGE</a:t>
            </a:r>
          </a:p>
        </p:txBody>
      </p:sp>
      <p:sp>
        <p:nvSpPr>
          <p:cNvPr id="3" name="Content Placeholder 2"/>
          <p:cNvSpPr>
            <a:spLocks noGrp="1"/>
          </p:cNvSpPr>
          <p:nvPr>
            <p:ph idx="1"/>
          </p:nvPr>
        </p:nvSpPr>
        <p:spPr>
          <a:xfrm>
            <a:off x="677334" y="2081652"/>
            <a:ext cx="8596668" cy="3880773"/>
          </a:xfrm>
        </p:spPr>
        <p:txBody>
          <a:bodyPr/>
          <a:lstStyle/>
          <a:p>
            <a:r>
              <a:rPr lang="en-US" dirty="0"/>
              <a:t>Insertion of the measuring stick is a source of error in precipitation reading</a:t>
            </a:r>
          </a:p>
          <a:p>
            <a:endParaRPr lang="en-US" dirty="0"/>
          </a:p>
        </p:txBody>
      </p:sp>
      <p:sp>
        <p:nvSpPr>
          <p:cNvPr id="4" name="Oval 3"/>
          <p:cNvSpPr/>
          <p:nvPr/>
        </p:nvSpPr>
        <p:spPr>
          <a:xfrm>
            <a:off x="3127513" y="3081131"/>
            <a:ext cx="1245704" cy="384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34139" y="4797287"/>
            <a:ext cx="1245704" cy="384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4" idx="2"/>
            <a:endCxn id="5" idx="2"/>
          </p:cNvCxnSpPr>
          <p:nvPr/>
        </p:nvCxnSpPr>
        <p:spPr>
          <a:xfrm>
            <a:off x="3127513" y="3273288"/>
            <a:ext cx="6626" cy="1716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79842" y="3266664"/>
            <a:ext cx="6626" cy="1716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120888" y="3829881"/>
            <a:ext cx="1245704" cy="384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2908849" y="4022038"/>
            <a:ext cx="13251" cy="96740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488968" y="4321075"/>
            <a:ext cx="391454" cy="369332"/>
          </a:xfrm>
          <a:prstGeom prst="rect">
            <a:avLst/>
          </a:prstGeom>
          <a:noFill/>
        </p:spPr>
        <p:txBody>
          <a:bodyPr wrap="none" rtlCol="0">
            <a:spAutoFit/>
          </a:bodyPr>
          <a:lstStyle/>
          <a:p>
            <a:r>
              <a:rPr lang="en-US" dirty="0"/>
              <a:t>d</a:t>
            </a:r>
            <a:r>
              <a:rPr lang="en-US" baseline="-25000" dirty="0"/>
              <a:t>1</a:t>
            </a:r>
          </a:p>
        </p:txBody>
      </p:sp>
      <p:sp>
        <p:nvSpPr>
          <p:cNvPr id="15" name="Oval 14"/>
          <p:cNvSpPr/>
          <p:nvPr/>
        </p:nvSpPr>
        <p:spPr>
          <a:xfrm>
            <a:off x="5797826" y="3081131"/>
            <a:ext cx="1245704" cy="384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04452" y="4797287"/>
            <a:ext cx="1245704" cy="384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2"/>
            <a:endCxn id="16" idx="2"/>
          </p:cNvCxnSpPr>
          <p:nvPr/>
        </p:nvCxnSpPr>
        <p:spPr>
          <a:xfrm>
            <a:off x="5797826" y="3273288"/>
            <a:ext cx="6626" cy="1716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50155" y="3266664"/>
            <a:ext cx="6626" cy="1716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791201" y="3644353"/>
            <a:ext cx="1245704" cy="384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9281" y="4321075"/>
            <a:ext cx="391454" cy="369332"/>
          </a:xfrm>
          <a:prstGeom prst="rect">
            <a:avLst/>
          </a:prstGeom>
          <a:noFill/>
        </p:spPr>
        <p:txBody>
          <a:bodyPr wrap="none" rtlCol="0">
            <a:spAutoFit/>
          </a:bodyPr>
          <a:lstStyle/>
          <a:p>
            <a:r>
              <a:rPr lang="en-US" dirty="0"/>
              <a:t>d</a:t>
            </a:r>
            <a:r>
              <a:rPr lang="en-US" baseline="-25000" dirty="0"/>
              <a:t>2</a:t>
            </a:r>
          </a:p>
        </p:txBody>
      </p:sp>
      <p:cxnSp>
        <p:nvCxnSpPr>
          <p:cNvPr id="26" name="Straight Arrow Connector 25"/>
          <p:cNvCxnSpPr/>
          <p:nvPr/>
        </p:nvCxnSpPr>
        <p:spPr>
          <a:xfrm flipH="1" flipV="1">
            <a:off x="5605669" y="3836510"/>
            <a:ext cx="13251" cy="115293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6281530" y="2670314"/>
            <a:ext cx="371061" cy="23125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19747" y="5593093"/>
            <a:ext cx="1839001" cy="646331"/>
          </a:xfrm>
          <a:prstGeom prst="rect">
            <a:avLst/>
          </a:prstGeom>
          <a:noFill/>
        </p:spPr>
        <p:txBody>
          <a:bodyPr wrap="square" rtlCol="0">
            <a:spAutoFit/>
          </a:bodyPr>
          <a:lstStyle/>
          <a:p>
            <a:r>
              <a:rPr lang="en-US" dirty="0"/>
              <a:t>Before insertion of stick</a:t>
            </a:r>
            <a:endParaRPr lang="en-US" baseline="-25000" dirty="0"/>
          </a:p>
        </p:txBody>
      </p:sp>
      <p:sp>
        <p:nvSpPr>
          <p:cNvPr id="33" name="TextBox 32"/>
          <p:cNvSpPr txBox="1"/>
          <p:nvPr/>
        </p:nvSpPr>
        <p:spPr>
          <a:xfrm>
            <a:off x="5618920" y="5639478"/>
            <a:ext cx="1839001" cy="646331"/>
          </a:xfrm>
          <a:prstGeom prst="rect">
            <a:avLst/>
          </a:prstGeom>
          <a:noFill/>
        </p:spPr>
        <p:txBody>
          <a:bodyPr wrap="square" rtlCol="0">
            <a:spAutoFit/>
          </a:bodyPr>
          <a:lstStyle/>
          <a:p>
            <a:r>
              <a:rPr lang="en-US" dirty="0"/>
              <a:t>After insertion of stick</a:t>
            </a:r>
            <a:endParaRPr lang="en-US" baseline="-25000" dirty="0"/>
          </a:p>
        </p:txBody>
      </p:sp>
      <p:cxnSp>
        <p:nvCxnSpPr>
          <p:cNvPr id="8" name="Straight Connector 7"/>
          <p:cNvCxnSpPr>
            <a:stCxn id="11" idx="6"/>
          </p:cNvCxnSpPr>
          <p:nvPr/>
        </p:nvCxnSpPr>
        <p:spPr>
          <a:xfrm>
            <a:off x="4366592" y="4022038"/>
            <a:ext cx="1437860" cy="66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32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RAIN GAUGE/ US NATIONAL WEATHER BUREAU RAIN GAUGE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A: Cross sectional Area of measuring cylinder</a:t>
                </a:r>
              </a:p>
              <a:p>
                <a:r>
                  <a:rPr lang="en-US" dirty="0"/>
                  <a:t>A: Cross Sectional area of stick</a:t>
                </a:r>
              </a:p>
              <a:p>
                <a:r>
                  <a:rPr lang="en-US" dirty="0"/>
                  <a:t>d</a:t>
                </a:r>
                <a:r>
                  <a:rPr lang="en-US" baseline="-25000" dirty="0"/>
                  <a:t>1</a:t>
                </a:r>
                <a:r>
                  <a:rPr lang="en-US" dirty="0"/>
                  <a:t>:true depth of rain water</a:t>
                </a:r>
              </a:p>
              <a:p>
                <a:r>
                  <a:rPr lang="en-US" dirty="0"/>
                  <a:t>d</a:t>
                </a:r>
                <a:r>
                  <a:rPr lang="en-US" baseline="-25000" dirty="0"/>
                  <a:t>2</a:t>
                </a:r>
                <a:r>
                  <a:rPr lang="en-US" dirty="0"/>
                  <a:t>:observed depth of rain water</a:t>
                </a:r>
              </a:p>
              <a:p>
                <a:r>
                  <a:rPr lang="en-US" dirty="0"/>
                  <a:t>Volume of water remains same before and after measurement</a:t>
                </a:r>
              </a:p>
              <a:p>
                <a:endParaRPr lang="en-US" dirty="0"/>
              </a:p>
              <a:p>
                <a:pPr marL="457200" lvl="1" indent="0">
                  <a:buNone/>
                </a:pPr>
                <a:r>
                  <a:rPr lang="en-US" dirty="0"/>
                  <a:t>	(Vol)</a:t>
                </a:r>
                <a:r>
                  <a:rPr lang="en-US" baseline="-25000" dirty="0"/>
                  <a:t>1</a:t>
                </a:r>
                <a:r>
                  <a:rPr lang="en-US" dirty="0"/>
                  <a:t> = (Vol)</a:t>
                </a:r>
                <a:r>
                  <a:rPr lang="en-US" baseline="-25000" dirty="0"/>
                  <a:t>2</a:t>
                </a:r>
              </a:p>
              <a:p>
                <a:pPr marL="457200" lvl="1" indent="0">
                  <a:buNone/>
                </a:pPr>
                <a:r>
                  <a:rPr lang="en-US" dirty="0"/>
                  <a:t> 	   Ad</a:t>
                </a:r>
                <a:r>
                  <a:rPr lang="en-US" baseline="-25000" dirty="0"/>
                  <a:t>1</a:t>
                </a:r>
                <a:r>
                  <a:rPr lang="en-US" dirty="0"/>
                  <a:t> = (A-a)d</a:t>
                </a:r>
                <a:r>
                  <a:rPr lang="en-US" baseline="-25000" dirty="0"/>
                  <a:t>2					</a:t>
                </a:r>
                <a:r>
                  <a:rPr lang="en-US" dirty="0"/>
                  <a:t> 	Correction Factor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dirty="0"/>
                          <m:t>A</m:t>
                        </m:r>
                        <m:r>
                          <m:rPr>
                            <m:nor/>
                          </m:rPr>
                          <a:rPr lang="en-US" dirty="0"/>
                          <m:t>−</m:t>
                        </m:r>
                        <m:r>
                          <m:rPr>
                            <m:nor/>
                          </m:rPr>
                          <a:rPr lang="en-US" dirty="0"/>
                          <m:t>a</m:t>
                        </m:r>
                        <m:r>
                          <m:rPr>
                            <m:nor/>
                          </m:rPr>
                          <a:rPr lang="en-US" dirty="0"/>
                          <m:t>) </m:t>
                        </m:r>
                      </m:num>
                      <m:den>
                        <m:r>
                          <m:rPr>
                            <m:nor/>
                          </m:rPr>
                          <a:rPr lang="en-US" dirty="0"/>
                          <m:t>A</m:t>
                        </m:r>
                      </m:den>
                    </m:f>
                  </m:oMath>
                </a14:m>
                <a:r>
                  <a:rPr lang="en-US" baseline="-25000" dirty="0"/>
                  <a:t> </a:t>
                </a:r>
                <a:r>
                  <a:rPr lang="en-US" dirty="0"/>
                  <a:t> &lt;1</a:t>
                </a:r>
                <a:endParaRPr lang="en-US" baseline="-25000" dirty="0"/>
              </a:p>
              <a:p>
                <a:pPr marL="457200" lvl="1" indent="0">
                  <a:buNone/>
                </a:pPr>
                <a:r>
                  <a:rPr lang="en-US" baseline="-25000" dirty="0"/>
                  <a:t>	</a:t>
                </a:r>
                <a:r>
                  <a:rPr lang="en-US" dirty="0"/>
                  <a:t>     d</a:t>
                </a:r>
                <a:r>
                  <a:rPr lang="en-US" baseline="-25000" dirty="0"/>
                  <a:t>1</a:t>
                </a:r>
                <a:r>
                  <a:rPr lang="en-US" dirty="0"/>
                  <a:t> = </a:t>
                </a:r>
                <a14:m>
                  <m:oMath xmlns:m="http://schemas.openxmlformats.org/officeDocument/2006/math">
                    <m:f>
                      <m:fPr>
                        <m:ctrlPr>
                          <a:rPr lang="en-US" i="1" smtClean="0">
                            <a:latin typeface="Cambria Math" panose="02040503050406030204" pitchFamily="18" charset="0"/>
                          </a:rPr>
                        </m:ctrlPr>
                      </m:fPr>
                      <m:num>
                        <m:r>
                          <m:rPr>
                            <m:nor/>
                          </m:rPr>
                          <a:rPr lang="en-US" dirty="0"/>
                          <m:t>(</m:t>
                        </m:r>
                        <m:r>
                          <m:rPr>
                            <m:nor/>
                          </m:rPr>
                          <a:rPr lang="en-US" dirty="0"/>
                          <m:t>A</m:t>
                        </m:r>
                        <m:r>
                          <m:rPr>
                            <m:nor/>
                          </m:rPr>
                          <a:rPr lang="en-US" dirty="0"/>
                          <m:t>−</m:t>
                        </m:r>
                        <m:r>
                          <m:rPr>
                            <m:nor/>
                          </m:rPr>
                          <a:rPr lang="en-US" dirty="0"/>
                          <m:t>a</m:t>
                        </m:r>
                        <m:r>
                          <m:rPr>
                            <m:nor/>
                          </m:rPr>
                          <a:rPr lang="en-US" dirty="0"/>
                          <m:t>) </m:t>
                        </m:r>
                      </m:num>
                      <m:den>
                        <m:r>
                          <m:rPr>
                            <m:nor/>
                          </m:rPr>
                          <a:rPr lang="en-US" dirty="0"/>
                          <m:t>A</m:t>
                        </m:r>
                      </m:den>
                    </m:f>
                    <m:r>
                      <a:rPr lang="en-US" b="0" i="1" smtClean="0">
                        <a:latin typeface="Cambria Math" panose="02040503050406030204" pitchFamily="18" charset="0"/>
                      </a:rPr>
                      <m:t> </m:t>
                    </m:r>
                  </m:oMath>
                </a14:m>
                <a:r>
                  <a:rPr lang="en-US" dirty="0"/>
                  <a:t>d</a:t>
                </a:r>
                <a:r>
                  <a:rPr lang="en-US" baseline="-25000" dirty="0"/>
                  <a:t>2</a:t>
                </a:r>
                <a:endParaRPr lang="en-US" dirty="0"/>
              </a:p>
              <a:p>
                <a:pPr marL="457200" lvl="1" indent="0">
                  <a:buNone/>
                </a:pPr>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1" t="-1099"/>
                </a:stretch>
              </a:blipFill>
            </p:spPr>
            <p:txBody>
              <a:bodyPr/>
              <a:lstStyle/>
              <a:p>
                <a:r>
                  <a:rPr lang="en-US">
                    <a:noFill/>
                  </a:rPr>
                  <a:t> </a:t>
                </a:r>
              </a:p>
            </p:txBody>
          </p:sp>
        </mc:Fallback>
      </mc:AlternateContent>
    </p:spTree>
    <p:extLst>
      <p:ext uri="{BB962C8B-B14F-4D97-AF65-F5344CB8AC3E}">
        <p14:creationId xmlns:p14="http://schemas.microsoft.com/office/powerpoint/2010/main" val="1762506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TYPE RAIN GAUGES</a:t>
            </a:r>
          </a:p>
        </p:txBody>
      </p:sp>
      <p:sp>
        <p:nvSpPr>
          <p:cNvPr id="3" name="Content Placeholder 2"/>
          <p:cNvSpPr>
            <a:spLocks noGrp="1"/>
          </p:cNvSpPr>
          <p:nvPr>
            <p:ph idx="1"/>
          </p:nvPr>
        </p:nvSpPr>
        <p:spPr/>
        <p:txBody>
          <a:bodyPr/>
          <a:lstStyle/>
          <a:p>
            <a:pPr marL="342900" lvl="1" indent="-342900"/>
            <a:r>
              <a:rPr lang="en-US" dirty="0"/>
              <a:t>They give continuous record of amount of precipitation for interval on a graph paper attached called “Rain Chart”</a:t>
            </a:r>
          </a:p>
          <a:p>
            <a:r>
              <a:rPr lang="en-US" sz="1600" dirty="0"/>
              <a:t>Following are the examples of recording rain gauges:</a:t>
            </a:r>
          </a:p>
          <a:p>
            <a:pPr lvl="1"/>
            <a:r>
              <a:rPr lang="en-US" sz="1400" dirty="0"/>
              <a:t>Tipping Bucket Rain Gauge</a:t>
            </a:r>
          </a:p>
          <a:p>
            <a:pPr lvl="1"/>
            <a:r>
              <a:rPr lang="en-US" sz="1400" dirty="0"/>
              <a:t>Weighing Bucket type Rain Gauge</a:t>
            </a:r>
          </a:p>
          <a:p>
            <a:pPr lvl="1"/>
            <a:r>
              <a:rPr lang="en-US" sz="1400" dirty="0"/>
              <a:t>Float Type Rain Gauge</a:t>
            </a:r>
          </a:p>
          <a:p>
            <a:pPr lvl="1"/>
            <a:endParaRPr lang="en-US" sz="1400" dirty="0"/>
          </a:p>
          <a:p>
            <a:pPr lvl="1"/>
            <a:endParaRPr lang="en-US" sz="1400" dirty="0"/>
          </a:p>
          <a:p>
            <a:endParaRPr lang="en-US" dirty="0"/>
          </a:p>
        </p:txBody>
      </p:sp>
    </p:spTree>
    <p:extLst>
      <p:ext uri="{BB962C8B-B14F-4D97-AF65-F5344CB8AC3E}">
        <p14:creationId xmlns:p14="http://schemas.microsoft.com/office/powerpoint/2010/main" val="387002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TIPPING BUCKET TYPE RAIN GAUGE</a:t>
            </a:r>
          </a:p>
        </p:txBody>
      </p:sp>
      <p:sp>
        <p:nvSpPr>
          <p:cNvPr id="3" name="Content Placeholder 2"/>
          <p:cNvSpPr>
            <a:spLocks noGrp="1"/>
          </p:cNvSpPr>
          <p:nvPr>
            <p:ph idx="1"/>
          </p:nvPr>
        </p:nvSpPr>
        <p:spPr>
          <a:xfrm>
            <a:off x="677334" y="2160589"/>
            <a:ext cx="6253553" cy="3880773"/>
          </a:xfrm>
        </p:spPr>
        <p:txBody>
          <a:bodyPr>
            <a:normAutofit fontScale="92500" lnSpcReduction="20000"/>
          </a:bodyPr>
          <a:lstStyle/>
          <a:p>
            <a:r>
              <a:rPr lang="en-US" dirty="0"/>
              <a:t>Consists of two small buckets</a:t>
            </a:r>
          </a:p>
          <a:p>
            <a:r>
              <a:rPr lang="en-US" dirty="0"/>
              <a:t>Placed below the funnel</a:t>
            </a:r>
          </a:p>
          <a:p>
            <a:r>
              <a:rPr lang="en-US" dirty="0"/>
              <a:t>Funnel is fitted into a receiver</a:t>
            </a:r>
          </a:p>
          <a:p>
            <a:r>
              <a:rPr lang="en-US" dirty="0"/>
              <a:t>Buckets are pivoted in an unbalance condition such that only one bucket is remains below funnel</a:t>
            </a:r>
          </a:p>
          <a:p>
            <a:r>
              <a:rPr lang="en-US" dirty="0"/>
              <a:t>One bucket is always higher than other</a:t>
            </a:r>
          </a:p>
          <a:p>
            <a:r>
              <a:rPr lang="en-US" dirty="0"/>
              <a:t>Rain is received by the receiver or collector</a:t>
            </a:r>
          </a:p>
          <a:p>
            <a:r>
              <a:rPr lang="en-US" dirty="0"/>
              <a:t>After a certain small amount of rain water (0.25mm) is received by the bucket below funnel</a:t>
            </a:r>
          </a:p>
          <a:p>
            <a:r>
              <a:rPr lang="en-US" dirty="0"/>
              <a:t>It becomes unstable and tips to empty itself into measuring tube</a:t>
            </a:r>
          </a:p>
          <a:p>
            <a:r>
              <a:rPr lang="en-US" dirty="0"/>
              <a:t>At the same time lifts the other bucket under the funnel</a:t>
            </a:r>
          </a:p>
          <a:p>
            <a:endParaRPr lang="en-US" dirty="0"/>
          </a:p>
          <a:p>
            <a:endParaRPr lang="en-US" dirty="0"/>
          </a:p>
        </p:txBody>
      </p:sp>
      <p:pic>
        <p:nvPicPr>
          <p:cNvPr id="4" name="Picture 2" descr="C:\Users\Nauman Raza\Desktop\Engineering Hydrology\Lecture 02\iwater3.gif"/>
          <p:cNvPicPr>
            <a:picLocks noChangeAspect="1" noChangeArrowheads="1"/>
          </p:cNvPicPr>
          <p:nvPr/>
        </p:nvPicPr>
        <p:blipFill>
          <a:blip r:embed="rId2"/>
          <a:srcRect/>
          <a:stretch>
            <a:fillRect/>
          </a:stretch>
        </p:blipFill>
        <p:spPr bwMode="auto">
          <a:xfrm>
            <a:off x="7036166" y="1495287"/>
            <a:ext cx="4475672" cy="4771362"/>
          </a:xfrm>
          <a:prstGeom prst="rect">
            <a:avLst/>
          </a:prstGeom>
          <a:noFill/>
        </p:spPr>
      </p:pic>
    </p:spTree>
    <p:extLst>
      <p:ext uri="{BB962C8B-B14F-4D97-AF65-F5344CB8AC3E}">
        <p14:creationId xmlns:p14="http://schemas.microsoft.com/office/powerpoint/2010/main" val="398539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TIPPING BUCKET TYPE RAIN GAUGE</a:t>
            </a:r>
          </a:p>
        </p:txBody>
      </p:sp>
      <p:sp>
        <p:nvSpPr>
          <p:cNvPr id="3" name="Content Placeholder 2"/>
          <p:cNvSpPr>
            <a:spLocks noGrp="1"/>
          </p:cNvSpPr>
          <p:nvPr>
            <p:ph idx="1"/>
          </p:nvPr>
        </p:nvSpPr>
        <p:spPr>
          <a:xfrm>
            <a:off x="677334" y="2160589"/>
            <a:ext cx="6253553" cy="3880773"/>
          </a:xfrm>
        </p:spPr>
        <p:txBody>
          <a:bodyPr>
            <a:normAutofit/>
          </a:bodyPr>
          <a:lstStyle/>
          <a:p>
            <a:r>
              <a:rPr lang="en-US" dirty="0"/>
              <a:t>At the same time lifts the other bucket under the funnel and starts collecting water in it</a:t>
            </a:r>
          </a:p>
          <a:p>
            <a:r>
              <a:rPr lang="en-US" dirty="0"/>
              <a:t>Tipping of the bucket actuates an electric circuits</a:t>
            </a:r>
          </a:p>
          <a:p>
            <a:r>
              <a:rPr lang="en-US" dirty="0"/>
              <a:t>This current signal causes the pen to make a mark on chart wrapped around a rotating drum revolved by clock driven mechanism</a:t>
            </a:r>
          </a:p>
          <a:p>
            <a:r>
              <a:rPr lang="en-US" dirty="0"/>
              <a:t>Each mark on the chart corresponds to 0.25mm</a:t>
            </a:r>
          </a:p>
          <a:p>
            <a:r>
              <a:rPr lang="en-US" dirty="0"/>
              <a:t>By counting number of marks and noting the time amount and intensity of rain can be determined</a:t>
            </a:r>
          </a:p>
          <a:p>
            <a:r>
              <a:rPr lang="en-US" dirty="0"/>
              <a:t>Verification may be done by water gathered in the measuring tube</a:t>
            </a:r>
          </a:p>
          <a:p>
            <a:endParaRPr lang="en-US" dirty="0"/>
          </a:p>
          <a:p>
            <a:endParaRPr lang="en-US" dirty="0"/>
          </a:p>
          <a:p>
            <a:endParaRPr lang="en-US" dirty="0"/>
          </a:p>
        </p:txBody>
      </p:sp>
      <p:pic>
        <p:nvPicPr>
          <p:cNvPr id="4" name="Picture 2" descr="C:\Users\Nauman Raza\Desktop\Engineering Hydrology\Lecture 02\iwater3.gif"/>
          <p:cNvPicPr>
            <a:picLocks noChangeAspect="1" noChangeArrowheads="1"/>
          </p:cNvPicPr>
          <p:nvPr/>
        </p:nvPicPr>
        <p:blipFill>
          <a:blip r:embed="rId2"/>
          <a:srcRect/>
          <a:stretch>
            <a:fillRect/>
          </a:stretch>
        </p:blipFill>
        <p:spPr bwMode="auto">
          <a:xfrm>
            <a:off x="7036166" y="1495287"/>
            <a:ext cx="4475672" cy="4771362"/>
          </a:xfrm>
          <a:prstGeom prst="rect">
            <a:avLst/>
          </a:prstGeom>
          <a:noFill/>
        </p:spPr>
      </p:pic>
    </p:spTree>
    <p:extLst>
      <p:ext uri="{BB962C8B-B14F-4D97-AF65-F5344CB8AC3E}">
        <p14:creationId xmlns:p14="http://schemas.microsoft.com/office/powerpoint/2010/main" val="310515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MEASUREMENTS OF PRECIPITATION</a:t>
            </a:r>
          </a:p>
        </p:txBody>
      </p:sp>
      <p:sp>
        <p:nvSpPr>
          <p:cNvPr id="3" name="Content Placeholder 2"/>
          <p:cNvSpPr>
            <a:spLocks noGrp="1"/>
          </p:cNvSpPr>
          <p:nvPr>
            <p:ph idx="1"/>
          </p:nvPr>
        </p:nvSpPr>
        <p:spPr/>
        <p:txBody>
          <a:bodyPr/>
          <a:lstStyle/>
          <a:p>
            <a:r>
              <a:rPr lang="en-US" dirty="0"/>
              <a:t>It includes</a:t>
            </a:r>
          </a:p>
          <a:p>
            <a:pPr marL="571500" indent="-571500">
              <a:buFont typeface="+mj-lt"/>
              <a:buAutoNum type="romanUcPeriod"/>
            </a:pPr>
            <a:r>
              <a:rPr lang="en-US" dirty="0"/>
              <a:t>	Amount of precipitation</a:t>
            </a:r>
          </a:p>
          <a:p>
            <a:pPr marL="571500" indent="-571500">
              <a:buFont typeface="+mj-lt"/>
              <a:buAutoNum type="romanUcPeriod"/>
            </a:pPr>
            <a:r>
              <a:rPr lang="en-US" dirty="0"/>
              <a:t>	Duration of precipitation</a:t>
            </a:r>
          </a:p>
          <a:p>
            <a:pPr marL="571500" indent="-571500">
              <a:buFont typeface="+mj-lt"/>
              <a:buAutoNum type="romanUcPeriod"/>
            </a:pPr>
            <a:r>
              <a:rPr lang="en-US" dirty="0"/>
              <a:t>	Intensity of precipitation</a:t>
            </a:r>
          </a:p>
          <a:p>
            <a:pPr marL="571500" indent="-571500">
              <a:buFont typeface="+mj-lt"/>
              <a:buAutoNum type="romanUcPeriod"/>
            </a:pPr>
            <a:r>
              <a:rPr lang="en-US" dirty="0"/>
              <a:t>	Areal extent of precipitation</a:t>
            </a:r>
          </a:p>
          <a:p>
            <a:pPr marL="571500" indent="-571500">
              <a:buFont typeface="+mj-lt"/>
              <a:buAutoNum type="romanUcPeriod"/>
            </a:pPr>
            <a:endParaRPr lang="en-US" dirty="0"/>
          </a:p>
        </p:txBody>
      </p:sp>
    </p:spTree>
    <p:extLst>
      <p:ext uri="{BB962C8B-B14F-4D97-AF65-F5344CB8AC3E}">
        <p14:creationId xmlns:p14="http://schemas.microsoft.com/office/powerpoint/2010/main" val="2523312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TIPPING BUCKET TYPE RAIN GAUGE</a:t>
            </a:r>
          </a:p>
        </p:txBody>
      </p:sp>
      <p:pic>
        <p:nvPicPr>
          <p:cNvPr id="6" name="Tipping bucket rain gauge in action">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5588" y="1683878"/>
            <a:ext cx="7748414" cy="4358148"/>
          </a:xfrm>
        </p:spPr>
      </p:pic>
    </p:spTree>
    <p:extLst>
      <p:ext uri="{BB962C8B-B14F-4D97-AF65-F5344CB8AC3E}">
        <p14:creationId xmlns:p14="http://schemas.microsoft.com/office/powerpoint/2010/main" val="3578973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WEIGHING BUCKET TYPE RAIN GAUGE</a:t>
            </a:r>
          </a:p>
        </p:txBody>
      </p:sp>
      <p:sp>
        <p:nvSpPr>
          <p:cNvPr id="3" name="Content Placeholder 2"/>
          <p:cNvSpPr>
            <a:spLocks noGrp="1"/>
          </p:cNvSpPr>
          <p:nvPr>
            <p:ph idx="1"/>
          </p:nvPr>
        </p:nvSpPr>
        <p:spPr>
          <a:xfrm>
            <a:off x="677334" y="2160589"/>
            <a:ext cx="5754350" cy="3880773"/>
          </a:xfrm>
        </p:spPr>
        <p:txBody>
          <a:bodyPr>
            <a:normAutofit lnSpcReduction="10000"/>
          </a:bodyPr>
          <a:lstStyle/>
          <a:p>
            <a:r>
              <a:rPr lang="en-US" dirty="0"/>
              <a:t>Rain is collected by receiver and transferred to a weighing bucket through a funnel</a:t>
            </a:r>
          </a:p>
          <a:p>
            <a:r>
              <a:rPr lang="en-US" dirty="0"/>
              <a:t>Bucket rests on a weighing platform</a:t>
            </a:r>
          </a:p>
          <a:p>
            <a:r>
              <a:rPr lang="en-US" dirty="0"/>
              <a:t>As bucket starts filling with water its weight increases and platform moves downwards</a:t>
            </a:r>
          </a:p>
          <a:p>
            <a:r>
              <a:rPr lang="en-US" dirty="0"/>
              <a:t>The movement of the platform is transmitted to a pen </a:t>
            </a:r>
          </a:p>
          <a:p>
            <a:r>
              <a:rPr lang="en-US" dirty="0"/>
              <a:t>Pen makes a trace of accumulated rainfall on a chart attached to a barrel revolved by clock driven mechanism</a:t>
            </a:r>
          </a:p>
          <a:p>
            <a:r>
              <a:rPr lang="en-US" dirty="0"/>
              <a:t>The record is continuous in form of conventional mass curve</a:t>
            </a:r>
          </a:p>
        </p:txBody>
      </p:sp>
      <p:pic>
        <p:nvPicPr>
          <p:cNvPr id="1026" name="Picture 2" descr="Image result for weighing type rain gau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351" y="1862758"/>
            <a:ext cx="5271301" cy="447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53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WEIGHING BUCKET TYPE RAIN GAUGE</a:t>
            </a:r>
          </a:p>
        </p:txBody>
      </p:sp>
      <p:pic>
        <p:nvPicPr>
          <p:cNvPr id="4" name="Picture 3"/>
          <p:cNvPicPr>
            <a:picLocks noChangeAspect="1"/>
          </p:cNvPicPr>
          <p:nvPr/>
        </p:nvPicPr>
        <p:blipFill>
          <a:blip r:embed="rId2"/>
          <a:stretch>
            <a:fillRect/>
          </a:stretch>
        </p:blipFill>
        <p:spPr>
          <a:xfrm>
            <a:off x="508323" y="1930400"/>
            <a:ext cx="9275408" cy="3493655"/>
          </a:xfrm>
          <a:prstGeom prst="rect">
            <a:avLst/>
          </a:prstGeom>
        </p:spPr>
      </p:pic>
    </p:spTree>
    <p:extLst>
      <p:ext uri="{BB962C8B-B14F-4D97-AF65-F5344CB8AC3E}">
        <p14:creationId xmlns:p14="http://schemas.microsoft.com/office/powerpoint/2010/main" val="4196399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WEIGHING BUCKET TYPE RAIN GAUGE</a:t>
            </a:r>
          </a:p>
        </p:txBody>
      </p:sp>
      <p:sp>
        <p:nvSpPr>
          <p:cNvPr id="5" name="Content Placeholder 2"/>
          <p:cNvSpPr>
            <a:spLocks noGrp="1"/>
          </p:cNvSpPr>
          <p:nvPr>
            <p:ph idx="1"/>
          </p:nvPr>
        </p:nvSpPr>
        <p:spPr>
          <a:xfrm>
            <a:off x="677333" y="2160589"/>
            <a:ext cx="9018209" cy="3880773"/>
          </a:xfrm>
        </p:spPr>
        <p:txBody>
          <a:bodyPr>
            <a:normAutofit/>
          </a:bodyPr>
          <a:lstStyle/>
          <a:p>
            <a:r>
              <a:rPr lang="en-US" dirty="0"/>
              <a:t>The gauge must be serviced about once a week</a:t>
            </a:r>
          </a:p>
          <a:p>
            <a:r>
              <a:rPr lang="en-US" dirty="0"/>
              <a:t>Clock is re-wound and the chart is replaced</a:t>
            </a:r>
          </a:p>
          <a:p>
            <a:r>
              <a:rPr lang="en-US" dirty="0"/>
              <a:t>For high rainfall in a few gauges recording mechanism is reverses the direction of record immediately on reaching the upper edge of the recording chart</a:t>
            </a:r>
          </a:p>
        </p:txBody>
      </p:sp>
    </p:spTree>
    <p:extLst>
      <p:ext uri="{BB962C8B-B14F-4D97-AF65-F5344CB8AC3E}">
        <p14:creationId xmlns:p14="http://schemas.microsoft.com/office/powerpoint/2010/main" val="3395573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FLOAT TYPE RAIN GAUGE</a:t>
            </a:r>
          </a:p>
        </p:txBody>
      </p:sp>
      <p:sp>
        <p:nvSpPr>
          <p:cNvPr id="3" name="Content Placeholder 2"/>
          <p:cNvSpPr>
            <a:spLocks noGrp="1"/>
          </p:cNvSpPr>
          <p:nvPr>
            <p:ph idx="1"/>
          </p:nvPr>
        </p:nvSpPr>
        <p:spPr>
          <a:xfrm>
            <a:off x="677334" y="1577340"/>
            <a:ext cx="6424506" cy="4892039"/>
          </a:xfrm>
        </p:spPr>
        <p:txBody>
          <a:bodyPr>
            <a:normAutofit/>
          </a:bodyPr>
          <a:lstStyle/>
          <a:p>
            <a:r>
              <a:rPr lang="en-US" dirty="0"/>
              <a:t>Rain is received by a collector or receiver and sent into a float chamber through a funnel</a:t>
            </a:r>
          </a:p>
          <a:p>
            <a:r>
              <a:rPr lang="en-US" dirty="0"/>
              <a:t>Float chamber contains a float with a vertical stem fixed in position</a:t>
            </a:r>
          </a:p>
          <a:p>
            <a:r>
              <a:rPr lang="en-US" dirty="0"/>
              <a:t>A pen is mounted on the vertical stem and the pen moves on a chart attached to a drum revolving by clock driven mechanism</a:t>
            </a:r>
          </a:p>
          <a:p>
            <a:r>
              <a:rPr lang="en-US" dirty="0"/>
              <a:t>The pen marks a trace of cumulative depth of rainfall</a:t>
            </a:r>
          </a:p>
          <a:p>
            <a:r>
              <a:rPr lang="en-US" dirty="0"/>
              <a:t>Record is in the form of  a rain chart</a:t>
            </a:r>
          </a:p>
          <a:p>
            <a:r>
              <a:rPr lang="en-US" dirty="0"/>
              <a:t>When the float chamber fills to the design level a syphon activates and empties the float chamber</a:t>
            </a:r>
          </a:p>
          <a:p>
            <a:r>
              <a:rPr lang="en-US" dirty="0"/>
              <a:t>This is also known as siphon gauge</a:t>
            </a:r>
          </a:p>
          <a:p>
            <a:endParaRPr lang="en-US" dirty="0"/>
          </a:p>
        </p:txBody>
      </p:sp>
      <p:pic>
        <p:nvPicPr>
          <p:cNvPr id="4" name="Content Placeholder 3" descr="Untitled.png"/>
          <p:cNvPicPr>
            <a:picLocks noChangeAspect="1"/>
          </p:cNvPicPr>
          <p:nvPr/>
        </p:nvPicPr>
        <p:blipFill>
          <a:blip r:embed="rId2"/>
          <a:stretch>
            <a:fillRect/>
          </a:stretch>
        </p:blipFill>
        <p:spPr>
          <a:xfrm>
            <a:off x="7307580" y="1770380"/>
            <a:ext cx="4603758" cy="4259580"/>
          </a:xfrm>
          <a:prstGeom prst="rect">
            <a:avLst/>
          </a:prstGeom>
        </p:spPr>
      </p:pic>
    </p:spTree>
    <p:extLst>
      <p:ext uri="{BB962C8B-B14F-4D97-AF65-F5344CB8AC3E}">
        <p14:creationId xmlns:p14="http://schemas.microsoft.com/office/powerpoint/2010/main" val="1681403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SNOWFALL MEASUREMENTS</a:t>
            </a:r>
          </a:p>
        </p:txBody>
      </p:sp>
      <p:sp>
        <p:nvSpPr>
          <p:cNvPr id="3" name="Content Placeholder 2"/>
          <p:cNvSpPr>
            <a:spLocks noGrp="1"/>
          </p:cNvSpPr>
          <p:nvPr>
            <p:ph idx="1"/>
          </p:nvPr>
        </p:nvSpPr>
        <p:spPr/>
        <p:txBody>
          <a:bodyPr/>
          <a:lstStyle/>
          <a:p>
            <a:r>
              <a:rPr lang="en-US" dirty="0"/>
              <a:t>It may be measured in two ways:</a:t>
            </a:r>
          </a:p>
          <a:p>
            <a:pPr>
              <a:buFont typeface="+mj-lt"/>
              <a:buAutoNum type="arabicPeriod"/>
            </a:pPr>
            <a:r>
              <a:rPr lang="en-US" dirty="0"/>
              <a:t>Amount of snowfall</a:t>
            </a:r>
          </a:p>
          <a:p>
            <a:pPr>
              <a:buFont typeface="+mj-lt"/>
              <a:buAutoNum type="arabicPeriod"/>
            </a:pPr>
            <a:r>
              <a:rPr lang="en-US" dirty="0"/>
              <a:t>Equivalent amount of water</a:t>
            </a:r>
          </a:p>
          <a:p>
            <a:pPr>
              <a:buFont typeface="Wingdings" panose="05000000000000000000" pitchFamily="2" charset="2"/>
              <a:buChar char="Ø"/>
            </a:pPr>
            <a:r>
              <a:rPr lang="en-US" dirty="0">
                <a:solidFill>
                  <a:schemeClr val="accent1">
                    <a:lumMod val="75000"/>
                  </a:schemeClr>
                </a:solidFill>
              </a:rPr>
              <a:t>Equipment used:</a:t>
            </a:r>
          </a:p>
          <a:p>
            <a:pPr>
              <a:buFont typeface="+mj-lt"/>
              <a:buAutoNum type="arabicPeriod"/>
            </a:pPr>
            <a:r>
              <a:rPr lang="en-US" dirty="0"/>
              <a:t>Standard rain gauge without measuring cylinder</a:t>
            </a:r>
          </a:p>
          <a:p>
            <a:pPr>
              <a:buFont typeface="+mj-lt"/>
              <a:buAutoNum type="arabicPeriod"/>
            </a:pPr>
            <a:r>
              <a:rPr lang="en-US" dirty="0"/>
              <a:t>Weighing bucket type rain gauge</a:t>
            </a:r>
          </a:p>
          <a:p>
            <a:pPr>
              <a:buFont typeface="+mj-lt"/>
              <a:buAutoNum type="arabicPeriod"/>
            </a:pPr>
            <a:r>
              <a:rPr lang="en-US" dirty="0"/>
              <a:t>Snow gauge</a:t>
            </a:r>
          </a:p>
          <a:p>
            <a:pPr>
              <a:buFont typeface="+mj-lt"/>
              <a:buAutoNum type="arabicPeriod"/>
            </a:pPr>
            <a:r>
              <a:rPr lang="en-US" dirty="0"/>
              <a:t>By scratching snow pack</a:t>
            </a:r>
          </a:p>
        </p:txBody>
      </p:sp>
    </p:spTree>
    <p:extLst>
      <p:ext uri="{BB962C8B-B14F-4D97-AF65-F5344CB8AC3E}">
        <p14:creationId xmlns:p14="http://schemas.microsoft.com/office/powerpoint/2010/main" val="473956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EQUIVALENT AMOUNT OF WATER</a:t>
            </a:r>
          </a:p>
        </p:txBody>
      </p:sp>
      <p:sp>
        <p:nvSpPr>
          <p:cNvPr id="3" name="Content Placeholder 2"/>
          <p:cNvSpPr>
            <a:spLocks noGrp="1"/>
          </p:cNvSpPr>
          <p:nvPr>
            <p:ph idx="1"/>
          </p:nvPr>
        </p:nvSpPr>
        <p:spPr>
          <a:xfrm>
            <a:off x="677334" y="1736035"/>
            <a:ext cx="8294388" cy="4943061"/>
          </a:xfrm>
        </p:spPr>
        <p:txBody>
          <a:bodyPr>
            <a:normAutofit/>
          </a:bodyPr>
          <a:lstStyle/>
          <a:p>
            <a:r>
              <a:rPr lang="en-US" dirty="0"/>
              <a:t>This can be done in three ways:</a:t>
            </a:r>
          </a:p>
          <a:p>
            <a:pPr>
              <a:buFont typeface="+mj-lt"/>
              <a:buAutoNum type="arabicPeriod"/>
            </a:pPr>
            <a:r>
              <a:rPr lang="en-US" dirty="0"/>
              <a:t>By heating the cylinder</a:t>
            </a:r>
          </a:p>
          <a:p>
            <a:pPr>
              <a:buFont typeface="+mj-lt"/>
              <a:buAutoNum type="arabicPeriod"/>
            </a:pPr>
            <a:r>
              <a:rPr lang="en-US" dirty="0"/>
              <a:t>By weighing the cylinder</a:t>
            </a:r>
          </a:p>
          <a:p>
            <a:pPr>
              <a:buFont typeface="+mj-lt"/>
              <a:buAutoNum type="arabicPeriod"/>
            </a:pPr>
            <a:r>
              <a:rPr lang="en-US" dirty="0"/>
              <a:t>By adding known amount of hot water</a:t>
            </a:r>
          </a:p>
          <a:p>
            <a:r>
              <a:rPr lang="en-US" dirty="0"/>
              <a:t>By Heating the cylinder:</a:t>
            </a:r>
          </a:p>
          <a:p>
            <a:pPr lvl="1"/>
            <a:r>
              <a:rPr lang="en-US" dirty="0"/>
              <a:t>This approach is objectionable because some amount may evaporate</a:t>
            </a:r>
          </a:p>
          <a:p>
            <a:pPr lvl="1"/>
            <a:r>
              <a:rPr lang="en-US" dirty="0"/>
              <a:t>Measured equivalent amount of water will be less</a:t>
            </a:r>
          </a:p>
          <a:p>
            <a:r>
              <a:rPr lang="en-US" dirty="0"/>
              <a:t>By Weighing the cylinder:</a:t>
            </a:r>
          </a:p>
          <a:p>
            <a:pPr marL="457200" lvl="1" indent="0">
              <a:buNone/>
            </a:pPr>
            <a:r>
              <a:rPr lang="en-US" dirty="0"/>
              <a:t>	W</a:t>
            </a:r>
            <a:r>
              <a:rPr lang="en-US" baseline="-25000" dirty="0"/>
              <a:t>1</a:t>
            </a:r>
            <a:r>
              <a:rPr lang="en-US" dirty="0"/>
              <a:t>= weight of cylinder + Weight of snow</a:t>
            </a:r>
          </a:p>
          <a:p>
            <a:pPr marL="457200" lvl="1" indent="0">
              <a:buNone/>
            </a:pPr>
            <a:r>
              <a:rPr lang="en-US" dirty="0"/>
              <a:t>	W</a:t>
            </a:r>
            <a:r>
              <a:rPr lang="en-US" baseline="-25000" dirty="0"/>
              <a:t>2</a:t>
            </a:r>
            <a:r>
              <a:rPr lang="en-US" dirty="0"/>
              <a:t>= weight of cylinder </a:t>
            </a:r>
          </a:p>
          <a:p>
            <a:pPr marL="457200" lvl="1" indent="0">
              <a:buNone/>
            </a:pPr>
            <a:r>
              <a:rPr lang="en-US" dirty="0"/>
              <a:t>	W= W</a:t>
            </a:r>
            <a:r>
              <a:rPr lang="en-US" baseline="-25000" dirty="0"/>
              <a:t>1</a:t>
            </a:r>
            <a:r>
              <a:rPr lang="en-US" dirty="0"/>
              <a:t> – W</a:t>
            </a:r>
            <a:r>
              <a:rPr lang="en-US" baseline="-25000" dirty="0"/>
              <a:t>2</a:t>
            </a:r>
            <a:r>
              <a:rPr lang="en-US" dirty="0"/>
              <a:t> </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124584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EQUIVALENT AMOUNT OF WATER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7334" y="1736035"/>
                <a:ext cx="8294388" cy="4943061"/>
              </a:xfrm>
            </p:spPr>
            <p:txBody>
              <a:bodyPr>
                <a:normAutofit/>
              </a:bodyPr>
              <a:lstStyle/>
              <a:p>
                <a:pPr marL="457200" lvl="1" indent="0">
                  <a:buNone/>
                </a:pPr>
                <a:r>
                  <a:rPr lang="en-US" dirty="0"/>
                  <a:t>Using weight-volume relation</a:t>
                </a:r>
              </a:p>
              <a:p>
                <a:pPr marL="457200" lvl="1" indent="0">
                  <a:buNone/>
                </a:pPr>
                <a:r>
                  <a:rPr lang="en-US" dirty="0"/>
                  <a:t>	</a:t>
                </a:r>
                <a:r>
                  <a:rPr lang="el-GR" dirty="0"/>
                  <a:t>γ</a:t>
                </a:r>
                <a:r>
                  <a:rPr lang="en-US" dirty="0"/>
                  <a:t> =</a:t>
                </a:r>
                <a14:m>
                  <m:oMath xmlns:m="http://schemas.openxmlformats.org/officeDocument/2006/math">
                    <m:r>
                      <a:rPr lang="en-US" sz="1800" b="0" i="0" smtClean="0">
                        <a:latin typeface="Cambria Math" panose="02040503050406030204" pitchFamily="18" charset="0"/>
                      </a:rPr>
                      <m:t>  </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𝑤𝑒𝑖𝑔h𝑡</m:t>
                        </m:r>
                      </m:num>
                      <m:den>
                        <m:r>
                          <a:rPr lang="en-US" sz="1800" b="0" i="1" smtClean="0">
                            <a:latin typeface="Cambria Math" panose="02040503050406030204" pitchFamily="18" charset="0"/>
                          </a:rPr>
                          <m:t>𝑣𝑜𝑙𝑢𝑚𝑒</m:t>
                        </m:r>
                      </m:den>
                    </m:f>
                  </m:oMath>
                </a14:m>
                <a:r>
                  <a:rPr lang="en-US" sz="1800" dirty="0">
                    <a:latin typeface="Calibri" panose="020F0502020204030204" pitchFamily="34" charset="0"/>
                    <a:cs typeface="Calibri" panose="020F0502020204030204" pitchFamily="34" charset="0"/>
                  </a:rPr>
                  <a:t>  =</a:t>
                </a:r>
                <a14:m>
                  <m:oMath xmlns:m="http://schemas.openxmlformats.org/officeDocument/2006/math">
                    <m:r>
                      <a:rPr lang="en-US" sz="1800" b="0" i="0" smtClean="0">
                        <a:latin typeface="Cambria Math" panose="02040503050406030204" pitchFamily="18" charset="0"/>
                      </a:rPr>
                      <m:t>  </m:t>
                    </m:r>
                    <m:f>
                      <m:fPr>
                        <m:ctrlPr>
                          <a:rPr lang="en-US" sz="1800" i="1">
                            <a:latin typeface="Cambria Math" panose="02040503050406030204" pitchFamily="18" charset="0"/>
                          </a:rPr>
                        </m:ctrlPr>
                      </m:fPr>
                      <m:num>
                        <m:r>
                          <a:rPr lang="en-US" sz="1800" b="0" i="1" smtClean="0">
                            <a:latin typeface="Cambria Math" panose="02040503050406030204" pitchFamily="18" charset="0"/>
                          </a:rPr>
                          <m:t>𝑊</m:t>
                        </m:r>
                      </m:num>
                      <m:den>
                        <m:r>
                          <a:rPr lang="en-US" sz="1800" b="0" i="1" smtClean="0">
                            <a:latin typeface="Cambria Math" panose="02040503050406030204" pitchFamily="18" charset="0"/>
                          </a:rPr>
                          <m:t>𝐴</m:t>
                        </m:r>
                        <m:r>
                          <a:rPr lang="en-US" sz="1800" b="0" i="1" smtClean="0">
                            <a:latin typeface="Cambria Math" panose="02040503050406030204" pitchFamily="18" charset="0"/>
                          </a:rPr>
                          <m:t>.</m:t>
                        </m:r>
                        <m:r>
                          <a:rPr lang="en-US" sz="1800" b="0" i="1" smtClean="0">
                            <a:latin typeface="Cambria Math" panose="02040503050406030204" pitchFamily="18" charset="0"/>
                          </a:rPr>
                          <m:t>h𝑒</m:t>
                        </m:r>
                      </m:den>
                    </m:f>
                  </m:oMath>
                </a14:m>
                <a:endParaRPr lang="en-US" sz="1800" dirty="0">
                  <a:latin typeface="Calibri" panose="020F0502020204030204" pitchFamily="34" charset="0"/>
                  <a:cs typeface="Calibri" panose="020F0502020204030204" pitchFamily="34" charset="0"/>
                </a:endParaRPr>
              </a:p>
              <a:p>
                <a:pPr marL="457200" lvl="1" indent="0">
                  <a:buNone/>
                </a:pPr>
                <a:r>
                  <a:rPr lang="en-US" sz="1800" dirty="0">
                    <a:latin typeface="Calibri" panose="020F0502020204030204" pitchFamily="34" charset="0"/>
                    <a:cs typeface="Calibri" panose="020F0502020204030204" pitchFamily="34" charset="0"/>
                  </a:rPr>
                  <a:t>	</a:t>
                </a:r>
                <a:r>
                  <a:rPr lang="en-US" sz="1800" dirty="0"/>
                  <a:t>h</a:t>
                </a:r>
                <a:r>
                  <a:rPr lang="en-US" sz="1800" baseline="-25000" dirty="0"/>
                  <a:t>e</a:t>
                </a:r>
                <a:r>
                  <a:rPr lang="en-US" sz="1800" dirty="0"/>
                  <a:t> =</a:t>
                </a:r>
                <a14:m>
                  <m:oMath xmlns:m="http://schemas.openxmlformats.org/officeDocument/2006/math">
                    <m:r>
                      <a:rPr lang="en-US" sz="1800">
                        <a:latin typeface="Cambria Math" panose="02040503050406030204" pitchFamily="18" charset="0"/>
                      </a:rPr>
                      <m:t>  </m:t>
                    </m:r>
                    <m:f>
                      <m:fPr>
                        <m:ctrlPr>
                          <a:rPr lang="en-US" sz="1800" i="1">
                            <a:latin typeface="Cambria Math" panose="02040503050406030204" pitchFamily="18" charset="0"/>
                          </a:rPr>
                        </m:ctrlPr>
                      </m:fPr>
                      <m:num>
                        <m:r>
                          <a:rPr lang="en-US" sz="1800" b="0" i="1" smtClean="0">
                            <a:latin typeface="Cambria Math" panose="02040503050406030204" pitchFamily="18" charset="0"/>
                          </a:rPr>
                          <m:t>𝑊</m:t>
                        </m:r>
                      </m:num>
                      <m:den>
                        <m:r>
                          <a:rPr lang="en-US" sz="1800" b="0" i="1" smtClean="0">
                            <a:latin typeface="Cambria Math" panose="02040503050406030204" pitchFamily="18" charset="0"/>
                          </a:rPr>
                          <m:t>𝐴</m:t>
                        </m:r>
                      </m:den>
                    </m:f>
                  </m:oMath>
                </a14:m>
                <a:endParaRPr lang="en-US" sz="1800" dirty="0"/>
              </a:p>
              <a:p>
                <a:r>
                  <a:rPr lang="en-US" dirty="0"/>
                  <a:t>By adding known amount of water:</a:t>
                </a:r>
              </a:p>
              <a:p>
                <a:pPr lvl="1"/>
                <a:r>
                  <a:rPr lang="en-US" dirty="0"/>
                  <a:t>Known amount of hot water is added into the snow gauge</a:t>
                </a:r>
              </a:p>
              <a:p>
                <a:pPr lvl="1"/>
                <a:r>
                  <a:rPr lang="en-US" dirty="0"/>
                  <a:t>It melts the snow</a:t>
                </a:r>
              </a:p>
              <a:p>
                <a:pPr lvl="1"/>
                <a:r>
                  <a:rPr lang="en-US" dirty="0"/>
                  <a:t>Height after the snow melts completely is determined using some graduated measuring cylinder</a:t>
                </a:r>
              </a:p>
              <a:p>
                <a:pPr marL="457200" lvl="1" indent="0">
                  <a:buNone/>
                </a:pPr>
                <a:r>
                  <a:rPr lang="en-US" dirty="0"/>
                  <a:t>	h</a:t>
                </a:r>
                <a:r>
                  <a:rPr lang="en-US" baseline="-25000" dirty="0"/>
                  <a:t>1</a:t>
                </a:r>
                <a:r>
                  <a:rPr lang="en-US" dirty="0"/>
                  <a:t>= total height of water</a:t>
                </a:r>
              </a:p>
              <a:p>
                <a:pPr marL="457200" lvl="1" indent="0">
                  <a:buNone/>
                </a:pPr>
                <a:r>
                  <a:rPr lang="en-US" dirty="0"/>
                  <a:t>	h</a:t>
                </a:r>
                <a:r>
                  <a:rPr lang="en-US" baseline="-25000" dirty="0"/>
                  <a:t>2</a:t>
                </a:r>
                <a:r>
                  <a:rPr lang="en-US" dirty="0"/>
                  <a:t>= known amount of hot water</a:t>
                </a:r>
              </a:p>
              <a:p>
                <a:pPr marL="457200" lvl="1" indent="0">
                  <a:buNone/>
                </a:pPr>
                <a:r>
                  <a:rPr lang="en-US" dirty="0"/>
                  <a:t>	h</a:t>
                </a:r>
                <a:r>
                  <a:rPr lang="en-US" baseline="-25000" dirty="0"/>
                  <a:t>e</a:t>
                </a:r>
                <a:r>
                  <a:rPr lang="en-US" dirty="0"/>
                  <a:t>= h</a:t>
                </a:r>
                <a:r>
                  <a:rPr lang="en-US" baseline="-25000" dirty="0"/>
                  <a:t>1</a:t>
                </a:r>
                <a:r>
                  <a:rPr lang="en-US" dirty="0"/>
                  <a:t>-h</a:t>
                </a:r>
                <a:r>
                  <a:rPr lang="en-US" baseline="-25000" dirty="0"/>
                  <a:t>2</a:t>
                </a:r>
                <a:r>
                  <a:rPr lang="en-US" dirty="0"/>
                  <a:t> = equivalent water</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7334" y="1736035"/>
                <a:ext cx="8294388" cy="4943061"/>
              </a:xfrm>
              <a:blipFill rotWithShape="0">
                <a:blip r:embed="rId2"/>
                <a:stretch>
                  <a:fillRect l="-147" t="-493"/>
                </a:stretch>
              </a:blipFill>
            </p:spPr>
            <p:txBody>
              <a:bodyPr/>
              <a:lstStyle/>
              <a:p>
                <a:r>
                  <a:rPr lang="en-US">
                    <a:noFill/>
                  </a:rPr>
                  <a:t> </a:t>
                </a:r>
              </a:p>
            </p:txBody>
          </p:sp>
        </mc:Fallback>
      </mc:AlternateContent>
    </p:spTree>
    <p:extLst>
      <p:ext uri="{BB962C8B-B14F-4D97-AF65-F5344CB8AC3E}">
        <p14:creationId xmlns:p14="http://schemas.microsoft.com/office/powerpoint/2010/main" val="1721007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SELECTION FOR A RAIN GAUGE</a:t>
            </a:r>
          </a:p>
        </p:txBody>
      </p:sp>
      <p:sp>
        <p:nvSpPr>
          <p:cNvPr id="3" name="Content Placeholder 2"/>
          <p:cNvSpPr>
            <a:spLocks noGrp="1"/>
          </p:cNvSpPr>
          <p:nvPr>
            <p:ph idx="1"/>
          </p:nvPr>
        </p:nvSpPr>
        <p:spPr/>
        <p:txBody>
          <a:bodyPr>
            <a:normAutofit lnSpcReduction="10000"/>
          </a:bodyPr>
          <a:lstStyle/>
          <a:p>
            <a:r>
              <a:rPr lang="en-US" dirty="0"/>
              <a:t>Following points should be considered for installation of a rain gauge at any site:</a:t>
            </a:r>
          </a:p>
          <a:p>
            <a:pPr>
              <a:buFont typeface="+mj-lt"/>
              <a:buAutoNum type="arabicPeriod"/>
            </a:pPr>
            <a:r>
              <a:rPr lang="en-US" dirty="0"/>
              <a:t>There should ne a level ground of 50-100m diameter around the gauge</a:t>
            </a:r>
          </a:p>
          <a:p>
            <a:pPr>
              <a:buFont typeface="+mj-lt"/>
              <a:buAutoNum type="arabicPeriod"/>
            </a:pPr>
            <a:r>
              <a:rPr lang="en-US" dirty="0"/>
              <a:t>Sharp sloping sides of hills should be avoided</a:t>
            </a:r>
          </a:p>
          <a:p>
            <a:pPr>
              <a:buFont typeface="+mj-lt"/>
              <a:buAutoNum type="arabicPeriod"/>
            </a:pPr>
            <a:r>
              <a:rPr lang="en-US" dirty="0"/>
              <a:t>There should be no obstruction in all directions for 1:4 slope. Buildings and trees within the range act as wind shelter.</a:t>
            </a:r>
          </a:p>
          <a:p>
            <a:pPr>
              <a:buFont typeface="+mj-lt"/>
              <a:buAutoNum type="arabicPeriod"/>
            </a:pPr>
            <a:r>
              <a:rPr lang="en-US" dirty="0"/>
              <a:t>There should be proper wind shelter to avoid disturbances of rain showers. For hilly areas a valley having slope less than or equal to 1:4 slope is recommended. As this topography provides natural wind shelter.</a:t>
            </a:r>
          </a:p>
          <a:p>
            <a:pPr>
              <a:buFont typeface="+mj-lt"/>
              <a:buAutoNum type="arabicPeriod"/>
            </a:pPr>
            <a:r>
              <a:rPr lang="en-US" dirty="0"/>
              <a:t>Adjoining ground should be covered with short grass to avoid addition of splashes</a:t>
            </a:r>
          </a:p>
          <a:p>
            <a:pPr>
              <a:buFont typeface="+mj-lt"/>
              <a:buAutoNum type="arabicPeriod"/>
            </a:pPr>
            <a:r>
              <a:rPr lang="en-US" dirty="0"/>
              <a:t>Height of the rain gauge should also be sufficient enough to avoid splashing</a:t>
            </a:r>
          </a:p>
          <a:p>
            <a:pPr>
              <a:buFont typeface="+mj-lt"/>
              <a:buAutoNum type="arabicPeriod"/>
            </a:pPr>
            <a:endParaRPr lang="en-US" dirty="0"/>
          </a:p>
        </p:txBody>
      </p:sp>
    </p:spTree>
    <p:extLst>
      <p:ext uri="{BB962C8B-B14F-4D97-AF65-F5344CB8AC3E}">
        <p14:creationId xmlns:p14="http://schemas.microsoft.com/office/powerpoint/2010/main" val="2391243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IN PRECIPITATION MEASUREMENT BY RAIN GAUGES</a:t>
            </a:r>
          </a:p>
        </p:txBody>
      </p:sp>
      <p:sp>
        <p:nvSpPr>
          <p:cNvPr id="3" name="Content Placeholder 2"/>
          <p:cNvSpPr>
            <a:spLocks noGrp="1"/>
          </p:cNvSpPr>
          <p:nvPr>
            <p:ph idx="1"/>
          </p:nvPr>
        </p:nvSpPr>
        <p:spPr/>
        <p:txBody>
          <a:bodyPr>
            <a:normAutofit lnSpcReduction="10000"/>
          </a:bodyPr>
          <a:lstStyle/>
          <a:p>
            <a:pPr>
              <a:buFont typeface="+mj-lt"/>
              <a:buAutoNum type="arabicPeriod"/>
            </a:pPr>
            <a:r>
              <a:rPr lang="en-US" dirty="0">
                <a:solidFill>
                  <a:schemeClr val="accent1">
                    <a:lumMod val="75000"/>
                  </a:schemeClr>
                </a:solidFill>
              </a:rPr>
              <a:t>Insertion of measuring stick:</a:t>
            </a:r>
            <a:r>
              <a:rPr lang="en-US" dirty="0"/>
              <a:t> measured amount will be more than actual. Error is roughly 1%.</a:t>
            </a:r>
          </a:p>
          <a:p>
            <a:pPr>
              <a:buFont typeface="+mj-lt"/>
              <a:buAutoNum type="arabicPeriod"/>
            </a:pPr>
            <a:r>
              <a:rPr lang="en-US" dirty="0">
                <a:solidFill>
                  <a:schemeClr val="accent1">
                    <a:lumMod val="75000"/>
                  </a:schemeClr>
                </a:solidFill>
              </a:rPr>
              <a:t>Dents in collector or receiver: </a:t>
            </a:r>
            <a:r>
              <a:rPr lang="en-US" dirty="0"/>
              <a:t>measuring area reduces and measures less than actual</a:t>
            </a:r>
          </a:p>
          <a:p>
            <a:pPr>
              <a:buFont typeface="+mj-lt"/>
              <a:buAutoNum type="arabicPeriod"/>
            </a:pPr>
            <a:r>
              <a:rPr lang="en-US" dirty="0">
                <a:solidFill>
                  <a:schemeClr val="accent1">
                    <a:lumMod val="75000"/>
                  </a:schemeClr>
                </a:solidFill>
              </a:rPr>
              <a:t>Dents in Measuring Cylinder: </a:t>
            </a:r>
            <a:r>
              <a:rPr lang="en-US" dirty="0"/>
              <a:t>measured amount is more than actual</a:t>
            </a:r>
          </a:p>
          <a:p>
            <a:pPr>
              <a:buFont typeface="+mj-lt"/>
              <a:buAutoNum type="arabicPeriod"/>
            </a:pPr>
            <a:r>
              <a:rPr lang="en-US" dirty="0">
                <a:solidFill>
                  <a:schemeClr val="accent1">
                    <a:lumMod val="75000"/>
                  </a:schemeClr>
                </a:solidFill>
              </a:rPr>
              <a:t>Initial wetting: </a:t>
            </a:r>
            <a:r>
              <a:rPr lang="en-US" dirty="0"/>
              <a:t>about 0.25mm of rain water is utilized to initially wet the surfaces of rain gauges</a:t>
            </a:r>
          </a:p>
          <a:p>
            <a:pPr>
              <a:buFont typeface="+mj-lt"/>
              <a:buAutoNum type="arabicPeriod"/>
            </a:pPr>
            <a:r>
              <a:rPr lang="en-US" dirty="0">
                <a:solidFill>
                  <a:schemeClr val="accent1">
                    <a:lumMod val="75000"/>
                  </a:schemeClr>
                </a:solidFill>
              </a:rPr>
              <a:t>Rain drop splashes:</a:t>
            </a:r>
          </a:p>
          <a:p>
            <a:pPr lvl="1">
              <a:buFont typeface="+mj-lt"/>
              <a:buAutoNum type="arabicPeriod"/>
            </a:pPr>
            <a:r>
              <a:rPr lang="en-US" dirty="0"/>
              <a:t>Rain drop splashes strike ground surface and enter into the collector. Grass can damp this effect. Measured amount is more than actual</a:t>
            </a:r>
          </a:p>
          <a:p>
            <a:pPr lvl="1">
              <a:buFont typeface="+mj-lt"/>
              <a:buAutoNum type="arabicPeriod"/>
            </a:pPr>
            <a:r>
              <a:rPr lang="en-US" dirty="0"/>
              <a:t>Splash may occur from rain gauge to the ground. A collar may be placed on the collector to reduce this. Measured amount is lesser than actual</a:t>
            </a:r>
          </a:p>
        </p:txBody>
      </p:sp>
    </p:spTree>
    <p:extLst>
      <p:ext uri="{BB962C8B-B14F-4D97-AF65-F5344CB8AC3E}">
        <p14:creationId xmlns:p14="http://schemas.microsoft.com/office/powerpoint/2010/main" val="247045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MEASUREMENTS OF PRECIPITATION</a:t>
            </a:r>
          </a:p>
        </p:txBody>
      </p:sp>
      <p:sp>
        <p:nvSpPr>
          <p:cNvPr id="3" name="Content Placeholder 2"/>
          <p:cNvSpPr>
            <a:spLocks noGrp="1"/>
          </p:cNvSpPr>
          <p:nvPr>
            <p:ph idx="1"/>
          </p:nvPr>
        </p:nvSpPr>
        <p:spPr/>
        <p:txBody>
          <a:bodyPr/>
          <a:lstStyle/>
          <a:p>
            <a:pPr marL="0" indent="0">
              <a:buNone/>
            </a:pPr>
            <a:r>
              <a:rPr lang="en-US" sz="2000" dirty="0">
                <a:solidFill>
                  <a:srgbClr val="00B0F0"/>
                </a:solidFill>
              </a:rPr>
              <a:t>1. AMOUNT OF PRECIPITATION</a:t>
            </a:r>
            <a:endParaRPr lang="en-US" dirty="0">
              <a:solidFill>
                <a:srgbClr val="00B0F0"/>
              </a:solidFill>
            </a:endParaRPr>
          </a:p>
          <a:p>
            <a:r>
              <a:rPr lang="en-US" dirty="0"/>
              <a:t>Total depth of rain water (or Snow) assuming that there is no evaporation, transpiration, surface water losses or infiltration</a:t>
            </a:r>
          </a:p>
          <a:p>
            <a:r>
              <a:rPr lang="en-US" dirty="0"/>
              <a:t>Units of measurements : mm or in</a:t>
            </a:r>
          </a:p>
          <a:p>
            <a:endParaRPr lang="en-US" dirty="0"/>
          </a:p>
          <a:p>
            <a:pPr marL="0" indent="0">
              <a:buNone/>
            </a:pPr>
            <a:r>
              <a:rPr lang="en-US" sz="2000" dirty="0">
                <a:solidFill>
                  <a:srgbClr val="00B0F0"/>
                </a:solidFill>
              </a:rPr>
              <a:t>2. DURATION OF PRECIPITATION</a:t>
            </a:r>
          </a:p>
          <a:p>
            <a:r>
              <a:rPr lang="en-US" dirty="0"/>
              <a:t>Difference between start time and ending time of the rain storm</a:t>
            </a:r>
          </a:p>
          <a:p>
            <a:r>
              <a:rPr lang="en-US" dirty="0"/>
              <a:t>Units of measurements: hours or minutes</a:t>
            </a:r>
          </a:p>
          <a:p>
            <a:endParaRPr lang="en-US" dirty="0"/>
          </a:p>
          <a:p>
            <a:endParaRPr lang="en-US" dirty="0"/>
          </a:p>
          <a:p>
            <a:endParaRPr lang="en-US" dirty="0"/>
          </a:p>
        </p:txBody>
      </p:sp>
    </p:spTree>
    <p:extLst>
      <p:ext uri="{BB962C8B-B14F-4D97-AF65-F5344CB8AC3E}">
        <p14:creationId xmlns:p14="http://schemas.microsoft.com/office/powerpoint/2010/main" val="177361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IN PRECIPITATION MEASUREMENT BY RAIN GAUGES</a:t>
            </a:r>
          </a:p>
        </p:txBody>
      </p:sp>
      <p:sp>
        <p:nvSpPr>
          <p:cNvPr id="3" name="Content Placeholder 2"/>
          <p:cNvSpPr>
            <a:spLocks noGrp="1"/>
          </p:cNvSpPr>
          <p:nvPr>
            <p:ph idx="1"/>
          </p:nvPr>
        </p:nvSpPr>
        <p:spPr/>
        <p:txBody>
          <a:bodyPr>
            <a:normAutofit lnSpcReduction="10000"/>
          </a:bodyPr>
          <a:lstStyle/>
          <a:p>
            <a:pPr>
              <a:buFont typeface="+mj-lt"/>
              <a:buAutoNum type="arabicPeriod" startAt="6"/>
            </a:pPr>
            <a:r>
              <a:rPr lang="en-US" dirty="0">
                <a:solidFill>
                  <a:schemeClr val="accent1">
                    <a:lumMod val="75000"/>
                  </a:schemeClr>
                </a:solidFill>
              </a:rPr>
              <a:t>Vertical updraft of wind: </a:t>
            </a:r>
            <a:r>
              <a:rPr lang="en-US" dirty="0"/>
              <a:t>reduces catch due to upward currents and acceleration of the precipitation drops. This deficiency is significant for small rain drops than the larger drops. That is why it affects the measurements of lighter rain more than for heavy rain.</a:t>
            </a:r>
          </a:p>
          <a:p>
            <a:pPr>
              <a:buFont typeface="+mj-lt"/>
              <a:buAutoNum type="arabicPeriod" startAt="6"/>
            </a:pPr>
            <a:r>
              <a:rPr lang="en-US" dirty="0">
                <a:solidFill>
                  <a:schemeClr val="accent1">
                    <a:lumMod val="75000"/>
                  </a:schemeClr>
                </a:solidFill>
              </a:rPr>
              <a:t>Non-Verticality of rain gauge: </a:t>
            </a:r>
            <a:r>
              <a:rPr lang="en-US" dirty="0"/>
              <a:t>catch area varies</a:t>
            </a:r>
          </a:p>
          <a:p>
            <a:pPr>
              <a:buFont typeface="+mj-lt"/>
              <a:buAutoNum type="arabicPeriod" startAt="6"/>
            </a:pPr>
            <a:r>
              <a:rPr lang="en-US" dirty="0">
                <a:solidFill>
                  <a:schemeClr val="accent1">
                    <a:lumMod val="75000"/>
                  </a:schemeClr>
                </a:solidFill>
              </a:rPr>
              <a:t>Frictional effect: </a:t>
            </a:r>
            <a:r>
              <a:rPr lang="en-US" dirty="0"/>
              <a:t>this is for recording gauges. For example if there is friction on pivot of tipping bucket will disrupt the movement of buckets and hence will cause errors in measurements</a:t>
            </a:r>
          </a:p>
          <a:p>
            <a:pPr>
              <a:buFont typeface="+mj-lt"/>
              <a:buAutoNum type="arabicPeriod" startAt="6"/>
            </a:pPr>
            <a:r>
              <a:rPr lang="en-US" dirty="0">
                <a:solidFill>
                  <a:schemeClr val="accent1">
                    <a:lumMod val="75000"/>
                  </a:schemeClr>
                </a:solidFill>
              </a:rPr>
              <a:t>Leakage of cylinders: </a:t>
            </a:r>
            <a:r>
              <a:rPr lang="en-US" dirty="0"/>
              <a:t>loss in amount of water gathered results in lesser than actual measurements.</a:t>
            </a:r>
          </a:p>
          <a:p>
            <a:pPr>
              <a:buFont typeface="+mj-lt"/>
              <a:buAutoNum type="arabicPeriod" startAt="6"/>
            </a:pPr>
            <a:r>
              <a:rPr lang="en-US" dirty="0">
                <a:solidFill>
                  <a:schemeClr val="accent1">
                    <a:lumMod val="75000"/>
                  </a:schemeClr>
                </a:solidFill>
              </a:rPr>
              <a:t>By evaporation:</a:t>
            </a:r>
            <a:r>
              <a:rPr lang="en-US" dirty="0"/>
              <a:t> in some cases evaporation may reduce the amount of gathered water. This might be overcome by putting a thin layer of some oil in gauge which will reduce evaporation.</a:t>
            </a:r>
          </a:p>
          <a:p>
            <a:pPr>
              <a:buFont typeface="+mj-lt"/>
              <a:buAutoNum type="arabicPeriod" startAt="6"/>
            </a:pPr>
            <a:endParaRPr lang="en-US" dirty="0"/>
          </a:p>
        </p:txBody>
      </p:sp>
    </p:spTree>
    <p:extLst>
      <p:ext uri="{BB962C8B-B14F-4D97-AF65-F5344CB8AC3E}">
        <p14:creationId xmlns:p14="http://schemas.microsoft.com/office/powerpoint/2010/main" val="1558825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400" b="1" dirty="0">
                <a:solidFill>
                  <a:schemeClr val="accent1">
                    <a:lumMod val="75000"/>
                  </a:schemeClr>
                </a:solidFill>
                <a:latin typeface="Broadway" panose="04040905080B02020502" pitchFamily="82" charset="0"/>
              </a:rPr>
              <a:t>THANK YOU ANY QUESTIONS??</a:t>
            </a:r>
          </a:p>
        </p:txBody>
      </p:sp>
    </p:spTree>
    <p:extLst>
      <p:ext uri="{BB962C8B-B14F-4D97-AF65-F5344CB8AC3E}">
        <p14:creationId xmlns:p14="http://schemas.microsoft.com/office/powerpoint/2010/main" val="75319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MEASUREMENTS OF PRECIPITATION</a:t>
            </a:r>
          </a:p>
        </p:txBody>
      </p:sp>
      <p:sp>
        <p:nvSpPr>
          <p:cNvPr id="3" name="Content Placeholder 2"/>
          <p:cNvSpPr>
            <a:spLocks noGrp="1"/>
          </p:cNvSpPr>
          <p:nvPr>
            <p:ph idx="1"/>
          </p:nvPr>
        </p:nvSpPr>
        <p:spPr/>
        <p:txBody>
          <a:bodyPr/>
          <a:lstStyle/>
          <a:p>
            <a:pPr marL="0" indent="0">
              <a:buNone/>
            </a:pPr>
            <a:r>
              <a:rPr lang="en-US" sz="2000" dirty="0">
                <a:solidFill>
                  <a:srgbClr val="00B0F0"/>
                </a:solidFill>
              </a:rPr>
              <a:t>3. INTENSITY OF PRECIPITATION</a:t>
            </a:r>
          </a:p>
          <a:p>
            <a:r>
              <a:rPr lang="en-US" dirty="0"/>
              <a:t>Amount of precipitation per unit time at a place, also known as “Rain Rate”</a:t>
            </a:r>
          </a:p>
          <a:p>
            <a:r>
              <a:rPr lang="en-US" dirty="0"/>
              <a:t>Intensity depicts how fast or slow the rain storm is</a:t>
            </a:r>
          </a:p>
          <a:p>
            <a:r>
              <a:rPr lang="en-US" dirty="0"/>
              <a:t>Units of measurements: mm/hour</a:t>
            </a:r>
          </a:p>
          <a:p>
            <a:endParaRPr lang="en-US" dirty="0"/>
          </a:p>
          <a:p>
            <a:pPr marL="0" lvl="0" indent="0">
              <a:buClr>
                <a:srgbClr val="5FCBEF"/>
              </a:buClr>
              <a:buNone/>
            </a:pPr>
            <a:r>
              <a:rPr lang="en-US" sz="2000" dirty="0">
                <a:solidFill>
                  <a:srgbClr val="00B0F0"/>
                </a:solidFill>
              </a:rPr>
              <a:t>4. AREAL EXTENT OF PRECIPITATION</a:t>
            </a:r>
          </a:p>
          <a:p>
            <a:r>
              <a:rPr lang="en-US" dirty="0"/>
              <a:t>The area over which rainfall occurs</a:t>
            </a:r>
          </a:p>
          <a:p>
            <a:r>
              <a:rPr lang="en-US" dirty="0"/>
              <a:t>Units of Measurements: miles</a:t>
            </a:r>
            <a:r>
              <a:rPr lang="en-US" baseline="30000" dirty="0"/>
              <a:t>2</a:t>
            </a:r>
            <a:r>
              <a:rPr lang="en-US" dirty="0"/>
              <a:t> or km</a:t>
            </a:r>
            <a:r>
              <a:rPr lang="en-US" baseline="30000" dirty="0"/>
              <a:t>2</a:t>
            </a:r>
            <a:endParaRPr lang="en-US" dirty="0"/>
          </a:p>
        </p:txBody>
      </p:sp>
    </p:spTree>
    <p:extLst>
      <p:ext uri="{BB962C8B-B14F-4D97-AF65-F5344CB8AC3E}">
        <p14:creationId xmlns:p14="http://schemas.microsoft.com/office/powerpoint/2010/main" val="416719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APPROACHES TO MEASURE RAINFALL</a:t>
            </a:r>
          </a:p>
        </p:txBody>
      </p:sp>
      <p:sp>
        <p:nvSpPr>
          <p:cNvPr id="3" name="Content Placeholder 2"/>
          <p:cNvSpPr>
            <a:spLocks noGrp="1"/>
          </p:cNvSpPr>
          <p:nvPr>
            <p:ph idx="1"/>
          </p:nvPr>
        </p:nvSpPr>
        <p:spPr/>
        <p:txBody>
          <a:bodyPr/>
          <a:lstStyle/>
          <a:p>
            <a:r>
              <a:rPr lang="en-US" dirty="0"/>
              <a:t>Rain gauges		Ground Measurements</a:t>
            </a:r>
          </a:p>
          <a:p>
            <a:r>
              <a:rPr lang="en-US" dirty="0"/>
              <a:t>Using radars		Atmospheric Measurements</a:t>
            </a:r>
          </a:p>
          <a:p>
            <a:r>
              <a:rPr lang="en-US" dirty="0"/>
              <a:t>Satellite measurements		Remote sensing</a:t>
            </a:r>
          </a:p>
          <a:p>
            <a:endParaRPr lang="en-US" dirty="0"/>
          </a:p>
          <a:p>
            <a:r>
              <a:rPr lang="en-US" dirty="0"/>
              <a:t>Ground measurements being the accurate most as it is closest to actual rain that falls on the adjacent ground</a:t>
            </a:r>
          </a:p>
          <a:p>
            <a:r>
              <a:rPr lang="en-US" dirty="0"/>
              <a:t>That is why is the reliable most method of measurement</a:t>
            </a:r>
          </a:p>
        </p:txBody>
      </p:sp>
      <p:sp>
        <p:nvSpPr>
          <p:cNvPr id="4" name="Right Arrow 3"/>
          <p:cNvSpPr/>
          <p:nvPr/>
        </p:nvSpPr>
        <p:spPr>
          <a:xfrm>
            <a:off x="2410691" y="2258291"/>
            <a:ext cx="526473"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438398" y="2660077"/>
            <a:ext cx="526473"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685312" y="3061856"/>
            <a:ext cx="526473"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19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RAIN GAUGES</a:t>
            </a:r>
          </a:p>
        </p:txBody>
      </p:sp>
      <p:sp>
        <p:nvSpPr>
          <p:cNvPr id="3" name="Content Placeholder 2"/>
          <p:cNvSpPr>
            <a:spLocks noGrp="1"/>
          </p:cNvSpPr>
          <p:nvPr>
            <p:ph idx="1"/>
          </p:nvPr>
        </p:nvSpPr>
        <p:spPr/>
        <p:txBody>
          <a:bodyPr/>
          <a:lstStyle/>
          <a:p>
            <a:pPr marL="0" indent="0">
              <a:buNone/>
            </a:pPr>
            <a:r>
              <a:rPr lang="en-US" sz="2000" dirty="0">
                <a:solidFill>
                  <a:srgbClr val="00B0F0"/>
                </a:solidFill>
              </a:rPr>
              <a:t>Types of rain gauges</a:t>
            </a:r>
          </a:p>
          <a:p>
            <a:pPr lvl="1"/>
            <a:r>
              <a:rPr lang="en-US" dirty="0"/>
              <a:t>Non-recording type rain gauges</a:t>
            </a:r>
          </a:p>
          <a:p>
            <a:pPr lvl="1"/>
            <a:r>
              <a:rPr lang="en-US" dirty="0"/>
              <a:t>Recording type rain gauges</a:t>
            </a:r>
          </a:p>
          <a:p>
            <a:pPr marL="0" indent="0">
              <a:buNone/>
            </a:pPr>
            <a:r>
              <a:rPr lang="en-US" sz="2000" dirty="0">
                <a:solidFill>
                  <a:srgbClr val="00B0F0"/>
                </a:solidFill>
              </a:rPr>
              <a:t>Non-Recording Gauges</a:t>
            </a:r>
          </a:p>
          <a:p>
            <a:pPr lvl="1"/>
            <a:r>
              <a:rPr lang="en-US" dirty="0"/>
              <a:t>Gives total amount of precipitation in the interval e.g., 24 hors for daily observation</a:t>
            </a:r>
          </a:p>
          <a:p>
            <a:pPr lvl="1"/>
            <a:r>
              <a:rPr lang="en-US" dirty="0"/>
              <a:t>Doesn’t provide continuous record</a:t>
            </a:r>
          </a:p>
          <a:p>
            <a:pPr lvl="1"/>
            <a:r>
              <a:rPr lang="en-US" dirty="0"/>
              <a:t>Observer visits at prescribed time and measures rain e.g., 8 O’clock in the morning for daily observation</a:t>
            </a:r>
          </a:p>
          <a:p>
            <a:pPr lvl="1"/>
            <a:r>
              <a:rPr lang="en-US" dirty="0"/>
              <a:t>Examples : Standard Rain Gauge or US national weather bureau Rain gauge</a:t>
            </a:r>
          </a:p>
          <a:p>
            <a:pPr lvl="1"/>
            <a:endParaRPr lang="en-US" dirty="0"/>
          </a:p>
        </p:txBody>
      </p:sp>
    </p:spTree>
    <p:extLst>
      <p:ext uri="{BB962C8B-B14F-4D97-AF65-F5344CB8AC3E}">
        <p14:creationId xmlns:p14="http://schemas.microsoft.com/office/powerpoint/2010/main" val="245667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RAIN GAUGES</a:t>
            </a:r>
          </a:p>
        </p:txBody>
      </p:sp>
      <p:sp>
        <p:nvSpPr>
          <p:cNvPr id="3" name="Content Placeholder 2"/>
          <p:cNvSpPr>
            <a:spLocks noGrp="1"/>
          </p:cNvSpPr>
          <p:nvPr>
            <p:ph idx="1"/>
          </p:nvPr>
        </p:nvSpPr>
        <p:spPr/>
        <p:txBody>
          <a:bodyPr/>
          <a:lstStyle/>
          <a:p>
            <a:pPr marL="0" indent="0">
              <a:buNone/>
            </a:pPr>
            <a:r>
              <a:rPr lang="en-US" sz="2000" dirty="0">
                <a:solidFill>
                  <a:srgbClr val="00B0F0"/>
                </a:solidFill>
              </a:rPr>
              <a:t>Recording type Rain gauges:</a:t>
            </a:r>
          </a:p>
          <a:p>
            <a:pPr lvl="1"/>
            <a:r>
              <a:rPr lang="en-US" dirty="0"/>
              <a:t>They give continuous record of amount of precipitation for interval on a graph paper attached called “Rain Chart”</a:t>
            </a:r>
          </a:p>
          <a:p>
            <a:pPr lvl="1"/>
            <a:r>
              <a:rPr lang="en-US" dirty="0"/>
              <a:t>Examples: Tipping Bucket type Rain Gauge, Weighing type rain gauge, float type rain gauge ,etc.</a:t>
            </a:r>
          </a:p>
          <a:p>
            <a:pPr lvl="1"/>
            <a:endParaRPr lang="en-US" dirty="0"/>
          </a:p>
        </p:txBody>
      </p:sp>
    </p:spTree>
    <p:extLst>
      <p:ext uri="{BB962C8B-B14F-4D97-AF65-F5344CB8AC3E}">
        <p14:creationId xmlns:p14="http://schemas.microsoft.com/office/powerpoint/2010/main" val="214664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RAIN GAUGES</a:t>
            </a:r>
          </a:p>
        </p:txBody>
      </p:sp>
      <p:sp>
        <p:nvSpPr>
          <p:cNvPr id="3" name="Content Placeholder 2"/>
          <p:cNvSpPr>
            <a:spLocks noGrp="1"/>
          </p:cNvSpPr>
          <p:nvPr>
            <p:ph idx="1"/>
          </p:nvPr>
        </p:nvSpPr>
        <p:spPr/>
        <p:txBody>
          <a:bodyPr/>
          <a:lstStyle/>
          <a:p>
            <a:endParaRPr lang="en-US"/>
          </a:p>
        </p:txBody>
      </p:sp>
      <p:pic>
        <p:nvPicPr>
          <p:cNvPr id="2050" name="Picture 2" descr="Image result for 24 hours rainfall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270000"/>
            <a:ext cx="9412494" cy="480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02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RAIN GAUGES</a:t>
            </a:r>
          </a:p>
        </p:txBody>
      </p:sp>
      <p:sp>
        <p:nvSpPr>
          <p:cNvPr id="3" name="Content Placeholder 2"/>
          <p:cNvSpPr>
            <a:spLocks noGrp="1"/>
          </p:cNvSpPr>
          <p:nvPr>
            <p:ph idx="1"/>
          </p:nvPr>
        </p:nvSpPr>
        <p:spPr/>
        <p:txBody>
          <a:bodyPr>
            <a:normAutofit/>
          </a:bodyPr>
          <a:lstStyle/>
          <a:p>
            <a:pPr marL="0" indent="0">
              <a:buNone/>
            </a:pPr>
            <a:r>
              <a:rPr lang="en-US" sz="2000" dirty="0">
                <a:solidFill>
                  <a:srgbClr val="00B0F0"/>
                </a:solidFill>
              </a:rPr>
              <a:t>What information is obtained from rain chart?</a:t>
            </a:r>
          </a:p>
          <a:p>
            <a:pPr lvl="1"/>
            <a:r>
              <a:rPr lang="en-US" dirty="0"/>
              <a:t>No. of Rain storms</a:t>
            </a:r>
          </a:p>
          <a:p>
            <a:pPr lvl="1"/>
            <a:r>
              <a:rPr lang="en-US" dirty="0"/>
              <a:t>Amount of precipitation in each rain storm</a:t>
            </a:r>
          </a:p>
          <a:p>
            <a:pPr lvl="1"/>
            <a:r>
              <a:rPr lang="en-US" dirty="0"/>
              <a:t>Duration of precipitation in each rain storm</a:t>
            </a:r>
          </a:p>
          <a:p>
            <a:pPr lvl="1"/>
            <a:r>
              <a:rPr lang="en-US" dirty="0"/>
              <a:t>Intensity of precipitation</a:t>
            </a:r>
          </a:p>
          <a:p>
            <a:pPr lvl="1"/>
            <a:r>
              <a:rPr lang="en-US" dirty="0"/>
              <a:t>Total daily amounts</a:t>
            </a:r>
          </a:p>
          <a:p>
            <a:r>
              <a:rPr lang="en-US" dirty="0"/>
              <a:t>Observer visits the recording rain gauge after fixed intervals and removes the older rain chart and replaces with a new one</a:t>
            </a:r>
          </a:p>
          <a:p>
            <a:pPr lvl="1"/>
            <a:endParaRPr lang="en-US" dirty="0"/>
          </a:p>
          <a:p>
            <a:pPr marL="457200" lvl="1" indent="0">
              <a:buNone/>
            </a:pPr>
            <a:endParaRPr lang="en-US" dirty="0"/>
          </a:p>
        </p:txBody>
      </p:sp>
    </p:spTree>
    <p:extLst>
      <p:ext uri="{BB962C8B-B14F-4D97-AF65-F5344CB8AC3E}">
        <p14:creationId xmlns:p14="http://schemas.microsoft.com/office/powerpoint/2010/main" val="7166123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3651</TotalTime>
  <Words>1591</Words>
  <Application>Microsoft Office PowerPoint</Application>
  <PresentationFormat>Widescreen</PresentationFormat>
  <Paragraphs>209</Paragraphs>
  <Slides>31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Broadway</vt:lpstr>
      <vt:lpstr>Calibri</vt:lpstr>
      <vt:lpstr>Cambria Math</vt:lpstr>
      <vt:lpstr>Trebuchet MS</vt:lpstr>
      <vt:lpstr>Wingdings</vt:lpstr>
      <vt:lpstr>Wingdings 3</vt:lpstr>
      <vt:lpstr>Facet</vt:lpstr>
      <vt:lpstr>MEASUREMENTS OF PRECIPITATION</vt:lpstr>
      <vt:lpstr>MEASUREMENTS OF PRECIPITATION</vt:lpstr>
      <vt:lpstr>MEASUREMENTS OF PRECIPITATION</vt:lpstr>
      <vt:lpstr>MEASUREMENTS OF PRECIPITATION</vt:lpstr>
      <vt:lpstr>MAIN APPROACHES TO MEASURE RAINFALL</vt:lpstr>
      <vt:lpstr>RAIN GAUGES</vt:lpstr>
      <vt:lpstr>RAIN GAUGES</vt:lpstr>
      <vt:lpstr>RAIN GAUGES</vt:lpstr>
      <vt:lpstr>RAIN GAUGES</vt:lpstr>
      <vt:lpstr>STANDARD RAIN GAUGE/ US NATIONAL WEATHER BUREAU RAIN GAUGE</vt:lpstr>
      <vt:lpstr>STANDARD RAIN GAUGE/ US NATIONAL WEATHER BUREAU RAIN GAUGE</vt:lpstr>
      <vt:lpstr>STANDARD RAIN GAUGE/ US NATIONAL WEATHER BUREAU RAIN GAUGE</vt:lpstr>
      <vt:lpstr>STANDARD RAIN GAUGE/ US NATIONAL WEATHER BUREAU RAIN GAUGE</vt:lpstr>
      <vt:lpstr>STANDARD RAIN GAUGE/ US NATIONAL WEATHER BUREAU RAIN GAUGE</vt:lpstr>
      <vt:lpstr>STANDARD RAIN GAUGE/ US NATIONAL WEATHER BUREAU RAIN GAUGE</vt:lpstr>
      <vt:lpstr>STANDARD RAIN GAUGE/ US NATIONAL WEATHER BUREAU RAIN GAUGE</vt:lpstr>
      <vt:lpstr>RECORDING TYPE RAIN GAUGES</vt:lpstr>
      <vt:lpstr>TIPPING BUCKET TYPE RAIN GAUGE</vt:lpstr>
      <vt:lpstr>TIPPING BUCKET TYPE RAIN GAUGE</vt:lpstr>
      <vt:lpstr>TIPPING BUCKET TYPE RAIN GAUGE</vt:lpstr>
      <vt:lpstr>WEIGHING BUCKET TYPE RAIN GAUGE</vt:lpstr>
      <vt:lpstr>WEIGHING BUCKET TYPE RAIN GAUGE</vt:lpstr>
      <vt:lpstr>WEIGHING BUCKET TYPE RAIN GAUGE</vt:lpstr>
      <vt:lpstr>FLOAT TYPE RAIN GAUGE</vt:lpstr>
      <vt:lpstr>SNOWFALL MEASUREMENTS</vt:lpstr>
      <vt:lpstr>MEASURING EQUIVALENT AMOUNT OF WATER</vt:lpstr>
      <vt:lpstr>MEASURING EQUIVALENT AMOUNT OF WATER</vt:lpstr>
      <vt:lpstr>SITE SELECTION FOR A RAIN GAUGE</vt:lpstr>
      <vt:lpstr>ERRORS IN PRECIPITATION MEASUREMENT BY RAIN GAUGES</vt:lpstr>
      <vt:lpstr>ERRORS IN PRECIPITATION MEASUREMENT BY RAIN GAUGES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MEASUREMENTS OF PRECIPITATION</dc:title>
  <dc:creator>Rabeea</dc:creator>
  <cp:lastModifiedBy>Usman Iftikhar</cp:lastModifiedBy>
  <cp:revision>45</cp:revision>
  <dcterms:created xsi:type="dcterms:W3CDTF">2016-09-25T08:56:44Z</dcterms:created>
  <dcterms:modified xsi:type="dcterms:W3CDTF">2018-08-03T12:19:05Z</dcterms:modified>
</cp:coreProperties>
</file>