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80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6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FB2ED9-1D8C-4F6F-86C2-049C93546CD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E45852F-3722-438E-8F91-1D86C5EE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rain gaug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569"/>
            <a:ext cx="12126248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5687" y="3988904"/>
            <a:ext cx="4890560" cy="15268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doni MT Condensed" panose="02070606080606020203" pitchFamily="18" charset="0"/>
              </a:rPr>
              <a:t>PRECIPITATION GAUGE NETWORK</a:t>
            </a:r>
            <a:endParaRPr lang="en-US" b="1" dirty="0">
              <a:solidFill>
                <a:srgbClr val="FFFF00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4156" y="5515754"/>
            <a:ext cx="3552091" cy="77903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LECTURE 5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a)ARITHMETIC MEAN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5748" y="71598"/>
                <a:ext cx="6305724" cy="6647254"/>
              </a:xfrm>
            </p:spPr>
            <p:txBody>
              <a:bodyPr/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NAP of the index stations are within 10% of the station at which precipitation data is missing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Missing data then can be estimated by simple arithmetic average of the precipitation of that day or the year at index stations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US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: Missing precipitation at station X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,P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=Precipitations at index stations at same time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5748" y="71598"/>
                <a:ext cx="6305724" cy="6647254"/>
              </a:xfrm>
              <a:blipFill rotWithShape="0">
                <a:blip r:embed="rId2"/>
                <a:stretch>
                  <a:fillRect l="-96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303066" y="2892335"/>
            <a:ext cx="2556260" cy="2126891"/>
            <a:chOff x="8335658" y="3872996"/>
            <a:chExt cx="2556260" cy="2126891"/>
          </a:xfrm>
        </p:grpSpPr>
        <p:sp>
          <p:nvSpPr>
            <p:cNvPr id="4" name="Freeform 3"/>
            <p:cNvSpPr/>
            <p:nvPr/>
          </p:nvSpPr>
          <p:spPr>
            <a:xfrm rot="2330019">
              <a:off x="8335658" y="3872996"/>
              <a:ext cx="2556260" cy="2126891"/>
            </a:xfrm>
            <a:custGeom>
              <a:avLst/>
              <a:gdLst>
                <a:gd name="connsiteX0" fmla="*/ 636105 w 2048001"/>
                <a:gd name="connsiteY0" fmla="*/ 344556 h 1736035"/>
                <a:gd name="connsiteX1" fmla="*/ 649357 w 2048001"/>
                <a:gd name="connsiteY1" fmla="*/ 159026 h 1736035"/>
                <a:gd name="connsiteX2" fmla="*/ 662609 w 2048001"/>
                <a:gd name="connsiteY2" fmla="*/ 119269 h 1736035"/>
                <a:gd name="connsiteX3" fmla="*/ 702365 w 2048001"/>
                <a:gd name="connsiteY3" fmla="*/ 92765 h 1736035"/>
                <a:gd name="connsiteX4" fmla="*/ 728870 w 2048001"/>
                <a:gd name="connsiteY4" fmla="*/ 53009 h 1736035"/>
                <a:gd name="connsiteX5" fmla="*/ 834887 w 2048001"/>
                <a:gd name="connsiteY5" fmla="*/ 0 h 1736035"/>
                <a:gd name="connsiteX6" fmla="*/ 1099931 w 2048001"/>
                <a:gd name="connsiteY6" fmla="*/ 13252 h 1736035"/>
                <a:gd name="connsiteX7" fmla="*/ 1139687 w 2048001"/>
                <a:gd name="connsiteY7" fmla="*/ 26504 h 1736035"/>
                <a:gd name="connsiteX8" fmla="*/ 1709531 w 2048001"/>
                <a:gd name="connsiteY8" fmla="*/ 39756 h 1736035"/>
                <a:gd name="connsiteX9" fmla="*/ 1789044 w 2048001"/>
                <a:gd name="connsiteY9" fmla="*/ 66261 h 1736035"/>
                <a:gd name="connsiteX10" fmla="*/ 1868557 w 2048001"/>
                <a:gd name="connsiteY10" fmla="*/ 106017 h 1736035"/>
                <a:gd name="connsiteX11" fmla="*/ 1948070 w 2048001"/>
                <a:gd name="connsiteY11" fmla="*/ 212035 h 1736035"/>
                <a:gd name="connsiteX12" fmla="*/ 1974574 w 2048001"/>
                <a:gd name="connsiteY12" fmla="*/ 251791 h 1736035"/>
                <a:gd name="connsiteX13" fmla="*/ 1961322 w 2048001"/>
                <a:gd name="connsiteY13" fmla="*/ 357809 h 1736035"/>
                <a:gd name="connsiteX14" fmla="*/ 1948070 w 2048001"/>
                <a:gd name="connsiteY14" fmla="*/ 424069 h 1736035"/>
                <a:gd name="connsiteX15" fmla="*/ 1987826 w 2048001"/>
                <a:gd name="connsiteY15" fmla="*/ 715617 h 1736035"/>
                <a:gd name="connsiteX16" fmla="*/ 2014331 w 2048001"/>
                <a:gd name="connsiteY16" fmla="*/ 755374 h 1736035"/>
                <a:gd name="connsiteX17" fmla="*/ 2027583 w 2048001"/>
                <a:gd name="connsiteY17" fmla="*/ 795130 h 1736035"/>
                <a:gd name="connsiteX18" fmla="*/ 2027583 w 2048001"/>
                <a:gd name="connsiteY18" fmla="*/ 1219200 h 1736035"/>
                <a:gd name="connsiteX19" fmla="*/ 1974574 w 2048001"/>
                <a:gd name="connsiteY19" fmla="*/ 1325217 h 1736035"/>
                <a:gd name="connsiteX20" fmla="*/ 1948070 w 2048001"/>
                <a:gd name="connsiteY20" fmla="*/ 1378226 h 1736035"/>
                <a:gd name="connsiteX21" fmla="*/ 1934818 w 2048001"/>
                <a:gd name="connsiteY21" fmla="*/ 1417983 h 1736035"/>
                <a:gd name="connsiteX22" fmla="*/ 1855305 w 2048001"/>
                <a:gd name="connsiteY22" fmla="*/ 1497496 h 1736035"/>
                <a:gd name="connsiteX23" fmla="*/ 1789044 w 2048001"/>
                <a:gd name="connsiteY23" fmla="*/ 1563756 h 1736035"/>
                <a:gd name="connsiteX24" fmla="*/ 1762539 w 2048001"/>
                <a:gd name="connsiteY24" fmla="*/ 1590261 h 1736035"/>
                <a:gd name="connsiteX25" fmla="*/ 1709531 w 2048001"/>
                <a:gd name="connsiteY25" fmla="*/ 1616765 h 1736035"/>
                <a:gd name="connsiteX26" fmla="*/ 1683026 w 2048001"/>
                <a:gd name="connsiteY26" fmla="*/ 1643269 h 1736035"/>
                <a:gd name="connsiteX27" fmla="*/ 1603513 w 2048001"/>
                <a:gd name="connsiteY27" fmla="*/ 1669774 h 1736035"/>
                <a:gd name="connsiteX28" fmla="*/ 1351722 w 2048001"/>
                <a:gd name="connsiteY28" fmla="*/ 1656522 h 1736035"/>
                <a:gd name="connsiteX29" fmla="*/ 1205948 w 2048001"/>
                <a:gd name="connsiteY29" fmla="*/ 1616765 h 1736035"/>
                <a:gd name="connsiteX30" fmla="*/ 967409 w 2048001"/>
                <a:gd name="connsiteY30" fmla="*/ 1630017 h 1736035"/>
                <a:gd name="connsiteX31" fmla="*/ 927652 w 2048001"/>
                <a:gd name="connsiteY31" fmla="*/ 1643269 h 1736035"/>
                <a:gd name="connsiteX32" fmla="*/ 821635 w 2048001"/>
                <a:gd name="connsiteY32" fmla="*/ 1669774 h 1736035"/>
                <a:gd name="connsiteX33" fmla="*/ 768626 w 2048001"/>
                <a:gd name="connsiteY33" fmla="*/ 1683026 h 1736035"/>
                <a:gd name="connsiteX34" fmla="*/ 715618 w 2048001"/>
                <a:gd name="connsiteY34" fmla="*/ 1709530 h 1736035"/>
                <a:gd name="connsiteX35" fmla="*/ 636105 w 2048001"/>
                <a:gd name="connsiteY35" fmla="*/ 1722783 h 1736035"/>
                <a:gd name="connsiteX36" fmla="*/ 596348 w 2048001"/>
                <a:gd name="connsiteY36" fmla="*/ 1736035 h 1736035"/>
                <a:gd name="connsiteX37" fmla="*/ 291548 w 2048001"/>
                <a:gd name="connsiteY37" fmla="*/ 1722783 h 1736035"/>
                <a:gd name="connsiteX38" fmla="*/ 225287 w 2048001"/>
                <a:gd name="connsiteY38" fmla="*/ 1683026 h 1736035"/>
                <a:gd name="connsiteX39" fmla="*/ 159026 w 2048001"/>
                <a:gd name="connsiteY39" fmla="*/ 1656522 h 1736035"/>
                <a:gd name="connsiteX40" fmla="*/ 79513 w 2048001"/>
                <a:gd name="connsiteY40" fmla="*/ 1550504 h 1736035"/>
                <a:gd name="connsiteX41" fmla="*/ 26505 w 2048001"/>
                <a:gd name="connsiteY41" fmla="*/ 1470991 h 1736035"/>
                <a:gd name="connsiteX42" fmla="*/ 0 w 2048001"/>
                <a:gd name="connsiteY42" fmla="*/ 1391478 h 1736035"/>
                <a:gd name="connsiteX43" fmla="*/ 13252 w 2048001"/>
                <a:gd name="connsiteY43" fmla="*/ 967409 h 1736035"/>
                <a:gd name="connsiteX44" fmla="*/ 66261 w 2048001"/>
                <a:gd name="connsiteY44" fmla="*/ 848139 h 1736035"/>
                <a:gd name="connsiteX45" fmla="*/ 119270 w 2048001"/>
                <a:gd name="connsiteY45" fmla="*/ 821635 h 1736035"/>
                <a:gd name="connsiteX46" fmla="*/ 185531 w 2048001"/>
                <a:gd name="connsiteY46" fmla="*/ 781878 h 1736035"/>
                <a:gd name="connsiteX47" fmla="*/ 238539 w 2048001"/>
                <a:gd name="connsiteY47" fmla="*/ 742122 h 1736035"/>
                <a:gd name="connsiteX48" fmla="*/ 344557 w 2048001"/>
                <a:gd name="connsiteY48" fmla="*/ 715617 h 1736035"/>
                <a:gd name="connsiteX49" fmla="*/ 543339 w 2048001"/>
                <a:gd name="connsiteY49" fmla="*/ 675861 h 1736035"/>
                <a:gd name="connsiteX50" fmla="*/ 583096 w 2048001"/>
                <a:gd name="connsiteY50" fmla="*/ 662609 h 1736035"/>
                <a:gd name="connsiteX51" fmla="*/ 636105 w 2048001"/>
                <a:gd name="connsiteY51" fmla="*/ 556591 h 1736035"/>
                <a:gd name="connsiteX52" fmla="*/ 662609 w 2048001"/>
                <a:gd name="connsiteY52" fmla="*/ 463826 h 1736035"/>
                <a:gd name="connsiteX53" fmla="*/ 636105 w 2048001"/>
                <a:gd name="connsiteY53" fmla="*/ 344556 h 173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48001" h="1736035">
                  <a:moveTo>
                    <a:pt x="636105" y="344556"/>
                  </a:moveTo>
                  <a:cubicBezTo>
                    <a:pt x="633896" y="293756"/>
                    <a:pt x="642113" y="220602"/>
                    <a:pt x="649357" y="159026"/>
                  </a:cubicBezTo>
                  <a:cubicBezTo>
                    <a:pt x="650989" y="145153"/>
                    <a:pt x="653883" y="130177"/>
                    <a:pt x="662609" y="119269"/>
                  </a:cubicBezTo>
                  <a:cubicBezTo>
                    <a:pt x="672558" y="106832"/>
                    <a:pt x="689113" y="101600"/>
                    <a:pt x="702365" y="92765"/>
                  </a:cubicBezTo>
                  <a:cubicBezTo>
                    <a:pt x="711200" y="79513"/>
                    <a:pt x="715822" y="62143"/>
                    <a:pt x="728870" y="53009"/>
                  </a:cubicBezTo>
                  <a:cubicBezTo>
                    <a:pt x="761238" y="30351"/>
                    <a:pt x="834887" y="0"/>
                    <a:pt x="834887" y="0"/>
                  </a:cubicBezTo>
                  <a:cubicBezTo>
                    <a:pt x="923235" y="4417"/>
                    <a:pt x="1011805" y="5589"/>
                    <a:pt x="1099931" y="13252"/>
                  </a:cubicBezTo>
                  <a:cubicBezTo>
                    <a:pt x="1113847" y="14462"/>
                    <a:pt x="1125731" y="25897"/>
                    <a:pt x="1139687" y="26504"/>
                  </a:cubicBezTo>
                  <a:cubicBezTo>
                    <a:pt x="1329507" y="34757"/>
                    <a:pt x="1519583" y="35339"/>
                    <a:pt x="1709531" y="39756"/>
                  </a:cubicBezTo>
                  <a:cubicBezTo>
                    <a:pt x="1736035" y="48591"/>
                    <a:pt x="1765798" y="50764"/>
                    <a:pt x="1789044" y="66261"/>
                  </a:cubicBezTo>
                  <a:cubicBezTo>
                    <a:pt x="1840423" y="100514"/>
                    <a:pt x="1813690" y="87729"/>
                    <a:pt x="1868557" y="106017"/>
                  </a:cubicBezTo>
                  <a:cubicBezTo>
                    <a:pt x="1917585" y="155047"/>
                    <a:pt x="1888131" y="122126"/>
                    <a:pt x="1948070" y="212035"/>
                  </a:cubicBezTo>
                  <a:lnTo>
                    <a:pt x="1974574" y="251791"/>
                  </a:lnTo>
                  <a:cubicBezTo>
                    <a:pt x="1970157" y="287130"/>
                    <a:pt x="1966737" y="322609"/>
                    <a:pt x="1961322" y="357809"/>
                  </a:cubicBezTo>
                  <a:cubicBezTo>
                    <a:pt x="1957897" y="380071"/>
                    <a:pt x="1948070" y="401545"/>
                    <a:pt x="1948070" y="424069"/>
                  </a:cubicBezTo>
                  <a:cubicBezTo>
                    <a:pt x="1948070" y="455572"/>
                    <a:pt x="1944844" y="651145"/>
                    <a:pt x="1987826" y="715617"/>
                  </a:cubicBezTo>
                  <a:lnTo>
                    <a:pt x="2014331" y="755374"/>
                  </a:lnTo>
                  <a:cubicBezTo>
                    <a:pt x="2018748" y="768626"/>
                    <a:pt x="2024195" y="781578"/>
                    <a:pt x="2027583" y="795130"/>
                  </a:cubicBezTo>
                  <a:cubicBezTo>
                    <a:pt x="2063781" y="939921"/>
                    <a:pt x="2044111" y="1042902"/>
                    <a:pt x="2027583" y="1219200"/>
                  </a:cubicBezTo>
                  <a:cubicBezTo>
                    <a:pt x="2023193" y="1266025"/>
                    <a:pt x="1995508" y="1288582"/>
                    <a:pt x="1974574" y="1325217"/>
                  </a:cubicBezTo>
                  <a:cubicBezTo>
                    <a:pt x="1964773" y="1342369"/>
                    <a:pt x="1955852" y="1360068"/>
                    <a:pt x="1948070" y="1378226"/>
                  </a:cubicBezTo>
                  <a:cubicBezTo>
                    <a:pt x="1942567" y="1391066"/>
                    <a:pt x="1943394" y="1406956"/>
                    <a:pt x="1934818" y="1417983"/>
                  </a:cubicBezTo>
                  <a:cubicBezTo>
                    <a:pt x="1911806" y="1447570"/>
                    <a:pt x="1881809" y="1470992"/>
                    <a:pt x="1855305" y="1497496"/>
                  </a:cubicBezTo>
                  <a:lnTo>
                    <a:pt x="1789044" y="1563756"/>
                  </a:lnTo>
                  <a:cubicBezTo>
                    <a:pt x="1780209" y="1572591"/>
                    <a:pt x="1773714" y="1584673"/>
                    <a:pt x="1762539" y="1590261"/>
                  </a:cubicBezTo>
                  <a:cubicBezTo>
                    <a:pt x="1744870" y="1599096"/>
                    <a:pt x="1725968" y="1605807"/>
                    <a:pt x="1709531" y="1616765"/>
                  </a:cubicBezTo>
                  <a:cubicBezTo>
                    <a:pt x="1699135" y="1623696"/>
                    <a:pt x="1694201" y="1637681"/>
                    <a:pt x="1683026" y="1643269"/>
                  </a:cubicBezTo>
                  <a:cubicBezTo>
                    <a:pt x="1658037" y="1655763"/>
                    <a:pt x="1603513" y="1669774"/>
                    <a:pt x="1603513" y="1669774"/>
                  </a:cubicBezTo>
                  <a:cubicBezTo>
                    <a:pt x="1519583" y="1665357"/>
                    <a:pt x="1435254" y="1665804"/>
                    <a:pt x="1351722" y="1656522"/>
                  </a:cubicBezTo>
                  <a:cubicBezTo>
                    <a:pt x="1306890" y="1651541"/>
                    <a:pt x="1251602" y="1631983"/>
                    <a:pt x="1205948" y="1616765"/>
                  </a:cubicBezTo>
                  <a:cubicBezTo>
                    <a:pt x="1126435" y="1621182"/>
                    <a:pt x="1046686" y="1622467"/>
                    <a:pt x="967409" y="1630017"/>
                  </a:cubicBezTo>
                  <a:cubicBezTo>
                    <a:pt x="953503" y="1631341"/>
                    <a:pt x="941129" y="1639593"/>
                    <a:pt x="927652" y="1643269"/>
                  </a:cubicBezTo>
                  <a:cubicBezTo>
                    <a:pt x="892509" y="1652854"/>
                    <a:pt x="856974" y="1660939"/>
                    <a:pt x="821635" y="1669774"/>
                  </a:cubicBezTo>
                  <a:lnTo>
                    <a:pt x="768626" y="1683026"/>
                  </a:lnTo>
                  <a:cubicBezTo>
                    <a:pt x="750957" y="1691861"/>
                    <a:pt x="734540" y="1703853"/>
                    <a:pt x="715618" y="1709530"/>
                  </a:cubicBezTo>
                  <a:cubicBezTo>
                    <a:pt x="689881" y="1717251"/>
                    <a:pt x="662335" y="1716954"/>
                    <a:pt x="636105" y="1722783"/>
                  </a:cubicBezTo>
                  <a:cubicBezTo>
                    <a:pt x="622469" y="1725813"/>
                    <a:pt x="609600" y="1731618"/>
                    <a:pt x="596348" y="1736035"/>
                  </a:cubicBezTo>
                  <a:cubicBezTo>
                    <a:pt x="494748" y="1731618"/>
                    <a:pt x="392222" y="1737165"/>
                    <a:pt x="291548" y="1722783"/>
                  </a:cubicBezTo>
                  <a:cubicBezTo>
                    <a:pt x="266049" y="1719140"/>
                    <a:pt x="248325" y="1694545"/>
                    <a:pt x="225287" y="1683026"/>
                  </a:cubicBezTo>
                  <a:cubicBezTo>
                    <a:pt x="204010" y="1672388"/>
                    <a:pt x="181113" y="1665357"/>
                    <a:pt x="159026" y="1656522"/>
                  </a:cubicBezTo>
                  <a:cubicBezTo>
                    <a:pt x="5310" y="1502806"/>
                    <a:pt x="137336" y="1654588"/>
                    <a:pt x="79513" y="1550504"/>
                  </a:cubicBezTo>
                  <a:cubicBezTo>
                    <a:pt x="64043" y="1522658"/>
                    <a:pt x="36578" y="1501210"/>
                    <a:pt x="26505" y="1470991"/>
                  </a:cubicBezTo>
                  <a:lnTo>
                    <a:pt x="0" y="1391478"/>
                  </a:lnTo>
                  <a:cubicBezTo>
                    <a:pt x="4417" y="1250122"/>
                    <a:pt x="2121" y="1108396"/>
                    <a:pt x="13252" y="967409"/>
                  </a:cubicBezTo>
                  <a:cubicBezTo>
                    <a:pt x="14876" y="946836"/>
                    <a:pt x="41316" y="868927"/>
                    <a:pt x="66261" y="848139"/>
                  </a:cubicBezTo>
                  <a:cubicBezTo>
                    <a:pt x="81437" y="835492"/>
                    <a:pt x="101600" y="830470"/>
                    <a:pt x="119270" y="821635"/>
                  </a:cubicBezTo>
                  <a:cubicBezTo>
                    <a:pt x="181294" y="759608"/>
                    <a:pt x="105251" y="827752"/>
                    <a:pt x="185531" y="781878"/>
                  </a:cubicBezTo>
                  <a:cubicBezTo>
                    <a:pt x="204708" y="770920"/>
                    <a:pt x="218151" y="750617"/>
                    <a:pt x="238539" y="742122"/>
                  </a:cubicBezTo>
                  <a:cubicBezTo>
                    <a:pt x="272164" y="728112"/>
                    <a:pt x="309999" y="727136"/>
                    <a:pt x="344557" y="715617"/>
                  </a:cubicBezTo>
                  <a:cubicBezTo>
                    <a:pt x="462018" y="676464"/>
                    <a:pt x="396303" y="692198"/>
                    <a:pt x="543339" y="675861"/>
                  </a:cubicBezTo>
                  <a:cubicBezTo>
                    <a:pt x="556591" y="671444"/>
                    <a:pt x="571118" y="669796"/>
                    <a:pt x="583096" y="662609"/>
                  </a:cubicBezTo>
                  <a:cubicBezTo>
                    <a:pt x="621644" y="639480"/>
                    <a:pt x="622891" y="596234"/>
                    <a:pt x="636105" y="556591"/>
                  </a:cubicBezTo>
                  <a:cubicBezTo>
                    <a:pt x="643950" y="533057"/>
                    <a:pt x="660529" y="486707"/>
                    <a:pt x="662609" y="463826"/>
                  </a:cubicBezTo>
                  <a:cubicBezTo>
                    <a:pt x="665408" y="433031"/>
                    <a:pt x="638314" y="395356"/>
                    <a:pt x="636105" y="344556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9568070" y="5009322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945756" y="4618384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892747" y="5572537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859072" y="4883433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68070" y="49364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5756" y="5448021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95630" y="4528041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11416" y="4785332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7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b)NORMAL RATIO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9267" y="864108"/>
                <a:ext cx="7355323" cy="5993892"/>
              </a:xfrm>
            </p:spPr>
            <p:txBody>
              <a:bodyPr/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When normal annual precipitation of station “X” differs more than 10%  from any of the index stations then missing precipitation is assessed by this method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this method amount of precipitation is weighted by the ratios of normal annual precipitation values.</a:t>
                </a:r>
              </a:p>
              <a:p>
                <a:pPr marL="0" indent="0">
                  <a:buNone/>
                </a:pP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</a:p>
              <a:p>
                <a:pPr marL="0" lvl="1" indent="0">
                  <a:spcBef>
                    <a:spcPts val="120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]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Missing precipitation at station X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P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,P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Precipitations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index stations at same time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: normal annual precipitation at station X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,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normal annual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precipitations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index stations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7" y="864108"/>
                <a:ext cx="7355323" cy="5993892"/>
              </a:xfrm>
              <a:blipFill rotWithShape="0">
                <a:blip r:embed="rId2"/>
                <a:stretch>
                  <a:fillRect l="-912" t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337196" y="2667048"/>
            <a:ext cx="2556260" cy="2126891"/>
            <a:chOff x="8335658" y="3872996"/>
            <a:chExt cx="2556260" cy="2126891"/>
          </a:xfrm>
        </p:grpSpPr>
        <p:sp>
          <p:nvSpPr>
            <p:cNvPr id="5" name="Freeform 4"/>
            <p:cNvSpPr/>
            <p:nvPr/>
          </p:nvSpPr>
          <p:spPr>
            <a:xfrm rot="2330019">
              <a:off x="8335658" y="3872996"/>
              <a:ext cx="2556260" cy="2126891"/>
            </a:xfrm>
            <a:custGeom>
              <a:avLst/>
              <a:gdLst>
                <a:gd name="connsiteX0" fmla="*/ 636105 w 2048001"/>
                <a:gd name="connsiteY0" fmla="*/ 344556 h 1736035"/>
                <a:gd name="connsiteX1" fmla="*/ 649357 w 2048001"/>
                <a:gd name="connsiteY1" fmla="*/ 159026 h 1736035"/>
                <a:gd name="connsiteX2" fmla="*/ 662609 w 2048001"/>
                <a:gd name="connsiteY2" fmla="*/ 119269 h 1736035"/>
                <a:gd name="connsiteX3" fmla="*/ 702365 w 2048001"/>
                <a:gd name="connsiteY3" fmla="*/ 92765 h 1736035"/>
                <a:gd name="connsiteX4" fmla="*/ 728870 w 2048001"/>
                <a:gd name="connsiteY4" fmla="*/ 53009 h 1736035"/>
                <a:gd name="connsiteX5" fmla="*/ 834887 w 2048001"/>
                <a:gd name="connsiteY5" fmla="*/ 0 h 1736035"/>
                <a:gd name="connsiteX6" fmla="*/ 1099931 w 2048001"/>
                <a:gd name="connsiteY6" fmla="*/ 13252 h 1736035"/>
                <a:gd name="connsiteX7" fmla="*/ 1139687 w 2048001"/>
                <a:gd name="connsiteY7" fmla="*/ 26504 h 1736035"/>
                <a:gd name="connsiteX8" fmla="*/ 1709531 w 2048001"/>
                <a:gd name="connsiteY8" fmla="*/ 39756 h 1736035"/>
                <a:gd name="connsiteX9" fmla="*/ 1789044 w 2048001"/>
                <a:gd name="connsiteY9" fmla="*/ 66261 h 1736035"/>
                <a:gd name="connsiteX10" fmla="*/ 1868557 w 2048001"/>
                <a:gd name="connsiteY10" fmla="*/ 106017 h 1736035"/>
                <a:gd name="connsiteX11" fmla="*/ 1948070 w 2048001"/>
                <a:gd name="connsiteY11" fmla="*/ 212035 h 1736035"/>
                <a:gd name="connsiteX12" fmla="*/ 1974574 w 2048001"/>
                <a:gd name="connsiteY12" fmla="*/ 251791 h 1736035"/>
                <a:gd name="connsiteX13" fmla="*/ 1961322 w 2048001"/>
                <a:gd name="connsiteY13" fmla="*/ 357809 h 1736035"/>
                <a:gd name="connsiteX14" fmla="*/ 1948070 w 2048001"/>
                <a:gd name="connsiteY14" fmla="*/ 424069 h 1736035"/>
                <a:gd name="connsiteX15" fmla="*/ 1987826 w 2048001"/>
                <a:gd name="connsiteY15" fmla="*/ 715617 h 1736035"/>
                <a:gd name="connsiteX16" fmla="*/ 2014331 w 2048001"/>
                <a:gd name="connsiteY16" fmla="*/ 755374 h 1736035"/>
                <a:gd name="connsiteX17" fmla="*/ 2027583 w 2048001"/>
                <a:gd name="connsiteY17" fmla="*/ 795130 h 1736035"/>
                <a:gd name="connsiteX18" fmla="*/ 2027583 w 2048001"/>
                <a:gd name="connsiteY18" fmla="*/ 1219200 h 1736035"/>
                <a:gd name="connsiteX19" fmla="*/ 1974574 w 2048001"/>
                <a:gd name="connsiteY19" fmla="*/ 1325217 h 1736035"/>
                <a:gd name="connsiteX20" fmla="*/ 1948070 w 2048001"/>
                <a:gd name="connsiteY20" fmla="*/ 1378226 h 1736035"/>
                <a:gd name="connsiteX21" fmla="*/ 1934818 w 2048001"/>
                <a:gd name="connsiteY21" fmla="*/ 1417983 h 1736035"/>
                <a:gd name="connsiteX22" fmla="*/ 1855305 w 2048001"/>
                <a:gd name="connsiteY22" fmla="*/ 1497496 h 1736035"/>
                <a:gd name="connsiteX23" fmla="*/ 1789044 w 2048001"/>
                <a:gd name="connsiteY23" fmla="*/ 1563756 h 1736035"/>
                <a:gd name="connsiteX24" fmla="*/ 1762539 w 2048001"/>
                <a:gd name="connsiteY24" fmla="*/ 1590261 h 1736035"/>
                <a:gd name="connsiteX25" fmla="*/ 1709531 w 2048001"/>
                <a:gd name="connsiteY25" fmla="*/ 1616765 h 1736035"/>
                <a:gd name="connsiteX26" fmla="*/ 1683026 w 2048001"/>
                <a:gd name="connsiteY26" fmla="*/ 1643269 h 1736035"/>
                <a:gd name="connsiteX27" fmla="*/ 1603513 w 2048001"/>
                <a:gd name="connsiteY27" fmla="*/ 1669774 h 1736035"/>
                <a:gd name="connsiteX28" fmla="*/ 1351722 w 2048001"/>
                <a:gd name="connsiteY28" fmla="*/ 1656522 h 1736035"/>
                <a:gd name="connsiteX29" fmla="*/ 1205948 w 2048001"/>
                <a:gd name="connsiteY29" fmla="*/ 1616765 h 1736035"/>
                <a:gd name="connsiteX30" fmla="*/ 967409 w 2048001"/>
                <a:gd name="connsiteY30" fmla="*/ 1630017 h 1736035"/>
                <a:gd name="connsiteX31" fmla="*/ 927652 w 2048001"/>
                <a:gd name="connsiteY31" fmla="*/ 1643269 h 1736035"/>
                <a:gd name="connsiteX32" fmla="*/ 821635 w 2048001"/>
                <a:gd name="connsiteY32" fmla="*/ 1669774 h 1736035"/>
                <a:gd name="connsiteX33" fmla="*/ 768626 w 2048001"/>
                <a:gd name="connsiteY33" fmla="*/ 1683026 h 1736035"/>
                <a:gd name="connsiteX34" fmla="*/ 715618 w 2048001"/>
                <a:gd name="connsiteY34" fmla="*/ 1709530 h 1736035"/>
                <a:gd name="connsiteX35" fmla="*/ 636105 w 2048001"/>
                <a:gd name="connsiteY35" fmla="*/ 1722783 h 1736035"/>
                <a:gd name="connsiteX36" fmla="*/ 596348 w 2048001"/>
                <a:gd name="connsiteY36" fmla="*/ 1736035 h 1736035"/>
                <a:gd name="connsiteX37" fmla="*/ 291548 w 2048001"/>
                <a:gd name="connsiteY37" fmla="*/ 1722783 h 1736035"/>
                <a:gd name="connsiteX38" fmla="*/ 225287 w 2048001"/>
                <a:gd name="connsiteY38" fmla="*/ 1683026 h 1736035"/>
                <a:gd name="connsiteX39" fmla="*/ 159026 w 2048001"/>
                <a:gd name="connsiteY39" fmla="*/ 1656522 h 1736035"/>
                <a:gd name="connsiteX40" fmla="*/ 79513 w 2048001"/>
                <a:gd name="connsiteY40" fmla="*/ 1550504 h 1736035"/>
                <a:gd name="connsiteX41" fmla="*/ 26505 w 2048001"/>
                <a:gd name="connsiteY41" fmla="*/ 1470991 h 1736035"/>
                <a:gd name="connsiteX42" fmla="*/ 0 w 2048001"/>
                <a:gd name="connsiteY42" fmla="*/ 1391478 h 1736035"/>
                <a:gd name="connsiteX43" fmla="*/ 13252 w 2048001"/>
                <a:gd name="connsiteY43" fmla="*/ 967409 h 1736035"/>
                <a:gd name="connsiteX44" fmla="*/ 66261 w 2048001"/>
                <a:gd name="connsiteY44" fmla="*/ 848139 h 1736035"/>
                <a:gd name="connsiteX45" fmla="*/ 119270 w 2048001"/>
                <a:gd name="connsiteY45" fmla="*/ 821635 h 1736035"/>
                <a:gd name="connsiteX46" fmla="*/ 185531 w 2048001"/>
                <a:gd name="connsiteY46" fmla="*/ 781878 h 1736035"/>
                <a:gd name="connsiteX47" fmla="*/ 238539 w 2048001"/>
                <a:gd name="connsiteY47" fmla="*/ 742122 h 1736035"/>
                <a:gd name="connsiteX48" fmla="*/ 344557 w 2048001"/>
                <a:gd name="connsiteY48" fmla="*/ 715617 h 1736035"/>
                <a:gd name="connsiteX49" fmla="*/ 543339 w 2048001"/>
                <a:gd name="connsiteY49" fmla="*/ 675861 h 1736035"/>
                <a:gd name="connsiteX50" fmla="*/ 583096 w 2048001"/>
                <a:gd name="connsiteY50" fmla="*/ 662609 h 1736035"/>
                <a:gd name="connsiteX51" fmla="*/ 636105 w 2048001"/>
                <a:gd name="connsiteY51" fmla="*/ 556591 h 1736035"/>
                <a:gd name="connsiteX52" fmla="*/ 662609 w 2048001"/>
                <a:gd name="connsiteY52" fmla="*/ 463826 h 1736035"/>
                <a:gd name="connsiteX53" fmla="*/ 636105 w 2048001"/>
                <a:gd name="connsiteY53" fmla="*/ 344556 h 173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48001" h="1736035">
                  <a:moveTo>
                    <a:pt x="636105" y="344556"/>
                  </a:moveTo>
                  <a:cubicBezTo>
                    <a:pt x="633896" y="293756"/>
                    <a:pt x="642113" y="220602"/>
                    <a:pt x="649357" y="159026"/>
                  </a:cubicBezTo>
                  <a:cubicBezTo>
                    <a:pt x="650989" y="145153"/>
                    <a:pt x="653883" y="130177"/>
                    <a:pt x="662609" y="119269"/>
                  </a:cubicBezTo>
                  <a:cubicBezTo>
                    <a:pt x="672558" y="106832"/>
                    <a:pt x="689113" y="101600"/>
                    <a:pt x="702365" y="92765"/>
                  </a:cubicBezTo>
                  <a:cubicBezTo>
                    <a:pt x="711200" y="79513"/>
                    <a:pt x="715822" y="62143"/>
                    <a:pt x="728870" y="53009"/>
                  </a:cubicBezTo>
                  <a:cubicBezTo>
                    <a:pt x="761238" y="30351"/>
                    <a:pt x="834887" y="0"/>
                    <a:pt x="834887" y="0"/>
                  </a:cubicBezTo>
                  <a:cubicBezTo>
                    <a:pt x="923235" y="4417"/>
                    <a:pt x="1011805" y="5589"/>
                    <a:pt x="1099931" y="13252"/>
                  </a:cubicBezTo>
                  <a:cubicBezTo>
                    <a:pt x="1113847" y="14462"/>
                    <a:pt x="1125731" y="25897"/>
                    <a:pt x="1139687" y="26504"/>
                  </a:cubicBezTo>
                  <a:cubicBezTo>
                    <a:pt x="1329507" y="34757"/>
                    <a:pt x="1519583" y="35339"/>
                    <a:pt x="1709531" y="39756"/>
                  </a:cubicBezTo>
                  <a:cubicBezTo>
                    <a:pt x="1736035" y="48591"/>
                    <a:pt x="1765798" y="50764"/>
                    <a:pt x="1789044" y="66261"/>
                  </a:cubicBezTo>
                  <a:cubicBezTo>
                    <a:pt x="1840423" y="100514"/>
                    <a:pt x="1813690" y="87729"/>
                    <a:pt x="1868557" y="106017"/>
                  </a:cubicBezTo>
                  <a:cubicBezTo>
                    <a:pt x="1917585" y="155047"/>
                    <a:pt x="1888131" y="122126"/>
                    <a:pt x="1948070" y="212035"/>
                  </a:cubicBezTo>
                  <a:lnTo>
                    <a:pt x="1974574" y="251791"/>
                  </a:lnTo>
                  <a:cubicBezTo>
                    <a:pt x="1970157" y="287130"/>
                    <a:pt x="1966737" y="322609"/>
                    <a:pt x="1961322" y="357809"/>
                  </a:cubicBezTo>
                  <a:cubicBezTo>
                    <a:pt x="1957897" y="380071"/>
                    <a:pt x="1948070" y="401545"/>
                    <a:pt x="1948070" y="424069"/>
                  </a:cubicBezTo>
                  <a:cubicBezTo>
                    <a:pt x="1948070" y="455572"/>
                    <a:pt x="1944844" y="651145"/>
                    <a:pt x="1987826" y="715617"/>
                  </a:cubicBezTo>
                  <a:lnTo>
                    <a:pt x="2014331" y="755374"/>
                  </a:lnTo>
                  <a:cubicBezTo>
                    <a:pt x="2018748" y="768626"/>
                    <a:pt x="2024195" y="781578"/>
                    <a:pt x="2027583" y="795130"/>
                  </a:cubicBezTo>
                  <a:cubicBezTo>
                    <a:pt x="2063781" y="939921"/>
                    <a:pt x="2044111" y="1042902"/>
                    <a:pt x="2027583" y="1219200"/>
                  </a:cubicBezTo>
                  <a:cubicBezTo>
                    <a:pt x="2023193" y="1266025"/>
                    <a:pt x="1995508" y="1288582"/>
                    <a:pt x="1974574" y="1325217"/>
                  </a:cubicBezTo>
                  <a:cubicBezTo>
                    <a:pt x="1964773" y="1342369"/>
                    <a:pt x="1955852" y="1360068"/>
                    <a:pt x="1948070" y="1378226"/>
                  </a:cubicBezTo>
                  <a:cubicBezTo>
                    <a:pt x="1942567" y="1391066"/>
                    <a:pt x="1943394" y="1406956"/>
                    <a:pt x="1934818" y="1417983"/>
                  </a:cubicBezTo>
                  <a:cubicBezTo>
                    <a:pt x="1911806" y="1447570"/>
                    <a:pt x="1881809" y="1470992"/>
                    <a:pt x="1855305" y="1497496"/>
                  </a:cubicBezTo>
                  <a:lnTo>
                    <a:pt x="1789044" y="1563756"/>
                  </a:lnTo>
                  <a:cubicBezTo>
                    <a:pt x="1780209" y="1572591"/>
                    <a:pt x="1773714" y="1584673"/>
                    <a:pt x="1762539" y="1590261"/>
                  </a:cubicBezTo>
                  <a:cubicBezTo>
                    <a:pt x="1744870" y="1599096"/>
                    <a:pt x="1725968" y="1605807"/>
                    <a:pt x="1709531" y="1616765"/>
                  </a:cubicBezTo>
                  <a:cubicBezTo>
                    <a:pt x="1699135" y="1623696"/>
                    <a:pt x="1694201" y="1637681"/>
                    <a:pt x="1683026" y="1643269"/>
                  </a:cubicBezTo>
                  <a:cubicBezTo>
                    <a:pt x="1658037" y="1655763"/>
                    <a:pt x="1603513" y="1669774"/>
                    <a:pt x="1603513" y="1669774"/>
                  </a:cubicBezTo>
                  <a:cubicBezTo>
                    <a:pt x="1519583" y="1665357"/>
                    <a:pt x="1435254" y="1665804"/>
                    <a:pt x="1351722" y="1656522"/>
                  </a:cubicBezTo>
                  <a:cubicBezTo>
                    <a:pt x="1306890" y="1651541"/>
                    <a:pt x="1251602" y="1631983"/>
                    <a:pt x="1205948" y="1616765"/>
                  </a:cubicBezTo>
                  <a:cubicBezTo>
                    <a:pt x="1126435" y="1621182"/>
                    <a:pt x="1046686" y="1622467"/>
                    <a:pt x="967409" y="1630017"/>
                  </a:cubicBezTo>
                  <a:cubicBezTo>
                    <a:pt x="953503" y="1631341"/>
                    <a:pt x="941129" y="1639593"/>
                    <a:pt x="927652" y="1643269"/>
                  </a:cubicBezTo>
                  <a:cubicBezTo>
                    <a:pt x="892509" y="1652854"/>
                    <a:pt x="856974" y="1660939"/>
                    <a:pt x="821635" y="1669774"/>
                  </a:cubicBezTo>
                  <a:lnTo>
                    <a:pt x="768626" y="1683026"/>
                  </a:lnTo>
                  <a:cubicBezTo>
                    <a:pt x="750957" y="1691861"/>
                    <a:pt x="734540" y="1703853"/>
                    <a:pt x="715618" y="1709530"/>
                  </a:cubicBezTo>
                  <a:cubicBezTo>
                    <a:pt x="689881" y="1717251"/>
                    <a:pt x="662335" y="1716954"/>
                    <a:pt x="636105" y="1722783"/>
                  </a:cubicBezTo>
                  <a:cubicBezTo>
                    <a:pt x="622469" y="1725813"/>
                    <a:pt x="609600" y="1731618"/>
                    <a:pt x="596348" y="1736035"/>
                  </a:cubicBezTo>
                  <a:cubicBezTo>
                    <a:pt x="494748" y="1731618"/>
                    <a:pt x="392222" y="1737165"/>
                    <a:pt x="291548" y="1722783"/>
                  </a:cubicBezTo>
                  <a:cubicBezTo>
                    <a:pt x="266049" y="1719140"/>
                    <a:pt x="248325" y="1694545"/>
                    <a:pt x="225287" y="1683026"/>
                  </a:cubicBezTo>
                  <a:cubicBezTo>
                    <a:pt x="204010" y="1672388"/>
                    <a:pt x="181113" y="1665357"/>
                    <a:pt x="159026" y="1656522"/>
                  </a:cubicBezTo>
                  <a:cubicBezTo>
                    <a:pt x="5310" y="1502806"/>
                    <a:pt x="137336" y="1654588"/>
                    <a:pt x="79513" y="1550504"/>
                  </a:cubicBezTo>
                  <a:cubicBezTo>
                    <a:pt x="64043" y="1522658"/>
                    <a:pt x="36578" y="1501210"/>
                    <a:pt x="26505" y="1470991"/>
                  </a:cubicBezTo>
                  <a:lnTo>
                    <a:pt x="0" y="1391478"/>
                  </a:lnTo>
                  <a:cubicBezTo>
                    <a:pt x="4417" y="1250122"/>
                    <a:pt x="2121" y="1108396"/>
                    <a:pt x="13252" y="967409"/>
                  </a:cubicBezTo>
                  <a:cubicBezTo>
                    <a:pt x="14876" y="946836"/>
                    <a:pt x="41316" y="868927"/>
                    <a:pt x="66261" y="848139"/>
                  </a:cubicBezTo>
                  <a:cubicBezTo>
                    <a:pt x="81437" y="835492"/>
                    <a:pt x="101600" y="830470"/>
                    <a:pt x="119270" y="821635"/>
                  </a:cubicBezTo>
                  <a:cubicBezTo>
                    <a:pt x="181294" y="759608"/>
                    <a:pt x="105251" y="827752"/>
                    <a:pt x="185531" y="781878"/>
                  </a:cubicBezTo>
                  <a:cubicBezTo>
                    <a:pt x="204708" y="770920"/>
                    <a:pt x="218151" y="750617"/>
                    <a:pt x="238539" y="742122"/>
                  </a:cubicBezTo>
                  <a:cubicBezTo>
                    <a:pt x="272164" y="728112"/>
                    <a:pt x="309999" y="727136"/>
                    <a:pt x="344557" y="715617"/>
                  </a:cubicBezTo>
                  <a:cubicBezTo>
                    <a:pt x="462018" y="676464"/>
                    <a:pt x="396303" y="692198"/>
                    <a:pt x="543339" y="675861"/>
                  </a:cubicBezTo>
                  <a:cubicBezTo>
                    <a:pt x="556591" y="671444"/>
                    <a:pt x="571118" y="669796"/>
                    <a:pt x="583096" y="662609"/>
                  </a:cubicBezTo>
                  <a:cubicBezTo>
                    <a:pt x="621644" y="639480"/>
                    <a:pt x="622891" y="596234"/>
                    <a:pt x="636105" y="556591"/>
                  </a:cubicBezTo>
                  <a:cubicBezTo>
                    <a:pt x="643950" y="533057"/>
                    <a:pt x="660529" y="486707"/>
                    <a:pt x="662609" y="463826"/>
                  </a:cubicBezTo>
                  <a:cubicBezTo>
                    <a:pt x="665408" y="433031"/>
                    <a:pt x="638314" y="395356"/>
                    <a:pt x="636105" y="344556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568070" y="5009322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945756" y="4618384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892747" y="5572537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859072" y="4883433"/>
              <a:ext cx="45719" cy="53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68070" y="49364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5756" y="5448021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95630" y="4528041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11416" y="4785332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5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NUMERICAL PROBLEM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Precipitation station X was inoperative on 24 august, 2010. The precipitation records for the same date at three surrounding stations A,B and C were 82,87 and 97mm respectively. Normal Annual Precipitations at station X, A,B and C are 920,800,810 and 950mm respectively</a:t>
            </a:r>
          </a:p>
        </p:txBody>
      </p:sp>
    </p:spTree>
    <p:extLst>
      <p:ext uri="{BB962C8B-B14F-4D97-AF65-F5344CB8AC3E}">
        <p14:creationId xmlns:p14="http://schemas.microsoft.com/office/powerpoint/2010/main" val="3313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NUMERICAL PROBLEM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 method is to be used? Based on NAP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10% of NAP at Station X (N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= 92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+10% = 1012mm  and 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-10% = 828mm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arithmetic method 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N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should lie between (1012-828)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 is untrue for this case.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Apply Normal Ratio Method and determine missing precipitation for the date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mentioned</a:t>
                </a:r>
              </a:p>
              <a:p>
                <a:pPr marL="502920" lvl="1" indent="0">
                  <a:buNone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:r>
                  <a:rPr lang="en-US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</a:p>
              <a:p>
                <a:pPr marL="50292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P</a:t>
                </a:r>
                <a:r>
                  <a:rPr lang="en-US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95.68 mm	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02920" lvl="1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2. CONSISTENCY OF PRECIPITATION RECORD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mass analysis tests the consistency of the record at a station by comparing its accumulated annual or seasonal precipitation with concurrent accumulated values of mean precipitation for a group of surrounding stations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change in the slope indicates a change in precipitation regime at station.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Any change due to meteorological reasons will not cause change in slope because all the base stations and the station whose consistency is in question will be affected equally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MASS CURVE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70" y="1123837"/>
            <a:ext cx="5360504" cy="53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MASS CURVE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If change in slope occurs the year of change is determined using double mass curve and station history is seen for any important event in that year.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Conditions before and after change year are assessed and data is adjusted according to reliable data.</a:t>
                </a:r>
              </a:p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Adjustment is made by using ratio of the slopes of the lines before and after change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Adjustment factor =k=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𝑆𝑙𝑜𝑝𝑒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𝑟𝑒𝑙𝑖𝑎𝑏𝑙𝑒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𝑑𝑎𝑡𝑎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𝑠𝑙𝑜𝑝𝑒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𝑑𝑎𝑡𝑎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𝑎𝑑𝑗𝑢𝑠𝑡𝑒𝑑</m:t>
                        </m:r>
                      </m:den>
                    </m:f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6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DOUBLE MASS CURVE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of surrounding stations should be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atleast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Considerable caution must be exercised in applying this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technique.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Because the plotted points deviate about a mean line and changes in slope should be only accepted if there is a marked difference substantiated by other evidences too.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 slope change remains for a period less than 5 years this change is ignored. Data is considered consistent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Depending upon conditions any of the data before or after the change year may be reliable but generally latest data is taken as reliable.</a:t>
            </a:r>
          </a:p>
        </p:txBody>
      </p:sp>
    </p:spTree>
    <p:extLst>
      <p:ext uri="{BB962C8B-B14F-4D97-AF65-F5344CB8AC3E}">
        <p14:creationId xmlns:p14="http://schemas.microsoft.com/office/powerpoint/2010/main" val="29963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CAUSES OF INCONSISTENCY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in the location e.g., gauge near a river site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in the instrument e.g., modern, better performance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in observational procedures</a:t>
            </a:r>
          </a:p>
        </p:txBody>
      </p:sp>
    </p:spTree>
    <p:extLst>
      <p:ext uri="{BB962C8B-B14F-4D97-AF65-F5344CB8AC3E}">
        <p14:creationId xmlns:p14="http://schemas.microsoft.com/office/powerpoint/2010/main" val="542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3. AVERAGING PRECIPITATION OVER AN AREA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depth of precipitation over a specific area on a storm, seasonal or annual basis is required in many types of hydrologic problems.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average depth when multiplied with the area under consideration provides total volume of water generated in a storm, or seasonally or annually.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mainly three methods to compute average depth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Arithmetic average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Thissen’s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Isohyetal method</a:t>
            </a:r>
          </a:p>
        </p:txBody>
      </p:sp>
    </p:spTree>
    <p:extLst>
      <p:ext uri="{BB962C8B-B14F-4D97-AF65-F5344CB8AC3E}">
        <p14:creationId xmlns:p14="http://schemas.microsoft.com/office/powerpoint/2010/main" val="15899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9" y="1123836"/>
            <a:ext cx="3205899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PRECIPITATION GAUGE NETWORK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183045" cy="496684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To have an idea of areal distribution of precipitation there should be adequately planned rain gauge network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two reasons to plan a network: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Catch area of a precipitation gauge is very small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Amount of precipitation varies from place to place</a:t>
            </a:r>
          </a:p>
        </p:txBody>
      </p:sp>
    </p:spTree>
    <p:extLst>
      <p:ext uri="{BB962C8B-B14F-4D97-AF65-F5344CB8AC3E}">
        <p14:creationId xmlns:p14="http://schemas.microsoft.com/office/powerpoint/2010/main" val="33155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a) ARITHMETIC AVERAGE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Simplest method of obtaining average depth over an area is arithmetic mean of the gauges present in the area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technique yields good estimated in flat countries where the gauges are more or less uniformly spaced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individual gauge catches do not vary much from the mean value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limitations can be partially overcome if topographical influences and areal representation are considered while installing gauges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a) ARITHMETIC AVERAGE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Applicability: 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Uniform precipitation almost at all stations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Stations are equally spaced in the area</a:t>
            </a:r>
          </a:p>
          <a:p>
            <a:pPr marL="960120" lvl="1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very small and plane areas results may be satisfactory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Merits: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a quick and simple method</a:t>
            </a:r>
          </a:p>
          <a:p>
            <a:pPr marL="502920" lvl="1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Demerits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there is variation in precipitation almost 10% from the mean value outcome is not very true. Also not applicable to areas with unequal spacing between stations. These are generally most encountered conditions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2920" lvl="1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b) THE THISSEN’S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method attempts to allow for non-uniform distribution of gauges by providing a weighing factor for each gauge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Stations are plotted on a map and connecting lines are drawn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Perpendicular bisectors are marked and by their intersection polygons are made. Each polygon is  effective area for that gauge.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Area of each gauge is determined then by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planimetry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is presented as percentage of total area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Weighted average rainfall for the total area is computed by multiplying the precipitation over each gauge and its effective area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by summing the product of areas and precipitations and dividing by total area average rainfall can be estimated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b) THE THISSEN’S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14" y="353443"/>
            <a:ext cx="8324956" cy="6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b) THE THISSEN’S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Applicability:</a:t>
            </a:r>
          </a:p>
          <a:p>
            <a:pPr lvl="1"/>
            <a:r>
              <a:rPr lang="en-US" dirty="0" smtClean="0"/>
              <a:t>Applicable for large and variable precipitation areas. Effective areas are  computed to reduce variations which was a hindrance in calculations of simple arithmetic method.</a:t>
            </a:r>
          </a:p>
          <a:p>
            <a:r>
              <a:rPr lang="en-US" dirty="0" smtClean="0"/>
              <a:t>Merits:</a:t>
            </a:r>
            <a:endParaRPr lang="en-US" dirty="0"/>
          </a:p>
          <a:p>
            <a:pPr lvl="1"/>
            <a:r>
              <a:rPr lang="en-US" dirty="0" smtClean="0"/>
              <a:t>Applicable to large and variable areas</a:t>
            </a:r>
          </a:p>
          <a:p>
            <a:pPr lvl="1"/>
            <a:r>
              <a:rPr lang="en-US" dirty="0" smtClean="0"/>
              <a:t>Better results as compared to arithmetic mean method</a:t>
            </a:r>
          </a:p>
          <a:p>
            <a:r>
              <a:rPr lang="en-US" dirty="0" smtClean="0"/>
              <a:t>Demerits:</a:t>
            </a:r>
            <a:endParaRPr lang="en-US" dirty="0"/>
          </a:p>
          <a:p>
            <a:pPr lvl="1"/>
            <a:r>
              <a:rPr lang="en-US" dirty="0" smtClean="0"/>
              <a:t>This is a time taking and hectic technique</a:t>
            </a:r>
            <a:endParaRPr lang="en-US" dirty="0"/>
          </a:p>
          <a:p>
            <a:pPr lvl="1"/>
            <a:r>
              <a:rPr lang="en-US" dirty="0" smtClean="0"/>
              <a:t>Assumptions are rigid and abrupt in precipitation values for any polygon which is un-natural</a:t>
            </a:r>
          </a:p>
          <a:p>
            <a:pPr lvl="1"/>
            <a:r>
              <a:rPr lang="en-US" dirty="0" smtClean="0"/>
              <a:t>And there is a requirement for replotting the map and do all the work again if there is a change in the location of a gauge or there is a new instrument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c) THE ISOHYETAL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most accurate method when used by experienced analyst</a:t>
            </a:r>
          </a:p>
          <a:p>
            <a:r>
              <a:rPr lang="en-US" dirty="0" smtClean="0"/>
              <a:t>Station locations and amounts of precipitations are plotted on the map</a:t>
            </a:r>
          </a:p>
          <a:p>
            <a:r>
              <a:rPr lang="en-US" dirty="0" smtClean="0"/>
              <a:t>Contours of equal precipitation (isohyets) are drawn</a:t>
            </a:r>
          </a:p>
          <a:p>
            <a:r>
              <a:rPr lang="en-US" dirty="0" smtClean="0"/>
              <a:t>Average is computed by weighing the average precipitation between successive isohyets (usually taken as average of the two Isohyetal values)</a:t>
            </a:r>
          </a:p>
          <a:p>
            <a:r>
              <a:rPr lang="en-US" dirty="0" smtClean="0"/>
              <a:t>And as done in Thissen's methods the sum of these products is divided by total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638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c) THE ISOHYETAL METHOD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Applicability:</a:t>
            </a:r>
          </a:p>
          <a:p>
            <a:pPr lvl="1"/>
            <a:r>
              <a:rPr lang="en-US" dirty="0" smtClean="0"/>
              <a:t>Applicable to large areas with non uniform precipitation patterns</a:t>
            </a:r>
          </a:p>
          <a:p>
            <a:r>
              <a:rPr lang="en-US" dirty="0" smtClean="0"/>
              <a:t>Merits</a:t>
            </a:r>
          </a:p>
          <a:p>
            <a:pPr lvl="1"/>
            <a:r>
              <a:rPr lang="en-US" dirty="0" smtClean="0"/>
              <a:t>Applicable to areas with non-uniform precipitation behavior and unequal spacing between stations which is closer to natural conditions.</a:t>
            </a:r>
          </a:p>
          <a:p>
            <a:pPr lvl="1"/>
            <a:r>
              <a:rPr lang="en-US" dirty="0" smtClean="0"/>
              <a:t>Most accurate method if analyst is expert because this may involve the personal judgment of the analyst</a:t>
            </a:r>
          </a:p>
          <a:p>
            <a:r>
              <a:rPr lang="en-US" dirty="0" smtClean="0"/>
              <a:t>Demerits</a:t>
            </a:r>
          </a:p>
          <a:p>
            <a:pPr lvl="1"/>
            <a:r>
              <a:rPr lang="en-US" dirty="0" smtClean="0"/>
              <a:t>This is a hectic and time consuming method</a:t>
            </a:r>
          </a:p>
          <a:p>
            <a:pPr lvl="1"/>
            <a:r>
              <a:rPr lang="en-US" dirty="0" smtClean="0"/>
              <a:t>It require a total change in the map and plotting if there is any change in the gauges in that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79394" cy="4601183"/>
          </a:xfrm>
        </p:spPr>
        <p:txBody>
          <a:bodyPr/>
          <a:lstStyle/>
          <a:p>
            <a:r>
              <a:rPr lang="en-US" dirty="0" smtClean="0"/>
              <a:t>PRECIPITATION GAUGE NETWORK IN PAKISTAN</a:t>
            </a:r>
            <a:endParaRPr lang="en-US" dirty="0"/>
          </a:p>
        </p:txBody>
      </p:sp>
      <p:pic>
        <p:nvPicPr>
          <p:cNvPr id="3074" name="Picture 2" descr="Image result for rain gauge network in pakist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63" y="161234"/>
            <a:ext cx="6756509" cy="65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 DENSITY (G.D)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On average basis the area served by one rain gauge is called gauge density.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G.D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area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under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consideration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Rain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Gauges</m:t>
                        </m:r>
                      </m:den>
                    </m:f>
                  </m:oMath>
                </a14:m>
                <a:endParaRPr lang="en-US" sz="2400" dirty="0" smtClean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buClr>
                    <a:srgbClr val="40BAD2"/>
                  </a:buClr>
                </a:pPr>
                <a:r>
                  <a:rPr lang="en-US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Lesser value of G.D means more no. of rain gauges in the area which are closely spaced and vice-versa</a:t>
                </a:r>
              </a:p>
              <a:p>
                <a:pPr lvl="0">
                  <a:buClr>
                    <a:srgbClr val="40BAD2"/>
                  </a:buClr>
                </a:pPr>
                <a:r>
                  <a:rPr lang="en-US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World Meteorological Organization (W.M.O) has recommended certain gauge densities </a:t>
                </a:r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8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511826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W.M.O RECOMMENDED GAUGE DENSITIES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713132" cy="51206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Flat regions			600-900 Km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/station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mountainous regions		100-250 Km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/station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small mountainous islands		25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arid and polar zones		1500-10,000 Km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/station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175513" y="2716695"/>
            <a:ext cx="2285998" cy="178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89913" y="3120889"/>
            <a:ext cx="1371598" cy="198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00122" y="3544954"/>
            <a:ext cx="861389" cy="178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970643" y="3955775"/>
            <a:ext cx="1490868" cy="178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FACTORS AFFECTING GAUGE DENSITY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Topography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hilly terrains G.D should be lesser because generally more rains and more variations</a:t>
            </a:r>
          </a:p>
          <a:p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Hydro-meteorology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Areas with more precipitation should have less G.D</a:t>
            </a:r>
          </a:p>
          <a:p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 network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Denser stream network lesser will be G.D</a:t>
            </a:r>
          </a:p>
          <a:p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density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population lesser should be G.D</a:t>
            </a:r>
          </a:p>
          <a:p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Lesser G.D.P more G.D</a:t>
            </a:r>
          </a:p>
          <a:p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Climatological station is must on airports and water control reservoirs</a:t>
            </a:r>
          </a:p>
          <a:p>
            <a:r>
              <a:rPr lang="en-US" sz="21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Lesser G.D results in better output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765" y="1123836"/>
            <a:ext cx="3591339" cy="4601183"/>
          </a:xfrm>
        </p:spPr>
        <p:txBody>
          <a:bodyPr/>
          <a:lstStyle/>
          <a:p>
            <a:pPr algn="just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INTERPRETATION OF PRECIPITATION DATA FROM A GAUGE NETWORK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Interpretation of rain data coming from a rain gauge network includes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45820" lvl="1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Estimation of missing precipitation data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Checking consistency in precipitation data record</a:t>
            </a:r>
          </a:p>
          <a:p>
            <a:pPr marL="845820" lvl="1" indent="-342900"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Determination of average areal precipitation</a:t>
            </a:r>
          </a:p>
          <a:p>
            <a:pPr marL="502920" lvl="1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1.ESTIMATION OF MISSING PRECIPITATION 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309183"/>
            <a:ext cx="7024019" cy="349585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According to US environmental data services, for estimation of missing precipitation record, there should be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atleast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three surrounding stations (Index Stations)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Index stations should be having more or less same effective radii as station “X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(station for which precipitation data is missing)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these stations should be more or less equally spaced around station “X”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 rot="2330019">
            <a:off x="8260245" y="3813196"/>
            <a:ext cx="2556260" cy="2126891"/>
          </a:xfrm>
          <a:custGeom>
            <a:avLst/>
            <a:gdLst>
              <a:gd name="connsiteX0" fmla="*/ 636105 w 2048001"/>
              <a:gd name="connsiteY0" fmla="*/ 344556 h 1736035"/>
              <a:gd name="connsiteX1" fmla="*/ 649357 w 2048001"/>
              <a:gd name="connsiteY1" fmla="*/ 159026 h 1736035"/>
              <a:gd name="connsiteX2" fmla="*/ 662609 w 2048001"/>
              <a:gd name="connsiteY2" fmla="*/ 119269 h 1736035"/>
              <a:gd name="connsiteX3" fmla="*/ 702365 w 2048001"/>
              <a:gd name="connsiteY3" fmla="*/ 92765 h 1736035"/>
              <a:gd name="connsiteX4" fmla="*/ 728870 w 2048001"/>
              <a:gd name="connsiteY4" fmla="*/ 53009 h 1736035"/>
              <a:gd name="connsiteX5" fmla="*/ 834887 w 2048001"/>
              <a:gd name="connsiteY5" fmla="*/ 0 h 1736035"/>
              <a:gd name="connsiteX6" fmla="*/ 1099931 w 2048001"/>
              <a:gd name="connsiteY6" fmla="*/ 13252 h 1736035"/>
              <a:gd name="connsiteX7" fmla="*/ 1139687 w 2048001"/>
              <a:gd name="connsiteY7" fmla="*/ 26504 h 1736035"/>
              <a:gd name="connsiteX8" fmla="*/ 1709531 w 2048001"/>
              <a:gd name="connsiteY8" fmla="*/ 39756 h 1736035"/>
              <a:gd name="connsiteX9" fmla="*/ 1789044 w 2048001"/>
              <a:gd name="connsiteY9" fmla="*/ 66261 h 1736035"/>
              <a:gd name="connsiteX10" fmla="*/ 1868557 w 2048001"/>
              <a:gd name="connsiteY10" fmla="*/ 106017 h 1736035"/>
              <a:gd name="connsiteX11" fmla="*/ 1948070 w 2048001"/>
              <a:gd name="connsiteY11" fmla="*/ 212035 h 1736035"/>
              <a:gd name="connsiteX12" fmla="*/ 1974574 w 2048001"/>
              <a:gd name="connsiteY12" fmla="*/ 251791 h 1736035"/>
              <a:gd name="connsiteX13" fmla="*/ 1961322 w 2048001"/>
              <a:gd name="connsiteY13" fmla="*/ 357809 h 1736035"/>
              <a:gd name="connsiteX14" fmla="*/ 1948070 w 2048001"/>
              <a:gd name="connsiteY14" fmla="*/ 424069 h 1736035"/>
              <a:gd name="connsiteX15" fmla="*/ 1987826 w 2048001"/>
              <a:gd name="connsiteY15" fmla="*/ 715617 h 1736035"/>
              <a:gd name="connsiteX16" fmla="*/ 2014331 w 2048001"/>
              <a:gd name="connsiteY16" fmla="*/ 755374 h 1736035"/>
              <a:gd name="connsiteX17" fmla="*/ 2027583 w 2048001"/>
              <a:gd name="connsiteY17" fmla="*/ 795130 h 1736035"/>
              <a:gd name="connsiteX18" fmla="*/ 2027583 w 2048001"/>
              <a:gd name="connsiteY18" fmla="*/ 1219200 h 1736035"/>
              <a:gd name="connsiteX19" fmla="*/ 1974574 w 2048001"/>
              <a:gd name="connsiteY19" fmla="*/ 1325217 h 1736035"/>
              <a:gd name="connsiteX20" fmla="*/ 1948070 w 2048001"/>
              <a:gd name="connsiteY20" fmla="*/ 1378226 h 1736035"/>
              <a:gd name="connsiteX21" fmla="*/ 1934818 w 2048001"/>
              <a:gd name="connsiteY21" fmla="*/ 1417983 h 1736035"/>
              <a:gd name="connsiteX22" fmla="*/ 1855305 w 2048001"/>
              <a:gd name="connsiteY22" fmla="*/ 1497496 h 1736035"/>
              <a:gd name="connsiteX23" fmla="*/ 1789044 w 2048001"/>
              <a:gd name="connsiteY23" fmla="*/ 1563756 h 1736035"/>
              <a:gd name="connsiteX24" fmla="*/ 1762539 w 2048001"/>
              <a:gd name="connsiteY24" fmla="*/ 1590261 h 1736035"/>
              <a:gd name="connsiteX25" fmla="*/ 1709531 w 2048001"/>
              <a:gd name="connsiteY25" fmla="*/ 1616765 h 1736035"/>
              <a:gd name="connsiteX26" fmla="*/ 1683026 w 2048001"/>
              <a:gd name="connsiteY26" fmla="*/ 1643269 h 1736035"/>
              <a:gd name="connsiteX27" fmla="*/ 1603513 w 2048001"/>
              <a:gd name="connsiteY27" fmla="*/ 1669774 h 1736035"/>
              <a:gd name="connsiteX28" fmla="*/ 1351722 w 2048001"/>
              <a:gd name="connsiteY28" fmla="*/ 1656522 h 1736035"/>
              <a:gd name="connsiteX29" fmla="*/ 1205948 w 2048001"/>
              <a:gd name="connsiteY29" fmla="*/ 1616765 h 1736035"/>
              <a:gd name="connsiteX30" fmla="*/ 967409 w 2048001"/>
              <a:gd name="connsiteY30" fmla="*/ 1630017 h 1736035"/>
              <a:gd name="connsiteX31" fmla="*/ 927652 w 2048001"/>
              <a:gd name="connsiteY31" fmla="*/ 1643269 h 1736035"/>
              <a:gd name="connsiteX32" fmla="*/ 821635 w 2048001"/>
              <a:gd name="connsiteY32" fmla="*/ 1669774 h 1736035"/>
              <a:gd name="connsiteX33" fmla="*/ 768626 w 2048001"/>
              <a:gd name="connsiteY33" fmla="*/ 1683026 h 1736035"/>
              <a:gd name="connsiteX34" fmla="*/ 715618 w 2048001"/>
              <a:gd name="connsiteY34" fmla="*/ 1709530 h 1736035"/>
              <a:gd name="connsiteX35" fmla="*/ 636105 w 2048001"/>
              <a:gd name="connsiteY35" fmla="*/ 1722783 h 1736035"/>
              <a:gd name="connsiteX36" fmla="*/ 596348 w 2048001"/>
              <a:gd name="connsiteY36" fmla="*/ 1736035 h 1736035"/>
              <a:gd name="connsiteX37" fmla="*/ 291548 w 2048001"/>
              <a:gd name="connsiteY37" fmla="*/ 1722783 h 1736035"/>
              <a:gd name="connsiteX38" fmla="*/ 225287 w 2048001"/>
              <a:gd name="connsiteY38" fmla="*/ 1683026 h 1736035"/>
              <a:gd name="connsiteX39" fmla="*/ 159026 w 2048001"/>
              <a:gd name="connsiteY39" fmla="*/ 1656522 h 1736035"/>
              <a:gd name="connsiteX40" fmla="*/ 79513 w 2048001"/>
              <a:gd name="connsiteY40" fmla="*/ 1550504 h 1736035"/>
              <a:gd name="connsiteX41" fmla="*/ 26505 w 2048001"/>
              <a:gd name="connsiteY41" fmla="*/ 1470991 h 1736035"/>
              <a:gd name="connsiteX42" fmla="*/ 0 w 2048001"/>
              <a:gd name="connsiteY42" fmla="*/ 1391478 h 1736035"/>
              <a:gd name="connsiteX43" fmla="*/ 13252 w 2048001"/>
              <a:gd name="connsiteY43" fmla="*/ 967409 h 1736035"/>
              <a:gd name="connsiteX44" fmla="*/ 66261 w 2048001"/>
              <a:gd name="connsiteY44" fmla="*/ 848139 h 1736035"/>
              <a:gd name="connsiteX45" fmla="*/ 119270 w 2048001"/>
              <a:gd name="connsiteY45" fmla="*/ 821635 h 1736035"/>
              <a:gd name="connsiteX46" fmla="*/ 185531 w 2048001"/>
              <a:gd name="connsiteY46" fmla="*/ 781878 h 1736035"/>
              <a:gd name="connsiteX47" fmla="*/ 238539 w 2048001"/>
              <a:gd name="connsiteY47" fmla="*/ 742122 h 1736035"/>
              <a:gd name="connsiteX48" fmla="*/ 344557 w 2048001"/>
              <a:gd name="connsiteY48" fmla="*/ 715617 h 1736035"/>
              <a:gd name="connsiteX49" fmla="*/ 543339 w 2048001"/>
              <a:gd name="connsiteY49" fmla="*/ 675861 h 1736035"/>
              <a:gd name="connsiteX50" fmla="*/ 583096 w 2048001"/>
              <a:gd name="connsiteY50" fmla="*/ 662609 h 1736035"/>
              <a:gd name="connsiteX51" fmla="*/ 636105 w 2048001"/>
              <a:gd name="connsiteY51" fmla="*/ 556591 h 1736035"/>
              <a:gd name="connsiteX52" fmla="*/ 662609 w 2048001"/>
              <a:gd name="connsiteY52" fmla="*/ 463826 h 1736035"/>
              <a:gd name="connsiteX53" fmla="*/ 636105 w 2048001"/>
              <a:gd name="connsiteY53" fmla="*/ 344556 h 173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48001" h="1736035">
                <a:moveTo>
                  <a:pt x="636105" y="344556"/>
                </a:moveTo>
                <a:cubicBezTo>
                  <a:pt x="633896" y="293756"/>
                  <a:pt x="642113" y="220602"/>
                  <a:pt x="649357" y="159026"/>
                </a:cubicBezTo>
                <a:cubicBezTo>
                  <a:pt x="650989" y="145153"/>
                  <a:pt x="653883" y="130177"/>
                  <a:pt x="662609" y="119269"/>
                </a:cubicBezTo>
                <a:cubicBezTo>
                  <a:pt x="672558" y="106832"/>
                  <a:pt x="689113" y="101600"/>
                  <a:pt x="702365" y="92765"/>
                </a:cubicBezTo>
                <a:cubicBezTo>
                  <a:pt x="711200" y="79513"/>
                  <a:pt x="715822" y="62143"/>
                  <a:pt x="728870" y="53009"/>
                </a:cubicBezTo>
                <a:cubicBezTo>
                  <a:pt x="761238" y="30351"/>
                  <a:pt x="834887" y="0"/>
                  <a:pt x="834887" y="0"/>
                </a:cubicBezTo>
                <a:cubicBezTo>
                  <a:pt x="923235" y="4417"/>
                  <a:pt x="1011805" y="5589"/>
                  <a:pt x="1099931" y="13252"/>
                </a:cubicBezTo>
                <a:cubicBezTo>
                  <a:pt x="1113847" y="14462"/>
                  <a:pt x="1125731" y="25897"/>
                  <a:pt x="1139687" y="26504"/>
                </a:cubicBezTo>
                <a:cubicBezTo>
                  <a:pt x="1329507" y="34757"/>
                  <a:pt x="1519583" y="35339"/>
                  <a:pt x="1709531" y="39756"/>
                </a:cubicBezTo>
                <a:cubicBezTo>
                  <a:pt x="1736035" y="48591"/>
                  <a:pt x="1765798" y="50764"/>
                  <a:pt x="1789044" y="66261"/>
                </a:cubicBezTo>
                <a:cubicBezTo>
                  <a:pt x="1840423" y="100514"/>
                  <a:pt x="1813690" y="87729"/>
                  <a:pt x="1868557" y="106017"/>
                </a:cubicBezTo>
                <a:cubicBezTo>
                  <a:pt x="1917585" y="155047"/>
                  <a:pt x="1888131" y="122126"/>
                  <a:pt x="1948070" y="212035"/>
                </a:cubicBezTo>
                <a:lnTo>
                  <a:pt x="1974574" y="251791"/>
                </a:lnTo>
                <a:cubicBezTo>
                  <a:pt x="1970157" y="287130"/>
                  <a:pt x="1966737" y="322609"/>
                  <a:pt x="1961322" y="357809"/>
                </a:cubicBezTo>
                <a:cubicBezTo>
                  <a:pt x="1957897" y="380071"/>
                  <a:pt x="1948070" y="401545"/>
                  <a:pt x="1948070" y="424069"/>
                </a:cubicBezTo>
                <a:cubicBezTo>
                  <a:pt x="1948070" y="455572"/>
                  <a:pt x="1944844" y="651145"/>
                  <a:pt x="1987826" y="715617"/>
                </a:cubicBezTo>
                <a:lnTo>
                  <a:pt x="2014331" y="755374"/>
                </a:lnTo>
                <a:cubicBezTo>
                  <a:pt x="2018748" y="768626"/>
                  <a:pt x="2024195" y="781578"/>
                  <a:pt x="2027583" y="795130"/>
                </a:cubicBezTo>
                <a:cubicBezTo>
                  <a:pt x="2063781" y="939921"/>
                  <a:pt x="2044111" y="1042902"/>
                  <a:pt x="2027583" y="1219200"/>
                </a:cubicBezTo>
                <a:cubicBezTo>
                  <a:pt x="2023193" y="1266025"/>
                  <a:pt x="1995508" y="1288582"/>
                  <a:pt x="1974574" y="1325217"/>
                </a:cubicBezTo>
                <a:cubicBezTo>
                  <a:pt x="1964773" y="1342369"/>
                  <a:pt x="1955852" y="1360068"/>
                  <a:pt x="1948070" y="1378226"/>
                </a:cubicBezTo>
                <a:cubicBezTo>
                  <a:pt x="1942567" y="1391066"/>
                  <a:pt x="1943394" y="1406956"/>
                  <a:pt x="1934818" y="1417983"/>
                </a:cubicBezTo>
                <a:cubicBezTo>
                  <a:pt x="1911806" y="1447570"/>
                  <a:pt x="1881809" y="1470992"/>
                  <a:pt x="1855305" y="1497496"/>
                </a:cubicBezTo>
                <a:lnTo>
                  <a:pt x="1789044" y="1563756"/>
                </a:lnTo>
                <a:cubicBezTo>
                  <a:pt x="1780209" y="1572591"/>
                  <a:pt x="1773714" y="1584673"/>
                  <a:pt x="1762539" y="1590261"/>
                </a:cubicBezTo>
                <a:cubicBezTo>
                  <a:pt x="1744870" y="1599096"/>
                  <a:pt x="1725968" y="1605807"/>
                  <a:pt x="1709531" y="1616765"/>
                </a:cubicBezTo>
                <a:cubicBezTo>
                  <a:pt x="1699135" y="1623696"/>
                  <a:pt x="1694201" y="1637681"/>
                  <a:pt x="1683026" y="1643269"/>
                </a:cubicBezTo>
                <a:cubicBezTo>
                  <a:pt x="1658037" y="1655763"/>
                  <a:pt x="1603513" y="1669774"/>
                  <a:pt x="1603513" y="1669774"/>
                </a:cubicBezTo>
                <a:cubicBezTo>
                  <a:pt x="1519583" y="1665357"/>
                  <a:pt x="1435254" y="1665804"/>
                  <a:pt x="1351722" y="1656522"/>
                </a:cubicBezTo>
                <a:cubicBezTo>
                  <a:pt x="1306890" y="1651541"/>
                  <a:pt x="1251602" y="1631983"/>
                  <a:pt x="1205948" y="1616765"/>
                </a:cubicBezTo>
                <a:cubicBezTo>
                  <a:pt x="1126435" y="1621182"/>
                  <a:pt x="1046686" y="1622467"/>
                  <a:pt x="967409" y="1630017"/>
                </a:cubicBezTo>
                <a:cubicBezTo>
                  <a:pt x="953503" y="1631341"/>
                  <a:pt x="941129" y="1639593"/>
                  <a:pt x="927652" y="1643269"/>
                </a:cubicBezTo>
                <a:cubicBezTo>
                  <a:pt x="892509" y="1652854"/>
                  <a:pt x="856974" y="1660939"/>
                  <a:pt x="821635" y="1669774"/>
                </a:cubicBezTo>
                <a:lnTo>
                  <a:pt x="768626" y="1683026"/>
                </a:lnTo>
                <a:cubicBezTo>
                  <a:pt x="750957" y="1691861"/>
                  <a:pt x="734540" y="1703853"/>
                  <a:pt x="715618" y="1709530"/>
                </a:cubicBezTo>
                <a:cubicBezTo>
                  <a:pt x="689881" y="1717251"/>
                  <a:pt x="662335" y="1716954"/>
                  <a:pt x="636105" y="1722783"/>
                </a:cubicBezTo>
                <a:cubicBezTo>
                  <a:pt x="622469" y="1725813"/>
                  <a:pt x="609600" y="1731618"/>
                  <a:pt x="596348" y="1736035"/>
                </a:cubicBezTo>
                <a:cubicBezTo>
                  <a:pt x="494748" y="1731618"/>
                  <a:pt x="392222" y="1737165"/>
                  <a:pt x="291548" y="1722783"/>
                </a:cubicBezTo>
                <a:cubicBezTo>
                  <a:pt x="266049" y="1719140"/>
                  <a:pt x="248325" y="1694545"/>
                  <a:pt x="225287" y="1683026"/>
                </a:cubicBezTo>
                <a:cubicBezTo>
                  <a:pt x="204010" y="1672388"/>
                  <a:pt x="181113" y="1665357"/>
                  <a:pt x="159026" y="1656522"/>
                </a:cubicBezTo>
                <a:cubicBezTo>
                  <a:pt x="5310" y="1502806"/>
                  <a:pt x="137336" y="1654588"/>
                  <a:pt x="79513" y="1550504"/>
                </a:cubicBezTo>
                <a:cubicBezTo>
                  <a:pt x="64043" y="1522658"/>
                  <a:pt x="36578" y="1501210"/>
                  <a:pt x="26505" y="1470991"/>
                </a:cubicBezTo>
                <a:lnTo>
                  <a:pt x="0" y="1391478"/>
                </a:lnTo>
                <a:cubicBezTo>
                  <a:pt x="4417" y="1250122"/>
                  <a:pt x="2121" y="1108396"/>
                  <a:pt x="13252" y="967409"/>
                </a:cubicBezTo>
                <a:cubicBezTo>
                  <a:pt x="14876" y="946836"/>
                  <a:pt x="41316" y="868927"/>
                  <a:pt x="66261" y="848139"/>
                </a:cubicBezTo>
                <a:cubicBezTo>
                  <a:pt x="81437" y="835492"/>
                  <a:pt x="101600" y="830470"/>
                  <a:pt x="119270" y="821635"/>
                </a:cubicBezTo>
                <a:cubicBezTo>
                  <a:pt x="181294" y="759608"/>
                  <a:pt x="105251" y="827752"/>
                  <a:pt x="185531" y="781878"/>
                </a:cubicBezTo>
                <a:cubicBezTo>
                  <a:pt x="204708" y="770920"/>
                  <a:pt x="218151" y="750617"/>
                  <a:pt x="238539" y="742122"/>
                </a:cubicBezTo>
                <a:cubicBezTo>
                  <a:pt x="272164" y="728112"/>
                  <a:pt x="309999" y="727136"/>
                  <a:pt x="344557" y="715617"/>
                </a:cubicBezTo>
                <a:cubicBezTo>
                  <a:pt x="462018" y="676464"/>
                  <a:pt x="396303" y="692198"/>
                  <a:pt x="543339" y="675861"/>
                </a:cubicBezTo>
                <a:cubicBezTo>
                  <a:pt x="556591" y="671444"/>
                  <a:pt x="571118" y="669796"/>
                  <a:pt x="583096" y="662609"/>
                </a:cubicBezTo>
                <a:cubicBezTo>
                  <a:pt x="621644" y="639480"/>
                  <a:pt x="622891" y="596234"/>
                  <a:pt x="636105" y="556591"/>
                </a:cubicBezTo>
                <a:cubicBezTo>
                  <a:pt x="643950" y="533057"/>
                  <a:pt x="660529" y="486707"/>
                  <a:pt x="662609" y="463826"/>
                </a:cubicBezTo>
                <a:cubicBezTo>
                  <a:pt x="665408" y="433031"/>
                  <a:pt x="638314" y="395356"/>
                  <a:pt x="636105" y="3445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68070" y="5009322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45756" y="4618384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892747" y="5572537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59072" y="4883433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8070" y="49364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756" y="5448021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5630" y="452804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1416" y="4785332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1.ESTIMATION OF MISSING PRECIPITATION 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69268" y="1309183"/>
                <a:ext cx="7024019" cy="4316363"/>
              </a:xfrm>
            </p:spPr>
            <p:txBody>
              <a:bodyPr/>
              <a:lstStyle/>
              <a:p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There are two methods for estimation of missing precipitation based on Normal Annual Precipitation (N.A.P)</a:t>
                </a:r>
              </a:p>
              <a:p>
                <a:pPr marL="845820" lvl="1" indent="-342900">
                  <a:buFont typeface="+mj-lt"/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Arithmetic mean method</a:t>
                </a:r>
              </a:p>
              <a:p>
                <a:pPr marL="845820" lvl="1" indent="-342900">
                  <a:buFont typeface="+mj-lt"/>
                  <a:buAutoNum type="arabicPeriod"/>
                </a:pP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Normal ratio method</a:t>
                </a:r>
              </a:p>
              <a:p>
                <a:pPr lvl="0">
                  <a:buClr>
                    <a:srgbClr val="40BAD2"/>
                  </a:buClr>
                </a:pPr>
                <a:r>
                  <a:rPr lang="en-US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Normal Annual Precipitation : mean of annual precipitation of 30 years record is called normal annual </a:t>
                </a:r>
                <a:r>
                  <a:rPr lang="en-US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precipitation.</a:t>
                </a:r>
              </a:p>
              <a:p>
                <a:pPr marL="0" lvl="0" indent="0">
                  <a:buClr>
                    <a:srgbClr val="40BAD2"/>
                  </a:buClr>
                  <a:buNone/>
                </a:pPr>
                <a:r>
                  <a:rPr lang="en-US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endParaRPr lang="en-US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02920" lvl="1" indent="0">
                  <a:buClr>
                    <a:srgbClr val="40BAD2"/>
                  </a:buClr>
                  <a:buNone/>
                </a:pPr>
                <a:r>
                  <a:rPr lang="en-US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NAP=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>
                                <a:lumMod val="65000"/>
                                <a:lumOff val="3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2800" i="1" smtClean="0">
                                <a:solidFill>
                                  <a:srgbClr val="000000">
                                    <a:lumMod val="65000"/>
                                    <a:lumOff val="3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solidFill>
                                  <a:srgbClr val="000000">
                                    <a:lumMod val="65000"/>
                                    <a:lumOff val="3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0000">
                                    <a:lumMod val="65000"/>
                                    <a:lumOff val="3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00">
                                    <a:lumMod val="65000"/>
                                    <a:lumOff val="3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00">
                                        <a:lumMod val="65000"/>
                                        <a:lumOff val="3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solidFill>
                              <a:srgbClr val="000000">
                                <a:lumMod val="65000"/>
                                <a:lumOff val="3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02920" lvl="1" indent="0">
                  <a:buNone/>
                </a:pP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1309183"/>
                <a:ext cx="7024019" cy="4316363"/>
              </a:xfrm>
              <a:blipFill rotWithShape="0">
                <a:blip r:embed="rId2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 rot="2330019">
            <a:off x="8260245" y="3813196"/>
            <a:ext cx="2556260" cy="2126891"/>
          </a:xfrm>
          <a:custGeom>
            <a:avLst/>
            <a:gdLst>
              <a:gd name="connsiteX0" fmla="*/ 636105 w 2048001"/>
              <a:gd name="connsiteY0" fmla="*/ 344556 h 1736035"/>
              <a:gd name="connsiteX1" fmla="*/ 649357 w 2048001"/>
              <a:gd name="connsiteY1" fmla="*/ 159026 h 1736035"/>
              <a:gd name="connsiteX2" fmla="*/ 662609 w 2048001"/>
              <a:gd name="connsiteY2" fmla="*/ 119269 h 1736035"/>
              <a:gd name="connsiteX3" fmla="*/ 702365 w 2048001"/>
              <a:gd name="connsiteY3" fmla="*/ 92765 h 1736035"/>
              <a:gd name="connsiteX4" fmla="*/ 728870 w 2048001"/>
              <a:gd name="connsiteY4" fmla="*/ 53009 h 1736035"/>
              <a:gd name="connsiteX5" fmla="*/ 834887 w 2048001"/>
              <a:gd name="connsiteY5" fmla="*/ 0 h 1736035"/>
              <a:gd name="connsiteX6" fmla="*/ 1099931 w 2048001"/>
              <a:gd name="connsiteY6" fmla="*/ 13252 h 1736035"/>
              <a:gd name="connsiteX7" fmla="*/ 1139687 w 2048001"/>
              <a:gd name="connsiteY7" fmla="*/ 26504 h 1736035"/>
              <a:gd name="connsiteX8" fmla="*/ 1709531 w 2048001"/>
              <a:gd name="connsiteY8" fmla="*/ 39756 h 1736035"/>
              <a:gd name="connsiteX9" fmla="*/ 1789044 w 2048001"/>
              <a:gd name="connsiteY9" fmla="*/ 66261 h 1736035"/>
              <a:gd name="connsiteX10" fmla="*/ 1868557 w 2048001"/>
              <a:gd name="connsiteY10" fmla="*/ 106017 h 1736035"/>
              <a:gd name="connsiteX11" fmla="*/ 1948070 w 2048001"/>
              <a:gd name="connsiteY11" fmla="*/ 212035 h 1736035"/>
              <a:gd name="connsiteX12" fmla="*/ 1974574 w 2048001"/>
              <a:gd name="connsiteY12" fmla="*/ 251791 h 1736035"/>
              <a:gd name="connsiteX13" fmla="*/ 1961322 w 2048001"/>
              <a:gd name="connsiteY13" fmla="*/ 357809 h 1736035"/>
              <a:gd name="connsiteX14" fmla="*/ 1948070 w 2048001"/>
              <a:gd name="connsiteY14" fmla="*/ 424069 h 1736035"/>
              <a:gd name="connsiteX15" fmla="*/ 1987826 w 2048001"/>
              <a:gd name="connsiteY15" fmla="*/ 715617 h 1736035"/>
              <a:gd name="connsiteX16" fmla="*/ 2014331 w 2048001"/>
              <a:gd name="connsiteY16" fmla="*/ 755374 h 1736035"/>
              <a:gd name="connsiteX17" fmla="*/ 2027583 w 2048001"/>
              <a:gd name="connsiteY17" fmla="*/ 795130 h 1736035"/>
              <a:gd name="connsiteX18" fmla="*/ 2027583 w 2048001"/>
              <a:gd name="connsiteY18" fmla="*/ 1219200 h 1736035"/>
              <a:gd name="connsiteX19" fmla="*/ 1974574 w 2048001"/>
              <a:gd name="connsiteY19" fmla="*/ 1325217 h 1736035"/>
              <a:gd name="connsiteX20" fmla="*/ 1948070 w 2048001"/>
              <a:gd name="connsiteY20" fmla="*/ 1378226 h 1736035"/>
              <a:gd name="connsiteX21" fmla="*/ 1934818 w 2048001"/>
              <a:gd name="connsiteY21" fmla="*/ 1417983 h 1736035"/>
              <a:gd name="connsiteX22" fmla="*/ 1855305 w 2048001"/>
              <a:gd name="connsiteY22" fmla="*/ 1497496 h 1736035"/>
              <a:gd name="connsiteX23" fmla="*/ 1789044 w 2048001"/>
              <a:gd name="connsiteY23" fmla="*/ 1563756 h 1736035"/>
              <a:gd name="connsiteX24" fmla="*/ 1762539 w 2048001"/>
              <a:gd name="connsiteY24" fmla="*/ 1590261 h 1736035"/>
              <a:gd name="connsiteX25" fmla="*/ 1709531 w 2048001"/>
              <a:gd name="connsiteY25" fmla="*/ 1616765 h 1736035"/>
              <a:gd name="connsiteX26" fmla="*/ 1683026 w 2048001"/>
              <a:gd name="connsiteY26" fmla="*/ 1643269 h 1736035"/>
              <a:gd name="connsiteX27" fmla="*/ 1603513 w 2048001"/>
              <a:gd name="connsiteY27" fmla="*/ 1669774 h 1736035"/>
              <a:gd name="connsiteX28" fmla="*/ 1351722 w 2048001"/>
              <a:gd name="connsiteY28" fmla="*/ 1656522 h 1736035"/>
              <a:gd name="connsiteX29" fmla="*/ 1205948 w 2048001"/>
              <a:gd name="connsiteY29" fmla="*/ 1616765 h 1736035"/>
              <a:gd name="connsiteX30" fmla="*/ 967409 w 2048001"/>
              <a:gd name="connsiteY30" fmla="*/ 1630017 h 1736035"/>
              <a:gd name="connsiteX31" fmla="*/ 927652 w 2048001"/>
              <a:gd name="connsiteY31" fmla="*/ 1643269 h 1736035"/>
              <a:gd name="connsiteX32" fmla="*/ 821635 w 2048001"/>
              <a:gd name="connsiteY32" fmla="*/ 1669774 h 1736035"/>
              <a:gd name="connsiteX33" fmla="*/ 768626 w 2048001"/>
              <a:gd name="connsiteY33" fmla="*/ 1683026 h 1736035"/>
              <a:gd name="connsiteX34" fmla="*/ 715618 w 2048001"/>
              <a:gd name="connsiteY34" fmla="*/ 1709530 h 1736035"/>
              <a:gd name="connsiteX35" fmla="*/ 636105 w 2048001"/>
              <a:gd name="connsiteY35" fmla="*/ 1722783 h 1736035"/>
              <a:gd name="connsiteX36" fmla="*/ 596348 w 2048001"/>
              <a:gd name="connsiteY36" fmla="*/ 1736035 h 1736035"/>
              <a:gd name="connsiteX37" fmla="*/ 291548 w 2048001"/>
              <a:gd name="connsiteY37" fmla="*/ 1722783 h 1736035"/>
              <a:gd name="connsiteX38" fmla="*/ 225287 w 2048001"/>
              <a:gd name="connsiteY38" fmla="*/ 1683026 h 1736035"/>
              <a:gd name="connsiteX39" fmla="*/ 159026 w 2048001"/>
              <a:gd name="connsiteY39" fmla="*/ 1656522 h 1736035"/>
              <a:gd name="connsiteX40" fmla="*/ 79513 w 2048001"/>
              <a:gd name="connsiteY40" fmla="*/ 1550504 h 1736035"/>
              <a:gd name="connsiteX41" fmla="*/ 26505 w 2048001"/>
              <a:gd name="connsiteY41" fmla="*/ 1470991 h 1736035"/>
              <a:gd name="connsiteX42" fmla="*/ 0 w 2048001"/>
              <a:gd name="connsiteY42" fmla="*/ 1391478 h 1736035"/>
              <a:gd name="connsiteX43" fmla="*/ 13252 w 2048001"/>
              <a:gd name="connsiteY43" fmla="*/ 967409 h 1736035"/>
              <a:gd name="connsiteX44" fmla="*/ 66261 w 2048001"/>
              <a:gd name="connsiteY44" fmla="*/ 848139 h 1736035"/>
              <a:gd name="connsiteX45" fmla="*/ 119270 w 2048001"/>
              <a:gd name="connsiteY45" fmla="*/ 821635 h 1736035"/>
              <a:gd name="connsiteX46" fmla="*/ 185531 w 2048001"/>
              <a:gd name="connsiteY46" fmla="*/ 781878 h 1736035"/>
              <a:gd name="connsiteX47" fmla="*/ 238539 w 2048001"/>
              <a:gd name="connsiteY47" fmla="*/ 742122 h 1736035"/>
              <a:gd name="connsiteX48" fmla="*/ 344557 w 2048001"/>
              <a:gd name="connsiteY48" fmla="*/ 715617 h 1736035"/>
              <a:gd name="connsiteX49" fmla="*/ 543339 w 2048001"/>
              <a:gd name="connsiteY49" fmla="*/ 675861 h 1736035"/>
              <a:gd name="connsiteX50" fmla="*/ 583096 w 2048001"/>
              <a:gd name="connsiteY50" fmla="*/ 662609 h 1736035"/>
              <a:gd name="connsiteX51" fmla="*/ 636105 w 2048001"/>
              <a:gd name="connsiteY51" fmla="*/ 556591 h 1736035"/>
              <a:gd name="connsiteX52" fmla="*/ 662609 w 2048001"/>
              <a:gd name="connsiteY52" fmla="*/ 463826 h 1736035"/>
              <a:gd name="connsiteX53" fmla="*/ 636105 w 2048001"/>
              <a:gd name="connsiteY53" fmla="*/ 344556 h 173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48001" h="1736035">
                <a:moveTo>
                  <a:pt x="636105" y="344556"/>
                </a:moveTo>
                <a:cubicBezTo>
                  <a:pt x="633896" y="293756"/>
                  <a:pt x="642113" y="220602"/>
                  <a:pt x="649357" y="159026"/>
                </a:cubicBezTo>
                <a:cubicBezTo>
                  <a:pt x="650989" y="145153"/>
                  <a:pt x="653883" y="130177"/>
                  <a:pt x="662609" y="119269"/>
                </a:cubicBezTo>
                <a:cubicBezTo>
                  <a:pt x="672558" y="106832"/>
                  <a:pt x="689113" y="101600"/>
                  <a:pt x="702365" y="92765"/>
                </a:cubicBezTo>
                <a:cubicBezTo>
                  <a:pt x="711200" y="79513"/>
                  <a:pt x="715822" y="62143"/>
                  <a:pt x="728870" y="53009"/>
                </a:cubicBezTo>
                <a:cubicBezTo>
                  <a:pt x="761238" y="30351"/>
                  <a:pt x="834887" y="0"/>
                  <a:pt x="834887" y="0"/>
                </a:cubicBezTo>
                <a:cubicBezTo>
                  <a:pt x="923235" y="4417"/>
                  <a:pt x="1011805" y="5589"/>
                  <a:pt x="1099931" y="13252"/>
                </a:cubicBezTo>
                <a:cubicBezTo>
                  <a:pt x="1113847" y="14462"/>
                  <a:pt x="1125731" y="25897"/>
                  <a:pt x="1139687" y="26504"/>
                </a:cubicBezTo>
                <a:cubicBezTo>
                  <a:pt x="1329507" y="34757"/>
                  <a:pt x="1519583" y="35339"/>
                  <a:pt x="1709531" y="39756"/>
                </a:cubicBezTo>
                <a:cubicBezTo>
                  <a:pt x="1736035" y="48591"/>
                  <a:pt x="1765798" y="50764"/>
                  <a:pt x="1789044" y="66261"/>
                </a:cubicBezTo>
                <a:cubicBezTo>
                  <a:pt x="1840423" y="100514"/>
                  <a:pt x="1813690" y="87729"/>
                  <a:pt x="1868557" y="106017"/>
                </a:cubicBezTo>
                <a:cubicBezTo>
                  <a:pt x="1917585" y="155047"/>
                  <a:pt x="1888131" y="122126"/>
                  <a:pt x="1948070" y="212035"/>
                </a:cubicBezTo>
                <a:lnTo>
                  <a:pt x="1974574" y="251791"/>
                </a:lnTo>
                <a:cubicBezTo>
                  <a:pt x="1970157" y="287130"/>
                  <a:pt x="1966737" y="322609"/>
                  <a:pt x="1961322" y="357809"/>
                </a:cubicBezTo>
                <a:cubicBezTo>
                  <a:pt x="1957897" y="380071"/>
                  <a:pt x="1948070" y="401545"/>
                  <a:pt x="1948070" y="424069"/>
                </a:cubicBezTo>
                <a:cubicBezTo>
                  <a:pt x="1948070" y="455572"/>
                  <a:pt x="1944844" y="651145"/>
                  <a:pt x="1987826" y="715617"/>
                </a:cubicBezTo>
                <a:lnTo>
                  <a:pt x="2014331" y="755374"/>
                </a:lnTo>
                <a:cubicBezTo>
                  <a:pt x="2018748" y="768626"/>
                  <a:pt x="2024195" y="781578"/>
                  <a:pt x="2027583" y="795130"/>
                </a:cubicBezTo>
                <a:cubicBezTo>
                  <a:pt x="2063781" y="939921"/>
                  <a:pt x="2044111" y="1042902"/>
                  <a:pt x="2027583" y="1219200"/>
                </a:cubicBezTo>
                <a:cubicBezTo>
                  <a:pt x="2023193" y="1266025"/>
                  <a:pt x="1995508" y="1288582"/>
                  <a:pt x="1974574" y="1325217"/>
                </a:cubicBezTo>
                <a:cubicBezTo>
                  <a:pt x="1964773" y="1342369"/>
                  <a:pt x="1955852" y="1360068"/>
                  <a:pt x="1948070" y="1378226"/>
                </a:cubicBezTo>
                <a:cubicBezTo>
                  <a:pt x="1942567" y="1391066"/>
                  <a:pt x="1943394" y="1406956"/>
                  <a:pt x="1934818" y="1417983"/>
                </a:cubicBezTo>
                <a:cubicBezTo>
                  <a:pt x="1911806" y="1447570"/>
                  <a:pt x="1881809" y="1470992"/>
                  <a:pt x="1855305" y="1497496"/>
                </a:cubicBezTo>
                <a:lnTo>
                  <a:pt x="1789044" y="1563756"/>
                </a:lnTo>
                <a:cubicBezTo>
                  <a:pt x="1780209" y="1572591"/>
                  <a:pt x="1773714" y="1584673"/>
                  <a:pt x="1762539" y="1590261"/>
                </a:cubicBezTo>
                <a:cubicBezTo>
                  <a:pt x="1744870" y="1599096"/>
                  <a:pt x="1725968" y="1605807"/>
                  <a:pt x="1709531" y="1616765"/>
                </a:cubicBezTo>
                <a:cubicBezTo>
                  <a:pt x="1699135" y="1623696"/>
                  <a:pt x="1694201" y="1637681"/>
                  <a:pt x="1683026" y="1643269"/>
                </a:cubicBezTo>
                <a:cubicBezTo>
                  <a:pt x="1658037" y="1655763"/>
                  <a:pt x="1603513" y="1669774"/>
                  <a:pt x="1603513" y="1669774"/>
                </a:cubicBezTo>
                <a:cubicBezTo>
                  <a:pt x="1519583" y="1665357"/>
                  <a:pt x="1435254" y="1665804"/>
                  <a:pt x="1351722" y="1656522"/>
                </a:cubicBezTo>
                <a:cubicBezTo>
                  <a:pt x="1306890" y="1651541"/>
                  <a:pt x="1251602" y="1631983"/>
                  <a:pt x="1205948" y="1616765"/>
                </a:cubicBezTo>
                <a:cubicBezTo>
                  <a:pt x="1126435" y="1621182"/>
                  <a:pt x="1046686" y="1622467"/>
                  <a:pt x="967409" y="1630017"/>
                </a:cubicBezTo>
                <a:cubicBezTo>
                  <a:pt x="953503" y="1631341"/>
                  <a:pt x="941129" y="1639593"/>
                  <a:pt x="927652" y="1643269"/>
                </a:cubicBezTo>
                <a:cubicBezTo>
                  <a:pt x="892509" y="1652854"/>
                  <a:pt x="856974" y="1660939"/>
                  <a:pt x="821635" y="1669774"/>
                </a:cubicBezTo>
                <a:lnTo>
                  <a:pt x="768626" y="1683026"/>
                </a:lnTo>
                <a:cubicBezTo>
                  <a:pt x="750957" y="1691861"/>
                  <a:pt x="734540" y="1703853"/>
                  <a:pt x="715618" y="1709530"/>
                </a:cubicBezTo>
                <a:cubicBezTo>
                  <a:pt x="689881" y="1717251"/>
                  <a:pt x="662335" y="1716954"/>
                  <a:pt x="636105" y="1722783"/>
                </a:cubicBezTo>
                <a:cubicBezTo>
                  <a:pt x="622469" y="1725813"/>
                  <a:pt x="609600" y="1731618"/>
                  <a:pt x="596348" y="1736035"/>
                </a:cubicBezTo>
                <a:cubicBezTo>
                  <a:pt x="494748" y="1731618"/>
                  <a:pt x="392222" y="1737165"/>
                  <a:pt x="291548" y="1722783"/>
                </a:cubicBezTo>
                <a:cubicBezTo>
                  <a:pt x="266049" y="1719140"/>
                  <a:pt x="248325" y="1694545"/>
                  <a:pt x="225287" y="1683026"/>
                </a:cubicBezTo>
                <a:cubicBezTo>
                  <a:pt x="204010" y="1672388"/>
                  <a:pt x="181113" y="1665357"/>
                  <a:pt x="159026" y="1656522"/>
                </a:cubicBezTo>
                <a:cubicBezTo>
                  <a:pt x="5310" y="1502806"/>
                  <a:pt x="137336" y="1654588"/>
                  <a:pt x="79513" y="1550504"/>
                </a:cubicBezTo>
                <a:cubicBezTo>
                  <a:pt x="64043" y="1522658"/>
                  <a:pt x="36578" y="1501210"/>
                  <a:pt x="26505" y="1470991"/>
                </a:cubicBezTo>
                <a:lnTo>
                  <a:pt x="0" y="1391478"/>
                </a:lnTo>
                <a:cubicBezTo>
                  <a:pt x="4417" y="1250122"/>
                  <a:pt x="2121" y="1108396"/>
                  <a:pt x="13252" y="967409"/>
                </a:cubicBezTo>
                <a:cubicBezTo>
                  <a:pt x="14876" y="946836"/>
                  <a:pt x="41316" y="868927"/>
                  <a:pt x="66261" y="848139"/>
                </a:cubicBezTo>
                <a:cubicBezTo>
                  <a:pt x="81437" y="835492"/>
                  <a:pt x="101600" y="830470"/>
                  <a:pt x="119270" y="821635"/>
                </a:cubicBezTo>
                <a:cubicBezTo>
                  <a:pt x="181294" y="759608"/>
                  <a:pt x="105251" y="827752"/>
                  <a:pt x="185531" y="781878"/>
                </a:cubicBezTo>
                <a:cubicBezTo>
                  <a:pt x="204708" y="770920"/>
                  <a:pt x="218151" y="750617"/>
                  <a:pt x="238539" y="742122"/>
                </a:cubicBezTo>
                <a:cubicBezTo>
                  <a:pt x="272164" y="728112"/>
                  <a:pt x="309999" y="727136"/>
                  <a:pt x="344557" y="715617"/>
                </a:cubicBezTo>
                <a:cubicBezTo>
                  <a:pt x="462018" y="676464"/>
                  <a:pt x="396303" y="692198"/>
                  <a:pt x="543339" y="675861"/>
                </a:cubicBezTo>
                <a:cubicBezTo>
                  <a:pt x="556591" y="671444"/>
                  <a:pt x="571118" y="669796"/>
                  <a:pt x="583096" y="662609"/>
                </a:cubicBezTo>
                <a:cubicBezTo>
                  <a:pt x="621644" y="639480"/>
                  <a:pt x="622891" y="596234"/>
                  <a:pt x="636105" y="556591"/>
                </a:cubicBezTo>
                <a:cubicBezTo>
                  <a:pt x="643950" y="533057"/>
                  <a:pt x="660529" y="486707"/>
                  <a:pt x="662609" y="463826"/>
                </a:cubicBezTo>
                <a:cubicBezTo>
                  <a:pt x="665408" y="433031"/>
                  <a:pt x="638314" y="395356"/>
                  <a:pt x="636105" y="3445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68070" y="5009322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45756" y="4618384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892747" y="5572537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59072" y="4883433"/>
            <a:ext cx="45719" cy="53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8070" y="49364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5756" y="5448021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5630" y="452804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1416" y="4785332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1455</TotalTime>
  <Words>1401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Bodoni MT Condensed</vt:lpstr>
      <vt:lpstr>Calibri</vt:lpstr>
      <vt:lpstr>Cambria Math</vt:lpstr>
      <vt:lpstr>Corbel</vt:lpstr>
      <vt:lpstr>Wingdings 2</vt:lpstr>
      <vt:lpstr>Frame</vt:lpstr>
      <vt:lpstr>PRECIPITATION GAUGE NETWORK</vt:lpstr>
      <vt:lpstr>PRECIPITATION GAUGE NETWORK</vt:lpstr>
      <vt:lpstr>PRECIPITATION GAUGE NETWORK IN PAKISTAN</vt:lpstr>
      <vt:lpstr>GAUGE DENSITY (G.D)</vt:lpstr>
      <vt:lpstr>W.M.O RECOMMENDED GAUGE DENSITIES</vt:lpstr>
      <vt:lpstr>FACTORS AFFECTING GAUGE DENSITY</vt:lpstr>
      <vt:lpstr>INTERPRETATION OF PRECIPITATION DATA FROM A GAUGE NETWORK</vt:lpstr>
      <vt:lpstr>1.ESTIMATION OF MISSING PRECIPITATION DATA</vt:lpstr>
      <vt:lpstr>1.ESTIMATION OF MISSING PRECIPITATION DATA</vt:lpstr>
      <vt:lpstr>a)ARITHMETIC MEAN METHOD</vt:lpstr>
      <vt:lpstr>b)NORMAL RATIO METHOD</vt:lpstr>
      <vt:lpstr>NUMERICAL PROBLEM</vt:lpstr>
      <vt:lpstr>NUMERICAL PROBLEM</vt:lpstr>
      <vt:lpstr>2. CONSISTENCY OF PRECIPITATION RECORD</vt:lpstr>
      <vt:lpstr>DOUBLE MASS CURVE</vt:lpstr>
      <vt:lpstr>DOUBLE MASS CURVE</vt:lpstr>
      <vt:lpstr>DOUBLE MASS CURVE</vt:lpstr>
      <vt:lpstr>CAUSES OF INCONSISTENCY</vt:lpstr>
      <vt:lpstr>3. AVERAGING PRECIPITATION OVER AN AREA</vt:lpstr>
      <vt:lpstr>a) ARITHMETIC AVERAGE METHOD</vt:lpstr>
      <vt:lpstr>a) ARITHMETIC AVERAGE METHOD</vt:lpstr>
      <vt:lpstr>b) THE THISSEN’S METHOD</vt:lpstr>
      <vt:lpstr>b) THE THISSEN’S METHOD</vt:lpstr>
      <vt:lpstr>b) THE THISSEN’S METHOD</vt:lpstr>
      <vt:lpstr>c) THE ISOHYETAL METHOD</vt:lpstr>
      <vt:lpstr>c) THE ISOHYETAL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 GAUGE NETWORK</dc:title>
  <dc:creator>Rabeea</dc:creator>
  <cp:lastModifiedBy>Rabeea</cp:lastModifiedBy>
  <cp:revision>35</cp:revision>
  <dcterms:created xsi:type="dcterms:W3CDTF">2016-10-01T13:17:31Z</dcterms:created>
  <dcterms:modified xsi:type="dcterms:W3CDTF">2016-10-06T04:21:51Z</dcterms:modified>
</cp:coreProperties>
</file>