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sldIdLst>
    <p:sldId id="256" r:id="rId2"/>
    <p:sldId id="257" r:id="rId3"/>
    <p:sldId id="258" r:id="rId4"/>
    <p:sldId id="270" r:id="rId5"/>
    <p:sldId id="259" r:id="rId6"/>
    <p:sldId id="262" r:id="rId7"/>
    <p:sldId id="261" r:id="rId8"/>
    <p:sldId id="260" r:id="rId9"/>
    <p:sldId id="263" r:id="rId10"/>
    <p:sldId id="264" r:id="rId11"/>
    <p:sldId id="265" r:id="rId12"/>
    <p:sldId id="269" r:id="rId13"/>
    <p:sldId id="266" r:id="rId14"/>
    <p:sldId id="267" r:id="rId15"/>
    <p:sldId id="27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60"/>
  </p:normalViewPr>
  <p:slideViewPr>
    <p:cSldViewPr snapToGrid="0">
      <p:cViewPr varScale="1">
        <p:scale>
          <a:sx n="41" d="100"/>
          <a:sy n="41" d="100"/>
        </p:scale>
        <p:origin x="48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6030D-E3F0-4834-9E81-EDB905FD9929}" type="datetimeFigureOut">
              <a:rPr lang="en-US" smtClean="0"/>
              <a:t>10/15/2016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5C196-1924-4C3D-BCEA-4DDB596427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752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6030D-E3F0-4834-9E81-EDB905FD9929}" type="datetimeFigureOut">
              <a:rPr lang="en-US" smtClean="0"/>
              <a:t>10/15/2016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5C196-1924-4C3D-BCEA-4DDB596427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92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6030D-E3F0-4834-9E81-EDB905FD9929}" type="datetimeFigureOut">
              <a:rPr lang="en-US" smtClean="0"/>
              <a:t>10/15/2016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5C196-1924-4C3D-BCEA-4DDB5964274D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56145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6030D-E3F0-4834-9E81-EDB905FD9929}" type="datetimeFigureOut">
              <a:rPr lang="en-US" smtClean="0"/>
              <a:t>10/15/2016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5C196-1924-4C3D-BCEA-4DDB596427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1893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6030D-E3F0-4834-9E81-EDB905FD9929}" type="datetimeFigureOut">
              <a:rPr lang="en-US" smtClean="0"/>
              <a:t>10/15/2016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5C196-1924-4C3D-BCEA-4DDB5964274D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25761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6030D-E3F0-4834-9E81-EDB905FD9929}" type="datetimeFigureOut">
              <a:rPr lang="en-US" smtClean="0"/>
              <a:t>10/15/2016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5C196-1924-4C3D-BCEA-4DDB596427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6397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6030D-E3F0-4834-9E81-EDB905FD9929}" type="datetimeFigureOut">
              <a:rPr lang="en-US" smtClean="0"/>
              <a:t>10/15/2016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5C196-1924-4C3D-BCEA-4DDB596427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2248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6030D-E3F0-4834-9E81-EDB905FD9929}" type="datetimeFigureOut">
              <a:rPr lang="en-US" smtClean="0"/>
              <a:t>10/15/2016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5C196-1924-4C3D-BCEA-4DDB596427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71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6030D-E3F0-4834-9E81-EDB905FD9929}" type="datetimeFigureOut">
              <a:rPr lang="en-US" smtClean="0"/>
              <a:t>10/15/2016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5C196-1924-4C3D-BCEA-4DDB596427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803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6030D-E3F0-4834-9E81-EDB905FD9929}" type="datetimeFigureOut">
              <a:rPr lang="en-US" smtClean="0"/>
              <a:t>10/15/2016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5C196-1924-4C3D-BCEA-4DDB596427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499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6030D-E3F0-4834-9E81-EDB905FD9929}" type="datetimeFigureOut">
              <a:rPr lang="en-US" smtClean="0"/>
              <a:t>10/15/2016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5C196-1924-4C3D-BCEA-4DDB596427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047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6030D-E3F0-4834-9E81-EDB905FD9929}" type="datetimeFigureOut">
              <a:rPr lang="en-US" smtClean="0"/>
              <a:t>10/15/2016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5C196-1924-4C3D-BCEA-4DDB596427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588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6030D-E3F0-4834-9E81-EDB905FD9929}" type="datetimeFigureOut">
              <a:rPr lang="en-US" smtClean="0"/>
              <a:t>10/15/2016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5C196-1924-4C3D-BCEA-4DDB596427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760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6030D-E3F0-4834-9E81-EDB905FD9929}" type="datetimeFigureOut">
              <a:rPr lang="en-US" smtClean="0"/>
              <a:t>10/15/2016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5C196-1924-4C3D-BCEA-4DDB596427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454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6030D-E3F0-4834-9E81-EDB905FD9929}" type="datetimeFigureOut">
              <a:rPr lang="en-US" smtClean="0"/>
              <a:t>10/15/2016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5C196-1924-4C3D-BCEA-4DDB596427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865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5C196-1924-4C3D-BCEA-4DDB5964274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6030D-E3F0-4834-9E81-EDB905FD9929}" type="datetimeFigureOut">
              <a:rPr lang="en-US" smtClean="0"/>
              <a:t>10/15/2016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01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96030D-E3F0-4834-9E81-EDB905FD9929}" type="datetimeFigureOut">
              <a:rPr lang="en-US" smtClean="0"/>
              <a:t>10/15/2016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4E5C196-1924-4C3D-BCEA-4DDB596427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607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26" r:id="rId13"/>
    <p:sldLayoutId id="2147483727" r:id="rId14"/>
    <p:sldLayoutId id="2147483728" r:id="rId15"/>
    <p:sldLayoutId id="214748372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71437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5591" y="932656"/>
            <a:ext cx="10190922" cy="1996021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rgbClr val="002060"/>
                </a:solidFill>
                <a:latin typeface="Agency FB" panose="020B0503020202020204" pitchFamily="34" charset="0"/>
              </a:rPr>
              <a:t>RADAR AND SATELLITE ESTIMATION OF PRECIPITATION</a:t>
            </a:r>
            <a:endParaRPr lang="en-US" b="1" dirty="0">
              <a:solidFill>
                <a:srgbClr val="002060"/>
              </a:solidFill>
              <a:latin typeface="Agency FB" panose="020B0503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5074" y="2928677"/>
            <a:ext cx="1749287" cy="1096899"/>
          </a:xfrm>
        </p:spPr>
        <p:txBody>
          <a:bodyPr/>
          <a:lstStyle/>
          <a:p>
            <a:r>
              <a:rPr lang="en-US" sz="2400" b="1" dirty="0" smtClean="0">
                <a:solidFill>
                  <a:srgbClr val="00B0F0"/>
                </a:solidFill>
              </a:rPr>
              <a:t>LECTURE 6</a:t>
            </a:r>
            <a:endParaRPr lang="en-US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8307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RADAR BEAM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Main obstacles in accurate radar estimation is that it measures precipitation in the atmosphere while gauges measure it at the ground</a:t>
            </a:r>
          </a:p>
          <a:p>
            <a:r>
              <a:rPr lang="en-US" dirty="0" smtClean="0"/>
              <a:t>In order to avoid interferences from the buildings, hills and trees (ground Clutter) the radar beam is directed upwards at 0.5-1</a:t>
            </a:r>
            <a:r>
              <a:rPr lang="en-US" baseline="30000" dirty="0" smtClean="0"/>
              <a:t>0</a:t>
            </a:r>
            <a:endParaRPr lang="en-US" dirty="0" smtClean="0"/>
          </a:p>
          <a:p>
            <a:r>
              <a:rPr lang="en-US" dirty="0" smtClean="0"/>
              <a:t>Height of beam increases with increase in distance from the radar hence measurements are exaggerated</a:t>
            </a:r>
          </a:p>
          <a:p>
            <a:r>
              <a:rPr lang="en-US" dirty="0" smtClean="0"/>
              <a:t>Calibration with the ground precipitation stations is must</a:t>
            </a:r>
          </a:p>
          <a:p>
            <a:r>
              <a:rPr lang="en-US" dirty="0" smtClean="0"/>
              <a:t>Movement of the clouds may also </a:t>
            </a:r>
            <a:r>
              <a:rPr lang="en-US" smtClean="0"/>
              <a:t>cause errors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2484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radar bea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61" y="609601"/>
            <a:ext cx="10497806" cy="6337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RADAR BEAM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801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7017" y="2561230"/>
            <a:ext cx="8596668" cy="1320800"/>
          </a:xfrm>
        </p:spPr>
        <p:txBody>
          <a:bodyPr>
            <a:normAutofit/>
          </a:bodyPr>
          <a:lstStyle/>
          <a:p>
            <a:r>
              <a:rPr lang="en-US" sz="5400" b="1" dirty="0" smtClean="0"/>
              <a:t>SATELLITE ESTIMATION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1720941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SATELLITE ESTIMATION OF THE PRECIPITATION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Studies of water balance on a global scale require information on the precipitation where gauge or radar networks are inadequate or non-existent as over the oceans</a:t>
            </a:r>
          </a:p>
          <a:p>
            <a:r>
              <a:rPr lang="en-US" dirty="0" smtClean="0"/>
              <a:t>Satellites do not measure the precipitation directly</a:t>
            </a:r>
          </a:p>
          <a:p>
            <a:r>
              <a:rPr lang="en-US" dirty="0" smtClean="0"/>
              <a:t>They estimate precipitation based on brightness of cloud photographs</a:t>
            </a:r>
            <a:endParaRPr lang="en-US" dirty="0"/>
          </a:p>
          <a:p>
            <a:r>
              <a:rPr lang="en-US" dirty="0" smtClean="0"/>
              <a:t>This brightness is related to rainfall intensities</a:t>
            </a:r>
          </a:p>
          <a:p>
            <a:r>
              <a:rPr lang="en-US" dirty="0" smtClean="0"/>
              <a:t>Degree of brightness is an indication of the temperature, or height of the cloud tops.</a:t>
            </a:r>
          </a:p>
          <a:p>
            <a:r>
              <a:rPr lang="en-US" dirty="0" smtClean="0"/>
              <a:t>Brighter is the image higher is the cloud top</a:t>
            </a:r>
          </a:p>
          <a:p>
            <a:r>
              <a:rPr lang="en-US" dirty="0" smtClean="0"/>
              <a:t>Tallest densest clouds produce heaviest precipitation</a:t>
            </a:r>
          </a:p>
          <a:p>
            <a:r>
              <a:rPr lang="en-US" dirty="0" smtClean="0"/>
              <a:t>Relation between the intensity and cloud brightness is usually determined by calibration with ground measurements</a:t>
            </a:r>
          </a:p>
        </p:txBody>
      </p:sp>
    </p:spTree>
    <p:extLst>
      <p:ext uri="{BB962C8B-B14F-4D97-AF65-F5344CB8AC3E}">
        <p14:creationId xmlns:p14="http://schemas.microsoft.com/office/powerpoint/2010/main" val="1642749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SATELLITE ESTIMATION OF THE PRECIPITATION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major problem in this technique is that photographs often do not reveal precipitation producing clouds because of overlying clouds layer</a:t>
            </a:r>
          </a:p>
          <a:p>
            <a:r>
              <a:rPr lang="en-US" dirty="0" smtClean="0"/>
              <a:t>This approach is most suitable in measurement of precipitation over oceans and in remote areas</a:t>
            </a:r>
          </a:p>
          <a:p>
            <a:r>
              <a:rPr lang="en-US" dirty="0" smtClean="0"/>
              <a:t>This is helpful in monitoring the track of cyclones</a:t>
            </a:r>
          </a:p>
        </p:txBody>
      </p:sp>
    </p:spTree>
    <p:extLst>
      <p:ext uri="{BB962C8B-B14F-4D97-AF65-F5344CB8AC3E}">
        <p14:creationId xmlns:p14="http://schemas.microsoft.com/office/powerpoint/2010/main" val="787048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b="1" dirty="0" smtClean="0">
                <a:solidFill>
                  <a:schemeClr val="accent1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THANK YOU </a:t>
            </a:r>
          </a:p>
          <a:p>
            <a:pPr marL="0" indent="0" algn="ctr">
              <a:buNone/>
            </a:pPr>
            <a:r>
              <a:rPr lang="en-US" sz="4800" b="1" dirty="0" smtClean="0">
                <a:solidFill>
                  <a:schemeClr val="accent1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ANY QUESTIONS???</a:t>
            </a:r>
            <a:endParaRPr lang="en-US" sz="4800" b="1" dirty="0">
              <a:solidFill>
                <a:schemeClr val="accent1">
                  <a:lumMod val="75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067820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MEASUREMENT OF PRECIPITATION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Main approaches to measure precipitation are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B0F0"/>
                </a:solidFill>
              </a:rPr>
              <a:t>Rain </a:t>
            </a:r>
            <a:r>
              <a:rPr lang="en-US" dirty="0" smtClean="0">
                <a:solidFill>
                  <a:srgbClr val="00B0F0"/>
                </a:solidFill>
              </a:rPr>
              <a:t>gauges					Ground </a:t>
            </a:r>
            <a:r>
              <a:rPr lang="en-US" dirty="0">
                <a:solidFill>
                  <a:srgbClr val="00B0F0"/>
                </a:solidFill>
              </a:rPr>
              <a:t>Measurements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Using </a:t>
            </a:r>
            <a:r>
              <a:rPr lang="en-US" dirty="0" smtClean="0"/>
              <a:t>radars		</a:t>
            </a:r>
            <a:r>
              <a:rPr lang="en-US" dirty="0"/>
              <a:t>		Atmospheric Measurements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Satellite measurements		Remote S</a:t>
            </a:r>
            <a:r>
              <a:rPr lang="en-US" dirty="0" smtClean="0"/>
              <a:t>ensing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>
            <a:off x="2703441" y="2663686"/>
            <a:ext cx="1630019" cy="1590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2696817" y="3028118"/>
            <a:ext cx="1630019" cy="1590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3690733" y="3379306"/>
            <a:ext cx="655985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567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RADAR ESTIMATION OF PRECIPITATION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can estimate through radar</a:t>
            </a:r>
          </a:p>
          <a:p>
            <a:pPr lvl="1"/>
            <a:r>
              <a:rPr lang="en-US" dirty="0" smtClean="0"/>
              <a:t>Amount of precipitation</a:t>
            </a:r>
          </a:p>
          <a:p>
            <a:pPr lvl="1"/>
            <a:r>
              <a:rPr lang="en-US" dirty="0" smtClean="0"/>
              <a:t>Intensity of precipitation</a:t>
            </a:r>
          </a:p>
          <a:p>
            <a:pPr lvl="1"/>
            <a:r>
              <a:rPr lang="en-US" dirty="0" smtClean="0"/>
              <a:t>Areal extent of precipitation</a:t>
            </a:r>
          </a:p>
          <a:p>
            <a:pPr lvl="1"/>
            <a:r>
              <a:rPr lang="en-US" dirty="0" smtClean="0"/>
              <a:t>Duration of precipitation</a:t>
            </a:r>
          </a:p>
          <a:p>
            <a:pPr lvl="1"/>
            <a:r>
              <a:rPr lang="en-US" dirty="0" smtClean="0"/>
              <a:t>Movement of rainstorm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8179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radar bea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61" y="609601"/>
            <a:ext cx="10497806" cy="6337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RADAR ESTIMATON OF PRECIPITATION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152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RADAR ESTIMATION OF PRECIPITATION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728789"/>
            <a:ext cx="8596668" cy="3880773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Radar transmits a pulse of electromagnetic energy as a beam in a direction determined by moveable antenna</a:t>
            </a:r>
          </a:p>
          <a:p>
            <a:r>
              <a:rPr lang="en-US" dirty="0" smtClean="0"/>
              <a:t>Beam width and shape are determined by the antenna size and configuration</a:t>
            </a:r>
          </a:p>
          <a:p>
            <a:r>
              <a:rPr lang="en-US" dirty="0" smtClean="0"/>
              <a:t>Radiated waves travel at the speed of light</a:t>
            </a:r>
          </a:p>
          <a:p>
            <a:r>
              <a:rPr lang="en-US" dirty="0" smtClean="0"/>
              <a:t>These waves are partially reflected by precipitation particle in the cloud and returns to the radar and is received by the antenna</a:t>
            </a:r>
          </a:p>
          <a:p>
            <a:r>
              <a:rPr lang="en-US" dirty="0" smtClean="0"/>
              <a:t>Part of these waves is diffracted, scattered and absorbed</a:t>
            </a:r>
          </a:p>
          <a:p>
            <a:r>
              <a:rPr lang="en-US" dirty="0" smtClean="0"/>
              <a:t>The amount of energy returned to the radar is called “Return Power”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1994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RADAR ESTIMATION OF PRECIPITATION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Time interval between the emission of the pulse and its reception on the radarscope is a measure of the distance or range of the target from the radar</a:t>
            </a:r>
          </a:p>
          <a:p>
            <a:r>
              <a:rPr lang="en-US" dirty="0" smtClean="0"/>
              <a:t>Direction of the target is determined by the direction of the antenna at the time of reception of the pulse</a:t>
            </a:r>
          </a:p>
          <a:p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6556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ATTENUATION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20800"/>
            <a:ext cx="8885766" cy="4952999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Loss of radar energy due to passage through precipitation is called attenuation</a:t>
            </a:r>
          </a:p>
          <a:p>
            <a:r>
              <a:rPr lang="en-US" dirty="0" smtClean="0"/>
              <a:t>Part of the loss results from the scattering and part from absorption</a:t>
            </a:r>
          </a:p>
          <a:p>
            <a:r>
              <a:rPr lang="en-US" dirty="0" smtClean="0"/>
              <a:t>Larger the rain or snow diameter to wave length ratio greater will be the attenuation </a:t>
            </a:r>
          </a:p>
          <a:p>
            <a:r>
              <a:rPr lang="en-US" dirty="0" smtClean="0"/>
              <a:t>For a given particle diameter shorter the wavelength more will be attenuation</a:t>
            </a:r>
          </a:p>
          <a:p>
            <a:r>
              <a:rPr lang="en-US" dirty="0" smtClean="0"/>
              <a:t>Thus for short wavelength total energy may be greatly diminished completely dissipated by a relatively short penetration into a storm</a:t>
            </a:r>
          </a:p>
          <a:p>
            <a:r>
              <a:rPr lang="en-US" dirty="0" smtClean="0"/>
              <a:t>Even the lightest precipitation intensities will seriously attenuate radar energy of wavelengths less than 1cm</a:t>
            </a:r>
          </a:p>
          <a:p>
            <a:r>
              <a:rPr lang="en-US" dirty="0" smtClean="0"/>
              <a:t>Wavelengths less than 5cm are considered unsuitable for measuring precipitation.</a:t>
            </a:r>
          </a:p>
          <a:p>
            <a:r>
              <a:rPr lang="en-US" dirty="0" smtClean="0"/>
              <a:t>However these short wavelengths may give satisfactory estimation for light precipitation intensities at small distance</a:t>
            </a:r>
          </a:p>
          <a:p>
            <a:r>
              <a:rPr lang="en-US" dirty="0" smtClean="0"/>
              <a:t>Wavelengths within 5 to 10cm with beam width less than 2</a:t>
            </a:r>
            <a:r>
              <a:rPr lang="en-US" baseline="30000" dirty="0" smtClean="0"/>
              <a:t>0</a:t>
            </a:r>
            <a:r>
              <a:rPr lang="en-US" dirty="0" smtClean="0"/>
              <a:t> are generally recommended for precipitation measurement.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1320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RETURNED POWER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Amount of energy returned to the radar antenna is called “Returned Power”</a:t>
            </a:r>
          </a:p>
          <a:p>
            <a:r>
              <a:rPr lang="en-US" dirty="0" smtClean="0"/>
              <a:t>Returned power is a measure of radar reflectivity of the hydrometeors</a:t>
            </a:r>
          </a:p>
          <a:p>
            <a:r>
              <a:rPr lang="en-US" dirty="0" smtClean="0"/>
              <a:t>Reflectivity of a group of hydrometeors depends on various factors</a:t>
            </a:r>
          </a:p>
          <a:p>
            <a:pPr lvl="1"/>
            <a:r>
              <a:rPr lang="en-US" dirty="0" smtClean="0"/>
              <a:t>Drop size distribution</a:t>
            </a:r>
          </a:p>
          <a:p>
            <a:pPr lvl="1"/>
            <a:r>
              <a:rPr lang="en-US" dirty="0" smtClean="0"/>
              <a:t>No. of particles per unit volume</a:t>
            </a:r>
          </a:p>
          <a:p>
            <a:pPr lvl="1"/>
            <a:r>
              <a:rPr lang="en-US" dirty="0" smtClean="0"/>
              <a:t>Physical state i.e., solid or liquid</a:t>
            </a:r>
          </a:p>
          <a:p>
            <a:pPr lvl="1"/>
            <a:r>
              <a:rPr lang="en-US" dirty="0" smtClean="0"/>
              <a:t>Shape of individual elements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750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RETURNED POWER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766889"/>
                <a:ext cx="8596668" cy="3880773"/>
              </a:xfrm>
            </p:spPr>
            <p:txBody>
              <a:bodyPr/>
              <a:lstStyle/>
              <a:p>
                <a:r>
                  <a:rPr lang="en-US" dirty="0" smtClean="0"/>
                  <a:t>The average returned power “P</a:t>
                </a:r>
                <a:r>
                  <a:rPr lang="en-US" baseline="-25000" dirty="0" smtClean="0"/>
                  <a:t>R</a:t>
                </a:r>
                <a:r>
                  <a:rPr lang="en-US" dirty="0" smtClean="0"/>
                  <a:t> “ is a measure of the radar reflectivity of all particles at range “r” intercepting the radiated beam, or</a:t>
                </a:r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 smtClean="0"/>
                  <a:t>		P</a:t>
                </a:r>
                <a:r>
                  <a:rPr lang="en-US" baseline="-25000" dirty="0" smtClean="0"/>
                  <a:t>R</a:t>
                </a:r>
                <a:r>
                  <a:rPr lang="en-US" dirty="0" smtClean="0"/>
                  <a:t> = </a:t>
                </a:r>
                <a:r>
                  <a:rPr lang="en-US" dirty="0">
                    <a:solidFill>
                      <a:prstClr val="black">
                        <a:lumMod val="75000"/>
                        <a:lumOff val="25000"/>
                      </a:prstClr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solidFill>
                              <a:prstClr val="black">
                                <a:lumMod val="75000"/>
                                <a:lumOff val="25000"/>
                              </a:prst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400">
                            <a:solidFill>
                              <a:prstClr val="black">
                                <a:lumMod val="75000"/>
                                <a:lumOff val="25000"/>
                              </a:prstClr>
                            </a:solidFill>
                            <a:latin typeface="Cambria Math" panose="02040503050406030204" pitchFamily="18" charset="0"/>
                          </a:rPr>
                          <m:t>C</m:t>
                        </m:r>
                      </m:num>
                      <m:den>
                        <m:sSup>
                          <m:sSupPr>
                            <m:ctrlPr>
                              <a:rPr lang="en-US" sz="2400" i="1">
                                <a:solidFill>
                                  <a:prstClr val="black">
                                    <a:lumMod val="75000"/>
                                    <a:lumOff val="25000"/>
                                  </a:prst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2400">
                                <a:solidFill>
                                  <a:prstClr val="black">
                                    <a:lumMod val="75000"/>
                                    <a:lumOff val="25000"/>
                                  </a:prstClr>
                                </a:solidFill>
                                <a:latin typeface="Cambria Math" panose="02040503050406030204" pitchFamily="18" charset="0"/>
                              </a:rPr>
                              <m:t>r</m:t>
                            </m:r>
                          </m:e>
                          <m:sup>
                            <m:r>
                              <a:rPr lang="en-US" sz="2400">
                                <a:solidFill>
                                  <a:prstClr val="black">
                                    <a:lumMod val="75000"/>
                                    <a:lumOff val="25000"/>
                                  </a:prstClr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>
                    <a:solidFill>
                      <a:prstClr val="black">
                        <a:lumMod val="75000"/>
                        <a:lumOff val="25000"/>
                      </a:prst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dirty="0" smtClean="0">
                    <a:solidFill>
                      <a:prstClr val="black">
                        <a:lumMod val="75000"/>
                        <a:lumOff val="25000"/>
                      </a:prst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Z</a:t>
                </a:r>
              </a:p>
              <a:p>
                <a:pPr marL="0" indent="0">
                  <a:buNone/>
                </a:pPr>
                <a:r>
                  <a:rPr lang="en-US" dirty="0">
                    <a:solidFill>
                      <a:prstClr val="black">
                        <a:lumMod val="75000"/>
                        <a:lumOff val="25000"/>
                      </a:prst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</a:t>
                </a:r>
                <a:r>
                  <a:rPr lang="en-US" dirty="0" smtClean="0">
                    <a:solidFill>
                      <a:prstClr val="black">
                        <a:lumMod val="75000"/>
                        <a:lumOff val="25000"/>
                      </a:prst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		Z=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i="1" dirty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en-US" i="1" dirty="0"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</m:ctrlPr>
                          </m:sSupPr>
                          <m:e>
                            <m:r>
                              <a:rPr lang="en-US" i="1" dirty="0"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  <m:t>𝑑</m:t>
                            </m:r>
                          </m:e>
                          <m:sup>
                            <m:r>
                              <a:rPr lang="en-US" i="1" dirty="0"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  <m:t>6</m:t>
                            </m:r>
                          </m:sup>
                        </m:sSup>
                      </m:e>
                    </m:nary>
                  </m:oMath>
                </a14:m>
                <a:r>
                  <a:rPr lang="en-US" dirty="0" smtClean="0"/>
                  <a:t>= </a:t>
                </a:r>
                <a:r>
                  <a:rPr lang="en-US" dirty="0" err="1" smtClean="0"/>
                  <a:t>aR</a:t>
                </a:r>
                <a:r>
                  <a:rPr lang="en-US" baseline="30000" dirty="0" err="1" smtClean="0"/>
                  <a:t>b</a:t>
                </a: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/>
                  <a:t>	</a:t>
                </a:r>
                <a:r>
                  <a:rPr lang="en-US" dirty="0" smtClean="0"/>
                  <a:t>		P</a:t>
                </a:r>
                <a:r>
                  <a:rPr lang="en-US" baseline="-25000" dirty="0" smtClean="0"/>
                  <a:t>R</a:t>
                </a:r>
                <a:r>
                  <a:rPr lang="en-US" dirty="0" smtClean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</a:rPr>
                          <m:t>C</m:t>
                        </m:r>
                      </m:num>
                      <m:den>
                        <m:sSup>
                          <m:sSup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latin typeface="Cambria Math" panose="02040503050406030204" pitchFamily="18" charset="0"/>
                              </a:rPr>
                              <m:t>r</m:t>
                            </m:r>
                          </m:e>
                          <m:sup>
                            <m:r>
                              <a:rPr lang="en-US" sz="2400" b="0" i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i="1" dirty="0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naryPr>
                      <m:sub/>
                      <m:sup/>
                      <m:e>
                        <m:sSup>
                          <m:sSupPr>
                            <m:ctrlPr>
                              <a:rPr lang="en-US" i="1" dirty="0" smtClean="0"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  <m:t>𝑑</m:t>
                            </m:r>
                          </m:e>
                          <m:sup>
                            <m:r>
                              <a:rPr lang="en-US" b="0" i="1" dirty="0" smtClean="0"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  <m:t>6</m:t>
                            </m:r>
                          </m:sup>
                        </m:sSup>
                      </m:e>
                    </m:nary>
                  </m:oMath>
                </a14:m>
                <a:r>
                  <a:rPr lang="en-US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  <a:p>
                <a:pPr marL="0" indent="0">
                  <a:buNone/>
                </a:pPr>
                <a:r>
                  <a:rPr lang="en-US" dirty="0"/>
                  <a:t>			</a:t>
                </a:r>
                <a:r>
                  <a:rPr lang="en-US" dirty="0" smtClean="0"/>
                  <a:t>P</a:t>
                </a:r>
                <a:r>
                  <a:rPr lang="en-US" baseline="-25000" dirty="0" smtClean="0"/>
                  <a:t>R</a:t>
                </a:r>
                <a:r>
                  <a:rPr lang="en-US" dirty="0" smtClean="0"/>
                  <a:t> </a:t>
                </a:r>
                <a:r>
                  <a:rPr lang="en-US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400">
                            <a:latin typeface="Cambria Math" panose="02040503050406030204" pitchFamily="18" charset="0"/>
                          </a:rPr>
                          <m:t>C</m:t>
                        </m:r>
                      </m:num>
                      <m:den>
                        <m:sSup>
                          <m:sSup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 panose="02040503050406030204" pitchFamily="18" charset="0"/>
                              </a:rPr>
                              <m:t>r</m:t>
                            </m:r>
                          </m:e>
                          <m:sup>
                            <m:r>
                              <a:rPr lang="en-US" sz="240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aR</a:t>
                </a:r>
                <a:r>
                  <a:rPr lang="en-US" baseline="300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b</a:t>
                </a:r>
              </a:p>
              <a:p>
                <a:pPr marL="0" indent="0">
                  <a:buNone/>
                </a:pPr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			</a:t>
                </a:r>
                <a:r>
                  <a:rPr lang="en-US" sz="20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R</a:t>
                </a:r>
                <a:r>
                  <a:rPr lang="en-US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= </a:t>
                </a:r>
                <a:r>
                  <a:rPr lang="en-US" sz="24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[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i="1" smtClean="0"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  <m:t>𝑅</m:t>
                            </m:r>
                          </m:sub>
                        </m:sSub>
                      </m:num>
                      <m:den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𝐶</m:t>
                        </m:r>
                      </m:den>
                    </m:f>
                  </m:oMath>
                </a14:m>
                <a:r>
                  <a:rPr lang="en-US" sz="24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x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dirty="0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400" i="1" dirty="0" smtClean="0"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</m:ctrlPr>
                          </m:sSupPr>
                          <m:e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  <m:t>𝑟</m:t>
                            </m:r>
                          </m:e>
                          <m:sup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  <a:cs typeface="Calibri" panose="020F050202020403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2400" b="0" i="1" dirty="0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𝑎</m:t>
                        </m:r>
                      </m:den>
                    </m:f>
                  </m:oMath>
                </a14:m>
                <a:r>
                  <a:rPr lang="en-US" sz="24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]</a:t>
                </a:r>
                <a:r>
                  <a:rPr lang="en-US" sz="2400" baseline="30000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1/b</a:t>
                </a:r>
                <a:r>
                  <a:rPr lang="en-US" dirty="0" smtClean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indent="0">
                  <a:buNone/>
                </a:pPr>
                <a:endParaRPr lang="en-US" dirty="0" smtClean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indent="0">
                  <a:buNone/>
                </a:pPr>
                <a:endParaRPr lang="en-US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766889"/>
                <a:ext cx="8596668" cy="3880773"/>
              </a:xfrm>
              <a:blipFill rotWithShape="0">
                <a:blip r:embed="rId2"/>
                <a:stretch>
                  <a:fillRect l="-142" t="-1101" r="-3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4511537" y="2475719"/>
            <a:ext cx="5635763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bg2">
                    <a:lumMod val="25000"/>
                  </a:schemeClr>
                </a:solidFill>
              </a:rPr>
              <a:t>P</a:t>
            </a:r>
            <a:r>
              <a:rPr lang="en-US" sz="1600" baseline="-25000" dirty="0" smtClean="0">
                <a:solidFill>
                  <a:schemeClr val="bg2">
                    <a:lumMod val="25000"/>
                  </a:schemeClr>
                </a:solidFill>
              </a:rPr>
              <a:t>R</a:t>
            </a:r>
            <a:r>
              <a:rPr lang="en-US" sz="1600" dirty="0" smtClean="0">
                <a:solidFill>
                  <a:schemeClr val="bg2">
                    <a:lumMod val="25000"/>
                  </a:schemeClr>
                </a:solidFill>
              </a:rPr>
              <a:t> = average returned power</a:t>
            </a:r>
          </a:p>
          <a:p>
            <a:r>
              <a:rPr lang="en-US" sz="1600" dirty="0" smtClean="0">
                <a:solidFill>
                  <a:schemeClr val="bg2">
                    <a:lumMod val="25000"/>
                  </a:schemeClr>
                </a:solidFill>
              </a:rPr>
              <a:t>C = a coefficient that is function of wavelength, shape and   	width of the beam and pulse length</a:t>
            </a:r>
          </a:p>
          <a:p>
            <a:endParaRPr lang="en-US" sz="1600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sz="1600" dirty="0" smtClean="0">
                <a:solidFill>
                  <a:schemeClr val="bg2">
                    <a:lumMod val="25000"/>
                  </a:schemeClr>
                </a:solidFill>
              </a:rPr>
              <a:t>a=  Coefficient (15-1100)</a:t>
            </a:r>
          </a:p>
          <a:p>
            <a:r>
              <a:rPr lang="en-US" sz="1600" dirty="0" smtClean="0">
                <a:solidFill>
                  <a:schemeClr val="bg2">
                    <a:lumMod val="25000"/>
                  </a:schemeClr>
                </a:solidFill>
              </a:rPr>
              <a:t>b=  Coefficient (1.2-3.2)</a:t>
            </a:r>
          </a:p>
          <a:p>
            <a:r>
              <a:rPr lang="en-US" sz="1600" dirty="0" smtClean="0">
                <a:solidFill>
                  <a:schemeClr val="bg2">
                    <a:lumMod val="25000"/>
                  </a:schemeClr>
                </a:solidFill>
              </a:rPr>
              <a:t>These coefficients a and b are determined by calibration. It is generally agreed that values of 200 and 1.6 for a and b yield the most reliable results on the average</a:t>
            </a:r>
          </a:p>
          <a:p>
            <a:endParaRPr lang="en-US" sz="1600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en-US" sz="1600" dirty="0" smtClean="0">
                <a:solidFill>
                  <a:schemeClr val="bg2">
                    <a:lumMod val="25000"/>
                  </a:schemeClr>
                </a:solidFill>
              </a:rPr>
              <a:t>r= radius</a:t>
            </a:r>
          </a:p>
          <a:p>
            <a:r>
              <a:rPr lang="en-US" sz="1600" dirty="0" smtClean="0">
                <a:solidFill>
                  <a:schemeClr val="bg2">
                    <a:lumMod val="25000"/>
                  </a:schemeClr>
                </a:solidFill>
              </a:rPr>
              <a:t>R= Rain rate</a:t>
            </a:r>
          </a:p>
          <a:p>
            <a:r>
              <a:rPr lang="en-US" sz="1600" dirty="0" smtClean="0">
                <a:solidFill>
                  <a:schemeClr val="bg2">
                    <a:lumMod val="25000"/>
                  </a:schemeClr>
                </a:solidFill>
              </a:rPr>
              <a:t>d= diameter of individual particles</a:t>
            </a:r>
          </a:p>
          <a:p>
            <a:endParaRPr lang="en-US" sz="1400" dirty="0" smtClean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9721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TM10001103[[fn=Headlines]]</Template>
  <TotalTime>285</TotalTime>
  <Words>661</Words>
  <Application>Microsoft Office PowerPoint</Application>
  <PresentationFormat>Widescreen</PresentationFormat>
  <Paragraphs>84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Agency FB</vt:lpstr>
      <vt:lpstr>Aharoni</vt:lpstr>
      <vt:lpstr>Arial</vt:lpstr>
      <vt:lpstr>Calibri</vt:lpstr>
      <vt:lpstr>Cambria Math</vt:lpstr>
      <vt:lpstr>Trebuchet MS</vt:lpstr>
      <vt:lpstr>Wingdings</vt:lpstr>
      <vt:lpstr>Wingdings 3</vt:lpstr>
      <vt:lpstr>Facet</vt:lpstr>
      <vt:lpstr>RADAR AND SATELLITE ESTIMATION OF PRECIPITATION</vt:lpstr>
      <vt:lpstr>MEASUREMENT OF PRECIPITATION</vt:lpstr>
      <vt:lpstr>RADAR ESTIMATION OF PRECIPITATION</vt:lpstr>
      <vt:lpstr>RADAR ESTIMATON OF PRECIPITATION</vt:lpstr>
      <vt:lpstr>RADAR ESTIMATION OF PRECIPITATION</vt:lpstr>
      <vt:lpstr>RADAR ESTIMATION OF PRECIPITATION</vt:lpstr>
      <vt:lpstr>ATTENUATION</vt:lpstr>
      <vt:lpstr>RETURNED POWER</vt:lpstr>
      <vt:lpstr>RETURNED POWER</vt:lpstr>
      <vt:lpstr>RADAR BEAM</vt:lpstr>
      <vt:lpstr>RADAR BEAM</vt:lpstr>
      <vt:lpstr>SATELLITE ESTIMATION</vt:lpstr>
      <vt:lpstr>SATELLITE ESTIMATION OF THE PRECIPITATION</vt:lpstr>
      <vt:lpstr>SATELLITE ESTIMATION OF THE PRECIPITATION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RADAR AND SATELLITE ESTIMATION OF PRECIPITATION</dc:title>
  <dc:creator>Rabeea</dc:creator>
  <cp:lastModifiedBy>Rabeea</cp:lastModifiedBy>
  <cp:revision>21</cp:revision>
  <dcterms:created xsi:type="dcterms:W3CDTF">2016-10-12T10:32:41Z</dcterms:created>
  <dcterms:modified xsi:type="dcterms:W3CDTF">2016-10-15T05:03:21Z</dcterms:modified>
</cp:coreProperties>
</file>