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1" r:id="rId4"/>
    <p:sldId id="258" r:id="rId5"/>
    <p:sldId id="259" r:id="rId6"/>
    <p:sldId id="262" r:id="rId7"/>
    <p:sldId id="263" r:id="rId8"/>
    <p:sldId id="264" r:id="rId9"/>
    <p:sldId id="265" r:id="rId10"/>
    <p:sldId id="266" r:id="rId11"/>
    <p:sldId id="267" r:id="rId12"/>
    <p:sldId id="268" r:id="rId13"/>
    <p:sldId id="287" r:id="rId14"/>
    <p:sldId id="269" r:id="rId15"/>
    <p:sldId id="270" r:id="rId16"/>
    <p:sldId id="272" r:id="rId17"/>
    <p:sldId id="273" r:id="rId18"/>
    <p:sldId id="286" r:id="rId19"/>
    <p:sldId id="281" r:id="rId20"/>
    <p:sldId id="271" r:id="rId21"/>
    <p:sldId id="274" r:id="rId22"/>
    <p:sldId id="283" r:id="rId23"/>
    <p:sldId id="275" r:id="rId24"/>
    <p:sldId id="284" r:id="rId25"/>
    <p:sldId id="276" r:id="rId26"/>
    <p:sldId id="282" r:id="rId27"/>
    <p:sldId id="278" r:id="rId28"/>
    <p:sldId id="277" r:id="rId29"/>
    <p:sldId id="28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91D537D-1186-4799-9C99-20FEA293B71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A78C-E4D6-4BA3-8EC3-7C9AA60FBF6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4373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1D537D-1186-4799-9C99-20FEA293B71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A78C-E4D6-4BA3-8EC3-7C9AA60FBF6B}" type="slidenum">
              <a:rPr lang="en-US" smtClean="0"/>
              <a:t>‹#›</a:t>
            </a:fld>
            <a:endParaRPr lang="en-US"/>
          </a:p>
        </p:txBody>
      </p:sp>
    </p:spTree>
    <p:extLst>
      <p:ext uri="{BB962C8B-B14F-4D97-AF65-F5344CB8AC3E}">
        <p14:creationId xmlns:p14="http://schemas.microsoft.com/office/powerpoint/2010/main" val="674314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1D537D-1186-4799-9C99-20FEA293B71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A78C-E4D6-4BA3-8EC3-7C9AA60FBF6B}" type="slidenum">
              <a:rPr lang="en-US" smtClean="0"/>
              <a:t>‹#›</a:t>
            </a:fld>
            <a:endParaRPr lang="en-US"/>
          </a:p>
        </p:txBody>
      </p:sp>
    </p:spTree>
    <p:extLst>
      <p:ext uri="{BB962C8B-B14F-4D97-AF65-F5344CB8AC3E}">
        <p14:creationId xmlns:p14="http://schemas.microsoft.com/office/powerpoint/2010/main" val="414814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91D537D-1186-4799-9C99-20FEA293B71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A78C-E4D6-4BA3-8EC3-7C9AA60FBF6B}" type="slidenum">
              <a:rPr lang="en-US" smtClean="0"/>
              <a:t>‹#›</a:t>
            </a:fld>
            <a:endParaRPr lang="en-US"/>
          </a:p>
        </p:txBody>
      </p:sp>
    </p:spTree>
    <p:extLst>
      <p:ext uri="{BB962C8B-B14F-4D97-AF65-F5344CB8AC3E}">
        <p14:creationId xmlns:p14="http://schemas.microsoft.com/office/powerpoint/2010/main" val="3959440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1D537D-1186-4799-9C99-20FEA293B71D}" type="datetimeFigureOut">
              <a:rPr lang="en-US" smtClean="0"/>
              <a:t>10/19/2016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62A78C-E4D6-4BA3-8EC3-7C9AA60FBF6B}"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555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91D537D-1186-4799-9C99-20FEA293B71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A78C-E4D6-4BA3-8EC3-7C9AA60FBF6B}" type="slidenum">
              <a:rPr lang="en-US" smtClean="0"/>
              <a:t>‹#›</a:t>
            </a:fld>
            <a:endParaRPr lang="en-US"/>
          </a:p>
        </p:txBody>
      </p:sp>
    </p:spTree>
    <p:extLst>
      <p:ext uri="{BB962C8B-B14F-4D97-AF65-F5344CB8AC3E}">
        <p14:creationId xmlns:p14="http://schemas.microsoft.com/office/powerpoint/2010/main" val="468545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91D537D-1186-4799-9C99-20FEA293B71D}" type="datetimeFigureOut">
              <a:rPr lang="en-US" smtClean="0"/>
              <a:t>10/19/2016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62A78C-E4D6-4BA3-8EC3-7C9AA60FBF6B}" type="slidenum">
              <a:rPr lang="en-US" smtClean="0"/>
              <a:t>‹#›</a:t>
            </a:fld>
            <a:endParaRPr lang="en-US"/>
          </a:p>
        </p:txBody>
      </p:sp>
    </p:spTree>
    <p:extLst>
      <p:ext uri="{BB962C8B-B14F-4D97-AF65-F5344CB8AC3E}">
        <p14:creationId xmlns:p14="http://schemas.microsoft.com/office/powerpoint/2010/main" val="471704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91D537D-1186-4799-9C99-20FEA293B71D}" type="datetimeFigureOut">
              <a:rPr lang="en-US" smtClean="0"/>
              <a:t>10/19/2016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62A78C-E4D6-4BA3-8EC3-7C9AA60FBF6B}" type="slidenum">
              <a:rPr lang="en-US" smtClean="0"/>
              <a:t>‹#›</a:t>
            </a:fld>
            <a:endParaRPr lang="en-US"/>
          </a:p>
        </p:txBody>
      </p:sp>
    </p:spTree>
    <p:extLst>
      <p:ext uri="{BB962C8B-B14F-4D97-AF65-F5344CB8AC3E}">
        <p14:creationId xmlns:p14="http://schemas.microsoft.com/office/powerpoint/2010/main" val="1493739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91D537D-1186-4799-9C99-20FEA293B71D}" type="datetimeFigureOut">
              <a:rPr lang="en-US" smtClean="0"/>
              <a:t>10/19/2016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1762A78C-E4D6-4BA3-8EC3-7C9AA60FBF6B}" type="slidenum">
              <a:rPr lang="en-US" smtClean="0"/>
              <a:t>‹#›</a:t>
            </a:fld>
            <a:endParaRPr lang="en-US"/>
          </a:p>
        </p:txBody>
      </p:sp>
    </p:spTree>
    <p:extLst>
      <p:ext uri="{BB962C8B-B14F-4D97-AF65-F5344CB8AC3E}">
        <p14:creationId xmlns:p14="http://schemas.microsoft.com/office/powerpoint/2010/main" val="3279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91D537D-1186-4799-9C99-20FEA293B71D}" type="datetimeFigureOut">
              <a:rPr lang="en-US" smtClean="0"/>
              <a:t>10/19/2016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762A78C-E4D6-4BA3-8EC3-7C9AA60FBF6B}" type="slidenum">
              <a:rPr lang="en-US" smtClean="0"/>
              <a:t>‹#›</a:t>
            </a:fld>
            <a:endParaRPr lang="en-US"/>
          </a:p>
        </p:txBody>
      </p:sp>
    </p:spTree>
    <p:extLst>
      <p:ext uri="{BB962C8B-B14F-4D97-AF65-F5344CB8AC3E}">
        <p14:creationId xmlns:p14="http://schemas.microsoft.com/office/powerpoint/2010/main" val="1114709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1D537D-1186-4799-9C99-20FEA293B71D}" type="datetimeFigureOut">
              <a:rPr lang="en-US" smtClean="0"/>
              <a:t>10/19/2016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62A78C-E4D6-4BA3-8EC3-7C9AA60FBF6B}" type="slidenum">
              <a:rPr lang="en-US" smtClean="0"/>
              <a:t>‹#›</a:t>
            </a:fld>
            <a:endParaRPr lang="en-US"/>
          </a:p>
        </p:txBody>
      </p:sp>
    </p:spTree>
    <p:extLst>
      <p:ext uri="{BB962C8B-B14F-4D97-AF65-F5344CB8AC3E}">
        <p14:creationId xmlns:p14="http://schemas.microsoft.com/office/powerpoint/2010/main" val="186067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91D537D-1186-4799-9C99-20FEA293B71D}" type="datetimeFigureOut">
              <a:rPr lang="en-US" smtClean="0"/>
              <a:t>10/19/2016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762A78C-E4D6-4BA3-8EC3-7C9AA60FBF6B}"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701222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lh3.googleusercontent.com/-77pOciZkpKc/VWWTYWJdUyI/AAAAAAABCbI/zNJBGFXri5g/s800/potash-ponds-utah-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25258"/>
            <a:ext cx="12192000" cy="80924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129251" y="5027121"/>
            <a:ext cx="6026851" cy="1500025"/>
          </a:xfrm>
        </p:spPr>
        <p:txBody>
          <a:bodyPr/>
          <a:lstStyle/>
          <a:p>
            <a:r>
              <a:rPr lang="en-US" b="1" dirty="0" smtClean="0">
                <a:solidFill>
                  <a:srgbClr val="00B0F0"/>
                </a:solidFill>
              </a:rPr>
              <a:t>EVAPORATION</a:t>
            </a:r>
            <a:endParaRPr lang="en-US" b="1" dirty="0">
              <a:solidFill>
                <a:srgbClr val="00B0F0"/>
              </a:solidFill>
            </a:endParaRPr>
          </a:p>
        </p:txBody>
      </p:sp>
      <p:sp>
        <p:nvSpPr>
          <p:cNvPr id="3" name="Subtitle 2"/>
          <p:cNvSpPr>
            <a:spLocks noGrp="1"/>
          </p:cNvSpPr>
          <p:nvPr>
            <p:ph type="subTitle" idx="1"/>
          </p:nvPr>
        </p:nvSpPr>
        <p:spPr>
          <a:xfrm>
            <a:off x="9425186" y="5027121"/>
            <a:ext cx="2612140" cy="362039"/>
          </a:xfrm>
        </p:spPr>
        <p:txBody>
          <a:bodyPr>
            <a:noAutofit/>
          </a:bodyPr>
          <a:lstStyle/>
          <a:p>
            <a:r>
              <a:rPr lang="en-US" b="1" dirty="0" smtClean="0">
                <a:solidFill>
                  <a:srgbClr val="00B0F0"/>
                </a:solidFill>
              </a:rPr>
              <a:t>LECTURE 7</a:t>
            </a:r>
            <a:endParaRPr lang="en-US" b="1" dirty="0">
              <a:solidFill>
                <a:srgbClr val="00B0F0"/>
              </a:solidFill>
            </a:endParaRPr>
          </a:p>
        </p:txBody>
      </p:sp>
    </p:spTree>
    <p:extLst>
      <p:ext uri="{BB962C8B-B14F-4D97-AF65-F5344CB8AC3E}">
        <p14:creationId xmlns:p14="http://schemas.microsoft.com/office/powerpoint/2010/main" val="14017492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EVAPORATING SURFACE</a:t>
            </a:r>
            <a:endParaRPr lang="en-US" dirty="0"/>
          </a:p>
        </p:txBody>
      </p:sp>
      <p:sp>
        <p:nvSpPr>
          <p:cNvPr id="3" name="Content Placeholder 2"/>
          <p:cNvSpPr>
            <a:spLocks noGrp="1"/>
          </p:cNvSpPr>
          <p:nvPr>
            <p:ph idx="1"/>
          </p:nvPr>
        </p:nvSpPr>
        <p:spPr/>
        <p:txBody>
          <a:bodyPr/>
          <a:lstStyle/>
          <a:p>
            <a:pPr marL="0" indent="0">
              <a:buNone/>
            </a:pPr>
            <a:r>
              <a:rPr lang="en-US" dirty="0" smtClean="0"/>
              <a:t>2. Snow or Ice:</a:t>
            </a:r>
          </a:p>
          <a:p>
            <a:pPr marL="0" indent="0">
              <a:buNone/>
            </a:pPr>
            <a:r>
              <a:rPr lang="en-US" dirty="0" smtClean="0"/>
              <a:t>Evaporation can occur only when the vapor pressure of air is less than the surface of snow or only when the dew point temperature is lower than the temperature of the snow</a:t>
            </a:r>
          </a:p>
          <a:p>
            <a:pPr marL="0" indent="0">
              <a:buNone/>
            </a:pPr>
            <a:r>
              <a:rPr lang="en-US" dirty="0" smtClean="0"/>
              <a:t>The vapor pressure on the surface air film over the melting ice is 6.11mbars and this is the maximum possible air-to-snow vapor pressure difference</a:t>
            </a:r>
          </a:p>
          <a:p>
            <a:pPr marL="0" indent="0">
              <a:buNone/>
            </a:pPr>
            <a:r>
              <a:rPr lang="en-US" dirty="0" smtClean="0"/>
              <a:t>The maximum rate of evaporation from the snow is only about one fourth of the evaporation from a water surface at 30</a:t>
            </a:r>
            <a:r>
              <a:rPr lang="en-US" baseline="30000" dirty="0" smtClean="0"/>
              <a:t>o</a:t>
            </a:r>
            <a:r>
              <a:rPr lang="en-US" dirty="0" smtClean="0"/>
              <a:t> C when dew point temperature is 15</a:t>
            </a:r>
            <a:r>
              <a:rPr lang="en-US" baseline="30000" dirty="0" smtClean="0"/>
              <a:t>o</a:t>
            </a:r>
            <a:r>
              <a:rPr lang="en-US" dirty="0" smtClean="0"/>
              <a:t> C under the same wind conditions</a:t>
            </a:r>
          </a:p>
          <a:p>
            <a:pPr marL="0" indent="0">
              <a:buNone/>
            </a:pPr>
            <a:r>
              <a:rPr lang="en-US" dirty="0" smtClean="0"/>
              <a:t>Reasonable assumptions yield an upper limit of 5mm water equivalent per day for evaporation from a snow surface </a:t>
            </a:r>
            <a:endParaRPr lang="en-US" dirty="0"/>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1185089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WATER QUAITY</a:t>
            </a:r>
            <a:endParaRPr lang="en-US" dirty="0"/>
          </a:p>
        </p:txBody>
      </p:sp>
      <p:sp>
        <p:nvSpPr>
          <p:cNvPr id="3" name="Content Placeholder 2"/>
          <p:cNvSpPr>
            <a:spLocks noGrp="1"/>
          </p:cNvSpPr>
          <p:nvPr>
            <p:ph idx="1"/>
          </p:nvPr>
        </p:nvSpPr>
        <p:spPr/>
        <p:txBody>
          <a:bodyPr/>
          <a:lstStyle/>
          <a:p>
            <a:r>
              <a:rPr lang="en-US" dirty="0" smtClean="0"/>
              <a:t>Effect of salinity or dissolved salts is to reduce the vapor pressure of the solution</a:t>
            </a:r>
          </a:p>
          <a:p>
            <a:r>
              <a:rPr lang="en-US" dirty="0" smtClean="0"/>
              <a:t>Vapor pressure of sea water (35,000 ppm dissolved salts) is about 2% less than that of pure water at same temperature</a:t>
            </a:r>
          </a:p>
          <a:p>
            <a:r>
              <a:rPr lang="en-US" dirty="0" smtClean="0"/>
              <a:t>The reduction in evaporation is less than that indicated by the change in the vapor pressure as with reduced evaporation there is an increase in temperature of the water, which partially offsets the vapor pressure reduction</a:t>
            </a:r>
          </a:p>
          <a:p>
            <a:r>
              <a:rPr lang="en-US" dirty="0" smtClean="0"/>
              <a:t>Even for sea water the reduction in evaporation is never more than a few percent over an extended period of time so that salinity effects can be neglected in the estimation of reservoir evaporation</a:t>
            </a:r>
          </a:p>
          <a:p>
            <a:r>
              <a:rPr lang="en-US" dirty="0" smtClean="0"/>
              <a:t>Any foreign material which tends to seal the water surface or change its vapor pressure or albedo will effect its evaporation.</a:t>
            </a:r>
            <a:endParaRPr lang="en-US" dirty="0"/>
          </a:p>
        </p:txBody>
      </p:sp>
    </p:spTree>
    <p:extLst>
      <p:ext uri="{BB962C8B-B14F-4D97-AF65-F5344CB8AC3E}">
        <p14:creationId xmlns:p14="http://schemas.microsoft.com/office/powerpoint/2010/main" val="35248482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s://upload.wikimedia.org/wikipedia/commons/thumb/1/18/Albedo-e_hg.svg/800px-Albedo-e_hg.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74122" y="1628957"/>
            <a:ext cx="3189204" cy="4456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0713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 EVAPORATION RATES</a:t>
            </a:r>
            <a:endParaRPr lang="en-US" dirty="0"/>
          </a:p>
        </p:txBody>
      </p:sp>
      <p:sp>
        <p:nvSpPr>
          <p:cNvPr id="3" name="Content Placeholder 2"/>
          <p:cNvSpPr>
            <a:spLocks noGrp="1"/>
          </p:cNvSpPr>
          <p:nvPr>
            <p:ph idx="1"/>
          </p:nvPr>
        </p:nvSpPr>
        <p:spPr>
          <a:xfrm>
            <a:off x="1068125" y="1991508"/>
            <a:ext cx="10058400" cy="4023360"/>
          </a:xfrm>
        </p:spPr>
        <p:txBody>
          <a:bodyPr/>
          <a:lstStyle/>
          <a:p>
            <a:endParaRPr lang="en-US" dirty="0" smtClean="0"/>
          </a:p>
          <a:p>
            <a:r>
              <a:rPr lang="en-US" dirty="0" smtClean="0"/>
              <a:t>1.Potential Evaporation Rate E</a:t>
            </a:r>
            <a:r>
              <a:rPr lang="en-US" baseline="-25000" dirty="0" smtClean="0"/>
              <a:t>p </a:t>
            </a:r>
            <a:r>
              <a:rPr lang="en-US" dirty="0" smtClean="0"/>
              <a:t> (mm/Day):</a:t>
            </a:r>
          </a:p>
          <a:p>
            <a:pPr lvl="1"/>
            <a:r>
              <a:rPr lang="en-US" dirty="0"/>
              <a:t>The quantity of water evaporated per unit area, per unit time from an idealized, extensive free water surface under existing atmospheric </a:t>
            </a:r>
            <a:r>
              <a:rPr lang="en-US" dirty="0" smtClean="0"/>
              <a:t>conditions</a:t>
            </a:r>
          </a:p>
          <a:p>
            <a:pPr marL="91440" lvl="1" indent="-91440">
              <a:spcBef>
                <a:spcPts val="1200"/>
              </a:spcBef>
              <a:spcAft>
                <a:spcPts val="200"/>
              </a:spcAft>
              <a:buSzPct val="100000"/>
              <a:buFont typeface="Calibri" panose="020F0502020204030204" pitchFamily="34" charset="0"/>
              <a:buChar char=" "/>
            </a:pPr>
            <a:r>
              <a:rPr lang="en-US" sz="2000" dirty="0"/>
              <a:t>2.Reference </a:t>
            </a:r>
            <a:r>
              <a:rPr lang="en-US" sz="2000" dirty="0"/>
              <a:t>Crop Evaporation Rate, </a:t>
            </a:r>
            <a:r>
              <a:rPr lang="en-US" sz="2000" dirty="0" err="1" smtClean="0"/>
              <a:t>E</a:t>
            </a:r>
            <a:r>
              <a:rPr lang="en-US" sz="2000" baseline="-25000" dirty="0" err="1"/>
              <a:t>o</a:t>
            </a:r>
            <a:r>
              <a:rPr lang="en-US" sz="2000" dirty="0" smtClean="0"/>
              <a:t> </a:t>
            </a:r>
            <a:r>
              <a:rPr lang="en-US" sz="2000" dirty="0"/>
              <a:t>(mm/day)</a:t>
            </a:r>
          </a:p>
          <a:p>
            <a:pPr lvl="1"/>
            <a:r>
              <a:rPr lang="en-US" dirty="0"/>
              <a:t>Rate of evaporation from an idealized grass crop with a fixed crop height of 12 cm and an albedo of 0.23, completely shading the ground and not short of water.</a:t>
            </a:r>
          </a:p>
          <a:p>
            <a:pPr lvl="1"/>
            <a:endParaRPr lang="en-US" dirty="0" smtClean="0"/>
          </a:p>
          <a:p>
            <a:r>
              <a:rPr lang="en-US" baseline="-25000" dirty="0" smtClean="0"/>
              <a:t> </a:t>
            </a:r>
            <a:endParaRPr lang="en-US" dirty="0"/>
          </a:p>
        </p:txBody>
      </p:sp>
    </p:spTree>
    <p:extLst>
      <p:ext uri="{BB962C8B-B14F-4D97-AF65-F5344CB8AC3E}">
        <p14:creationId xmlns:p14="http://schemas.microsoft.com/office/powerpoint/2010/main" val="22127684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370820" cy="1450757"/>
          </a:xfrm>
        </p:spPr>
        <p:txBody>
          <a:bodyPr/>
          <a:lstStyle/>
          <a:p>
            <a:r>
              <a:rPr lang="en-US" dirty="0" smtClean="0"/>
              <a:t>ESTIMATION OF RESERVOIR EVAPORATION</a:t>
            </a:r>
            <a:endParaRPr lang="en-US" dirty="0"/>
          </a:p>
        </p:txBody>
      </p:sp>
      <p:sp>
        <p:nvSpPr>
          <p:cNvPr id="3" name="Content Placeholder 2"/>
          <p:cNvSpPr>
            <a:spLocks noGrp="1"/>
          </p:cNvSpPr>
          <p:nvPr>
            <p:ph idx="1"/>
          </p:nvPr>
        </p:nvSpPr>
        <p:spPr/>
        <p:txBody>
          <a:bodyPr/>
          <a:lstStyle/>
          <a:p>
            <a:pPr marL="0" indent="0">
              <a:buNone/>
            </a:pPr>
            <a:r>
              <a:rPr lang="en-US" dirty="0" smtClean="0"/>
              <a:t>The direct measurements of evaporation under field conditions is not feasible, </a:t>
            </a:r>
            <a:r>
              <a:rPr lang="en-US" dirty="0" err="1" smtClean="0"/>
              <a:t>atleast</a:t>
            </a:r>
            <a:r>
              <a:rPr lang="en-US" dirty="0" smtClean="0"/>
              <a:t> in the sense we can measure rain fall or stream gauge</a:t>
            </a:r>
          </a:p>
          <a:p>
            <a:pPr marL="0" indent="0">
              <a:buNone/>
            </a:pPr>
            <a:r>
              <a:rPr lang="en-US" dirty="0" smtClean="0"/>
              <a:t>As consequence variety of methods have been derived for determining or estimating vapor transport from water surfaces.</a:t>
            </a:r>
          </a:p>
          <a:p>
            <a:pPr marL="0" indent="0">
              <a:buNone/>
            </a:pPr>
            <a:r>
              <a:rPr lang="en-US" dirty="0" smtClean="0"/>
              <a:t>(A) Analytical Approaches</a:t>
            </a:r>
          </a:p>
          <a:p>
            <a:pPr marL="457200" indent="-457200">
              <a:buFont typeface="+mj-lt"/>
              <a:buAutoNum type="arabicPeriod"/>
            </a:pPr>
            <a:r>
              <a:rPr lang="en-US" dirty="0" smtClean="0"/>
              <a:t>Water Budget Approach</a:t>
            </a:r>
          </a:p>
          <a:p>
            <a:pPr marL="457200" indent="-457200">
              <a:buFont typeface="+mj-lt"/>
              <a:buAutoNum type="arabicPeriod"/>
            </a:pPr>
            <a:r>
              <a:rPr lang="en-US" dirty="0" smtClean="0"/>
              <a:t>Energy Budget Method</a:t>
            </a:r>
          </a:p>
          <a:p>
            <a:pPr marL="457200" indent="-457200">
              <a:buFont typeface="+mj-lt"/>
              <a:buAutoNum type="arabicPeriod"/>
            </a:pPr>
            <a:r>
              <a:rPr lang="en-US" dirty="0" smtClean="0"/>
              <a:t>Mass Transfer Method</a:t>
            </a:r>
          </a:p>
          <a:p>
            <a:pPr marL="0" indent="0">
              <a:buNone/>
            </a:pPr>
            <a:r>
              <a:rPr lang="en-US" dirty="0" smtClean="0"/>
              <a:t>(B) Using Evaporation Pans</a:t>
            </a:r>
            <a:endParaRPr lang="en-US" dirty="0"/>
          </a:p>
        </p:txBody>
      </p:sp>
    </p:spTree>
    <p:extLst>
      <p:ext uri="{BB962C8B-B14F-4D97-AF65-F5344CB8AC3E}">
        <p14:creationId xmlns:p14="http://schemas.microsoft.com/office/powerpoint/2010/main" val="4238532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OF RESERVOIR EVAPORATION FROM PAN EVAPORATION</a:t>
            </a:r>
            <a:endParaRPr lang="en-US" dirty="0"/>
          </a:p>
        </p:txBody>
      </p:sp>
      <p:sp>
        <p:nvSpPr>
          <p:cNvPr id="3" name="Content Placeholder 2"/>
          <p:cNvSpPr>
            <a:spLocks noGrp="1"/>
          </p:cNvSpPr>
          <p:nvPr>
            <p:ph idx="1"/>
          </p:nvPr>
        </p:nvSpPr>
        <p:spPr>
          <a:xfrm>
            <a:off x="1097280" y="1845734"/>
            <a:ext cx="10058400" cy="4345516"/>
          </a:xfrm>
        </p:spPr>
        <p:txBody>
          <a:bodyPr/>
          <a:lstStyle/>
          <a:p>
            <a:r>
              <a:rPr lang="en-US" dirty="0" smtClean="0"/>
              <a:t>The pan is undoubtedly the most widely used evaporation instrument today, and its application in hydrologic design and operation is of long standing.</a:t>
            </a:r>
          </a:p>
          <a:p>
            <a:r>
              <a:rPr lang="en-US" dirty="0"/>
              <a:t>Pan evaporation is the </a:t>
            </a:r>
            <a:r>
              <a:rPr lang="en-US" dirty="0" smtClean="0"/>
              <a:t>combined </a:t>
            </a:r>
            <a:r>
              <a:rPr lang="en-US" dirty="0"/>
              <a:t>effect of all atmospheric </a:t>
            </a:r>
            <a:r>
              <a:rPr lang="en-US" dirty="0" smtClean="0"/>
              <a:t>factors</a:t>
            </a:r>
          </a:p>
          <a:p>
            <a:endParaRPr lang="en-US" dirty="0"/>
          </a:p>
        </p:txBody>
      </p:sp>
      <p:pic>
        <p:nvPicPr>
          <p:cNvPr id="4" name="Picture 3"/>
          <p:cNvPicPr>
            <a:picLocks noChangeAspect="1"/>
          </p:cNvPicPr>
          <p:nvPr/>
        </p:nvPicPr>
        <p:blipFill>
          <a:blip r:embed="rId2"/>
          <a:stretch>
            <a:fillRect/>
          </a:stretch>
        </p:blipFill>
        <p:spPr>
          <a:xfrm>
            <a:off x="2627531" y="2933854"/>
            <a:ext cx="6745069" cy="3365770"/>
          </a:xfrm>
          <a:prstGeom prst="rect">
            <a:avLst/>
          </a:prstGeom>
        </p:spPr>
      </p:pic>
    </p:spTree>
    <p:extLst>
      <p:ext uri="{BB962C8B-B14F-4D97-AF65-F5344CB8AC3E}">
        <p14:creationId xmlns:p14="http://schemas.microsoft.com/office/powerpoint/2010/main" val="2062985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USWB CLASS A PAN</a:t>
            </a:r>
            <a:endParaRPr lang="en-US" dirty="0"/>
          </a:p>
        </p:txBody>
      </p:sp>
      <p:sp>
        <p:nvSpPr>
          <p:cNvPr id="3" name="Content Placeholder 2"/>
          <p:cNvSpPr>
            <a:spLocks noGrp="1"/>
          </p:cNvSpPr>
          <p:nvPr>
            <p:ph idx="1"/>
          </p:nvPr>
        </p:nvSpPr>
        <p:spPr/>
        <p:txBody>
          <a:bodyPr>
            <a:normAutofit lnSpcReduction="10000"/>
          </a:bodyPr>
          <a:lstStyle/>
          <a:p>
            <a:pPr algn="just">
              <a:lnSpc>
                <a:spcPct val="80000"/>
              </a:lnSpc>
            </a:pPr>
            <a:r>
              <a:rPr lang="en-US" dirty="0"/>
              <a:t>It is the most widely used </a:t>
            </a:r>
            <a:r>
              <a:rPr lang="en-US" dirty="0" err="1"/>
              <a:t>evaporimeter</a:t>
            </a:r>
            <a:r>
              <a:rPr lang="en-US" dirty="0"/>
              <a:t> for finding evaporation from the free water </a:t>
            </a:r>
            <a:r>
              <a:rPr lang="en-US" dirty="0" smtClean="0"/>
              <a:t>surface.</a:t>
            </a:r>
            <a:endParaRPr lang="en-US" dirty="0"/>
          </a:p>
          <a:p>
            <a:pPr algn="just">
              <a:lnSpc>
                <a:spcPct val="80000"/>
              </a:lnSpc>
            </a:pPr>
            <a:r>
              <a:rPr lang="en-US" dirty="0"/>
              <a:t>The Class A Evaporation pan is circular, 120.7 cm in diameter and 25 cm deep. It is made of galvanized iron (22 gauge) with a stilling </a:t>
            </a:r>
            <a:r>
              <a:rPr lang="en-US" dirty="0" smtClean="0"/>
              <a:t>well.</a:t>
            </a:r>
            <a:endParaRPr lang="en-US" dirty="0"/>
          </a:p>
          <a:p>
            <a:pPr algn="just">
              <a:lnSpc>
                <a:spcPct val="80000"/>
              </a:lnSpc>
            </a:pPr>
            <a:r>
              <a:rPr lang="en-US" dirty="0"/>
              <a:t>The pan is mounted on a wooden open frame platform which is 15 cm above ground level to facilitate the circulation of air beneath the </a:t>
            </a:r>
            <a:r>
              <a:rPr lang="en-US" dirty="0" smtClean="0"/>
              <a:t>pan.</a:t>
            </a:r>
            <a:endParaRPr lang="en-US" dirty="0" smtClean="0"/>
          </a:p>
          <a:p>
            <a:pPr algn="just">
              <a:lnSpc>
                <a:spcPct val="80000"/>
              </a:lnSpc>
            </a:pPr>
            <a:r>
              <a:rPr lang="en-US" dirty="0" smtClean="0"/>
              <a:t>It is filled to a depth of </a:t>
            </a:r>
            <a:r>
              <a:rPr lang="en-US" dirty="0" smtClean="0"/>
              <a:t>20cm.</a:t>
            </a:r>
            <a:endParaRPr lang="en-US" dirty="0"/>
          </a:p>
          <a:p>
            <a:pPr algn="just">
              <a:lnSpc>
                <a:spcPct val="80000"/>
              </a:lnSpc>
            </a:pPr>
            <a:r>
              <a:rPr lang="en-US" dirty="0"/>
              <a:t>Daily evaporation rate is given by the fall in water level measured in the stilling well by hook </a:t>
            </a:r>
            <a:r>
              <a:rPr lang="en-US" dirty="0" smtClean="0"/>
              <a:t>gauge.</a:t>
            </a:r>
            <a:endParaRPr lang="en-US" dirty="0"/>
          </a:p>
          <a:p>
            <a:pPr algn="just">
              <a:lnSpc>
                <a:spcPct val="80000"/>
              </a:lnSpc>
            </a:pPr>
            <a:r>
              <a:rPr lang="en-US" dirty="0" smtClean="0"/>
              <a:t>Adjustments </a:t>
            </a:r>
            <a:r>
              <a:rPr lang="en-US" dirty="0"/>
              <a:t>are made to the evaporation values if rainfall occurs during a period of </a:t>
            </a:r>
            <a:r>
              <a:rPr lang="en-US" dirty="0" smtClean="0"/>
              <a:t>measurement.</a:t>
            </a:r>
            <a:endParaRPr lang="en-US" dirty="0"/>
          </a:p>
          <a:p>
            <a:pPr algn="just">
              <a:lnSpc>
                <a:spcPct val="80000"/>
              </a:lnSpc>
            </a:pPr>
            <a:r>
              <a:rPr lang="en-US" dirty="0" smtClean="0"/>
              <a:t>After </a:t>
            </a:r>
            <a:r>
              <a:rPr lang="en-US" dirty="0"/>
              <a:t>measuring the drop in water level each time, water is added to the pan to bring back the water level to original position of pointer tip </a:t>
            </a:r>
            <a:r>
              <a:rPr lang="en-US" dirty="0" smtClean="0"/>
              <a:t>level.</a:t>
            </a:r>
          </a:p>
          <a:p>
            <a:pPr algn="just">
              <a:lnSpc>
                <a:spcPct val="80000"/>
              </a:lnSpc>
            </a:pPr>
            <a:endParaRPr lang="en-US" dirty="0"/>
          </a:p>
        </p:txBody>
      </p:sp>
    </p:spTree>
    <p:extLst>
      <p:ext uri="{BB962C8B-B14F-4D97-AF65-F5344CB8AC3E}">
        <p14:creationId xmlns:p14="http://schemas.microsoft.com/office/powerpoint/2010/main" val="27438507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USWB CLASS A PAN</a:t>
            </a:r>
            <a:endParaRPr lang="en-US" dirty="0"/>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srcRect/>
          <a:stretch>
            <a:fillRect/>
          </a:stretch>
        </p:blipFill>
        <p:spPr>
          <a:xfrm>
            <a:off x="2571750" y="1845734"/>
            <a:ext cx="6819900" cy="4432935"/>
          </a:xfrm>
          <a:prstGeom prst="rect">
            <a:avLst/>
          </a:prstGeom>
          <a:noFill/>
        </p:spPr>
      </p:pic>
    </p:spTree>
    <p:extLst>
      <p:ext uri="{BB962C8B-B14F-4D97-AF65-F5344CB8AC3E}">
        <p14:creationId xmlns:p14="http://schemas.microsoft.com/office/powerpoint/2010/main" val="255327984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USWB CLASS A PAN</a:t>
            </a:r>
            <a:endParaRPr lang="en-US" dirty="0"/>
          </a:p>
        </p:txBody>
      </p:sp>
      <p:sp>
        <p:nvSpPr>
          <p:cNvPr id="3" name="Content Placeholder 2"/>
          <p:cNvSpPr>
            <a:spLocks noGrp="1"/>
          </p:cNvSpPr>
          <p:nvPr>
            <p:ph idx="1"/>
          </p:nvPr>
        </p:nvSpPr>
        <p:spPr>
          <a:xfrm>
            <a:off x="1097280" y="1845734"/>
            <a:ext cx="4362616" cy="4023360"/>
          </a:xfrm>
        </p:spPr>
        <p:txBody>
          <a:bodyPr/>
          <a:lstStyle/>
          <a:p>
            <a:r>
              <a:rPr lang="en-US" dirty="0" smtClean="0"/>
              <a:t>Sometimes a screen is placed over the pan to avoid losses from the animal or bird drinking.</a:t>
            </a:r>
          </a:p>
          <a:p>
            <a:r>
              <a:rPr lang="en-US" dirty="0" smtClean="0"/>
              <a:t>It also avoids trash getting into the pan with the wind</a:t>
            </a:r>
            <a:endParaRPr lang="en-US" dirty="0"/>
          </a:p>
        </p:txBody>
      </p:sp>
      <p:pic>
        <p:nvPicPr>
          <p:cNvPr id="5" name="Picture 4"/>
          <p:cNvPicPr>
            <a:picLocks noChangeAspect="1"/>
          </p:cNvPicPr>
          <p:nvPr/>
        </p:nvPicPr>
        <p:blipFill>
          <a:blip r:embed="rId2"/>
          <a:stretch>
            <a:fillRect/>
          </a:stretch>
        </p:blipFill>
        <p:spPr>
          <a:xfrm>
            <a:off x="6124162" y="2610678"/>
            <a:ext cx="5736533" cy="2960198"/>
          </a:xfrm>
          <a:prstGeom prst="rect">
            <a:avLst/>
          </a:prstGeom>
        </p:spPr>
      </p:pic>
    </p:spTree>
    <p:extLst>
      <p:ext uri="{BB962C8B-B14F-4D97-AF65-F5344CB8AC3E}">
        <p14:creationId xmlns:p14="http://schemas.microsoft.com/office/powerpoint/2010/main" val="31327734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LAKE/RESERVOIR EVAPORATION</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a:bodyPr>
              <a:lstStyle/>
              <a:p>
                <a:pPr marL="384048" lvl="2" indent="0">
                  <a:buNone/>
                </a:pPr>
                <a:r>
                  <a:rPr lang="en-US" sz="2000" dirty="0" smtClean="0"/>
                  <a:t>		</a:t>
                </a:r>
              </a:p>
              <a:p>
                <a:pPr marL="384048" lvl="2" indent="0">
                  <a:buNone/>
                </a:pPr>
                <a:endParaRPr lang="en-US" sz="2000" dirty="0"/>
              </a:p>
              <a:p>
                <a:pPr marL="384048" lvl="2" indent="0">
                  <a:buNone/>
                </a:pPr>
                <a:r>
                  <a:rPr lang="en-US" sz="2000" dirty="0" smtClean="0"/>
                  <a:t>		E</a:t>
                </a:r>
                <a:r>
                  <a:rPr lang="en-US" sz="2000" baseline="-25000" dirty="0" smtClean="0"/>
                  <a:t>L</a:t>
                </a:r>
                <a:r>
                  <a:rPr lang="en-US" sz="2000" dirty="0" smtClean="0"/>
                  <a:t> </a:t>
                </a:r>
                <a:r>
                  <a:rPr lang="en-US" sz="2000" dirty="0" smtClean="0"/>
                  <a:t>= </a:t>
                </a:r>
                <a:r>
                  <a:rPr lang="en-US" sz="2000" dirty="0" err="1" smtClean="0"/>
                  <a:t>K</a:t>
                </a:r>
                <a:r>
                  <a:rPr lang="en-US" sz="2000" baseline="-25000" dirty="0" err="1" smtClean="0"/>
                  <a:t>p</a:t>
                </a:r>
                <a:r>
                  <a:rPr lang="en-US" sz="2000" dirty="0" smtClean="0"/>
                  <a:t> . E</a:t>
                </a:r>
                <a:r>
                  <a:rPr lang="en-US" sz="2000" baseline="-25000" dirty="0" smtClean="0"/>
                  <a:t>p</a:t>
                </a:r>
              </a:p>
              <a:p>
                <a:pPr marL="384048" lvl="2" indent="0">
                  <a:buNone/>
                </a:pPr>
                <a:r>
                  <a:rPr lang="en-US" sz="2000" baseline="-25000" dirty="0"/>
                  <a:t>	</a:t>
                </a:r>
                <a:r>
                  <a:rPr lang="en-US" sz="2000" baseline="-25000" dirty="0" smtClean="0"/>
                  <a:t>	</a:t>
                </a:r>
                <a:r>
                  <a:rPr lang="en-US" sz="2000" dirty="0" smtClean="0"/>
                  <a:t>E</a:t>
                </a:r>
                <a:r>
                  <a:rPr lang="en-US" sz="2000" baseline="-25000" dirty="0" smtClean="0"/>
                  <a:t>L</a:t>
                </a:r>
                <a:r>
                  <a:rPr lang="en-US" sz="2000" dirty="0" smtClean="0"/>
                  <a:t> = Lake Evaporation (mm/Day)</a:t>
                </a:r>
              </a:p>
              <a:p>
                <a:pPr marL="384048" lvl="2" indent="0">
                  <a:buNone/>
                </a:pPr>
                <a:r>
                  <a:rPr lang="en-US" sz="2000" dirty="0"/>
                  <a:t>	</a:t>
                </a:r>
                <a:r>
                  <a:rPr lang="en-US" sz="2000" dirty="0" smtClean="0"/>
                  <a:t>	E</a:t>
                </a:r>
                <a:r>
                  <a:rPr lang="en-US" sz="2000" baseline="-25000" dirty="0" smtClean="0"/>
                  <a:t>p</a:t>
                </a:r>
                <a:r>
                  <a:rPr lang="en-US" sz="2000" dirty="0" smtClean="0"/>
                  <a:t> = Pan evaporation (mm/Day)</a:t>
                </a:r>
              </a:p>
              <a:p>
                <a:pPr marL="384048" lvl="2" indent="0">
                  <a:buNone/>
                </a:pPr>
                <a:r>
                  <a:rPr lang="en-US" sz="2000" dirty="0"/>
                  <a:t>	</a:t>
                </a:r>
                <a:r>
                  <a:rPr lang="en-US" sz="2000" dirty="0" smtClean="0"/>
                  <a:t>	</a:t>
                </a:r>
                <a:r>
                  <a:rPr lang="en-US" sz="2000" dirty="0" err="1" smtClean="0"/>
                  <a:t>K</a:t>
                </a:r>
                <a:r>
                  <a:rPr lang="en-US" sz="2000" baseline="-25000" dirty="0" err="1" smtClean="0"/>
                  <a:t>p</a:t>
                </a:r>
                <a:r>
                  <a:rPr lang="en-US" sz="2000" dirty="0" smtClean="0"/>
                  <a:t> =Pan Coefficient</a:t>
                </a:r>
              </a:p>
              <a:p>
                <a:pPr marL="384048" lvl="2" indent="0">
                  <a:buNone/>
                </a:pPr>
                <a:r>
                  <a:rPr lang="en-US" sz="2000" dirty="0"/>
                  <a:t>	</a:t>
                </a:r>
                <a:r>
                  <a:rPr lang="en-US" sz="2000" dirty="0" smtClean="0"/>
                  <a:t>	</a:t>
                </a:r>
                <a:r>
                  <a:rPr lang="en-US" sz="2000" dirty="0" err="1" smtClean="0"/>
                  <a:t>K</a:t>
                </a:r>
                <a:r>
                  <a:rPr lang="en-US" sz="2000" baseline="-25000" dirty="0" err="1" smtClean="0"/>
                  <a:t>p</a:t>
                </a:r>
                <a:r>
                  <a:rPr lang="en-US" sz="2000" dirty="0" smtClean="0"/>
                  <a:t> = </a:t>
                </a:r>
                <a14:m>
                  <m:oMath xmlns:m="http://schemas.openxmlformats.org/officeDocument/2006/math">
                    <m:f>
                      <m:fPr>
                        <m:ctrlPr>
                          <a:rPr lang="en-US" sz="2000" smtClean="0">
                            <a:latin typeface="Cambria Math" panose="02040503050406030204" pitchFamily="18" charset="0"/>
                          </a:rPr>
                        </m:ctrlPr>
                      </m:fPr>
                      <m:num>
                        <m:r>
                          <m:rPr>
                            <m:sty m:val="p"/>
                          </m:rPr>
                          <a:rPr lang="en-US" sz="2000" b="0" i="0" smtClean="0">
                            <a:latin typeface="Cambria Math" panose="02040503050406030204" pitchFamily="18" charset="0"/>
                          </a:rPr>
                          <m:t>Average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annual</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lake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evaporation</m:t>
                        </m:r>
                      </m:num>
                      <m:den>
                        <m:r>
                          <m:rPr>
                            <m:sty m:val="p"/>
                          </m:rPr>
                          <a:rPr lang="en-US" sz="2000" b="0" i="0" smtClean="0">
                            <a:latin typeface="Cambria Math" panose="02040503050406030204" pitchFamily="18" charset="0"/>
                          </a:rPr>
                          <m:t>Average</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annual</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pan</m:t>
                        </m:r>
                        <m:r>
                          <a:rPr lang="en-US" sz="2000" b="0" i="0" smtClean="0">
                            <a:latin typeface="Cambria Math" panose="02040503050406030204" pitchFamily="18" charset="0"/>
                          </a:rPr>
                          <m:t> </m:t>
                        </m:r>
                        <m:r>
                          <m:rPr>
                            <m:sty m:val="p"/>
                          </m:rPr>
                          <a:rPr lang="en-US" sz="2000" b="0" i="0" smtClean="0">
                            <a:latin typeface="Cambria Math" panose="02040503050406030204" pitchFamily="18" charset="0"/>
                          </a:rPr>
                          <m:t>evaporation</m:t>
                        </m:r>
                      </m:den>
                    </m:f>
                  </m:oMath>
                </a14:m>
                <a:r>
                  <a:rPr lang="en-US" sz="2000" dirty="0" smtClean="0"/>
                  <a:t>	</a:t>
                </a: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a:stretch>
              </a:blipFill>
            </p:spPr>
            <p:txBody>
              <a:bodyPr/>
              <a:lstStyle/>
              <a:p>
                <a:r>
                  <a:rPr lang="en-US">
                    <a:noFill/>
                  </a:rPr>
                  <a:t> </a:t>
                </a:r>
              </a:p>
            </p:txBody>
          </p:sp>
        </mc:Fallback>
      </mc:AlternateContent>
      <p:graphicFrame>
        <p:nvGraphicFramePr>
          <p:cNvPr id="4" name="Content Placeholder 3"/>
          <p:cNvGraphicFramePr>
            <a:graphicFrameLocks/>
          </p:cNvGraphicFramePr>
          <p:nvPr>
            <p:extLst>
              <p:ext uri="{D42A27DB-BD31-4B8C-83A1-F6EECF244321}">
                <p14:modId xmlns:p14="http://schemas.microsoft.com/office/powerpoint/2010/main" val="2832007934"/>
              </p:ext>
            </p:extLst>
          </p:nvPr>
        </p:nvGraphicFramePr>
        <p:xfrm>
          <a:off x="7131989" y="2604273"/>
          <a:ext cx="3178202" cy="1828800"/>
        </p:xfrm>
        <a:graphic>
          <a:graphicData uri="http://schemas.openxmlformats.org/drawingml/2006/table">
            <a:tbl>
              <a:tblPr firstRow="1" bandRow="1">
                <a:tableStyleId>{5C22544A-7EE6-4342-B048-85BDC9FD1C3A}</a:tableStyleId>
              </a:tblPr>
              <a:tblGrid>
                <a:gridCol w="1442168"/>
                <a:gridCol w="1736034"/>
              </a:tblGrid>
              <a:tr h="357086">
                <a:tc>
                  <a:txBody>
                    <a:bodyPr/>
                    <a:lstStyle/>
                    <a:p>
                      <a:r>
                        <a:rPr lang="en-US" dirty="0" smtClean="0"/>
                        <a:t>Pan Type</a:t>
                      </a:r>
                      <a:endParaRPr lang="en-US" dirty="0"/>
                    </a:p>
                  </a:txBody>
                  <a:tcPr/>
                </a:tc>
                <a:tc>
                  <a:txBody>
                    <a:bodyPr/>
                    <a:lstStyle/>
                    <a:p>
                      <a:r>
                        <a:rPr lang="en-US" dirty="0" smtClean="0"/>
                        <a:t>Pan Coefficient</a:t>
                      </a:r>
                      <a:endParaRPr lang="en-US" dirty="0"/>
                    </a:p>
                  </a:txBody>
                  <a:tcPr/>
                </a:tc>
              </a:tr>
              <a:tr h="357086">
                <a:tc>
                  <a:txBody>
                    <a:bodyPr/>
                    <a:lstStyle/>
                    <a:p>
                      <a:r>
                        <a:rPr lang="en-US" dirty="0" smtClean="0"/>
                        <a:t>Class A</a:t>
                      </a:r>
                      <a:endParaRPr lang="en-US" dirty="0"/>
                    </a:p>
                  </a:txBody>
                  <a:tcPr/>
                </a:tc>
                <a:tc>
                  <a:txBody>
                    <a:bodyPr/>
                    <a:lstStyle/>
                    <a:p>
                      <a:r>
                        <a:rPr lang="en-US" dirty="0" smtClean="0"/>
                        <a:t>0.7</a:t>
                      </a:r>
                      <a:endParaRPr lang="en-US" dirty="0"/>
                    </a:p>
                  </a:txBody>
                  <a:tcPr/>
                </a:tc>
              </a:tr>
              <a:tr h="357086">
                <a:tc>
                  <a:txBody>
                    <a:bodyPr/>
                    <a:lstStyle/>
                    <a:p>
                      <a:r>
                        <a:rPr lang="en-US" dirty="0" smtClean="0"/>
                        <a:t>BPI</a:t>
                      </a:r>
                      <a:endParaRPr lang="en-US" dirty="0"/>
                    </a:p>
                  </a:txBody>
                  <a:tcPr/>
                </a:tc>
                <a:tc>
                  <a:txBody>
                    <a:bodyPr/>
                    <a:lstStyle/>
                    <a:p>
                      <a:r>
                        <a:rPr lang="en-US" dirty="0" smtClean="0"/>
                        <a:t>0.94</a:t>
                      </a:r>
                      <a:endParaRPr lang="en-US" dirty="0"/>
                    </a:p>
                  </a:txBody>
                  <a:tcPr/>
                </a:tc>
              </a:tr>
              <a:tr h="357086">
                <a:tc>
                  <a:txBody>
                    <a:bodyPr/>
                    <a:lstStyle/>
                    <a:p>
                      <a:r>
                        <a:rPr lang="en-US" dirty="0" smtClean="0"/>
                        <a:t>Colorado</a:t>
                      </a:r>
                      <a:endParaRPr lang="en-US" dirty="0"/>
                    </a:p>
                  </a:txBody>
                  <a:tcPr/>
                </a:tc>
                <a:tc>
                  <a:txBody>
                    <a:bodyPr/>
                    <a:lstStyle/>
                    <a:p>
                      <a:r>
                        <a:rPr lang="en-US" dirty="0" smtClean="0"/>
                        <a:t>0.9</a:t>
                      </a:r>
                      <a:endParaRPr lang="en-US" dirty="0"/>
                    </a:p>
                  </a:txBody>
                  <a:tcPr/>
                </a:tc>
              </a:tr>
              <a:tr h="352195">
                <a:tc>
                  <a:txBody>
                    <a:bodyPr/>
                    <a:lstStyle/>
                    <a:p>
                      <a:r>
                        <a:rPr lang="en-US" dirty="0" smtClean="0"/>
                        <a:t>Young</a:t>
                      </a:r>
                      <a:endParaRPr lang="en-US" dirty="0"/>
                    </a:p>
                  </a:txBody>
                  <a:tcPr/>
                </a:tc>
                <a:tc>
                  <a:txBody>
                    <a:bodyPr/>
                    <a:lstStyle/>
                    <a:p>
                      <a:r>
                        <a:rPr lang="en-US" dirty="0" smtClean="0"/>
                        <a:t>0.94</a:t>
                      </a:r>
                      <a:endParaRPr lang="en-US" dirty="0"/>
                    </a:p>
                  </a:txBody>
                  <a:tcPr/>
                </a:tc>
              </a:tr>
            </a:tbl>
          </a:graphicData>
        </a:graphic>
      </p:graphicFrame>
    </p:spTree>
    <p:extLst>
      <p:ext uri="{BB962C8B-B14F-4D97-AF65-F5344CB8AC3E}">
        <p14:creationId xmlns:p14="http://schemas.microsoft.com/office/powerpoint/2010/main" val="2804779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sp>
        <p:nvSpPr>
          <p:cNvPr id="3" name="Content Placeholder 2"/>
          <p:cNvSpPr>
            <a:spLocks noGrp="1"/>
          </p:cNvSpPr>
          <p:nvPr>
            <p:ph idx="1"/>
          </p:nvPr>
        </p:nvSpPr>
        <p:spPr>
          <a:xfrm>
            <a:off x="1097280" y="1858986"/>
            <a:ext cx="10058400" cy="4023360"/>
          </a:xfrm>
        </p:spPr>
        <p:txBody>
          <a:bodyPr/>
          <a:lstStyle/>
          <a:p>
            <a:pPr algn="ctr"/>
            <a:r>
              <a:rPr lang="en-US" sz="2400" b="1" dirty="0" smtClean="0"/>
              <a:t>“Net rate of vapor transport to the atmosphere”</a:t>
            </a:r>
          </a:p>
          <a:p>
            <a:pPr>
              <a:buFont typeface="Calibri" panose="020F0502020204030204" pitchFamily="34" charset="0"/>
              <a:buChar char="͊"/>
            </a:pPr>
            <a:endParaRPr lang="en-US" sz="1800" b="1" dirty="0" smtClean="0"/>
          </a:p>
          <a:p>
            <a:pPr>
              <a:buFont typeface="Calibri" panose="020F0502020204030204" pitchFamily="34" charset="0"/>
              <a:buChar char="͊"/>
            </a:pPr>
            <a:r>
              <a:rPr lang="en-US" sz="1800" dirty="0" smtClean="0"/>
              <a:t>Reverse process of precipitation</a:t>
            </a:r>
          </a:p>
          <a:p>
            <a:pPr>
              <a:buFont typeface="Calibri" panose="020F0502020204030204" pitchFamily="34" charset="0"/>
              <a:buChar char="͊"/>
            </a:pPr>
            <a:r>
              <a:rPr lang="en-US" sz="1800" dirty="0" smtClean="0"/>
              <a:t>Evaporation considered to be a problem for reservoirs storage on one hand may prove very valuable on the other hand </a:t>
            </a:r>
          </a:p>
          <a:p>
            <a:pPr>
              <a:buFont typeface="Calibri" panose="020F0502020204030204" pitchFamily="34" charset="0"/>
              <a:buChar char="͊"/>
            </a:pPr>
            <a:r>
              <a:rPr lang="en-US" sz="1800" dirty="0"/>
              <a:t>In the cover picture displayed are the potash evaporation </a:t>
            </a:r>
            <a:r>
              <a:rPr lang="en-US" sz="1800" dirty="0" smtClean="0"/>
              <a:t>ponds managed by Intrepid potash. </a:t>
            </a:r>
            <a:r>
              <a:rPr lang="en-US" sz="1800" dirty="0" err="1" smtClean="0"/>
              <a:t>Inc</a:t>
            </a:r>
            <a:r>
              <a:rPr lang="en-US" sz="1800" dirty="0" smtClean="0"/>
              <a:t> , Utah, United States of America.</a:t>
            </a:r>
          </a:p>
          <a:p>
            <a:pPr>
              <a:buFont typeface="Calibri" panose="020F0502020204030204" pitchFamily="34" charset="0"/>
              <a:buChar char="͊"/>
            </a:pPr>
            <a:r>
              <a:rPr lang="en-US" sz="1800" dirty="0" smtClean="0"/>
              <a:t>These are salt evaporation ponds that extend over 1.5km</a:t>
            </a:r>
            <a:r>
              <a:rPr lang="en-US" sz="1800" baseline="30000" dirty="0" smtClean="0"/>
              <a:t>2</a:t>
            </a:r>
            <a:r>
              <a:rPr lang="en-US" sz="1800" dirty="0" smtClean="0"/>
              <a:t> area along the Colorado River</a:t>
            </a:r>
            <a:endParaRPr lang="en-US" sz="1800" dirty="0"/>
          </a:p>
          <a:p>
            <a:pPr>
              <a:buFont typeface="Calibri" panose="020F0502020204030204" pitchFamily="34" charset="0"/>
              <a:buChar char="͊"/>
            </a:pPr>
            <a:endParaRPr lang="en-US" sz="1800" dirty="0"/>
          </a:p>
        </p:txBody>
      </p:sp>
    </p:spTree>
    <p:extLst>
      <p:ext uri="{BB962C8B-B14F-4D97-AF65-F5344CB8AC3E}">
        <p14:creationId xmlns:p14="http://schemas.microsoft.com/office/powerpoint/2010/main" val="4154206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OF RESERVOIR EVAPORATION FROM PAN EVAPORATION</a:t>
            </a:r>
            <a:endParaRPr lang="en-US" dirty="0"/>
          </a:p>
        </p:txBody>
      </p:sp>
      <p:sp>
        <p:nvSpPr>
          <p:cNvPr id="3" name="Content Placeholder 2"/>
          <p:cNvSpPr>
            <a:spLocks noGrp="1"/>
          </p:cNvSpPr>
          <p:nvPr>
            <p:ph idx="1"/>
          </p:nvPr>
        </p:nvSpPr>
        <p:spPr>
          <a:xfrm>
            <a:off x="1097280" y="1918124"/>
            <a:ext cx="4789170" cy="4273126"/>
          </a:xfrm>
        </p:spPr>
        <p:txBody>
          <a:bodyPr/>
          <a:lstStyle/>
          <a:p>
            <a:r>
              <a:rPr lang="en-US" dirty="0" smtClean="0"/>
              <a:t>For some types of pans the ratio of annual lake-to-pan evaporation (Pan Coefficient) is quiet consistent ,year by year and does not vary excessively</a:t>
            </a:r>
          </a:p>
          <a:p>
            <a:r>
              <a:rPr lang="en-US" dirty="0" smtClean="0"/>
              <a:t>There are three types of exposures employed for pan installation</a:t>
            </a:r>
          </a:p>
          <a:p>
            <a:r>
              <a:rPr lang="en-US" dirty="0" smtClean="0"/>
              <a:t>1. Sunken</a:t>
            </a:r>
          </a:p>
          <a:p>
            <a:r>
              <a:rPr lang="en-US" dirty="0" smtClean="0"/>
              <a:t>2. Floating </a:t>
            </a:r>
          </a:p>
          <a:p>
            <a:r>
              <a:rPr lang="en-US" dirty="0" smtClean="0"/>
              <a:t>3.Surface</a:t>
            </a:r>
            <a:endParaRPr lang="en-US" dirty="0"/>
          </a:p>
        </p:txBody>
      </p:sp>
      <p:pic>
        <p:nvPicPr>
          <p:cNvPr id="7170" name="Picture 2" descr="Floating Class A evaporation pan in operation.  This simple yet rigorous and independent measure of lake evaporation allowed us to resolve the sediment heat flux, a component usually ignored and demonstrate that in shallow wetlands and lakes, sediment heat flux is a significant component of the thermal bal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2975" y="1918124"/>
            <a:ext cx="5920399"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7484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OF RESERVOIR EVAPORATION FROM PAN EVAPORATION</a:t>
            </a:r>
            <a:endParaRPr lang="en-US" dirty="0"/>
          </a:p>
        </p:txBody>
      </p:sp>
      <p:sp>
        <p:nvSpPr>
          <p:cNvPr id="3" name="Content Placeholder 2"/>
          <p:cNvSpPr>
            <a:spLocks noGrp="1"/>
          </p:cNvSpPr>
          <p:nvPr>
            <p:ph idx="1"/>
          </p:nvPr>
        </p:nvSpPr>
        <p:spPr>
          <a:xfrm>
            <a:off x="1097280" y="1918123"/>
            <a:ext cx="5057860" cy="4332551"/>
          </a:xfrm>
        </p:spPr>
        <p:txBody>
          <a:bodyPr>
            <a:normAutofit fontScale="85000" lnSpcReduction="10000"/>
          </a:bodyPr>
          <a:lstStyle/>
          <a:p>
            <a:r>
              <a:rPr lang="en-US" dirty="0" smtClean="0"/>
              <a:t>1. Sunken Pans</a:t>
            </a:r>
          </a:p>
          <a:p>
            <a:r>
              <a:rPr lang="en-US" dirty="0" smtClean="0"/>
              <a:t>Burying the pan tends to eliminate objectionable boundary effects such as radiation on the side walls and heat exchange between the pan and atmosphere but it creates observational problem</a:t>
            </a:r>
          </a:p>
          <a:p>
            <a:r>
              <a:rPr lang="en-US" dirty="0" smtClean="0"/>
              <a:t>Sunken pans collect more trash</a:t>
            </a:r>
          </a:p>
          <a:p>
            <a:r>
              <a:rPr lang="en-US" dirty="0" smtClean="0"/>
              <a:t>They are difficult to install, clean, repair</a:t>
            </a:r>
          </a:p>
          <a:p>
            <a:r>
              <a:rPr lang="en-US" dirty="0" smtClean="0"/>
              <a:t>Leaks are not easily detected</a:t>
            </a:r>
          </a:p>
          <a:p>
            <a:r>
              <a:rPr lang="en-US" dirty="0" smtClean="0"/>
              <a:t>Height of vegetation adjacent to pan is quiet crucial</a:t>
            </a:r>
          </a:p>
          <a:p>
            <a:r>
              <a:rPr lang="en-US" dirty="0" smtClean="0"/>
              <a:t>Appreciable heat exchange does take place between pan and the soil depending on such factors as soil type, moisture content and vegetative cover</a:t>
            </a:r>
          </a:p>
          <a:p>
            <a:r>
              <a:rPr lang="en-US" dirty="0"/>
              <a:t>This results in large climatic variations in the pan coefficients of small, sunken, uninsulated pans.</a:t>
            </a:r>
          </a:p>
          <a:p>
            <a:endParaRPr lang="en-US" dirty="0" smtClean="0"/>
          </a:p>
        </p:txBody>
      </p:sp>
      <p:pic>
        <p:nvPicPr>
          <p:cNvPr id="8194" name="Picture 2" descr="Image result for sunken pans for evap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716" y="2021503"/>
            <a:ext cx="533400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2806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OF RESERVOIR EVAPORATION FROM PAN EVAPORATION</a:t>
            </a:r>
            <a:endParaRPr lang="en-US" dirty="0"/>
          </a:p>
        </p:txBody>
      </p:sp>
      <p:sp>
        <p:nvSpPr>
          <p:cNvPr id="3" name="Content Placeholder 2"/>
          <p:cNvSpPr>
            <a:spLocks noGrp="1"/>
          </p:cNvSpPr>
          <p:nvPr>
            <p:ph idx="1"/>
          </p:nvPr>
        </p:nvSpPr>
        <p:spPr>
          <a:xfrm>
            <a:off x="1211135" y="1825358"/>
            <a:ext cx="5057860" cy="4332551"/>
          </a:xfrm>
        </p:spPr>
        <p:txBody>
          <a:bodyPr>
            <a:normAutofit/>
          </a:bodyPr>
          <a:lstStyle/>
          <a:p>
            <a:r>
              <a:rPr lang="en-US" dirty="0" smtClean="0"/>
              <a:t>1. Sunken Pans</a:t>
            </a:r>
            <a:endParaRPr lang="en-US" dirty="0" smtClean="0"/>
          </a:p>
        </p:txBody>
      </p:sp>
      <p:grpSp>
        <p:nvGrpSpPr>
          <p:cNvPr id="6" name="Group 5"/>
          <p:cNvGrpSpPr/>
          <p:nvPr/>
        </p:nvGrpSpPr>
        <p:grpSpPr>
          <a:xfrm>
            <a:off x="5618922" y="1565082"/>
            <a:ext cx="6477000" cy="2503488"/>
            <a:chOff x="2743200" y="152400"/>
            <a:chExt cx="6477000" cy="2503488"/>
          </a:xfrm>
        </p:grpSpPr>
        <p:grpSp>
          <p:nvGrpSpPr>
            <p:cNvPr id="7" name="Group 84"/>
            <p:cNvGrpSpPr>
              <a:grpSpLocks/>
            </p:cNvGrpSpPr>
            <p:nvPr/>
          </p:nvGrpSpPr>
          <p:grpSpPr bwMode="auto">
            <a:xfrm>
              <a:off x="2743200" y="152400"/>
              <a:ext cx="6477000" cy="2133600"/>
              <a:chOff x="1676400" y="228600"/>
              <a:chExt cx="6477000" cy="2133600"/>
            </a:xfrm>
          </p:grpSpPr>
          <p:cxnSp>
            <p:nvCxnSpPr>
              <p:cNvPr id="9" name="Straight Arrow Connector 8"/>
              <p:cNvCxnSpPr/>
              <p:nvPr/>
            </p:nvCxnSpPr>
            <p:spPr>
              <a:xfrm>
                <a:off x="7616825" y="1219200"/>
                <a:ext cx="0" cy="990600"/>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14600" y="838200"/>
                <a:ext cx="43434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1" name="Straight Connector 10"/>
              <p:cNvCxnSpPr/>
              <p:nvPr/>
            </p:nvCxnSpPr>
            <p:spPr>
              <a:xfrm>
                <a:off x="2514600" y="1219200"/>
                <a:ext cx="4343400" cy="0"/>
              </a:xfrm>
              <a:prstGeom prst="line">
                <a:avLst/>
              </a:prstGeom>
              <a:ln w="12700"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616825" y="838200"/>
                <a:ext cx="0" cy="381000"/>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3" name="Flowchart: Merge 12"/>
              <p:cNvSpPr/>
              <p:nvPr/>
            </p:nvSpPr>
            <p:spPr>
              <a:xfrm>
                <a:off x="4572000" y="990600"/>
                <a:ext cx="122238" cy="2286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TextBox 8"/>
              <p:cNvSpPr txBox="1">
                <a:spLocks noChangeArrowheads="1"/>
              </p:cNvSpPr>
              <p:nvPr/>
            </p:nvSpPr>
            <p:spPr bwMode="auto">
              <a:xfrm>
                <a:off x="7696200" y="838200"/>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2”</a:t>
                </a:r>
              </a:p>
            </p:txBody>
          </p:sp>
          <p:cxnSp>
            <p:nvCxnSpPr>
              <p:cNvPr id="15" name="Straight Arrow Connector 14"/>
              <p:cNvCxnSpPr/>
              <p:nvPr/>
            </p:nvCxnSpPr>
            <p:spPr>
              <a:xfrm>
                <a:off x="2514600" y="609600"/>
                <a:ext cx="4343400"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11"/>
              <p:cNvSpPr txBox="1">
                <a:spLocks noChangeArrowheads="1"/>
              </p:cNvSpPr>
              <p:nvPr/>
            </p:nvSpPr>
            <p:spPr bwMode="auto">
              <a:xfrm>
                <a:off x="4495800" y="228600"/>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6 ‘</a:t>
                </a:r>
              </a:p>
            </p:txBody>
          </p:sp>
          <p:cxnSp>
            <p:nvCxnSpPr>
              <p:cNvPr id="17" name="Straight Connector 16"/>
              <p:cNvCxnSpPr/>
              <p:nvPr/>
            </p:nvCxnSpPr>
            <p:spPr>
              <a:xfrm>
                <a:off x="7540625" y="838200"/>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540625" y="1219200"/>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540625" y="2209800"/>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858000" y="533400"/>
                <a:ext cx="0"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514600" y="533400"/>
                <a:ext cx="0"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905000" y="121920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858000" y="121920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5146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6670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8194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9718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1242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766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4290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5814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7338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8862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0386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1910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434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4958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6482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8006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9530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1054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2578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54102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5626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57150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674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198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1722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3246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4770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294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7818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6858000" y="1981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858000" y="21336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858000" y="16764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858000" y="1828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858000" y="15240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858000" y="1219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858000" y="13716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7010400" y="1219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7162800" y="1219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7315200" y="1219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2362200" y="20574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362200" y="2209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2362200" y="19050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2362200" y="17526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2362200" y="144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2362200" y="1600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2362200" y="12954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2286000" y="1219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2133600" y="1219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1981200" y="1219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1828800" y="1219200"/>
                <a:ext cx="1524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74" name="TextBox 83"/>
              <p:cNvSpPr txBox="1">
                <a:spLocks noChangeArrowheads="1"/>
              </p:cNvSpPr>
              <p:nvPr/>
            </p:nvSpPr>
            <p:spPr bwMode="auto">
              <a:xfrm>
                <a:off x="1676400" y="838200"/>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G.L.</a:t>
                </a:r>
              </a:p>
            </p:txBody>
          </p:sp>
        </p:grpSp>
        <p:sp>
          <p:nvSpPr>
            <p:cNvPr id="8" name="TextBox 86"/>
            <p:cNvSpPr txBox="1">
              <a:spLocks noChangeArrowheads="1"/>
            </p:cNvSpPr>
            <p:nvPr/>
          </p:nvSpPr>
          <p:spPr bwMode="auto">
            <a:xfrm>
              <a:off x="3962400" y="2286000"/>
              <a:ext cx="350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b="1"/>
                <a:t>Bureau of Plant Industry (BPI) Pan </a:t>
              </a:r>
            </a:p>
          </p:txBody>
        </p:sp>
      </p:grpSp>
      <p:grpSp>
        <p:nvGrpSpPr>
          <p:cNvPr id="75" name="Group 311"/>
          <p:cNvGrpSpPr>
            <a:grpSpLocks/>
          </p:cNvGrpSpPr>
          <p:nvPr/>
        </p:nvGrpSpPr>
        <p:grpSpPr bwMode="auto">
          <a:xfrm>
            <a:off x="6713883" y="3999584"/>
            <a:ext cx="4648200" cy="2057400"/>
            <a:chOff x="381000" y="3352800"/>
            <a:chExt cx="4648200" cy="2057400"/>
          </a:xfrm>
        </p:grpSpPr>
        <p:sp>
          <p:nvSpPr>
            <p:cNvPr id="76" name="Rectangle 75"/>
            <p:cNvSpPr/>
            <p:nvPr/>
          </p:nvSpPr>
          <p:spPr>
            <a:xfrm>
              <a:off x="990600" y="3810000"/>
              <a:ext cx="2590800" cy="1447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7" name="Straight Connector 76"/>
            <p:cNvCxnSpPr/>
            <p:nvPr/>
          </p:nvCxnSpPr>
          <p:spPr>
            <a:xfrm>
              <a:off x="990600" y="4114800"/>
              <a:ext cx="2590800" cy="0"/>
            </a:xfrm>
            <a:prstGeom prst="line">
              <a:avLst/>
            </a:prstGeom>
            <a:ln w="12700"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8" name="Flowchart: Merge 77"/>
            <p:cNvSpPr/>
            <p:nvPr/>
          </p:nvSpPr>
          <p:spPr>
            <a:xfrm>
              <a:off x="2239963" y="3962400"/>
              <a:ext cx="122237" cy="1524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9" name="Straight Arrow Connector 78"/>
            <p:cNvCxnSpPr/>
            <p:nvPr/>
          </p:nvCxnSpPr>
          <p:spPr>
            <a:xfrm>
              <a:off x="990600" y="3657600"/>
              <a:ext cx="2590800"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3581400" y="411480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381000" y="4114800"/>
              <a:ext cx="609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101"/>
            <p:cNvSpPr txBox="1">
              <a:spLocks noChangeArrowheads="1"/>
            </p:cNvSpPr>
            <p:nvPr/>
          </p:nvSpPr>
          <p:spPr bwMode="auto">
            <a:xfrm>
              <a:off x="2057400" y="3352800"/>
              <a:ext cx="381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3’</a:t>
              </a:r>
            </a:p>
          </p:txBody>
        </p:sp>
        <p:cxnSp>
          <p:nvCxnSpPr>
            <p:cNvPr id="83" name="Straight Connector 82"/>
            <p:cNvCxnSpPr/>
            <p:nvPr/>
          </p:nvCxnSpPr>
          <p:spPr>
            <a:xfrm>
              <a:off x="3581400" y="3581400"/>
              <a:ext cx="0"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990600" y="3581400"/>
              <a:ext cx="0"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838200" y="4114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838200" y="4267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838200" y="44196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838200" y="45720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838200" y="47244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838200" y="4876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flipH="1">
              <a:off x="838200" y="5029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H="1">
              <a:off x="838200" y="51816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9144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10668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12192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13716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H="1">
              <a:off x="15240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16764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18288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19812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21336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22860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H="1">
              <a:off x="24384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25908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27432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28956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30480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2004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33528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3581400" y="5257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3581400" y="51054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3581400" y="49530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3581400" y="48006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3581400" y="46482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3581400" y="4495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3581400" y="43434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3581400" y="41910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3657600" y="4114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a:off x="3810000" y="4114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3962400" y="4114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114800" y="4114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685800" y="4114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a:off x="533400" y="4114800"/>
              <a:ext cx="1524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381000" y="4114800"/>
              <a:ext cx="152400" cy="152400"/>
            </a:xfrm>
            <a:prstGeom prst="line">
              <a:avLst/>
            </a:prstGeom>
          </p:spPr>
          <p:style>
            <a:lnRef idx="1">
              <a:schemeClr val="accent1"/>
            </a:lnRef>
            <a:fillRef idx="0">
              <a:schemeClr val="accent1"/>
            </a:fillRef>
            <a:effectRef idx="0">
              <a:schemeClr val="accent1"/>
            </a:effectRef>
            <a:fontRef idx="minor">
              <a:schemeClr val="tx1"/>
            </a:fontRef>
          </p:style>
        </p:cxnSp>
        <p:sp>
          <p:nvSpPr>
            <p:cNvPr id="125" name="TextBox 146"/>
            <p:cNvSpPr txBox="1">
              <a:spLocks noChangeArrowheads="1"/>
            </p:cNvSpPr>
            <p:nvPr/>
          </p:nvSpPr>
          <p:spPr bwMode="auto">
            <a:xfrm>
              <a:off x="381000" y="3745468"/>
              <a:ext cx="609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G.L.</a:t>
              </a:r>
            </a:p>
          </p:txBody>
        </p:sp>
        <p:cxnSp>
          <p:nvCxnSpPr>
            <p:cNvPr id="126" name="Straight Arrow Connector 125"/>
            <p:cNvCxnSpPr/>
            <p:nvPr/>
          </p:nvCxnSpPr>
          <p:spPr>
            <a:xfrm>
              <a:off x="4343400" y="4114800"/>
              <a:ext cx="0" cy="1143000"/>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4343400" y="3810000"/>
              <a:ext cx="0" cy="304800"/>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4267200" y="5257800"/>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4267200" y="4114800"/>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4267200" y="3810000"/>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TextBox 155"/>
            <p:cNvSpPr txBox="1">
              <a:spLocks noChangeArrowheads="1"/>
            </p:cNvSpPr>
            <p:nvPr/>
          </p:nvSpPr>
          <p:spPr bwMode="auto">
            <a:xfrm>
              <a:off x="4495800" y="3773269"/>
              <a:ext cx="4572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2”</a:t>
              </a:r>
            </a:p>
          </p:txBody>
        </p:sp>
        <p:sp>
          <p:nvSpPr>
            <p:cNvPr id="132" name="TextBox 156"/>
            <p:cNvSpPr txBox="1">
              <a:spLocks noChangeArrowheads="1"/>
            </p:cNvSpPr>
            <p:nvPr/>
          </p:nvSpPr>
          <p:spPr bwMode="auto">
            <a:xfrm>
              <a:off x="4495800" y="4507468"/>
              <a:ext cx="53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16”</a:t>
              </a:r>
            </a:p>
          </p:txBody>
        </p:sp>
      </p:grpSp>
      <p:sp>
        <p:nvSpPr>
          <p:cNvPr id="133" name="TextBox 157"/>
          <p:cNvSpPr txBox="1">
            <a:spLocks noChangeArrowheads="1"/>
          </p:cNvSpPr>
          <p:nvPr/>
        </p:nvSpPr>
        <p:spPr bwMode="auto">
          <a:xfrm>
            <a:off x="7608405" y="6106196"/>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b="1" dirty="0"/>
              <a:t>Colorado Pan </a:t>
            </a:r>
          </a:p>
        </p:txBody>
      </p:sp>
      <p:sp>
        <p:nvSpPr>
          <p:cNvPr id="134" name="Line 191"/>
          <p:cNvSpPr>
            <a:spLocks noChangeShapeType="1"/>
          </p:cNvSpPr>
          <p:nvPr/>
        </p:nvSpPr>
        <p:spPr bwMode="auto">
          <a:xfrm flipV="1">
            <a:off x="7282622" y="4481390"/>
            <a:ext cx="2616200" cy="1447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5" name="Line 192"/>
          <p:cNvSpPr>
            <a:spLocks noChangeShapeType="1"/>
          </p:cNvSpPr>
          <p:nvPr/>
        </p:nvSpPr>
        <p:spPr bwMode="auto">
          <a:xfrm>
            <a:off x="7308022" y="4457815"/>
            <a:ext cx="2590800" cy="146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36" name="Group 135"/>
          <p:cNvGrpSpPr/>
          <p:nvPr/>
        </p:nvGrpSpPr>
        <p:grpSpPr>
          <a:xfrm>
            <a:off x="1419570" y="2201670"/>
            <a:ext cx="3681413" cy="3733800"/>
            <a:chOff x="5407025" y="2895600"/>
            <a:chExt cx="3681413" cy="3733800"/>
          </a:xfrm>
        </p:grpSpPr>
        <p:grpSp>
          <p:nvGrpSpPr>
            <p:cNvPr id="137" name="Group 312"/>
            <p:cNvGrpSpPr>
              <a:grpSpLocks/>
            </p:cNvGrpSpPr>
            <p:nvPr/>
          </p:nvGrpSpPr>
          <p:grpSpPr bwMode="auto">
            <a:xfrm>
              <a:off x="5407025" y="2895600"/>
              <a:ext cx="3681413" cy="3352800"/>
              <a:chOff x="276639" y="3352800"/>
              <a:chExt cx="4881770" cy="2057400"/>
            </a:xfrm>
          </p:grpSpPr>
          <p:sp>
            <p:nvSpPr>
              <p:cNvPr id="139" name="Rectangle 138"/>
              <p:cNvSpPr/>
              <p:nvPr/>
            </p:nvSpPr>
            <p:spPr>
              <a:xfrm>
                <a:off x="990275" y="3809676"/>
                <a:ext cx="2591400" cy="14485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0" name="Straight Connector 139"/>
              <p:cNvCxnSpPr/>
              <p:nvPr/>
            </p:nvCxnSpPr>
            <p:spPr>
              <a:xfrm>
                <a:off x="990275" y="4114584"/>
                <a:ext cx="2591400" cy="0"/>
              </a:xfrm>
              <a:prstGeom prst="line">
                <a:avLst/>
              </a:prstGeom>
              <a:ln w="12700"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41" name="Flowchart: Merge 140"/>
              <p:cNvSpPr/>
              <p:nvPr/>
            </p:nvSpPr>
            <p:spPr>
              <a:xfrm>
                <a:off x="2240715" y="3962616"/>
                <a:ext cx="122097" cy="151967"/>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2" name="Straight Arrow Connector 141"/>
              <p:cNvCxnSpPr/>
              <p:nvPr/>
            </p:nvCxnSpPr>
            <p:spPr>
              <a:xfrm>
                <a:off x="990275" y="3657709"/>
                <a:ext cx="2591400"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3581675" y="4114584"/>
                <a:ext cx="6083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381895" y="4114584"/>
                <a:ext cx="60838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5" name="TextBox 319"/>
              <p:cNvSpPr txBox="1">
                <a:spLocks noChangeArrowheads="1"/>
              </p:cNvSpPr>
              <p:nvPr/>
            </p:nvSpPr>
            <p:spPr bwMode="auto">
              <a:xfrm>
                <a:off x="2057399" y="3352800"/>
                <a:ext cx="647701" cy="22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2’</a:t>
                </a:r>
              </a:p>
            </p:txBody>
          </p:sp>
          <p:cxnSp>
            <p:nvCxnSpPr>
              <p:cNvPr id="146" name="Straight Connector 145"/>
              <p:cNvCxnSpPr/>
              <p:nvPr/>
            </p:nvCxnSpPr>
            <p:spPr>
              <a:xfrm>
                <a:off x="3581675" y="3581725"/>
                <a:ext cx="0" cy="15196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990275" y="3581725"/>
                <a:ext cx="0" cy="151967"/>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flipH="1">
                <a:off x="838706" y="4114584"/>
                <a:ext cx="151569" cy="15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838706" y="4267525"/>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838706" y="4419492"/>
                <a:ext cx="151569" cy="152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838706" y="4572433"/>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838706" y="4724400"/>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838706" y="4876367"/>
                <a:ext cx="151569" cy="15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838706" y="5029309"/>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838706" y="5181276"/>
                <a:ext cx="151569" cy="152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flipH="1">
                <a:off x="914491" y="5258233"/>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flipH="1">
                <a:off x="1066059" y="5258233"/>
                <a:ext cx="153673"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flipH="1">
                <a:off x="1219732" y="5258233"/>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flipH="1">
                <a:off x="1371301" y="5258233"/>
                <a:ext cx="153674"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1524975" y="5258233"/>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flipH="1">
                <a:off x="1676543" y="5258233"/>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flipH="1">
                <a:off x="1828112" y="5258233"/>
                <a:ext cx="153673"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a:off x="1981785" y="5258233"/>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2133353" y="5258233"/>
                <a:ext cx="153674"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2287028" y="5258233"/>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2438596" y="5258233"/>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2590165" y="5258233"/>
                <a:ext cx="153673"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flipH="1">
                <a:off x="2743838" y="5258233"/>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flipH="1">
                <a:off x="2895406" y="5258233"/>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flipH="1">
                <a:off x="3046975" y="5258233"/>
                <a:ext cx="153674"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flipH="1">
                <a:off x="3200649" y="5258233"/>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flipH="1">
                <a:off x="3352217" y="5258233"/>
                <a:ext cx="153673"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3581675" y="5258233"/>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3581675" y="5105292"/>
                <a:ext cx="151569" cy="152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3581675" y="4953325"/>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3581675" y="4800384"/>
                <a:ext cx="151569" cy="15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3581675" y="4648416"/>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3581675" y="4495476"/>
                <a:ext cx="151569" cy="152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3581675" y="4343509"/>
                <a:ext cx="151569" cy="1519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3581675" y="4190567"/>
                <a:ext cx="151569" cy="15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3657459" y="4114584"/>
                <a:ext cx="151569" cy="15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3809028" y="4114584"/>
                <a:ext cx="153674" cy="15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3962702" y="4114584"/>
                <a:ext cx="151569" cy="15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4114270" y="4114584"/>
                <a:ext cx="153673" cy="15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flipH="1">
                <a:off x="685032" y="4114584"/>
                <a:ext cx="153674" cy="15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flipH="1">
                <a:off x="533463" y="4114584"/>
                <a:ext cx="151569" cy="152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flipH="1">
                <a:off x="381895" y="4114584"/>
                <a:ext cx="151569" cy="152942"/>
              </a:xfrm>
              <a:prstGeom prst="line">
                <a:avLst/>
              </a:prstGeom>
            </p:spPr>
            <p:style>
              <a:lnRef idx="1">
                <a:schemeClr val="accent1"/>
              </a:lnRef>
              <a:fillRef idx="0">
                <a:schemeClr val="accent1"/>
              </a:fillRef>
              <a:effectRef idx="0">
                <a:schemeClr val="accent1"/>
              </a:effectRef>
              <a:fontRef idx="minor">
                <a:schemeClr val="tx1"/>
              </a:fontRef>
            </p:style>
          </p:cxnSp>
          <p:sp>
            <p:nvSpPr>
              <p:cNvPr id="188" name="TextBox 362"/>
              <p:cNvSpPr txBox="1">
                <a:spLocks noChangeArrowheads="1"/>
              </p:cNvSpPr>
              <p:nvPr/>
            </p:nvSpPr>
            <p:spPr bwMode="auto">
              <a:xfrm>
                <a:off x="276639" y="3874310"/>
                <a:ext cx="912743" cy="22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G.L.</a:t>
                </a:r>
              </a:p>
            </p:txBody>
          </p:sp>
          <p:cxnSp>
            <p:nvCxnSpPr>
              <p:cNvPr id="189" name="Straight Arrow Connector 188"/>
              <p:cNvCxnSpPr/>
              <p:nvPr/>
            </p:nvCxnSpPr>
            <p:spPr>
              <a:xfrm>
                <a:off x="4343728" y="4114584"/>
                <a:ext cx="0" cy="1143649"/>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a:off x="4343728" y="3809676"/>
                <a:ext cx="0" cy="304908"/>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267943" y="5258233"/>
                <a:ext cx="1515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4267943" y="4114584"/>
                <a:ext cx="1515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4267943" y="3809676"/>
                <a:ext cx="15156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94" name="TextBox 368"/>
              <p:cNvSpPr txBox="1">
                <a:spLocks noChangeArrowheads="1"/>
              </p:cNvSpPr>
              <p:nvPr/>
            </p:nvSpPr>
            <p:spPr bwMode="auto">
              <a:xfrm>
                <a:off x="4422913" y="3820391"/>
                <a:ext cx="735496" cy="22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2”</a:t>
                </a:r>
              </a:p>
            </p:txBody>
          </p:sp>
          <p:sp>
            <p:nvSpPr>
              <p:cNvPr id="195" name="TextBox 369"/>
              <p:cNvSpPr txBox="1">
                <a:spLocks noChangeArrowheads="1"/>
              </p:cNvSpPr>
              <p:nvPr/>
            </p:nvSpPr>
            <p:spPr bwMode="auto">
              <a:xfrm>
                <a:off x="4422913" y="4528937"/>
                <a:ext cx="735496" cy="226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34”</a:t>
                </a:r>
              </a:p>
            </p:txBody>
          </p:sp>
        </p:grpSp>
        <p:sp>
          <p:nvSpPr>
            <p:cNvPr id="138" name="TextBox 370"/>
            <p:cNvSpPr txBox="1">
              <a:spLocks noChangeArrowheads="1"/>
            </p:cNvSpPr>
            <p:nvPr/>
          </p:nvSpPr>
          <p:spPr bwMode="auto">
            <a:xfrm>
              <a:off x="6248400" y="625951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b="1"/>
                <a:t>Young’s pan </a:t>
              </a:r>
            </a:p>
          </p:txBody>
        </p:sp>
      </p:grpSp>
    </p:spTree>
    <p:extLst>
      <p:ext uri="{BB962C8B-B14F-4D97-AF65-F5344CB8AC3E}">
        <p14:creationId xmlns:p14="http://schemas.microsoft.com/office/powerpoint/2010/main" val="30966364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OF RESERVOIR EVAPORATION FROM PAN EVAPORATION</a:t>
            </a:r>
            <a:endParaRPr lang="en-US" dirty="0"/>
          </a:p>
        </p:txBody>
      </p:sp>
      <p:sp>
        <p:nvSpPr>
          <p:cNvPr id="3" name="Content Placeholder 2"/>
          <p:cNvSpPr>
            <a:spLocks noGrp="1"/>
          </p:cNvSpPr>
          <p:nvPr>
            <p:ph idx="1"/>
          </p:nvPr>
        </p:nvSpPr>
        <p:spPr>
          <a:xfrm>
            <a:off x="1097280" y="1918123"/>
            <a:ext cx="5057860" cy="4332551"/>
          </a:xfrm>
        </p:spPr>
        <p:txBody>
          <a:bodyPr>
            <a:normAutofit/>
          </a:bodyPr>
          <a:lstStyle/>
          <a:p>
            <a:r>
              <a:rPr lang="en-US" dirty="0"/>
              <a:t>2</a:t>
            </a:r>
            <a:r>
              <a:rPr lang="en-US" dirty="0" smtClean="0"/>
              <a:t>. Floating Pans</a:t>
            </a:r>
          </a:p>
          <a:p>
            <a:r>
              <a:rPr lang="en-US" dirty="0" smtClean="0"/>
              <a:t>This type of pans most nearly approximate evaporation from the lake than that from an on-shore pan</a:t>
            </a:r>
          </a:p>
          <a:p>
            <a:r>
              <a:rPr lang="en-US" dirty="0" smtClean="0"/>
              <a:t>Boundary effects are appreciable</a:t>
            </a:r>
          </a:p>
          <a:p>
            <a:r>
              <a:rPr lang="en-US" dirty="0" smtClean="0"/>
              <a:t>Observational difficulties are prevalent with floating pans</a:t>
            </a:r>
          </a:p>
          <a:p>
            <a:r>
              <a:rPr lang="en-US" dirty="0" smtClean="0"/>
              <a:t>Often splashing affects measurements</a:t>
            </a:r>
          </a:p>
          <a:p>
            <a:r>
              <a:rPr lang="en-US" dirty="0" smtClean="0"/>
              <a:t>Installation, operation and maintenance expense is excessive</a:t>
            </a:r>
          </a:p>
          <a:p>
            <a:r>
              <a:rPr lang="en-US" dirty="0" smtClean="0"/>
              <a:t>Relatively very low number of such pans exist</a:t>
            </a:r>
          </a:p>
        </p:txBody>
      </p:sp>
      <p:pic>
        <p:nvPicPr>
          <p:cNvPr id="5" name="Picture 2" descr="Floating Class A evaporation pan in operation.  This simple yet rigorous and independent measure of lake evaporation allowed us to resolve the sediment heat flux, a component usually ignored and demonstrate that in shallow wetlands and lakes, sediment heat flux is a significant component of the thermal bal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5389" y="2033516"/>
            <a:ext cx="5747986" cy="3847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3376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ESTIMATION OF RESERVOIR EVAPORATION FROM PAN EVAPORATION</a:t>
            </a:r>
          </a:p>
        </p:txBody>
      </p:sp>
      <p:sp>
        <p:nvSpPr>
          <p:cNvPr id="3" name="Content Placeholder 2"/>
          <p:cNvSpPr>
            <a:spLocks noGrp="1"/>
          </p:cNvSpPr>
          <p:nvPr>
            <p:ph idx="1"/>
          </p:nvPr>
        </p:nvSpPr>
        <p:spPr/>
        <p:txBody>
          <a:bodyPr/>
          <a:lstStyle/>
          <a:p>
            <a:r>
              <a:rPr lang="en-US" dirty="0" smtClean="0"/>
              <a:t>2. Floating Pans</a:t>
            </a:r>
            <a:endParaRPr lang="en-US" dirty="0"/>
          </a:p>
        </p:txBody>
      </p:sp>
      <p:grpSp>
        <p:nvGrpSpPr>
          <p:cNvPr id="4" name="Group 3"/>
          <p:cNvGrpSpPr/>
          <p:nvPr/>
        </p:nvGrpSpPr>
        <p:grpSpPr>
          <a:xfrm>
            <a:off x="2044148" y="2468217"/>
            <a:ext cx="7404100" cy="2501900"/>
            <a:chOff x="533400" y="2971800"/>
            <a:chExt cx="7404100" cy="2501900"/>
          </a:xfrm>
        </p:grpSpPr>
        <p:cxnSp>
          <p:nvCxnSpPr>
            <p:cNvPr id="5" name="Straight Arrow Connector 4"/>
            <p:cNvCxnSpPr/>
            <p:nvPr/>
          </p:nvCxnSpPr>
          <p:spPr>
            <a:xfrm>
              <a:off x="7086600" y="3962400"/>
              <a:ext cx="0" cy="990600"/>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362200" y="3581400"/>
              <a:ext cx="4343400" cy="1371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7" name="Straight Connector 6"/>
            <p:cNvCxnSpPr/>
            <p:nvPr/>
          </p:nvCxnSpPr>
          <p:spPr>
            <a:xfrm>
              <a:off x="2362200" y="3962400"/>
              <a:ext cx="4343400" cy="0"/>
            </a:xfrm>
            <a:prstGeom prst="line">
              <a:avLst/>
            </a:prstGeom>
            <a:ln w="12700" cmpd="sng">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7086600" y="3581400"/>
              <a:ext cx="0" cy="381000"/>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9" name="Flowchart: Merge 8"/>
            <p:cNvSpPr/>
            <p:nvPr/>
          </p:nvSpPr>
          <p:spPr>
            <a:xfrm>
              <a:off x="4419600" y="3733800"/>
              <a:ext cx="122238" cy="2286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TextBox 11"/>
            <p:cNvSpPr txBox="1">
              <a:spLocks noChangeArrowheads="1"/>
            </p:cNvSpPr>
            <p:nvPr/>
          </p:nvSpPr>
          <p:spPr bwMode="auto">
            <a:xfrm>
              <a:off x="7162800" y="35814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2”</a:t>
              </a:r>
            </a:p>
          </p:txBody>
        </p:sp>
        <p:sp>
          <p:nvSpPr>
            <p:cNvPr id="11" name="Rectangle 10" descr="Papyrus"/>
            <p:cNvSpPr>
              <a:spLocks noChangeArrowheads="1"/>
            </p:cNvSpPr>
            <p:nvPr/>
          </p:nvSpPr>
          <p:spPr bwMode="auto">
            <a:xfrm>
              <a:off x="2133600" y="5245100"/>
              <a:ext cx="4800600" cy="228600"/>
            </a:xfrm>
            <a:prstGeom prst="rect">
              <a:avLst/>
            </a:prstGeom>
            <a:blipFill dpi="0" rotWithShape="1">
              <a:blip r:embed="rId2"/>
              <a:srcRect/>
              <a:tile tx="0" ty="0" sx="100000" sy="100000" flip="none" algn="tl"/>
            </a:blipFill>
            <a:ln w="25400" algn="ctr">
              <a:solidFill>
                <a:srgbClr val="385D8A"/>
              </a:solidFill>
              <a:miter lim="800000"/>
              <a:headEnd/>
              <a:tailEnd/>
            </a:ln>
          </p:spPr>
          <p:txBody>
            <a:bodyPr anchor="ctr"/>
            <a:lstStyle/>
            <a:p>
              <a:pPr algn="ctr" fontAlgn="auto">
                <a:spcBef>
                  <a:spcPts val="0"/>
                </a:spcBef>
                <a:spcAft>
                  <a:spcPts val="0"/>
                </a:spcAft>
                <a:defRPr/>
              </a:pPr>
              <a:endParaRPr lang="en-US">
                <a:solidFill>
                  <a:schemeClr val="lt1"/>
                </a:solidFill>
                <a:latin typeface="+mn-lt"/>
                <a:cs typeface="+mn-cs"/>
              </a:endParaRPr>
            </a:p>
          </p:txBody>
        </p:sp>
        <p:cxnSp>
          <p:nvCxnSpPr>
            <p:cNvPr id="12" name="Straight Connector 11"/>
            <p:cNvCxnSpPr/>
            <p:nvPr/>
          </p:nvCxnSpPr>
          <p:spPr>
            <a:xfrm>
              <a:off x="2362200" y="4953000"/>
              <a:ext cx="4343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urved Connector 12"/>
            <p:cNvCxnSpPr>
              <a:stCxn id="11" idx="1"/>
            </p:cNvCxnSpPr>
            <p:nvPr/>
          </p:nvCxnSpPr>
          <p:spPr>
            <a:xfrm rot="10800000">
              <a:off x="1816100" y="5092700"/>
              <a:ext cx="304800" cy="266700"/>
            </a:xfrm>
            <a:prstGeom prst="curvedConnector3">
              <a:avLst>
                <a:gd name="adj1" fmla="val 50000"/>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55"/>
            <p:cNvSpPr txBox="1">
              <a:spLocks noChangeArrowheads="1"/>
            </p:cNvSpPr>
            <p:nvPr/>
          </p:nvSpPr>
          <p:spPr bwMode="auto">
            <a:xfrm>
              <a:off x="533400" y="4583113"/>
              <a:ext cx="152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Wooden raft</a:t>
              </a:r>
            </a:p>
          </p:txBody>
        </p:sp>
        <p:cxnSp>
          <p:nvCxnSpPr>
            <p:cNvPr id="15" name="Straight Arrow Connector 14"/>
            <p:cNvCxnSpPr/>
            <p:nvPr/>
          </p:nvCxnSpPr>
          <p:spPr>
            <a:xfrm>
              <a:off x="2362200" y="3352800"/>
              <a:ext cx="4343400" cy="0"/>
            </a:xfrm>
            <a:prstGeom prst="straightConnector1">
              <a:avLst/>
            </a:prstGeom>
            <a:ln w="158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6" name="TextBox 57"/>
            <p:cNvSpPr txBox="1">
              <a:spLocks noChangeArrowheads="1"/>
            </p:cNvSpPr>
            <p:nvPr/>
          </p:nvSpPr>
          <p:spPr bwMode="auto">
            <a:xfrm>
              <a:off x="4343400" y="29718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3 ‘</a:t>
              </a:r>
            </a:p>
          </p:txBody>
        </p:sp>
        <p:cxnSp>
          <p:nvCxnSpPr>
            <p:cNvPr id="17" name="Straight Connector 16"/>
            <p:cNvCxnSpPr/>
            <p:nvPr/>
          </p:nvCxnSpPr>
          <p:spPr>
            <a:xfrm>
              <a:off x="2362200" y="3276600"/>
              <a:ext cx="0"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705600" y="3276600"/>
              <a:ext cx="0" cy="1524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010400" y="3581400"/>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10400" y="3962400"/>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010400" y="4953000"/>
              <a:ext cx="1524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68"/>
            <p:cNvSpPr txBox="1">
              <a:spLocks noChangeArrowheads="1"/>
            </p:cNvSpPr>
            <p:nvPr/>
          </p:nvSpPr>
          <p:spPr bwMode="auto">
            <a:xfrm>
              <a:off x="7086600" y="4278313"/>
              <a:ext cx="609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altLang="en-US"/>
                <a:t>18”</a:t>
              </a:r>
            </a:p>
          </p:txBody>
        </p:sp>
        <p:sp>
          <p:nvSpPr>
            <p:cNvPr id="23" name="Flowchart: Merge 22"/>
            <p:cNvSpPr/>
            <p:nvPr/>
          </p:nvSpPr>
          <p:spPr>
            <a:xfrm>
              <a:off x="1447800" y="3898900"/>
              <a:ext cx="122238" cy="2286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descr="Papyrus"/>
            <p:cNvSpPr>
              <a:spLocks noChangeArrowheads="1"/>
            </p:cNvSpPr>
            <p:nvPr/>
          </p:nvSpPr>
          <p:spPr bwMode="auto">
            <a:xfrm>
              <a:off x="2349500" y="4991100"/>
              <a:ext cx="457200" cy="228600"/>
            </a:xfrm>
            <a:prstGeom prst="rect">
              <a:avLst/>
            </a:prstGeom>
            <a:blipFill dpi="0" rotWithShape="1">
              <a:blip r:embed="rId2"/>
              <a:srcRect/>
              <a:tile tx="0" ty="0" sx="100000" sy="100000" flip="none" algn="tl"/>
            </a:blipFill>
            <a:ln w="25400" algn="ctr">
              <a:solidFill>
                <a:srgbClr val="385D8A"/>
              </a:solidFill>
              <a:miter lim="800000"/>
              <a:headEnd/>
              <a:tailEnd/>
            </a:ln>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5" name="Rectangle 27" descr="Papyrus"/>
            <p:cNvSpPr>
              <a:spLocks noChangeArrowheads="1"/>
            </p:cNvSpPr>
            <p:nvPr/>
          </p:nvSpPr>
          <p:spPr bwMode="auto">
            <a:xfrm>
              <a:off x="4241800" y="4978400"/>
              <a:ext cx="457200" cy="228600"/>
            </a:xfrm>
            <a:prstGeom prst="rect">
              <a:avLst/>
            </a:prstGeom>
            <a:blipFill dpi="0" rotWithShape="1">
              <a:blip r:embed="rId2"/>
              <a:srcRect/>
              <a:tile tx="0" ty="0" sx="100000" sy="100000" flip="none" algn="tl"/>
            </a:blipFill>
            <a:ln w="25400" algn="ctr">
              <a:solidFill>
                <a:srgbClr val="385D8A"/>
              </a:solidFill>
              <a:miter lim="800000"/>
              <a:headEnd/>
              <a:tailEnd/>
            </a:ln>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6" name="Rectangle 27" descr="Papyrus"/>
            <p:cNvSpPr>
              <a:spLocks noChangeArrowheads="1"/>
            </p:cNvSpPr>
            <p:nvPr/>
          </p:nvSpPr>
          <p:spPr bwMode="auto">
            <a:xfrm>
              <a:off x="6235700" y="4991100"/>
              <a:ext cx="457200" cy="228600"/>
            </a:xfrm>
            <a:prstGeom prst="rect">
              <a:avLst/>
            </a:prstGeom>
            <a:blipFill dpi="0" rotWithShape="1">
              <a:blip r:embed="rId2"/>
              <a:srcRect/>
              <a:tile tx="0" ty="0" sx="100000" sy="100000" flip="none" algn="tl"/>
            </a:blipFill>
            <a:ln w="25400" algn="ctr">
              <a:solidFill>
                <a:srgbClr val="385D8A"/>
              </a:solidFill>
              <a:miter lim="800000"/>
              <a:headEnd/>
              <a:tailEnd/>
            </a:ln>
          </p:spPr>
          <p:txBody>
            <a:bodyPr anchor="ctr"/>
            <a:lstStyle/>
            <a:p>
              <a:pPr algn="ctr" fontAlgn="auto">
                <a:spcBef>
                  <a:spcPts val="0"/>
                </a:spcBef>
                <a:spcAft>
                  <a:spcPts val="0"/>
                </a:spcAft>
                <a:defRPr/>
              </a:pPr>
              <a:endParaRPr lang="en-US">
                <a:solidFill>
                  <a:schemeClr val="lt1"/>
                </a:solidFill>
                <a:latin typeface="+mn-lt"/>
                <a:cs typeface="+mn-cs"/>
              </a:endParaRPr>
            </a:p>
          </p:txBody>
        </p:sp>
        <p:sp>
          <p:nvSpPr>
            <p:cNvPr id="27" name="Line 29"/>
            <p:cNvSpPr>
              <a:spLocks noChangeShapeType="1"/>
            </p:cNvSpPr>
            <p:nvPr/>
          </p:nvSpPr>
          <p:spPr bwMode="auto">
            <a:xfrm flipV="1">
              <a:off x="1117600" y="4140200"/>
              <a:ext cx="1206500" cy="127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30"/>
            <p:cNvSpPr>
              <a:spLocks noChangeShapeType="1"/>
            </p:cNvSpPr>
            <p:nvPr/>
          </p:nvSpPr>
          <p:spPr bwMode="auto">
            <a:xfrm flipV="1">
              <a:off x="6731000" y="4191000"/>
              <a:ext cx="1206500" cy="12700"/>
            </a:xfrm>
            <a:prstGeom prst="line">
              <a:avLst/>
            </a:prstGeom>
            <a:noFill/>
            <a:ln w="2857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5032622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ESTIMATION OF RESERVOIR EVAPORATION FROM PAN EVAPORATION</a:t>
            </a:r>
            <a:endParaRPr lang="en-US" dirty="0"/>
          </a:p>
        </p:txBody>
      </p:sp>
      <p:sp>
        <p:nvSpPr>
          <p:cNvPr id="3" name="Content Placeholder 2"/>
          <p:cNvSpPr>
            <a:spLocks noGrp="1"/>
          </p:cNvSpPr>
          <p:nvPr>
            <p:ph idx="1"/>
          </p:nvPr>
        </p:nvSpPr>
        <p:spPr>
          <a:xfrm>
            <a:off x="1097280" y="1918123"/>
            <a:ext cx="5057860" cy="4332551"/>
          </a:xfrm>
        </p:spPr>
        <p:txBody>
          <a:bodyPr>
            <a:normAutofit/>
          </a:bodyPr>
          <a:lstStyle/>
          <a:p>
            <a:r>
              <a:rPr lang="en-US" dirty="0" smtClean="0"/>
              <a:t>3. Surface Pans</a:t>
            </a:r>
          </a:p>
          <a:p>
            <a:r>
              <a:rPr lang="en-US" dirty="0" smtClean="0"/>
              <a:t>Pans exposed above the ground surface experience greater evaporation than the sunken pans, primarily because of radiation intercepted by the side walls </a:t>
            </a:r>
          </a:p>
          <a:p>
            <a:r>
              <a:rPr lang="en-US" dirty="0" smtClean="0"/>
              <a:t>Heat exchange through the pan produces unrealistic effects which must be taken into account</a:t>
            </a:r>
          </a:p>
          <a:p>
            <a:r>
              <a:rPr lang="en-US" dirty="0" smtClean="0"/>
              <a:t>This can be minimized by insulating the pan</a:t>
            </a:r>
          </a:p>
          <a:p>
            <a:r>
              <a:rPr lang="en-US" dirty="0" smtClean="0"/>
              <a:t>Principal advantages of surface pans are economy and ease of installation, operation and maintenance</a:t>
            </a:r>
          </a:p>
        </p:txBody>
      </p:sp>
      <p:pic>
        <p:nvPicPr>
          <p:cNvPr id="9218" name="Picture 2" descr="Image result for surface pans for evap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1769822"/>
            <a:ext cx="6172200" cy="462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8428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 name="Rectangle 9215"/>
          <p:cNvSpPr/>
          <p:nvPr/>
        </p:nvSpPr>
        <p:spPr>
          <a:xfrm>
            <a:off x="2014330" y="2385391"/>
            <a:ext cx="8216348" cy="315401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ESTIMATION OF RESERVOIR EVAPORATION FROM PAN EVAPORATION</a:t>
            </a:r>
            <a:endParaRPr lang="en-US" dirty="0"/>
          </a:p>
        </p:txBody>
      </p:sp>
      <p:sp>
        <p:nvSpPr>
          <p:cNvPr id="3" name="Content Placeholder 2"/>
          <p:cNvSpPr>
            <a:spLocks noGrp="1"/>
          </p:cNvSpPr>
          <p:nvPr>
            <p:ph idx="1"/>
          </p:nvPr>
        </p:nvSpPr>
        <p:spPr>
          <a:xfrm>
            <a:off x="1097280" y="1918123"/>
            <a:ext cx="5057860" cy="4332551"/>
          </a:xfrm>
        </p:spPr>
        <p:txBody>
          <a:bodyPr>
            <a:normAutofit/>
          </a:bodyPr>
          <a:lstStyle/>
          <a:p>
            <a:r>
              <a:rPr lang="en-US" dirty="0" smtClean="0"/>
              <a:t>3.Surface Pan</a:t>
            </a:r>
            <a:endParaRPr lang="en-US" dirty="0" smtClean="0"/>
          </a:p>
        </p:txBody>
      </p:sp>
      <p:pic>
        <p:nvPicPr>
          <p:cNvPr id="4" name="Picture 3"/>
          <p:cNvPicPr>
            <a:picLocks noChangeAspect="1"/>
          </p:cNvPicPr>
          <p:nvPr/>
        </p:nvPicPr>
        <p:blipFill>
          <a:blip r:embed="rId2"/>
          <a:stretch>
            <a:fillRect/>
          </a:stretch>
        </p:blipFill>
        <p:spPr>
          <a:xfrm>
            <a:off x="2023516" y="2402483"/>
            <a:ext cx="8205927" cy="3139712"/>
          </a:xfrm>
          <a:prstGeom prst="rect">
            <a:avLst/>
          </a:prstGeom>
        </p:spPr>
      </p:pic>
    </p:spTree>
    <p:extLst>
      <p:ext uri="{BB962C8B-B14F-4D97-AF65-F5344CB8AC3E}">
        <p14:creationId xmlns:p14="http://schemas.microsoft.com/office/powerpoint/2010/main" val="4158927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TRANSPIRATION</a:t>
            </a:r>
            <a:endParaRPr lang="en-US" dirty="0"/>
          </a:p>
        </p:txBody>
      </p:sp>
      <p:sp>
        <p:nvSpPr>
          <p:cNvPr id="3" name="Content Placeholder 2"/>
          <p:cNvSpPr>
            <a:spLocks noGrp="1"/>
          </p:cNvSpPr>
          <p:nvPr>
            <p:ph idx="1"/>
          </p:nvPr>
        </p:nvSpPr>
        <p:spPr>
          <a:xfrm>
            <a:off x="1097279" y="1849883"/>
            <a:ext cx="7811495" cy="4332551"/>
          </a:xfrm>
        </p:spPr>
        <p:txBody>
          <a:bodyPr>
            <a:normAutofit/>
          </a:bodyPr>
          <a:lstStyle/>
          <a:p>
            <a:r>
              <a:rPr lang="en-US" dirty="0" smtClean="0"/>
              <a:t>Evaporation of water through the plants is called transpiration</a:t>
            </a:r>
          </a:p>
          <a:p>
            <a:r>
              <a:rPr lang="en-US" dirty="0" smtClean="0"/>
              <a:t>It occurs chiefly at the leaves of the plants when they open up their stomata for the exchange of CO</a:t>
            </a:r>
            <a:r>
              <a:rPr lang="en-US" baseline="-25000" dirty="0" smtClean="0"/>
              <a:t>2</a:t>
            </a:r>
            <a:r>
              <a:rPr lang="en-US" dirty="0" smtClean="0"/>
              <a:t> and Oxygen during the photosynthesis.</a:t>
            </a:r>
          </a:p>
          <a:p>
            <a:r>
              <a:rPr lang="en-US" dirty="0"/>
              <a:t>The volume of water lost in transpiration can be very high. </a:t>
            </a:r>
          </a:p>
          <a:p>
            <a:r>
              <a:rPr lang="en-US" dirty="0" smtClean="0"/>
              <a:t>It </a:t>
            </a:r>
            <a:r>
              <a:rPr lang="en-US" dirty="0"/>
              <a:t>has been estimated that over the growing season, one acre of corn </a:t>
            </a:r>
            <a:r>
              <a:rPr lang="en-US" dirty="0" smtClean="0"/>
              <a:t>plants </a:t>
            </a:r>
            <a:r>
              <a:rPr lang="en-US" dirty="0"/>
              <a:t>may transpire 400,000 gallons of water. </a:t>
            </a:r>
          </a:p>
          <a:p>
            <a:r>
              <a:rPr lang="en-US" dirty="0" smtClean="0"/>
              <a:t>As </a:t>
            </a:r>
            <a:r>
              <a:rPr lang="en-US" dirty="0"/>
              <a:t>liquid water, this would cover the field with a lake 15 inches deep. </a:t>
            </a:r>
          </a:p>
          <a:p>
            <a:endParaRPr lang="en-US" dirty="0"/>
          </a:p>
          <a:p>
            <a:endParaRPr lang="en-US" dirty="0" smtClean="0"/>
          </a:p>
        </p:txBody>
      </p:sp>
      <p:pic>
        <p:nvPicPr>
          <p:cNvPr id="4" name="Picture 7" descr="ven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08774" y="2742466"/>
            <a:ext cx="2733675" cy="2865438"/>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9476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AFFECTING TRANSPIRATION</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Light</a:t>
            </a:r>
          </a:p>
          <a:p>
            <a:pPr marL="457200" indent="-457200">
              <a:buFont typeface="+mj-lt"/>
              <a:buAutoNum type="arabicPeriod"/>
            </a:pPr>
            <a:r>
              <a:rPr lang="en-US" dirty="0" smtClean="0"/>
              <a:t>Temperature</a:t>
            </a:r>
          </a:p>
          <a:p>
            <a:pPr marL="457200" indent="-457200">
              <a:buFont typeface="+mj-lt"/>
              <a:buAutoNum type="arabicPeriod"/>
            </a:pPr>
            <a:r>
              <a:rPr lang="en-US" dirty="0" smtClean="0"/>
              <a:t>Humidity</a:t>
            </a:r>
          </a:p>
          <a:p>
            <a:pPr marL="457200" indent="-457200">
              <a:buFont typeface="+mj-lt"/>
              <a:buAutoNum type="arabicPeriod"/>
            </a:pPr>
            <a:r>
              <a:rPr lang="en-US" dirty="0" smtClean="0"/>
              <a:t>Wind</a:t>
            </a:r>
          </a:p>
          <a:p>
            <a:pPr marL="457200" indent="-457200">
              <a:buFont typeface="+mj-lt"/>
              <a:buAutoNum type="arabicPeriod"/>
            </a:pPr>
            <a:r>
              <a:rPr lang="en-US" dirty="0" smtClean="0"/>
              <a:t>Soil Moisture</a:t>
            </a:r>
          </a:p>
          <a:p>
            <a:pPr marL="457200" indent="-457200">
              <a:buFont typeface="+mj-lt"/>
              <a:buAutoNum type="arabicPeriod"/>
            </a:pPr>
            <a:endParaRPr lang="en-US" dirty="0"/>
          </a:p>
        </p:txBody>
      </p:sp>
    </p:spTree>
    <p:extLst>
      <p:ext uri="{BB962C8B-B14F-4D97-AF65-F5344CB8AC3E}">
        <p14:creationId xmlns:p14="http://schemas.microsoft.com/office/powerpoint/2010/main" val="2322552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1698" y="2402325"/>
            <a:ext cx="3501224" cy="1613083"/>
          </a:xfrm>
        </p:spPr>
        <p:txBody>
          <a:bodyPr>
            <a:normAutofit/>
          </a:bodyPr>
          <a:lstStyle/>
          <a:p>
            <a:r>
              <a:rPr lang="en-US" sz="3600" b="1" dirty="0" smtClean="0">
                <a:solidFill>
                  <a:schemeClr val="accent4">
                    <a:lumMod val="75000"/>
                  </a:schemeClr>
                </a:solidFill>
              </a:rPr>
              <a:t>THANK YOU</a:t>
            </a:r>
          </a:p>
          <a:p>
            <a:r>
              <a:rPr lang="en-US" sz="3600" b="1" dirty="0" smtClean="0">
                <a:solidFill>
                  <a:schemeClr val="accent4">
                    <a:lumMod val="75000"/>
                  </a:schemeClr>
                </a:solidFill>
              </a:rPr>
              <a:t>QUESTIONS??</a:t>
            </a:r>
            <a:endParaRPr lang="en-US" sz="3600" b="1" dirty="0">
              <a:solidFill>
                <a:schemeClr val="accent4">
                  <a:lumMod val="75000"/>
                </a:schemeClr>
              </a:solidFill>
            </a:endParaRPr>
          </a:p>
        </p:txBody>
      </p:sp>
    </p:spTree>
    <p:extLst>
      <p:ext uri="{BB962C8B-B14F-4D97-AF65-F5344CB8AC3E}">
        <p14:creationId xmlns:p14="http://schemas.microsoft.com/office/powerpoint/2010/main" val="1554604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sp>
        <p:nvSpPr>
          <p:cNvPr id="3" name="Content Placeholder 2"/>
          <p:cNvSpPr>
            <a:spLocks noGrp="1"/>
          </p:cNvSpPr>
          <p:nvPr>
            <p:ph idx="1"/>
          </p:nvPr>
        </p:nvSpPr>
        <p:spPr>
          <a:xfrm>
            <a:off x="1097280" y="2015362"/>
            <a:ext cx="10058400" cy="3657600"/>
          </a:xfrm>
        </p:spPr>
        <p:txBody>
          <a:bodyPr/>
          <a:lstStyle/>
          <a:p>
            <a:pPr>
              <a:buFont typeface="Calibri" panose="020F0502020204030204" pitchFamily="34" charset="0"/>
              <a:buChar char="͊"/>
            </a:pPr>
            <a:r>
              <a:rPr lang="en-US" sz="1800" dirty="0" smtClean="0"/>
              <a:t>Water converts from liquid to vapor state</a:t>
            </a:r>
          </a:p>
          <a:p>
            <a:pPr>
              <a:buFont typeface="Calibri" panose="020F0502020204030204" pitchFamily="34" charset="0"/>
              <a:buChar char="͊"/>
            </a:pPr>
            <a:r>
              <a:rPr lang="en-US" sz="1800" dirty="0" smtClean="0"/>
              <a:t>This change of state requires exchange of energy</a:t>
            </a:r>
          </a:p>
          <a:p>
            <a:pPr>
              <a:buFont typeface="Calibri" panose="020F0502020204030204" pitchFamily="34" charset="0"/>
              <a:buChar char="͊"/>
            </a:pPr>
            <a:r>
              <a:rPr lang="en-US" sz="1800" dirty="0" smtClean="0"/>
              <a:t>Almost 600 calories/ gram of water</a:t>
            </a:r>
          </a:p>
          <a:p>
            <a:pPr>
              <a:buFont typeface="Calibri" panose="020F0502020204030204" pitchFamily="34" charset="0"/>
              <a:buChar char="͊"/>
            </a:pPr>
            <a:r>
              <a:rPr lang="en-US" sz="1800" dirty="0" smtClean="0"/>
              <a:t>If the temperature of water bodies is to be maintained an equal amount of the radiation must be supplied from an external source i.e., radiation and conduction from the overlying air or the energy stored below the surface</a:t>
            </a:r>
          </a:p>
          <a:p>
            <a:pPr>
              <a:buFont typeface="Calibri" panose="020F0502020204030204" pitchFamily="34" charset="0"/>
              <a:buChar char="͊"/>
            </a:pPr>
            <a:endParaRPr lang="en-US" sz="1800" b="1" dirty="0" smtClean="0"/>
          </a:p>
          <a:p>
            <a:pPr>
              <a:buFont typeface="Calibri" panose="020F0502020204030204" pitchFamily="34" charset="0"/>
              <a:buChar char="͊"/>
            </a:pPr>
            <a:endParaRPr lang="en-US" sz="1800" b="1" dirty="0"/>
          </a:p>
        </p:txBody>
      </p:sp>
    </p:spTree>
    <p:extLst>
      <p:ext uri="{BB962C8B-B14F-4D97-AF65-F5344CB8AC3E}">
        <p14:creationId xmlns:p14="http://schemas.microsoft.com/office/powerpoint/2010/main" val="2176055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sp>
        <p:nvSpPr>
          <p:cNvPr id="3" name="Content Placeholder 2"/>
          <p:cNvSpPr>
            <a:spLocks noGrp="1"/>
          </p:cNvSpPr>
          <p:nvPr>
            <p:ph idx="1"/>
          </p:nvPr>
        </p:nvSpPr>
        <p:spPr/>
        <p:txBody>
          <a:bodyPr/>
          <a:lstStyle/>
          <a:p>
            <a:pPr lvl="0">
              <a:buClr>
                <a:srgbClr val="6F6F74"/>
              </a:buClr>
              <a:buFont typeface="Calibri" panose="020F0502020204030204" pitchFamily="34" charset="0"/>
              <a:buChar char="͊"/>
            </a:pPr>
            <a:endParaRPr lang="en-US" sz="1800" dirty="0" smtClean="0">
              <a:solidFill>
                <a:srgbClr val="000000">
                  <a:lumMod val="75000"/>
                  <a:lumOff val="25000"/>
                </a:srgbClr>
              </a:solidFill>
            </a:endParaRPr>
          </a:p>
          <a:p>
            <a:pPr lvl="0">
              <a:buClr>
                <a:srgbClr val="6F6F74"/>
              </a:buClr>
              <a:buFont typeface="Calibri" panose="020F0502020204030204" pitchFamily="34" charset="0"/>
              <a:buChar char="͊"/>
            </a:pPr>
            <a:r>
              <a:rPr lang="en-US" sz="1800" dirty="0" smtClean="0">
                <a:solidFill>
                  <a:srgbClr val="000000">
                    <a:lumMod val="75000"/>
                    <a:lumOff val="25000"/>
                  </a:srgbClr>
                </a:solidFill>
              </a:rPr>
              <a:t>Precipitation reaching surface of earth goes back to atmosphere</a:t>
            </a:r>
          </a:p>
          <a:p>
            <a:pPr lvl="0">
              <a:buClr>
                <a:srgbClr val="6F6F74"/>
              </a:buClr>
              <a:buFont typeface="Calibri" panose="020F0502020204030204" pitchFamily="34" charset="0"/>
              <a:buChar char="͊"/>
            </a:pPr>
            <a:r>
              <a:rPr lang="en-US" sz="1800" dirty="0" smtClean="0">
                <a:solidFill>
                  <a:srgbClr val="000000">
                    <a:lumMod val="75000"/>
                    <a:lumOff val="25000"/>
                  </a:srgbClr>
                </a:solidFill>
              </a:rPr>
              <a:t>Portion of this precipitation evaporates before reaching the surface of earth</a:t>
            </a:r>
          </a:p>
          <a:p>
            <a:pPr lvl="0">
              <a:buClr>
                <a:srgbClr val="6F6F74"/>
              </a:buClr>
              <a:buFont typeface="Calibri" panose="020F0502020204030204" pitchFamily="34" charset="0"/>
              <a:buChar char="͊"/>
            </a:pPr>
            <a:r>
              <a:rPr lang="en-US" sz="1800" dirty="0" smtClean="0">
                <a:solidFill>
                  <a:srgbClr val="000000">
                    <a:lumMod val="75000"/>
                    <a:lumOff val="25000"/>
                  </a:srgbClr>
                </a:solidFill>
              </a:rPr>
              <a:t>Since precipitation is measured by rain gauge networks which are on ground so estimation of this evaporation is not of the concern</a:t>
            </a:r>
          </a:p>
          <a:p>
            <a:pPr lvl="0">
              <a:buClr>
                <a:srgbClr val="6F6F74"/>
              </a:buClr>
              <a:buFont typeface="Calibri" panose="020F0502020204030204" pitchFamily="34" charset="0"/>
              <a:buChar char="͊"/>
            </a:pPr>
            <a:r>
              <a:rPr lang="en-US" sz="1800" dirty="0" smtClean="0">
                <a:solidFill>
                  <a:srgbClr val="000000">
                    <a:lumMod val="75000"/>
                    <a:lumOff val="25000"/>
                  </a:srgbClr>
                </a:solidFill>
              </a:rPr>
              <a:t>But this evaporated part of precipitation does have an impact on radar estimation as discussed</a:t>
            </a:r>
          </a:p>
          <a:p>
            <a:pPr lvl="0">
              <a:buClr>
                <a:srgbClr val="6F6F74"/>
              </a:buClr>
              <a:buFont typeface="Calibri" panose="020F0502020204030204" pitchFamily="34" charset="0"/>
              <a:buChar char="͊"/>
            </a:pPr>
            <a:r>
              <a:rPr lang="en-US" sz="1800" dirty="0" smtClean="0">
                <a:solidFill>
                  <a:srgbClr val="000000">
                    <a:lumMod val="75000"/>
                    <a:lumOff val="25000"/>
                  </a:srgbClr>
                </a:solidFill>
              </a:rPr>
              <a:t>Similarly the evaporation from the surface of oceans is of extreme importance but is out of the scope of a hydrologist, mainly studied in oceanography</a:t>
            </a:r>
          </a:p>
          <a:p>
            <a:pPr lvl="0">
              <a:buClr>
                <a:srgbClr val="6F6F74"/>
              </a:buClr>
              <a:buFont typeface="Calibri" panose="020F0502020204030204" pitchFamily="34" charset="0"/>
              <a:buChar char="͊"/>
            </a:pPr>
            <a:endParaRPr lang="en-US" dirty="0"/>
          </a:p>
        </p:txBody>
      </p:sp>
    </p:spTree>
    <p:extLst>
      <p:ext uri="{BB962C8B-B14F-4D97-AF65-F5344CB8AC3E}">
        <p14:creationId xmlns:p14="http://schemas.microsoft.com/office/powerpoint/2010/main" val="2061340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EVAPORATION</a:t>
            </a:r>
            <a:endParaRPr lang="en-US" dirty="0"/>
          </a:p>
        </p:txBody>
      </p:sp>
      <p:sp>
        <p:nvSpPr>
          <p:cNvPr id="3" name="Content Placeholder 2"/>
          <p:cNvSpPr>
            <a:spLocks noGrp="1"/>
          </p:cNvSpPr>
          <p:nvPr>
            <p:ph idx="1"/>
          </p:nvPr>
        </p:nvSpPr>
        <p:spPr/>
        <p:txBody>
          <a:bodyPr/>
          <a:lstStyle/>
          <a:p>
            <a:pPr lvl="0">
              <a:buClr>
                <a:srgbClr val="6F6F74"/>
              </a:buClr>
              <a:buFont typeface="Calibri" panose="020F0502020204030204" pitchFamily="34" charset="0"/>
              <a:buChar char="͊"/>
            </a:pPr>
            <a:r>
              <a:rPr lang="en-US" sz="1800" dirty="0" smtClean="0">
                <a:solidFill>
                  <a:srgbClr val="000000">
                    <a:lumMod val="75000"/>
                    <a:lumOff val="25000"/>
                  </a:srgbClr>
                </a:solidFill>
              </a:rPr>
              <a:t>Anticipated evaporation is a decisive element in the design of reservoirs to be constructed in arid regions</a:t>
            </a:r>
            <a:endParaRPr lang="en-US" dirty="0"/>
          </a:p>
        </p:txBody>
      </p:sp>
      <p:pic>
        <p:nvPicPr>
          <p:cNvPr id="4" name="Picture 3"/>
          <p:cNvPicPr>
            <a:picLocks noChangeAspect="1"/>
          </p:cNvPicPr>
          <p:nvPr/>
        </p:nvPicPr>
        <p:blipFill>
          <a:blip r:embed="rId2"/>
          <a:stretch>
            <a:fillRect/>
          </a:stretch>
        </p:blipFill>
        <p:spPr>
          <a:xfrm>
            <a:off x="1716157" y="2367168"/>
            <a:ext cx="4870174" cy="3652630"/>
          </a:xfrm>
          <a:prstGeom prst="rect">
            <a:avLst/>
          </a:prstGeom>
        </p:spPr>
      </p:pic>
      <p:sp>
        <p:nvSpPr>
          <p:cNvPr id="6" name="TextBox 5"/>
          <p:cNvSpPr txBox="1"/>
          <p:nvPr/>
        </p:nvSpPr>
        <p:spPr>
          <a:xfrm>
            <a:off x="6586331" y="3857414"/>
            <a:ext cx="3495923" cy="1200329"/>
          </a:xfrm>
          <a:prstGeom prst="rect">
            <a:avLst/>
          </a:prstGeom>
          <a:noFill/>
        </p:spPr>
        <p:txBody>
          <a:bodyPr wrap="square" rtlCol="0">
            <a:spAutoFit/>
          </a:bodyPr>
          <a:lstStyle/>
          <a:p>
            <a:r>
              <a:rPr lang="en-US" dirty="0" smtClean="0"/>
              <a:t>Low water levels at Lake Mead, in Nevada, highlight the importance of quantifying reservoir evaporation. </a:t>
            </a:r>
            <a:endParaRPr lang="en-US" dirty="0"/>
          </a:p>
        </p:txBody>
      </p:sp>
    </p:spTree>
    <p:extLst>
      <p:ext uri="{BB962C8B-B14F-4D97-AF65-F5344CB8AC3E}">
        <p14:creationId xmlns:p14="http://schemas.microsoft.com/office/powerpoint/2010/main" val="765991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FACTORS CONTROLLING EVAPORATION</a:t>
            </a:r>
            <a:endParaRPr lang="en-US" dirty="0"/>
          </a:p>
        </p:txBody>
      </p:sp>
      <p:sp>
        <p:nvSpPr>
          <p:cNvPr id="3" name="Content Placeholder 2"/>
          <p:cNvSpPr>
            <a:spLocks noGrp="1"/>
          </p:cNvSpPr>
          <p:nvPr>
            <p:ph idx="1"/>
          </p:nvPr>
        </p:nvSpPr>
        <p:spPr>
          <a:xfrm>
            <a:off x="1097280" y="2015362"/>
            <a:ext cx="10058400" cy="3657600"/>
          </a:xfrm>
        </p:spPr>
        <p:txBody>
          <a:bodyPr/>
          <a:lstStyle/>
          <a:p>
            <a:pPr>
              <a:buFont typeface="Calibri" panose="020F0502020204030204" pitchFamily="34" charset="0"/>
              <a:buChar char="͊"/>
            </a:pPr>
            <a:endParaRPr lang="en-US" sz="1800" b="1" dirty="0" smtClean="0"/>
          </a:p>
          <a:p>
            <a:pPr>
              <a:buFont typeface="Calibri" panose="020F0502020204030204" pitchFamily="34" charset="0"/>
              <a:buChar char="͊"/>
            </a:pPr>
            <a:r>
              <a:rPr lang="en-US" sz="1800" dirty="0" smtClean="0"/>
              <a:t>Rates of evaporation vary, depending on </a:t>
            </a:r>
          </a:p>
          <a:p>
            <a:pPr marL="342900" indent="-342900">
              <a:buFont typeface="+mj-lt"/>
              <a:buAutoNum type="arabicPeriod"/>
            </a:pPr>
            <a:r>
              <a:rPr lang="en-US" sz="1800" dirty="0"/>
              <a:t>M</a:t>
            </a:r>
            <a:r>
              <a:rPr lang="en-US" sz="1800" dirty="0" smtClean="0"/>
              <a:t>eteorological factors</a:t>
            </a:r>
          </a:p>
          <a:p>
            <a:pPr marL="342900" indent="-342900">
              <a:buFont typeface="+mj-lt"/>
              <a:buAutoNum type="arabicPeriod"/>
            </a:pPr>
            <a:r>
              <a:rPr lang="en-US" sz="1800" dirty="0"/>
              <a:t>N</a:t>
            </a:r>
            <a:r>
              <a:rPr lang="en-US" sz="1800" dirty="0" smtClean="0"/>
              <a:t>ature of evaporating surface </a:t>
            </a:r>
          </a:p>
          <a:p>
            <a:pPr marL="342900" indent="-342900">
              <a:buFont typeface="+mj-lt"/>
              <a:buAutoNum type="arabicPeriod"/>
            </a:pPr>
            <a:r>
              <a:rPr lang="en-US" sz="1800" dirty="0"/>
              <a:t>Q</a:t>
            </a:r>
            <a:r>
              <a:rPr lang="en-US" sz="1800" dirty="0" smtClean="0"/>
              <a:t>uality of the water itself.</a:t>
            </a:r>
          </a:p>
          <a:p>
            <a:pPr>
              <a:buFont typeface="Calibri" panose="020F0502020204030204" pitchFamily="34" charset="0"/>
              <a:buChar char="͊"/>
            </a:pPr>
            <a:endParaRPr lang="en-US" sz="1800" dirty="0" smtClean="0"/>
          </a:p>
          <a:p>
            <a:pPr marL="0" indent="0">
              <a:buNone/>
            </a:pPr>
            <a:endParaRPr lang="en-US" sz="1800" dirty="0" smtClean="0"/>
          </a:p>
          <a:p>
            <a:pPr>
              <a:buFont typeface="Calibri" panose="020F0502020204030204" pitchFamily="34" charset="0"/>
              <a:buChar char="͊"/>
            </a:pPr>
            <a:endParaRPr lang="en-US" sz="1800" b="1" dirty="0"/>
          </a:p>
        </p:txBody>
      </p:sp>
    </p:spTree>
    <p:extLst>
      <p:ext uri="{BB962C8B-B14F-4D97-AF65-F5344CB8AC3E}">
        <p14:creationId xmlns:p14="http://schemas.microsoft.com/office/powerpoint/2010/main" val="2994861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METEOROLOGICAL FACTORS</a:t>
            </a:r>
            <a:endParaRPr lang="en-US" dirty="0"/>
          </a:p>
        </p:txBody>
      </p:sp>
      <p:pic>
        <p:nvPicPr>
          <p:cNvPr id="4" name="Picture 2" descr="Image result for factors controlling evapo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4949" y="1737360"/>
            <a:ext cx="6364495" cy="4678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6229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METEOROLOGICAL FACTORS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Radiation </a:t>
            </a:r>
          </a:p>
          <a:p>
            <a:pPr marL="457200" indent="-457200">
              <a:buFont typeface="+mj-lt"/>
              <a:buAutoNum type="arabicPeriod"/>
            </a:pPr>
            <a:r>
              <a:rPr lang="en-US" dirty="0" smtClean="0"/>
              <a:t>Wind speed</a:t>
            </a:r>
          </a:p>
          <a:p>
            <a:pPr marL="457200" indent="-457200">
              <a:buFont typeface="+mj-lt"/>
              <a:buAutoNum type="arabicPeriod"/>
            </a:pPr>
            <a:r>
              <a:rPr lang="en-US" dirty="0" smtClean="0"/>
              <a:t>Vapor pressure of overlying air</a:t>
            </a:r>
          </a:p>
          <a:p>
            <a:pPr marL="457200" indent="-457200">
              <a:buFont typeface="+mj-lt"/>
              <a:buAutoNum type="arabicPeriod"/>
            </a:pPr>
            <a:r>
              <a:rPr lang="en-US" dirty="0" smtClean="0"/>
              <a:t>Water temperature</a:t>
            </a:r>
          </a:p>
          <a:p>
            <a:pPr marL="0" indent="0">
              <a:buNone/>
            </a:pPr>
            <a:r>
              <a:rPr lang="en-US" dirty="0" smtClean="0"/>
              <a:t> relative effect of these meteorological factors is difficult to evaluate at its best</a:t>
            </a:r>
          </a:p>
          <a:p>
            <a:pPr marL="457200" indent="-457200">
              <a:buFont typeface="+mj-lt"/>
              <a:buAutoNum type="arabicPeriod"/>
            </a:pPr>
            <a:endParaRPr lang="en-US" dirty="0" smtClean="0"/>
          </a:p>
          <a:p>
            <a:endParaRPr lang="en-US" dirty="0"/>
          </a:p>
        </p:txBody>
      </p:sp>
    </p:spTree>
    <p:extLst>
      <p:ext uri="{BB962C8B-B14F-4D97-AF65-F5344CB8AC3E}">
        <p14:creationId xmlns:p14="http://schemas.microsoft.com/office/powerpoint/2010/main" val="2663492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NATURE OF EVAPORATING SURFACE</a:t>
            </a:r>
            <a:endParaRPr lang="en-US" dirty="0"/>
          </a:p>
        </p:txBody>
      </p:sp>
      <p:sp>
        <p:nvSpPr>
          <p:cNvPr id="3" name="Content Placeholder 2"/>
          <p:cNvSpPr>
            <a:spLocks noGrp="1"/>
          </p:cNvSpPr>
          <p:nvPr>
            <p:ph idx="1"/>
          </p:nvPr>
        </p:nvSpPr>
        <p:spPr/>
        <p:txBody>
          <a:bodyPr/>
          <a:lstStyle/>
          <a:p>
            <a:pPr marL="0" indent="0">
              <a:buNone/>
            </a:pPr>
            <a:r>
              <a:rPr lang="en-US" dirty="0" smtClean="0"/>
              <a:t>All surfaces exposed to precipitation such as vegetation, building and paved streets are potentially evaporating surfaces</a:t>
            </a:r>
          </a:p>
          <a:p>
            <a:pPr marL="0" indent="0">
              <a:buNone/>
            </a:pPr>
            <a:r>
              <a:rPr lang="en-US" dirty="0" smtClean="0"/>
              <a:t>1. Soil</a:t>
            </a:r>
          </a:p>
          <a:p>
            <a:pPr marL="0" indent="0">
              <a:buNone/>
            </a:pPr>
            <a:r>
              <a:rPr lang="en-US" dirty="0" smtClean="0"/>
              <a:t>Rate of evaporation from a saturated soil surface is approximately the same as that from an adjacent water surface of same temperature</a:t>
            </a:r>
          </a:p>
          <a:p>
            <a:pPr marL="0" indent="0">
              <a:buNone/>
            </a:pPr>
            <a:r>
              <a:rPr lang="en-US" dirty="0" smtClean="0"/>
              <a:t>As the soil begins to dry, evaporation decreases and its temperature rises to maintain the energy balance</a:t>
            </a:r>
          </a:p>
          <a:p>
            <a:pPr marL="0" indent="0">
              <a:buNone/>
            </a:pPr>
            <a:r>
              <a:rPr lang="en-US" dirty="0" smtClean="0"/>
              <a:t>Eventually evaporation ceases if there is no more water available near surface for evaporation and there is no mechanism to transport water from appreciable depths</a:t>
            </a:r>
          </a:p>
          <a:p>
            <a:pPr marL="0" indent="0">
              <a:buNone/>
            </a:pPr>
            <a:r>
              <a:rPr lang="en-US" dirty="0" smtClean="0"/>
              <a:t>It means evaporation from the land surface is bound by the available amount of water</a:t>
            </a:r>
          </a:p>
          <a:p>
            <a:pPr marL="0" indent="0">
              <a:buNone/>
            </a:pPr>
            <a:endParaRPr lang="en-US" dirty="0" smtClean="0"/>
          </a:p>
          <a:p>
            <a:pPr marL="0" indent="0">
              <a:buNone/>
            </a:pPr>
            <a:endParaRPr lang="en-US" dirty="0" smtClean="0"/>
          </a:p>
          <a:p>
            <a:endParaRPr lang="en-US" dirty="0"/>
          </a:p>
        </p:txBody>
      </p:sp>
    </p:spTree>
    <p:extLst>
      <p:ext uri="{BB962C8B-B14F-4D97-AF65-F5344CB8AC3E}">
        <p14:creationId xmlns:p14="http://schemas.microsoft.com/office/powerpoint/2010/main" val="3954608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TM02900769[[fn=Retrospect]]</Template>
  <TotalTime>383</TotalTime>
  <Words>1520</Words>
  <Application>Microsoft Office PowerPoint</Application>
  <PresentationFormat>Widescreen</PresentationFormat>
  <Paragraphs>175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Cambria Math</vt:lpstr>
      <vt:lpstr>Retrospect</vt:lpstr>
      <vt:lpstr>EVAPORATION</vt:lpstr>
      <vt:lpstr>EVAPORATION</vt:lpstr>
      <vt:lpstr>EVAPORATION</vt:lpstr>
      <vt:lpstr>EVAPORATION</vt:lpstr>
      <vt:lpstr>EVAPORATION</vt:lpstr>
      <vt:lpstr>FACTORS CONTROLLING EVAPORATION</vt:lpstr>
      <vt:lpstr>METEOROLOGICAL FACTORS</vt:lpstr>
      <vt:lpstr>METEOROLOGICAL FACTORS</vt:lpstr>
      <vt:lpstr>NATURE OF EVAPORATING SURFACE</vt:lpstr>
      <vt:lpstr>NATURE OF EVAPORATING SURFACE</vt:lpstr>
      <vt:lpstr>EFFECTS OF WATER QUAITY</vt:lpstr>
      <vt:lpstr>PowerPoint Presentation</vt:lpstr>
      <vt:lpstr>STANDARD EVAPORATION RATES</vt:lpstr>
      <vt:lpstr>ESTIMATION OF RESERVOIR EVAPORATION</vt:lpstr>
      <vt:lpstr>ESTIMATION OF RESERVOIR EVAPORATION FROM PAN EVAPORATION</vt:lpstr>
      <vt:lpstr>USWB CLASS A PAN</vt:lpstr>
      <vt:lpstr>USWB CLASS A PAN</vt:lpstr>
      <vt:lpstr>USWB CLASS A PAN</vt:lpstr>
      <vt:lpstr>LAKE/RESERVOIR EVAPORATION</vt:lpstr>
      <vt:lpstr>ESTIMATION OF RESERVOIR EVAPORATION FROM PAN EVAPORATION</vt:lpstr>
      <vt:lpstr>ESTIMATION OF RESERVOIR EVAPORATION FROM PAN EVAPORATION</vt:lpstr>
      <vt:lpstr>ESTIMATION OF RESERVOIR EVAPORATION FROM PAN EVAPORATION</vt:lpstr>
      <vt:lpstr>ESTIMATION OF RESERVOIR EVAPORATION FROM PAN EVAPORATION</vt:lpstr>
      <vt:lpstr>ESTIMATION OF RESERVOIR EVAPORATION FROM PAN EVAPORATION</vt:lpstr>
      <vt:lpstr>ESTIMATION OF RESERVOIR EVAPORATION FROM PAN EVAPORATION</vt:lpstr>
      <vt:lpstr>ESTIMATION OF RESERVOIR EVAPORATION FROM PAN EVAPORATION</vt:lpstr>
      <vt:lpstr>TRANSPIRATION</vt:lpstr>
      <vt:lpstr>FACTORS AFFECTING TRANSPIRATION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EVAPORATION</dc:title>
  <dc:creator>Rabeea</dc:creator>
  <cp:lastModifiedBy>Rabeea</cp:lastModifiedBy>
  <cp:revision>45</cp:revision>
  <dcterms:created xsi:type="dcterms:W3CDTF">2016-10-17T11:29:30Z</dcterms:created>
  <dcterms:modified xsi:type="dcterms:W3CDTF">2016-10-19T16:34:54Z</dcterms:modified>
</cp:coreProperties>
</file>