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Lst>
  <p:sldIdLst>
    <p:sldId id="256" r:id="rId2"/>
    <p:sldId id="257" r:id="rId3"/>
    <p:sldId id="283" r:id="rId4"/>
    <p:sldId id="281" r:id="rId5"/>
    <p:sldId id="282" r:id="rId6"/>
    <p:sldId id="258" r:id="rId7"/>
    <p:sldId id="259" r:id="rId8"/>
    <p:sldId id="260" r:id="rId9"/>
    <p:sldId id="261" r:id="rId10"/>
    <p:sldId id="286" r:id="rId11"/>
    <p:sldId id="262" r:id="rId12"/>
    <p:sldId id="264" r:id="rId13"/>
    <p:sldId id="263" r:id="rId14"/>
    <p:sldId id="265" r:id="rId15"/>
    <p:sldId id="266" r:id="rId16"/>
    <p:sldId id="267" r:id="rId17"/>
    <p:sldId id="268" r:id="rId18"/>
    <p:sldId id="284" r:id="rId19"/>
    <p:sldId id="269" r:id="rId20"/>
    <p:sldId id="271" r:id="rId21"/>
    <p:sldId id="272" r:id="rId22"/>
    <p:sldId id="285" r:id="rId23"/>
    <p:sldId id="273" r:id="rId24"/>
    <p:sldId id="287" r:id="rId25"/>
    <p:sldId id="292" r:id="rId26"/>
    <p:sldId id="288" r:id="rId27"/>
    <p:sldId id="291" r:id="rId28"/>
    <p:sldId id="274" r:id="rId29"/>
    <p:sldId id="275" r:id="rId30"/>
    <p:sldId id="276" r:id="rId31"/>
    <p:sldId id="289" r:id="rId32"/>
    <p:sldId id="277" r:id="rId33"/>
    <p:sldId id="290" r:id="rId34"/>
    <p:sldId id="279" r:id="rId35"/>
    <p:sldId id="280" r:id="rId36"/>
    <p:sldId id="293"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29423F3-7D64-44BF-A9C3-9504B50140FA}" type="datetimeFigureOut">
              <a:rPr lang="en-US" smtClean="0"/>
              <a:t>13-Nov-16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BCEC403E-5D28-4F74-8858-7647E54B1CA1}" type="slidenum">
              <a:rPr lang="en-US" smtClean="0"/>
              <a:t>‹#›</a:t>
            </a:fld>
            <a:endParaRPr lang="en-US" dirty="0"/>
          </a:p>
        </p:txBody>
      </p:sp>
    </p:spTree>
    <p:extLst>
      <p:ext uri="{BB962C8B-B14F-4D97-AF65-F5344CB8AC3E}">
        <p14:creationId xmlns:p14="http://schemas.microsoft.com/office/powerpoint/2010/main" val="16610677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29423F3-7D64-44BF-A9C3-9504B50140FA}" type="datetimeFigureOut">
              <a:rPr lang="en-US" smtClean="0"/>
              <a:t>13-Nov-16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CEC403E-5D28-4F74-8858-7647E54B1CA1}" type="slidenum">
              <a:rPr lang="en-US" smtClean="0"/>
              <a:t>‹#›</a:t>
            </a:fld>
            <a:endParaRPr lang="en-US" dirty="0"/>
          </a:p>
        </p:txBody>
      </p:sp>
    </p:spTree>
    <p:extLst>
      <p:ext uri="{BB962C8B-B14F-4D97-AF65-F5344CB8AC3E}">
        <p14:creationId xmlns:p14="http://schemas.microsoft.com/office/powerpoint/2010/main" val="2411138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29423F3-7D64-44BF-A9C3-9504B50140FA}" type="datetimeFigureOut">
              <a:rPr lang="en-US" smtClean="0"/>
              <a:t>13-Nov-16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CEC403E-5D28-4F74-8858-7647E54B1CA1}" type="slidenum">
              <a:rPr lang="en-US" smtClean="0"/>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2029263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729423F3-7D64-44BF-A9C3-9504B50140FA}" type="datetimeFigureOut">
              <a:rPr lang="en-US" smtClean="0"/>
              <a:t>13-Nov-16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CEC403E-5D28-4F74-8858-7647E54B1CA1}" type="slidenum">
              <a:rPr lang="en-US" smtClean="0"/>
              <a:t>‹#›</a:t>
            </a:fld>
            <a:endParaRPr lang="en-US" dirty="0"/>
          </a:p>
        </p:txBody>
      </p:sp>
    </p:spTree>
    <p:extLst>
      <p:ext uri="{BB962C8B-B14F-4D97-AF65-F5344CB8AC3E}">
        <p14:creationId xmlns:p14="http://schemas.microsoft.com/office/powerpoint/2010/main" val="31452562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729423F3-7D64-44BF-A9C3-9504B50140FA}" type="datetimeFigureOut">
              <a:rPr lang="en-US" smtClean="0"/>
              <a:t>13-Nov-16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CEC403E-5D28-4F74-8858-7647E54B1CA1}" type="slidenum">
              <a:rPr lang="en-US" smtClean="0"/>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3290722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729423F3-7D64-44BF-A9C3-9504B50140FA}" type="datetimeFigureOut">
              <a:rPr lang="en-US" smtClean="0"/>
              <a:t>13-Nov-16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CEC403E-5D28-4F74-8858-7647E54B1CA1}" type="slidenum">
              <a:rPr lang="en-US" smtClean="0"/>
              <a:t>‹#›</a:t>
            </a:fld>
            <a:endParaRPr lang="en-US" dirty="0"/>
          </a:p>
        </p:txBody>
      </p:sp>
    </p:spTree>
    <p:extLst>
      <p:ext uri="{BB962C8B-B14F-4D97-AF65-F5344CB8AC3E}">
        <p14:creationId xmlns:p14="http://schemas.microsoft.com/office/powerpoint/2010/main" val="11314782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9423F3-7D64-44BF-A9C3-9504B50140FA}" type="datetimeFigureOut">
              <a:rPr lang="en-US" smtClean="0"/>
              <a:t>13-Nov-16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CEC403E-5D28-4F74-8858-7647E54B1CA1}" type="slidenum">
              <a:rPr lang="en-US" smtClean="0"/>
              <a:t>‹#›</a:t>
            </a:fld>
            <a:endParaRPr lang="en-US" dirty="0"/>
          </a:p>
        </p:txBody>
      </p:sp>
    </p:spTree>
    <p:extLst>
      <p:ext uri="{BB962C8B-B14F-4D97-AF65-F5344CB8AC3E}">
        <p14:creationId xmlns:p14="http://schemas.microsoft.com/office/powerpoint/2010/main" val="19272597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9423F3-7D64-44BF-A9C3-9504B50140FA}" type="datetimeFigureOut">
              <a:rPr lang="en-US" smtClean="0"/>
              <a:t>13-Nov-16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CEC403E-5D28-4F74-8858-7647E54B1CA1}" type="slidenum">
              <a:rPr lang="en-US" smtClean="0"/>
              <a:t>‹#›</a:t>
            </a:fld>
            <a:endParaRPr lang="en-US" dirty="0"/>
          </a:p>
        </p:txBody>
      </p:sp>
    </p:spTree>
    <p:extLst>
      <p:ext uri="{BB962C8B-B14F-4D97-AF65-F5344CB8AC3E}">
        <p14:creationId xmlns:p14="http://schemas.microsoft.com/office/powerpoint/2010/main" val="1227896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9423F3-7D64-44BF-A9C3-9504B50140FA}" type="datetimeFigureOut">
              <a:rPr lang="en-US" smtClean="0"/>
              <a:t>13-Nov-16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CEC403E-5D28-4F74-8858-7647E54B1CA1}" type="slidenum">
              <a:rPr lang="en-US" smtClean="0"/>
              <a:t>‹#›</a:t>
            </a:fld>
            <a:endParaRPr lang="en-US" dirty="0"/>
          </a:p>
        </p:txBody>
      </p:sp>
    </p:spTree>
    <p:extLst>
      <p:ext uri="{BB962C8B-B14F-4D97-AF65-F5344CB8AC3E}">
        <p14:creationId xmlns:p14="http://schemas.microsoft.com/office/powerpoint/2010/main" val="4113864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29423F3-7D64-44BF-A9C3-9504B50140FA}" type="datetimeFigureOut">
              <a:rPr lang="en-US" smtClean="0"/>
              <a:t>13-Nov-16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CEC403E-5D28-4F74-8858-7647E54B1CA1}" type="slidenum">
              <a:rPr lang="en-US" smtClean="0"/>
              <a:t>‹#›</a:t>
            </a:fld>
            <a:endParaRPr lang="en-US" dirty="0"/>
          </a:p>
        </p:txBody>
      </p:sp>
    </p:spTree>
    <p:extLst>
      <p:ext uri="{BB962C8B-B14F-4D97-AF65-F5344CB8AC3E}">
        <p14:creationId xmlns:p14="http://schemas.microsoft.com/office/powerpoint/2010/main" val="2369273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29423F3-7D64-44BF-A9C3-9504B50140FA}" type="datetimeFigureOut">
              <a:rPr lang="en-US" smtClean="0"/>
              <a:t>13-Nov-16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BCEC403E-5D28-4F74-8858-7647E54B1CA1}" type="slidenum">
              <a:rPr lang="en-US" smtClean="0"/>
              <a:t>‹#›</a:t>
            </a:fld>
            <a:endParaRPr lang="en-US" dirty="0"/>
          </a:p>
        </p:txBody>
      </p:sp>
    </p:spTree>
    <p:extLst>
      <p:ext uri="{BB962C8B-B14F-4D97-AF65-F5344CB8AC3E}">
        <p14:creationId xmlns:p14="http://schemas.microsoft.com/office/powerpoint/2010/main" val="3107499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29423F3-7D64-44BF-A9C3-9504B50140FA}" type="datetimeFigureOut">
              <a:rPr lang="en-US" smtClean="0"/>
              <a:t>13-Nov-16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BCEC403E-5D28-4F74-8858-7647E54B1CA1}" type="slidenum">
              <a:rPr lang="en-US" smtClean="0"/>
              <a:t>‹#›</a:t>
            </a:fld>
            <a:endParaRPr lang="en-US" dirty="0"/>
          </a:p>
        </p:txBody>
      </p:sp>
    </p:spTree>
    <p:extLst>
      <p:ext uri="{BB962C8B-B14F-4D97-AF65-F5344CB8AC3E}">
        <p14:creationId xmlns:p14="http://schemas.microsoft.com/office/powerpoint/2010/main" val="39363097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29423F3-7D64-44BF-A9C3-9504B50140FA}" type="datetimeFigureOut">
              <a:rPr lang="en-US" smtClean="0"/>
              <a:t>13-Nov-16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BCEC403E-5D28-4F74-8858-7647E54B1CA1}" type="slidenum">
              <a:rPr lang="en-US" smtClean="0"/>
              <a:t>‹#›</a:t>
            </a:fld>
            <a:endParaRPr lang="en-US" dirty="0"/>
          </a:p>
        </p:txBody>
      </p:sp>
    </p:spTree>
    <p:extLst>
      <p:ext uri="{BB962C8B-B14F-4D97-AF65-F5344CB8AC3E}">
        <p14:creationId xmlns:p14="http://schemas.microsoft.com/office/powerpoint/2010/main" val="3209688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9423F3-7D64-44BF-A9C3-9504B50140FA}" type="datetimeFigureOut">
              <a:rPr lang="en-US" smtClean="0"/>
              <a:t>13-Nov-16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BCEC403E-5D28-4F74-8858-7647E54B1CA1}" type="slidenum">
              <a:rPr lang="en-US" smtClean="0"/>
              <a:t>‹#›</a:t>
            </a:fld>
            <a:endParaRPr lang="en-US" dirty="0"/>
          </a:p>
        </p:txBody>
      </p:sp>
    </p:spTree>
    <p:extLst>
      <p:ext uri="{BB962C8B-B14F-4D97-AF65-F5344CB8AC3E}">
        <p14:creationId xmlns:p14="http://schemas.microsoft.com/office/powerpoint/2010/main" val="37317292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29423F3-7D64-44BF-A9C3-9504B50140FA}" type="datetimeFigureOut">
              <a:rPr lang="en-US" smtClean="0"/>
              <a:t>13-Nov-16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BCEC403E-5D28-4F74-8858-7647E54B1CA1}" type="slidenum">
              <a:rPr lang="en-US" smtClean="0"/>
              <a:t>‹#›</a:t>
            </a:fld>
            <a:endParaRPr lang="en-US" dirty="0"/>
          </a:p>
        </p:txBody>
      </p:sp>
    </p:spTree>
    <p:extLst>
      <p:ext uri="{BB962C8B-B14F-4D97-AF65-F5344CB8AC3E}">
        <p14:creationId xmlns:p14="http://schemas.microsoft.com/office/powerpoint/2010/main" val="27862834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29423F3-7D64-44BF-A9C3-9504B50140FA}" type="datetimeFigureOut">
              <a:rPr lang="en-US" smtClean="0"/>
              <a:t>13-Nov-16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CEC403E-5D28-4F74-8858-7647E54B1CA1}" type="slidenum">
              <a:rPr lang="en-US" smtClean="0"/>
              <a:t>‹#›</a:t>
            </a:fld>
            <a:endParaRPr lang="en-US" dirty="0"/>
          </a:p>
        </p:txBody>
      </p:sp>
    </p:spTree>
    <p:extLst>
      <p:ext uri="{BB962C8B-B14F-4D97-AF65-F5344CB8AC3E}">
        <p14:creationId xmlns:p14="http://schemas.microsoft.com/office/powerpoint/2010/main" val="25093883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729423F3-7D64-44BF-A9C3-9504B50140FA}" type="datetimeFigureOut">
              <a:rPr lang="en-US" smtClean="0"/>
              <a:t>13-Nov-16</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BCEC403E-5D28-4F74-8858-7647E54B1CA1}" type="slidenum">
              <a:rPr lang="en-US" smtClean="0"/>
              <a:t>‹#›</a:t>
            </a:fld>
            <a:endParaRPr lang="en-US" dirty="0"/>
          </a:p>
        </p:txBody>
      </p:sp>
    </p:spTree>
    <p:extLst>
      <p:ext uri="{BB962C8B-B14F-4D97-AF65-F5344CB8AC3E}">
        <p14:creationId xmlns:p14="http://schemas.microsoft.com/office/powerpoint/2010/main" val="2996238127"/>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2.xml"/><Relationship Id="rId4" Type="http://schemas.openxmlformats.org/officeDocument/2006/relationships/image" Target="../media/image19.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1999" cy="6914198"/>
          </a:xfrm>
          <a:prstGeom prst="rect">
            <a:avLst/>
          </a:prstGeom>
        </p:spPr>
      </p:pic>
      <p:sp>
        <p:nvSpPr>
          <p:cNvPr id="2" name="Title 1"/>
          <p:cNvSpPr>
            <a:spLocks noGrp="1"/>
          </p:cNvSpPr>
          <p:nvPr>
            <p:ph type="ctrTitle"/>
          </p:nvPr>
        </p:nvSpPr>
        <p:spPr>
          <a:xfrm>
            <a:off x="0" y="0"/>
            <a:ext cx="8915399" cy="950539"/>
          </a:xfrm>
        </p:spPr>
        <p:txBody>
          <a:bodyPr/>
          <a:lstStyle/>
          <a:p>
            <a:r>
              <a:rPr lang="en-US" b="1" dirty="0">
                <a:solidFill>
                  <a:schemeClr val="accent1">
                    <a:lumMod val="60000"/>
                    <a:lumOff val="40000"/>
                  </a:schemeClr>
                </a:solidFill>
              </a:rPr>
              <a:t>STREAM GAUGING</a:t>
            </a:r>
          </a:p>
        </p:txBody>
      </p:sp>
      <p:sp>
        <p:nvSpPr>
          <p:cNvPr id="3" name="Subtitle 2"/>
          <p:cNvSpPr>
            <a:spLocks noGrp="1"/>
          </p:cNvSpPr>
          <p:nvPr>
            <p:ph type="subTitle" idx="1"/>
          </p:nvPr>
        </p:nvSpPr>
        <p:spPr>
          <a:xfrm>
            <a:off x="-1" y="828231"/>
            <a:ext cx="8915399" cy="1126283"/>
          </a:xfrm>
        </p:spPr>
        <p:txBody>
          <a:bodyPr/>
          <a:lstStyle/>
          <a:p>
            <a:r>
              <a:rPr lang="en-US" b="1" dirty="0"/>
              <a:t>LECTURE 8</a:t>
            </a:r>
          </a:p>
        </p:txBody>
      </p:sp>
    </p:spTree>
    <p:extLst>
      <p:ext uri="{BB962C8B-B14F-4D97-AF65-F5344CB8AC3E}">
        <p14:creationId xmlns:p14="http://schemas.microsoft.com/office/powerpoint/2010/main" val="20729576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NON-RECORDING/MANUAL GAUGES</a:t>
            </a:r>
          </a:p>
        </p:txBody>
      </p:sp>
      <p:sp>
        <p:nvSpPr>
          <p:cNvPr id="3" name="Content Placeholder 2"/>
          <p:cNvSpPr>
            <a:spLocks noGrp="1"/>
          </p:cNvSpPr>
          <p:nvPr>
            <p:ph idx="1"/>
          </p:nvPr>
        </p:nvSpPr>
        <p:spPr/>
        <p:txBody>
          <a:bodyPr/>
          <a:lstStyle/>
          <a:p>
            <a:r>
              <a:rPr lang="en-US" dirty="0"/>
              <a:t>A few non-recording gauges are as follows:</a:t>
            </a:r>
          </a:p>
          <a:p>
            <a:r>
              <a:rPr lang="en-US" dirty="0"/>
              <a:t> Staff Gauge</a:t>
            </a:r>
          </a:p>
          <a:p>
            <a:r>
              <a:rPr lang="en-US" dirty="0"/>
              <a:t>Wire-weight Gauge</a:t>
            </a:r>
          </a:p>
          <a:p>
            <a:r>
              <a:rPr lang="en-US" dirty="0"/>
              <a:t>Float type gauge</a:t>
            </a:r>
          </a:p>
          <a:p>
            <a:r>
              <a:rPr lang="en-US" dirty="0"/>
              <a:t>Electronic Tape Gauge</a:t>
            </a:r>
          </a:p>
        </p:txBody>
      </p:sp>
    </p:spTree>
    <p:extLst>
      <p:ext uri="{BB962C8B-B14F-4D97-AF65-F5344CB8AC3E}">
        <p14:creationId xmlns:p14="http://schemas.microsoft.com/office/powerpoint/2010/main" val="33917925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5516" y="624110"/>
            <a:ext cx="8911687" cy="1280890"/>
          </a:xfrm>
        </p:spPr>
        <p:txBody>
          <a:bodyPr/>
          <a:lstStyle/>
          <a:p>
            <a:r>
              <a:rPr lang="en-US" dirty="0"/>
              <a:t>MANUAL/NON-RECORDING STAGE GAUGES</a:t>
            </a:r>
          </a:p>
        </p:txBody>
      </p:sp>
      <p:sp>
        <p:nvSpPr>
          <p:cNvPr id="3" name="Content Placeholder 2"/>
          <p:cNvSpPr>
            <a:spLocks noGrp="1"/>
          </p:cNvSpPr>
          <p:nvPr>
            <p:ph idx="1"/>
          </p:nvPr>
        </p:nvSpPr>
        <p:spPr>
          <a:xfrm>
            <a:off x="1383263" y="2001078"/>
            <a:ext cx="3917606" cy="3777622"/>
          </a:xfrm>
        </p:spPr>
        <p:txBody>
          <a:bodyPr>
            <a:normAutofit fontScale="92500" lnSpcReduction="20000"/>
          </a:bodyPr>
          <a:lstStyle/>
          <a:p>
            <a:r>
              <a:rPr lang="en-US" sz="2000" dirty="0">
                <a:solidFill>
                  <a:srgbClr val="0070C0"/>
                </a:solidFill>
              </a:rPr>
              <a:t>Staff Gauge:</a:t>
            </a:r>
          </a:p>
          <a:p>
            <a:pPr lvl="1"/>
            <a:r>
              <a:rPr lang="en-US" dirty="0">
                <a:solidFill>
                  <a:schemeClr val="tx1"/>
                </a:solidFill>
              </a:rPr>
              <a:t>Simplest method to measure stage</a:t>
            </a:r>
          </a:p>
          <a:p>
            <a:pPr lvl="1"/>
            <a:r>
              <a:rPr lang="en-US" dirty="0">
                <a:solidFill>
                  <a:schemeClr val="tx1"/>
                </a:solidFill>
              </a:rPr>
              <a:t>This is a scale set so as a portion of it is always immersed in the water</a:t>
            </a:r>
          </a:p>
          <a:p>
            <a:pPr lvl="1"/>
            <a:r>
              <a:rPr lang="en-US" dirty="0">
                <a:solidFill>
                  <a:schemeClr val="tx1"/>
                </a:solidFill>
              </a:rPr>
              <a:t>The staff gage is either vertical or inclined. The standard USGS vertical-staff gage consists of porcelain-enameled iron sections 4 in. wide and 3.4 </a:t>
            </a:r>
            <a:r>
              <a:rPr lang="en-US" dirty="0" err="1">
                <a:solidFill>
                  <a:schemeClr val="tx1"/>
                </a:solidFill>
              </a:rPr>
              <a:t>ft</a:t>
            </a:r>
            <a:r>
              <a:rPr lang="en-US" dirty="0">
                <a:solidFill>
                  <a:schemeClr val="tx1"/>
                </a:solidFill>
              </a:rPr>
              <a:t> long and graduated every 0.02 </a:t>
            </a:r>
            <a:r>
              <a:rPr lang="en-US" dirty="0" err="1">
                <a:solidFill>
                  <a:schemeClr val="tx1"/>
                </a:solidFill>
              </a:rPr>
              <a:t>ft</a:t>
            </a:r>
            <a:endParaRPr lang="en-US" dirty="0">
              <a:solidFill>
                <a:schemeClr val="tx1"/>
              </a:solidFill>
            </a:endParaRPr>
          </a:p>
          <a:p>
            <a:pPr lvl="1"/>
            <a:r>
              <a:rPr lang="en-US" dirty="0">
                <a:solidFill>
                  <a:schemeClr val="tx1"/>
                </a:solidFill>
              </a:rPr>
              <a:t>Gauge may consist of a vertical scale attached to a bridge pier or piling</a:t>
            </a:r>
          </a:p>
        </p:txBody>
      </p:sp>
      <p:pic>
        <p:nvPicPr>
          <p:cNvPr id="6146" name="Picture 2" descr="Image result for river staff gau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8966" y="1801992"/>
            <a:ext cx="6603034" cy="4952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90471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 name="Picture 4" descr="Image result for river staff gau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053" y="0"/>
            <a:ext cx="9253469" cy="69401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65474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6004" y="412076"/>
            <a:ext cx="8911687" cy="1280890"/>
          </a:xfrm>
        </p:spPr>
        <p:txBody>
          <a:bodyPr/>
          <a:lstStyle/>
          <a:p>
            <a:r>
              <a:rPr lang="en-US" dirty="0"/>
              <a:t>MANUAL/NON-RECORDING STAGE GAUGES</a:t>
            </a:r>
          </a:p>
        </p:txBody>
      </p:sp>
      <p:sp>
        <p:nvSpPr>
          <p:cNvPr id="3" name="Content Placeholder 2"/>
          <p:cNvSpPr>
            <a:spLocks noGrp="1"/>
          </p:cNvSpPr>
          <p:nvPr>
            <p:ph idx="1"/>
          </p:nvPr>
        </p:nvSpPr>
        <p:spPr>
          <a:xfrm>
            <a:off x="1546004" y="1909969"/>
            <a:ext cx="4205439" cy="4358309"/>
          </a:xfrm>
        </p:spPr>
        <p:txBody>
          <a:bodyPr>
            <a:normAutofit/>
          </a:bodyPr>
          <a:lstStyle/>
          <a:p>
            <a:r>
              <a:rPr lang="en-US" dirty="0"/>
              <a:t>Gauge scale may be printed on the existing structure or on special gauge boards</a:t>
            </a:r>
          </a:p>
        </p:txBody>
      </p:sp>
      <p:pic>
        <p:nvPicPr>
          <p:cNvPr id="3076" name="Picture 4" descr="Image result for staff gauge with bridge pi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2505" y="1087874"/>
            <a:ext cx="4335185" cy="5780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49629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6004" y="412076"/>
            <a:ext cx="8911687" cy="1280890"/>
          </a:xfrm>
        </p:spPr>
        <p:txBody>
          <a:bodyPr/>
          <a:lstStyle/>
          <a:p>
            <a:r>
              <a:rPr lang="en-US" dirty="0"/>
              <a:t>MANUAL/NON-RECORDING STAGE GAUGES</a:t>
            </a:r>
          </a:p>
        </p:txBody>
      </p:sp>
      <p:sp>
        <p:nvSpPr>
          <p:cNvPr id="3" name="Content Placeholder 2"/>
          <p:cNvSpPr>
            <a:spLocks noGrp="1"/>
          </p:cNvSpPr>
          <p:nvPr>
            <p:ph idx="1"/>
          </p:nvPr>
        </p:nvSpPr>
        <p:spPr>
          <a:xfrm>
            <a:off x="1546004" y="1909969"/>
            <a:ext cx="2641683" cy="3925957"/>
          </a:xfrm>
        </p:spPr>
        <p:txBody>
          <a:bodyPr>
            <a:normAutofit/>
          </a:bodyPr>
          <a:lstStyle/>
          <a:p>
            <a:r>
              <a:rPr lang="en-US" dirty="0"/>
              <a:t>Gauge scale may be printed on the existing structure or on special gauge boards</a:t>
            </a:r>
          </a:p>
        </p:txBody>
      </p:sp>
      <p:pic>
        <p:nvPicPr>
          <p:cNvPr id="3074" name="Picture 2" descr="Image result for staff gauge with bridge pi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7827" y="1109871"/>
            <a:ext cx="7664173" cy="57481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86984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6004" y="412076"/>
            <a:ext cx="8911687" cy="1280890"/>
          </a:xfrm>
        </p:spPr>
        <p:txBody>
          <a:bodyPr/>
          <a:lstStyle/>
          <a:p>
            <a:r>
              <a:rPr lang="en-US" dirty="0"/>
              <a:t>MANUAL/NON-RECORDING STAGE GAUGES</a:t>
            </a:r>
          </a:p>
        </p:txBody>
      </p:sp>
      <p:sp>
        <p:nvSpPr>
          <p:cNvPr id="3" name="Content Placeholder 2"/>
          <p:cNvSpPr>
            <a:spLocks noGrp="1"/>
          </p:cNvSpPr>
          <p:nvPr>
            <p:ph idx="1"/>
          </p:nvPr>
        </p:nvSpPr>
        <p:spPr>
          <a:xfrm>
            <a:off x="1546004" y="1909969"/>
            <a:ext cx="3619554" cy="3925957"/>
          </a:xfrm>
        </p:spPr>
        <p:txBody>
          <a:bodyPr>
            <a:normAutofit/>
          </a:bodyPr>
          <a:lstStyle/>
          <a:p>
            <a:r>
              <a:rPr lang="en-US" dirty="0"/>
              <a:t>An inclined staff gage is used for an outside gage and usually consists of a graduated heavy timber securely attached to a permanent foundation </a:t>
            </a:r>
          </a:p>
        </p:txBody>
      </p:sp>
      <p:pic>
        <p:nvPicPr>
          <p:cNvPr id="4" name="Picture 3"/>
          <p:cNvPicPr>
            <a:picLocks noChangeAspect="1"/>
          </p:cNvPicPr>
          <p:nvPr/>
        </p:nvPicPr>
        <p:blipFill>
          <a:blip r:embed="rId2"/>
          <a:stretch>
            <a:fillRect/>
          </a:stretch>
        </p:blipFill>
        <p:spPr>
          <a:xfrm>
            <a:off x="5165558" y="1692966"/>
            <a:ext cx="6707070" cy="4585829"/>
          </a:xfrm>
          <a:prstGeom prst="rect">
            <a:avLst/>
          </a:prstGeom>
        </p:spPr>
      </p:pic>
    </p:spTree>
    <p:extLst>
      <p:ext uri="{BB962C8B-B14F-4D97-AF65-F5344CB8AC3E}">
        <p14:creationId xmlns:p14="http://schemas.microsoft.com/office/powerpoint/2010/main" val="6697510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6004" y="412076"/>
            <a:ext cx="8911687" cy="1280890"/>
          </a:xfrm>
        </p:spPr>
        <p:txBody>
          <a:bodyPr/>
          <a:lstStyle/>
          <a:p>
            <a:r>
              <a:rPr lang="en-US" dirty="0"/>
              <a:t>MANUAL/NON-RECORDING STAGE GAUGES</a:t>
            </a:r>
          </a:p>
        </p:txBody>
      </p:sp>
      <p:sp>
        <p:nvSpPr>
          <p:cNvPr id="3" name="Content Placeholder 2"/>
          <p:cNvSpPr>
            <a:spLocks noGrp="1"/>
          </p:cNvSpPr>
          <p:nvPr>
            <p:ph idx="1"/>
          </p:nvPr>
        </p:nvSpPr>
        <p:spPr>
          <a:xfrm>
            <a:off x="1546004" y="1496667"/>
            <a:ext cx="10274935" cy="3925957"/>
          </a:xfrm>
        </p:spPr>
        <p:txBody>
          <a:bodyPr>
            <a:normAutofit/>
          </a:bodyPr>
          <a:lstStyle/>
          <a:p>
            <a:r>
              <a:rPr lang="en-US" dirty="0"/>
              <a:t>If no suitable Structure is present on site then sectional gauging may be used</a:t>
            </a:r>
          </a:p>
        </p:txBody>
      </p:sp>
      <p:grpSp>
        <p:nvGrpSpPr>
          <p:cNvPr id="5" name="Group 4"/>
          <p:cNvGrpSpPr/>
          <p:nvPr/>
        </p:nvGrpSpPr>
        <p:grpSpPr>
          <a:xfrm>
            <a:off x="3031296" y="1841707"/>
            <a:ext cx="5662130" cy="4930986"/>
            <a:chOff x="3031296" y="1841707"/>
            <a:chExt cx="5662130" cy="4930986"/>
          </a:xfrm>
        </p:grpSpPr>
        <p:pic>
          <p:nvPicPr>
            <p:cNvPr id="10244" name="Picture 4" descr="Image result for sectional staff gaug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1296" y="1841707"/>
              <a:ext cx="5662130" cy="493098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094922" y="6400800"/>
              <a:ext cx="3140765" cy="3313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5656406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11266" name="Picture 2" descr="Image result for river gau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42" y="1"/>
            <a:ext cx="12192000" cy="89470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02605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6004" y="412076"/>
            <a:ext cx="8911687" cy="1280890"/>
          </a:xfrm>
        </p:spPr>
        <p:txBody>
          <a:bodyPr/>
          <a:lstStyle/>
          <a:p>
            <a:r>
              <a:rPr lang="en-US" dirty="0"/>
              <a:t>MANUAL/NON-RECORDING STAGE GAUGES</a:t>
            </a:r>
          </a:p>
        </p:txBody>
      </p:sp>
      <p:sp>
        <p:nvSpPr>
          <p:cNvPr id="3" name="Content Placeholder 2"/>
          <p:cNvSpPr>
            <a:spLocks noGrp="1"/>
          </p:cNvSpPr>
          <p:nvPr>
            <p:ph idx="1"/>
          </p:nvPr>
        </p:nvSpPr>
        <p:spPr>
          <a:xfrm>
            <a:off x="1546003" y="1909969"/>
            <a:ext cx="8911687" cy="3925957"/>
          </a:xfrm>
        </p:spPr>
        <p:txBody>
          <a:bodyPr>
            <a:normAutofit/>
          </a:bodyPr>
          <a:lstStyle/>
          <a:p>
            <a:r>
              <a:rPr lang="en-US" dirty="0"/>
              <a:t>When there is possibility of silt or mud, staff with raised graduations is preferred</a:t>
            </a:r>
          </a:p>
          <a:p>
            <a:r>
              <a:rPr lang="en-US" dirty="0"/>
              <a:t>During normal flow season, the gauge is read from 06:00 to 16:00 daily</a:t>
            </a:r>
          </a:p>
          <a:p>
            <a:r>
              <a:rPr lang="en-US" dirty="0"/>
              <a:t>In flood continuous record is obtained </a:t>
            </a:r>
          </a:p>
        </p:txBody>
      </p:sp>
    </p:spTree>
    <p:extLst>
      <p:ext uri="{BB962C8B-B14F-4D97-AF65-F5344CB8AC3E}">
        <p14:creationId xmlns:p14="http://schemas.microsoft.com/office/powerpoint/2010/main" val="18951203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5516" y="624110"/>
            <a:ext cx="8911687" cy="1280890"/>
          </a:xfrm>
        </p:spPr>
        <p:txBody>
          <a:bodyPr/>
          <a:lstStyle/>
          <a:p>
            <a:r>
              <a:rPr lang="en-US" dirty="0"/>
              <a:t>MANUAL/NON-RECORDING STAGE GAUGES</a:t>
            </a:r>
          </a:p>
        </p:txBody>
      </p:sp>
      <p:sp>
        <p:nvSpPr>
          <p:cNvPr id="3" name="Content Placeholder 2"/>
          <p:cNvSpPr>
            <a:spLocks noGrp="1"/>
          </p:cNvSpPr>
          <p:nvPr>
            <p:ph idx="1"/>
          </p:nvPr>
        </p:nvSpPr>
        <p:spPr>
          <a:xfrm>
            <a:off x="1383262" y="2001077"/>
            <a:ext cx="5467914" cy="4590791"/>
          </a:xfrm>
        </p:spPr>
        <p:txBody>
          <a:bodyPr/>
          <a:lstStyle/>
          <a:p>
            <a:r>
              <a:rPr lang="en-US" sz="2000" dirty="0">
                <a:solidFill>
                  <a:srgbClr val="0070C0"/>
                </a:solidFill>
              </a:rPr>
              <a:t>Wire Weight Gauge:</a:t>
            </a:r>
          </a:p>
          <a:p>
            <a:r>
              <a:rPr lang="en-US" dirty="0"/>
              <a:t>Canfield wire weight gauge</a:t>
            </a:r>
          </a:p>
          <a:p>
            <a:r>
              <a:rPr lang="en-US" dirty="0"/>
              <a:t>Type- A wire weight Gauge</a:t>
            </a:r>
          </a:p>
          <a:p>
            <a:pPr lvl="1"/>
            <a:r>
              <a:rPr lang="en-US" dirty="0"/>
              <a:t>The type A wire-weight gage is usually attached to a bridge handrail and is generally used as an outside auxiliary gage. </a:t>
            </a:r>
          </a:p>
          <a:p>
            <a:pPr lvl="1"/>
            <a:r>
              <a:rPr lang="en-US" dirty="0"/>
              <a:t>At some sites it is used as a reference gage. </a:t>
            </a:r>
          </a:p>
          <a:p>
            <a:pPr lvl="1"/>
            <a:endParaRPr lang="en-US" dirty="0">
              <a:solidFill>
                <a:schemeClr val="tx1"/>
              </a:solidFill>
            </a:endParaRPr>
          </a:p>
        </p:txBody>
      </p:sp>
      <p:pic>
        <p:nvPicPr>
          <p:cNvPr id="13316" name="Picture 4" descr="Image result for Wire weight gau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51427" y="1176844"/>
            <a:ext cx="4202373" cy="5603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21346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STREAM GAUGING</a:t>
            </a:r>
          </a:p>
        </p:txBody>
      </p:sp>
      <p:sp>
        <p:nvSpPr>
          <p:cNvPr id="3" name="Content Placeholder 2"/>
          <p:cNvSpPr>
            <a:spLocks noGrp="1"/>
          </p:cNvSpPr>
          <p:nvPr>
            <p:ph idx="1"/>
          </p:nvPr>
        </p:nvSpPr>
        <p:spPr/>
        <p:txBody>
          <a:bodyPr/>
          <a:lstStyle/>
          <a:p>
            <a:r>
              <a:rPr lang="en-US" dirty="0"/>
              <a:t>Stream flow data is primarily gathered by hydrologists for hydrologic studies</a:t>
            </a:r>
          </a:p>
          <a:p>
            <a:r>
              <a:rPr lang="en-US" dirty="0"/>
              <a:t>To an engineering hydrologist stream flow data is dependent variable in most studies</a:t>
            </a:r>
          </a:p>
          <a:p>
            <a:r>
              <a:rPr lang="en-US" dirty="0"/>
              <a:t>Generally it is difficult to make direct and continuous measurement of discharge but relatively simple to obtain a continuous record of stage </a:t>
            </a:r>
          </a:p>
          <a:p>
            <a:r>
              <a:rPr lang="en-US" dirty="0"/>
              <a:t>Adequate co-relation is developed in this regard at a certain stream section</a:t>
            </a:r>
          </a:p>
          <a:p>
            <a:endParaRPr lang="en-US" dirty="0"/>
          </a:p>
          <a:p>
            <a:pPr marL="0" indent="0">
              <a:buNone/>
            </a:pPr>
            <a:endParaRPr lang="en-US" dirty="0"/>
          </a:p>
          <a:p>
            <a:endParaRPr lang="en-US" dirty="0"/>
          </a:p>
        </p:txBody>
      </p:sp>
    </p:spTree>
    <p:extLst>
      <p:ext uri="{BB962C8B-B14F-4D97-AF65-F5344CB8AC3E}">
        <p14:creationId xmlns:p14="http://schemas.microsoft.com/office/powerpoint/2010/main" val="33954937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Image result for Wire weight gau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85722"/>
            <a:ext cx="12192000" cy="9140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28858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5516" y="624110"/>
            <a:ext cx="8911687" cy="1280890"/>
          </a:xfrm>
        </p:spPr>
        <p:txBody>
          <a:bodyPr/>
          <a:lstStyle/>
          <a:p>
            <a:r>
              <a:rPr lang="en-US" dirty="0"/>
              <a:t>MANUAL/NON-RECORDING STAGE GAUGES</a:t>
            </a:r>
          </a:p>
        </p:txBody>
      </p:sp>
      <p:sp>
        <p:nvSpPr>
          <p:cNvPr id="3" name="Content Placeholder 2"/>
          <p:cNvSpPr>
            <a:spLocks noGrp="1"/>
          </p:cNvSpPr>
          <p:nvPr>
            <p:ph idx="1"/>
          </p:nvPr>
        </p:nvSpPr>
        <p:spPr>
          <a:xfrm>
            <a:off x="1116562" y="1905000"/>
            <a:ext cx="4496075" cy="4590791"/>
          </a:xfrm>
        </p:spPr>
        <p:txBody>
          <a:bodyPr/>
          <a:lstStyle/>
          <a:p>
            <a:r>
              <a:rPr lang="en-US" sz="2000" dirty="0">
                <a:solidFill>
                  <a:srgbClr val="0070C0"/>
                </a:solidFill>
              </a:rPr>
              <a:t>Wire Weight Gauge:</a:t>
            </a:r>
          </a:p>
          <a:p>
            <a:pPr lvl="1"/>
            <a:r>
              <a:rPr lang="en-US" dirty="0">
                <a:solidFill>
                  <a:schemeClr val="tx1"/>
                </a:solidFill>
              </a:rPr>
              <a:t>A type A wire-weight gage consists of a drum wound with a single layer of stainless steel 0.045 inch cable, a bronze weight attached to the end of the cable, a graduated disc, and a counter, all within a cast-aluminum box</a:t>
            </a:r>
          </a:p>
          <a:p>
            <a:pPr lvl="1"/>
            <a:r>
              <a:rPr lang="en-US" dirty="0">
                <a:solidFill>
                  <a:schemeClr val="tx1"/>
                </a:solidFill>
              </a:rPr>
              <a:t>Disc is graduated in tenths &amp; hundreds of a foot</a:t>
            </a:r>
          </a:p>
          <a:p>
            <a:pPr lvl="1"/>
            <a:r>
              <a:rPr lang="en-US" dirty="0">
                <a:solidFill>
                  <a:schemeClr val="tx1"/>
                </a:solidFill>
              </a:rPr>
              <a:t>Circumference of the reel is adjusted so that one revolution covers 1ft of wire length</a:t>
            </a:r>
          </a:p>
          <a:p>
            <a:pPr lvl="1"/>
            <a:r>
              <a:rPr lang="en-US" dirty="0">
                <a:solidFill>
                  <a:schemeClr val="tx1"/>
                </a:solidFill>
              </a:rPr>
              <a:t>No. of revolutions are counted using the counter</a:t>
            </a:r>
          </a:p>
          <a:p>
            <a:pPr lvl="1"/>
            <a:endParaRPr lang="en-US" dirty="0">
              <a:solidFill>
                <a:schemeClr val="tx1"/>
              </a:solidFill>
            </a:endParaRPr>
          </a:p>
        </p:txBody>
      </p:sp>
      <p:pic>
        <p:nvPicPr>
          <p:cNvPr id="4" name="Picture 3"/>
          <p:cNvPicPr>
            <a:picLocks noChangeAspect="1"/>
          </p:cNvPicPr>
          <p:nvPr/>
        </p:nvPicPr>
        <p:blipFill>
          <a:blip r:embed="rId2"/>
          <a:stretch>
            <a:fillRect/>
          </a:stretch>
        </p:blipFill>
        <p:spPr>
          <a:xfrm>
            <a:off x="5879337" y="1771189"/>
            <a:ext cx="5918963" cy="3931680"/>
          </a:xfrm>
          <a:prstGeom prst="rect">
            <a:avLst/>
          </a:prstGeom>
        </p:spPr>
      </p:pic>
    </p:spTree>
    <p:extLst>
      <p:ext uri="{BB962C8B-B14F-4D97-AF65-F5344CB8AC3E}">
        <p14:creationId xmlns:p14="http://schemas.microsoft.com/office/powerpoint/2010/main" val="16890692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5516" y="624110"/>
            <a:ext cx="8911687" cy="1280890"/>
          </a:xfrm>
        </p:spPr>
        <p:txBody>
          <a:bodyPr/>
          <a:lstStyle/>
          <a:p>
            <a:r>
              <a:rPr lang="en-US" dirty="0"/>
              <a:t>MANUAL/NON-RECORDING STAGE GAUGES</a:t>
            </a:r>
          </a:p>
        </p:txBody>
      </p:sp>
      <p:sp>
        <p:nvSpPr>
          <p:cNvPr id="3" name="Content Placeholder 2"/>
          <p:cNvSpPr>
            <a:spLocks noGrp="1"/>
          </p:cNvSpPr>
          <p:nvPr>
            <p:ph idx="1"/>
          </p:nvPr>
        </p:nvSpPr>
        <p:spPr>
          <a:xfrm>
            <a:off x="1383262" y="2001077"/>
            <a:ext cx="5893838" cy="4590791"/>
          </a:xfrm>
        </p:spPr>
        <p:txBody>
          <a:bodyPr/>
          <a:lstStyle/>
          <a:p>
            <a:r>
              <a:rPr lang="en-US" sz="2000" dirty="0">
                <a:solidFill>
                  <a:srgbClr val="0070C0"/>
                </a:solidFill>
              </a:rPr>
              <a:t>Wire Weight Gauge:</a:t>
            </a:r>
          </a:p>
          <a:p>
            <a:pPr lvl="1"/>
            <a:r>
              <a:rPr lang="en-US" dirty="0">
                <a:solidFill>
                  <a:schemeClr val="tx1"/>
                </a:solidFill>
              </a:rPr>
              <a:t>Disk is permanently connected to the counter</a:t>
            </a:r>
          </a:p>
          <a:p>
            <a:pPr lvl="1"/>
            <a:r>
              <a:rPr lang="en-US" dirty="0">
                <a:solidFill>
                  <a:schemeClr val="tx1"/>
                </a:solidFill>
              </a:rPr>
              <a:t>Weight is lowered from a bridge or other overhead structure until it reaches water surface</a:t>
            </a:r>
          </a:p>
          <a:p>
            <a:pPr lvl="1" algn="just"/>
            <a:r>
              <a:rPr lang="en-US" dirty="0">
                <a:solidFill>
                  <a:schemeClr val="tx1"/>
                </a:solidFill>
              </a:rPr>
              <a:t>Reading is taken when the bronze weight touches the surface of water</a:t>
            </a:r>
          </a:p>
          <a:p>
            <a:pPr lvl="1"/>
            <a:r>
              <a:rPr lang="en-US" dirty="0">
                <a:solidFill>
                  <a:schemeClr val="tx1"/>
                </a:solidFill>
              </a:rPr>
              <a:t>Gauge is usually fixed on some girder or bridge</a:t>
            </a:r>
          </a:p>
          <a:p>
            <a:pPr lvl="1"/>
            <a:r>
              <a:rPr lang="en-US" dirty="0">
                <a:solidFill>
                  <a:schemeClr val="tx1"/>
                </a:solidFill>
              </a:rPr>
              <a:t>By subtracting the length of the line paid out from the elevation of a fixed reference point on the structure water surface elevation can be determined</a:t>
            </a:r>
          </a:p>
          <a:p>
            <a:pPr lvl="1"/>
            <a:r>
              <a:rPr lang="en-US" dirty="0">
                <a:solidFill>
                  <a:schemeClr val="tx1"/>
                </a:solidFill>
              </a:rPr>
              <a:t>H = g-h</a:t>
            </a:r>
          </a:p>
          <a:p>
            <a:pPr lvl="1"/>
            <a:endParaRPr lang="en-US" dirty="0">
              <a:solidFill>
                <a:schemeClr val="tx1"/>
              </a:solidFill>
            </a:endParaRPr>
          </a:p>
          <a:p>
            <a:pPr lvl="1"/>
            <a:endParaRPr lang="en-US" dirty="0">
              <a:solidFill>
                <a:schemeClr val="tx1"/>
              </a:solidFill>
            </a:endParaRPr>
          </a:p>
          <a:p>
            <a:pPr lvl="1"/>
            <a:endParaRPr lang="en-US" dirty="0">
              <a:solidFill>
                <a:schemeClr val="tx1"/>
              </a:solidFill>
            </a:endParaRP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7252" t="6036" r="6488" b="3864"/>
          <a:stretch/>
        </p:blipFill>
        <p:spPr>
          <a:xfrm rot="16200000">
            <a:off x="8130265" y="751563"/>
            <a:ext cx="3136902" cy="4986570"/>
          </a:xfrm>
          <a:prstGeom prst="rect">
            <a:avLst/>
          </a:prstGeom>
        </p:spPr>
      </p:pic>
    </p:spTree>
    <p:extLst>
      <p:ext uri="{BB962C8B-B14F-4D97-AF65-F5344CB8AC3E}">
        <p14:creationId xmlns:p14="http://schemas.microsoft.com/office/powerpoint/2010/main" val="39616720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5516" y="624110"/>
            <a:ext cx="8911687" cy="1280890"/>
          </a:xfrm>
        </p:spPr>
        <p:txBody>
          <a:bodyPr/>
          <a:lstStyle/>
          <a:p>
            <a:r>
              <a:rPr lang="en-US" dirty="0"/>
              <a:t>MANUAL/NON-RECORDING STAGE GAUGES</a:t>
            </a:r>
          </a:p>
        </p:txBody>
      </p:sp>
      <p:sp>
        <p:nvSpPr>
          <p:cNvPr id="3" name="Content Placeholder 2"/>
          <p:cNvSpPr>
            <a:spLocks noGrp="1"/>
          </p:cNvSpPr>
          <p:nvPr>
            <p:ph idx="1"/>
          </p:nvPr>
        </p:nvSpPr>
        <p:spPr>
          <a:xfrm>
            <a:off x="748262" y="1905000"/>
            <a:ext cx="3557038" cy="4590791"/>
          </a:xfrm>
        </p:spPr>
        <p:txBody>
          <a:bodyPr/>
          <a:lstStyle/>
          <a:p>
            <a:r>
              <a:rPr lang="en-US" sz="2000" dirty="0">
                <a:solidFill>
                  <a:srgbClr val="0070C0"/>
                </a:solidFill>
              </a:rPr>
              <a:t>Wire Weight Gauge:</a:t>
            </a:r>
          </a:p>
          <a:p>
            <a:pPr lvl="1"/>
            <a:r>
              <a:rPr lang="en-US" dirty="0"/>
              <a:t>A cantilevered wire-weight gage is sometimes used where outside staff gages are hard to maintain and where a bridge, dock, or other structure over the water is not available for the location of a wire-weight gage. </a:t>
            </a:r>
            <a:endParaRPr lang="en-US" dirty="0">
              <a:solidFill>
                <a:srgbClr val="0070C0"/>
              </a:solidFill>
            </a:endParaRPr>
          </a:p>
          <a:p>
            <a:endParaRPr lang="en-US" sz="2000" dirty="0">
              <a:solidFill>
                <a:srgbClr val="0070C0"/>
              </a:solidFill>
            </a:endParaRPr>
          </a:p>
        </p:txBody>
      </p:sp>
      <p:pic>
        <p:nvPicPr>
          <p:cNvPr id="5" name="Picture 4"/>
          <p:cNvPicPr>
            <a:picLocks noChangeAspect="1"/>
          </p:cNvPicPr>
          <p:nvPr/>
        </p:nvPicPr>
        <p:blipFill>
          <a:blip r:embed="rId2"/>
          <a:stretch>
            <a:fillRect/>
          </a:stretch>
        </p:blipFill>
        <p:spPr>
          <a:xfrm>
            <a:off x="4418864" y="1313319"/>
            <a:ext cx="7430235" cy="5544681"/>
          </a:xfrm>
          <a:prstGeom prst="rect">
            <a:avLst/>
          </a:prstGeom>
        </p:spPr>
      </p:pic>
    </p:spTree>
    <p:extLst>
      <p:ext uri="{BB962C8B-B14F-4D97-AF65-F5344CB8AC3E}">
        <p14:creationId xmlns:p14="http://schemas.microsoft.com/office/powerpoint/2010/main" val="41034396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5516" y="624110"/>
            <a:ext cx="8911687" cy="1280890"/>
          </a:xfrm>
        </p:spPr>
        <p:txBody>
          <a:bodyPr/>
          <a:lstStyle/>
          <a:p>
            <a:r>
              <a:rPr lang="en-US" dirty="0"/>
              <a:t>MANUAL/NON-RECORDING STAGE GAUGES</a:t>
            </a:r>
          </a:p>
        </p:txBody>
      </p:sp>
      <p:sp>
        <p:nvSpPr>
          <p:cNvPr id="3" name="Content Placeholder 2"/>
          <p:cNvSpPr>
            <a:spLocks noGrp="1"/>
          </p:cNvSpPr>
          <p:nvPr>
            <p:ph idx="1"/>
          </p:nvPr>
        </p:nvSpPr>
        <p:spPr>
          <a:xfrm>
            <a:off x="1625516" y="2032000"/>
            <a:ext cx="6604084" cy="4590791"/>
          </a:xfrm>
        </p:spPr>
        <p:txBody>
          <a:bodyPr/>
          <a:lstStyle/>
          <a:p>
            <a:r>
              <a:rPr lang="en-US" sz="2000" dirty="0">
                <a:solidFill>
                  <a:srgbClr val="0070C0"/>
                </a:solidFill>
              </a:rPr>
              <a:t>Float Type Gauge:</a:t>
            </a:r>
          </a:p>
          <a:p>
            <a:pPr lvl="1"/>
            <a:r>
              <a:rPr lang="en-US" dirty="0"/>
              <a:t>Installed in stilling well to avoid waves effects</a:t>
            </a:r>
          </a:p>
          <a:p>
            <a:pPr lvl="1"/>
            <a:r>
              <a:rPr lang="en-US" dirty="0"/>
              <a:t>The gauge consists of a graduated steel tape, counter weight and pulley</a:t>
            </a:r>
          </a:p>
          <a:p>
            <a:pPr lvl="1"/>
            <a:r>
              <a:rPr lang="en-US" dirty="0"/>
              <a:t>As the water level rises, float rises and needle moves on the counter</a:t>
            </a:r>
          </a:p>
          <a:p>
            <a:pPr lvl="1"/>
            <a:endParaRPr lang="en-US" dirty="0"/>
          </a:p>
        </p:txBody>
      </p:sp>
      <p:grpSp>
        <p:nvGrpSpPr>
          <p:cNvPr id="45" name="Group 44"/>
          <p:cNvGrpSpPr/>
          <p:nvPr/>
        </p:nvGrpSpPr>
        <p:grpSpPr>
          <a:xfrm>
            <a:off x="8229600" y="2578828"/>
            <a:ext cx="3044824" cy="2364134"/>
            <a:chOff x="8432800" y="2583835"/>
            <a:chExt cx="3044824" cy="2364134"/>
          </a:xfrm>
        </p:grpSpPr>
        <p:sp>
          <p:nvSpPr>
            <p:cNvPr id="44" name="Oval 43"/>
            <p:cNvSpPr/>
            <p:nvPr/>
          </p:nvSpPr>
          <p:spPr>
            <a:xfrm>
              <a:off x="11048192" y="2583835"/>
              <a:ext cx="381808" cy="38161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3"/>
            <p:cNvSpPr/>
            <p:nvPr/>
          </p:nvSpPr>
          <p:spPr>
            <a:xfrm>
              <a:off x="8432800" y="3352800"/>
              <a:ext cx="2044700" cy="1595169"/>
            </a:xfrm>
            <a:custGeom>
              <a:avLst/>
              <a:gdLst>
                <a:gd name="connsiteX0" fmla="*/ 0 w 1727249"/>
                <a:gd name="connsiteY0" fmla="*/ 76200 h 1207819"/>
                <a:gd name="connsiteX1" fmla="*/ 25400 w 1727249"/>
                <a:gd name="connsiteY1" fmla="*/ 139700 h 1207819"/>
                <a:gd name="connsiteX2" fmla="*/ 38100 w 1727249"/>
                <a:gd name="connsiteY2" fmla="*/ 177800 h 1207819"/>
                <a:gd name="connsiteX3" fmla="*/ 88900 w 1727249"/>
                <a:gd name="connsiteY3" fmla="*/ 254000 h 1207819"/>
                <a:gd name="connsiteX4" fmla="*/ 101600 w 1727249"/>
                <a:gd name="connsiteY4" fmla="*/ 292100 h 1207819"/>
                <a:gd name="connsiteX5" fmla="*/ 177800 w 1727249"/>
                <a:gd name="connsiteY5" fmla="*/ 368300 h 1207819"/>
                <a:gd name="connsiteX6" fmla="*/ 228600 w 1727249"/>
                <a:gd name="connsiteY6" fmla="*/ 444500 h 1207819"/>
                <a:gd name="connsiteX7" fmla="*/ 266700 w 1727249"/>
                <a:gd name="connsiteY7" fmla="*/ 482600 h 1207819"/>
                <a:gd name="connsiteX8" fmla="*/ 317500 w 1727249"/>
                <a:gd name="connsiteY8" fmla="*/ 558800 h 1207819"/>
                <a:gd name="connsiteX9" fmla="*/ 368300 w 1727249"/>
                <a:gd name="connsiteY9" fmla="*/ 635000 h 1207819"/>
                <a:gd name="connsiteX10" fmla="*/ 393700 w 1727249"/>
                <a:gd name="connsiteY10" fmla="*/ 673100 h 1207819"/>
                <a:gd name="connsiteX11" fmla="*/ 419100 w 1727249"/>
                <a:gd name="connsiteY11" fmla="*/ 711200 h 1207819"/>
                <a:gd name="connsiteX12" fmla="*/ 495300 w 1727249"/>
                <a:gd name="connsiteY12" fmla="*/ 787400 h 1207819"/>
                <a:gd name="connsiteX13" fmla="*/ 571500 w 1727249"/>
                <a:gd name="connsiteY13" fmla="*/ 838200 h 1207819"/>
                <a:gd name="connsiteX14" fmla="*/ 660400 w 1727249"/>
                <a:gd name="connsiteY14" fmla="*/ 901700 h 1207819"/>
                <a:gd name="connsiteX15" fmla="*/ 685800 w 1727249"/>
                <a:gd name="connsiteY15" fmla="*/ 939800 h 1207819"/>
                <a:gd name="connsiteX16" fmla="*/ 762000 w 1727249"/>
                <a:gd name="connsiteY16" fmla="*/ 990600 h 1207819"/>
                <a:gd name="connsiteX17" fmla="*/ 774700 w 1727249"/>
                <a:gd name="connsiteY17" fmla="*/ 1028700 h 1207819"/>
                <a:gd name="connsiteX18" fmla="*/ 863600 w 1727249"/>
                <a:gd name="connsiteY18" fmla="*/ 1143000 h 1207819"/>
                <a:gd name="connsiteX19" fmla="*/ 901700 w 1727249"/>
                <a:gd name="connsiteY19" fmla="*/ 1168400 h 1207819"/>
                <a:gd name="connsiteX20" fmla="*/ 927100 w 1727249"/>
                <a:gd name="connsiteY20" fmla="*/ 1206500 h 1207819"/>
                <a:gd name="connsiteX21" fmla="*/ 1003300 w 1727249"/>
                <a:gd name="connsiteY21" fmla="*/ 1155700 h 1207819"/>
                <a:gd name="connsiteX22" fmla="*/ 1041400 w 1727249"/>
                <a:gd name="connsiteY22" fmla="*/ 1079500 h 1207819"/>
                <a:gd name="connsiteX23" fmla="*/ 1066800 w 1727249"/>
                <a:gd name="connsiteY23" fmla="*/ 1041400 h 1207819"/>
                <a:gd name="connsiteX24" fmla="*/ 1092200 w 1727249"/>
                <a:gd name="connsiteY24" fmla="*/ 990600 h 1207819"/>
                <a:gd name="connsiteX25" fmla="*/ 1130300 w 1727249"/>
                <a:gd name="connsiteY25" fmla="*/ 965200 h 1207819"/>
                <a:gd name="connsiteX26" fmla="*/ 1155700 w 1727249"/>
                <a:gd name="connsiteY26" fmla="*/ 927100 h 1207819"/>
                <a:gd name="connsiteX27" fmla="*/ 1168400 w 1727249"/>
                <a:gd name="connsiteY27" fmla="*/ 889000 h 1207819"/>
                <a:gd name="connsiteX28" fmla="*/ 1206500 w 1727249"/>
                <a:gd name="connsiteY28" fmla="*/ 863600 h 1207819"/>
                <a:gd name="connsiteX29" fmla="*/ 1244600 w 1727249"/>
                <a:gd name="connsiteY29" fmla="*/ 787400 h 1207819"/>
                <a:gd name="connsiteX30" fmla="*/ 1257300 w 1727249"/>
                <a:gd name="connsiteY30" fmla="*/ 749300 h 1207819"/>
                <a:gd name="connsiteX31" fmla="*/ 1282700 w 1727249"/>
                <a:gd name="connsiteY31" fmla="*/ 711200 h 1207819"/>
                <a:gd name="connsiteX32" fmla="*/ 1295400 w 1727249"/>
                <a:gd name="connsiteY32" fmla="*/ 673100 h 1207819"/>
                <a:gd name="connsiteX33" fmla="*/ 1333500 w 1727249"/>
                <a:gd name="connsiteY33" fmla="*/ 635000 h 1207819"/>
                <a:gd name="connsiteX34" fmla="*/ 1358900 w 1727249"/>
                <a:gd name="connsiteY34" fmla="*/ 558800 h 1207819"/>
                <a:gd name="connsiteX35" fmla="*/ 1384300 w 1727249"/>
                <a:gd name="connsiteY35" fmla="*/ 482600 h 1207819"/>
                <a:gd name="connsiteX36" fmla="*/ 1422400 w 1727249"/>
                <a:gd name="connsiteY36" fmla="*/ 469900 h 1207819"/>
                <a:gd name="connsiteX37" fmla="*/ 1498600 w 1727249"/>
                <a:gd name="connsiteY37" fmla="*/ 393700 h 1207819"/>
                <a:gd name="connsiteX38" fmla="*/ 1549400 w 1727249"/>
                <a:gd name="connsiteY38" fmla="*/ 317500 h 1207819"/>
                <a:gd name="connsiteX39" fmla="*/ 1574800 w 1727249"/>
                <a:gd name="connsiteY39" fmla="*/ 279400 h 1207819"/>
                <a:gd name="connsiteX40" fmla="*/ 1612900 w 1727249"/>
                <a:gd name="connsiteY40" fmla="*/ 241300 h 1207819"/>
                <a:gd name="connsiteX41" fmla="*/ 1638300 w 1727249"/>
                <a:gd name="connsiteY41" fmla="*/ 165100 h 1207819"/>
                <a:gd name="connsiteX42" fmla="*/ 1689100 w 1727249"/>
                <a:gd name="connsiteY42" fmla="*/ 88900 h 1207819"/>
                <a:gd name="connsiteX43" fmla="*/ 1701800 w 1727249"/>
                <a:gd name="connsiteY43" fmla="*/ 50800 h 1207819"/>
                <a:gd name="connsiteX44" fmla="*/ 1727200 w 1727249"/>
                <a:gd name="connsiteY44" fmla="*/ 0 h 1207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727249" h="1207819">
                  <a:moveTo>
                    <a:pt x="0" y="76200"/>
                  </a:moveTo>
                  <a:cubicBezTo>
                    <a:pt x="8467" y="97367"/>
                    <a:pt x="17395" y="118354"/>
                    <a:pt x="25400" y="139700"/>
                  </a:cubicBezTo>
                  <a:cubicBezTo>
                    <a:pt x="30100" y="152235"/>
                    <a:pt x="31599" y="166098"/>
                    <a:pt x="38100" y="177800"/>
                  </a:cubicBezTo>
                  <a:cubicBezTo>
                    <a:pt x="52925" y="204485"/>
                    <a:pt x="79247" y="225040"/>
                    <a:pt x="88900" y="254000"/>
                  </a:cubicBezTo>
                  <a:cubicBezTo>
                    <a:pt x="93133" y="266700"/>
                    <a:pt x="93381" y="281533"/>
                    <a:pt x="101600" y="292100"/>
                  </a:cubicBezTo>
                  <a:cubicBezTo>
                    <a:pt x="123653" y="320454"/>
                    <a:pt x="157875" y="338412"/>
                    <a:pt x="177800" y="368300"/>
                  </a:cubicBezTo>
                  <a:cubicBezTo>
                    <a:pt x="194733" y="393700"/>
                    <a:pt x="207014" y="422914"/>
                    <a:pt x="228600" y="444500"/>
                  </a:cubicBezTo>
                  <a:cubicBezTo>
                    <a:pt x="241300" y="457200"/>
                    <a:pt x="255673" y="468423"/>
                    <a:pt x="266700" y="482600"/>
                  </a:cubicBezTo>
                  <a:cubicBezTo>
                    <a:pt x="285442" y="506697"/>
                    <a:pt x="300567" y="533400"/>
                    <a:pt x="317500" y="558800"/>
                  </a:cubicBezTo>
                  <a:lnTo>
                    <a:pt x="368300" y="635000"/>
                  </a:lnTo>
                  <a:lnTo>
                    <a:pt x="393700" y="673100"/>
                  </a:lnTo>
                  <a:cubicBezTo>
                    <a:pt x="402167" y="685800"/>
                    <a:pt x="408307" y="700407"/>
                    <a:pt x="419100" y="711200"/>
                  </a:cubicBezTo>
                  <a:cubicBezTo>
                    <a:pt x="444500" y="736600"/>
                    <a:pt x="465412" y="767475"/>
                    <a:pt x="495300" y="787400"/>
                  </a:cubicBezTo>
                  <a:cubicBezTo>
                    <a:pt x="520700" y="804333"/>
                    <a:pt x="547078" y="819884"/>
                    <a:pt x="571500" y="838200"/>
                  </a:cubicBezTo>
                  <a:cubicBezTo>
                    <a:pt x="634511" y="885458"/>
                    <a:pt x="604688" y="864559"/>
                    <a:pt x="660400" y="901700"/>
                  </a:cubicBezTo>
                  <a:cubicBezTo>
                    <a:pt x="668867" y="914400"/>
                    <a:pt x="674313" y="929749"/>
                    <a:pt x="685800" y="939800"/>
                  </a:cubicBezTo>
                  <a:cubicBezTo>
                    <a:pt x="708774" y="959902"/>
                    <a:pt x="762000" y="990600"/>
                    <a:pt x="762000" y="990600"/>
                  </a:cubicBezTo>
                  <a:cubicBezTo>
                    <a:pt x="766233" y="1003300"/>
                    <a:pt x="768199" y="1016998"/>
                    <a:pt x="774700" y="1028700"/>
                  </a:cubicBezTo>
                  <a:cubicBezTo>
                    <a:pt x="799115" y="1072646"/>
                    <a:pt x="825300" y="1111083"/>
                    <a:pt x="863600" y="1143000"/>
                  </a:cubicBezTo>
                  <a:cubicBezTo>
                    <a:pt x="875326" y="1152771"/>
                    <a:pt x="889000" y="1159933"/>
                    <a:pt x="901700" y="1168400"/>
                  </a:cubicBezTo>
                  <a:cubicBezTo>
                    <a:pt x="910167" y="1181100"/>
                    <a:pt x="912928" y="1200831"/>
                    <a:pt x="927100" y="1206500"/>
                  </a:cubicBezTo>
                  <a:cubicBezTo>
                    <a:pt x="952535" y="1216674"/>
                    <a:pt x="995586" y="1164957"/>
                    <a:pt x="1003300" y="1155700"/>
                  </a:cubicBezTo>
                  <a:cubicBezTo>
                    <a:pt x="1048796" y="1101105"/>
                    <a:pt x="1012761" y="1136778"/>
                    <a:pt x="1041400" y="1079500"/>
                  </a:cubicBezTo>
                  <a:cubicBezTo>
                    <a:pt x="1048226" y="1065848"/>
                    <a:pt x="1059227" y="1054652"/>
                    <a:pt x="1066800" y="1041400"/>
                  </a:cubicBezTo>
                  <a:cubicBezTo>
                    <a:pt x="1076193" y="1024962"/>
                    <a:pt x="1080080" y="1005144"/>
                    <a:pt x="1092200" y="990600"/>
                  </a:cubicBezTo>
                  <a:cubicBezTo>
                    <a:pt x="1101971" y="978874"/>
                    <a:pt x="1117600" y="973667"/>
                    <a:pt x="1130300" y="965200"/>
                  </a:cubicBezTo>
                  <a:cubicBezTo>
                    <a:pt x="1138767" y="952500"/>
                    <a:pt x="1148874" y="940752"/>
                    <a:pt x="1155700" y="927100"/>
                  </a:cubicBezTo>
                  <a:cubicBezTo>
                    <a:pt x="1161687" y="915126"/>
                    <a:pt x="1160037" y="899453"/>
                    <a:pt x="1168400" y="889000"/>
                  </a:cubicBezTo>
                  <a:cubicBezTo>
                    <a:pt x="1177935" y="877081"/>
                    <a:pt x="1193800" y="872067"/>
                    <a:pt x="1206500" y="863600"/>
                  </a:cubicBezTo>
                  <a:cubicBezTo>
                    <a:pt x="1238422" y="767835"/>
                    <a:pt x="1195361" y="885877"/>
                    <a:pt x="1244600" y="787400"/>
                  </a:cubicBezTo>
                  <a:cubicBezTo>
                    <a:pt x="1250587" y="775426"/>
                    <a:pt x="1251313" y="761274"/>
                    <a:pt x="1257300" y="749300"/>
                  </a:cubicBezTo>
                  <a:cubicBezTo>
                    <a:pt x="1264126" y="735648"/>
                    <a:pt x="1275874" y="724852"/>
                    <a:pt x="1282700" y="711200"/>
                  </a:cubicBezTo>
                  <a:cubicBezTo>
                    <a:pt x="1288687" y="699226"/>
                    <a:pt x="1287974" y="684239"/>
                    <a:pt x="1295400" y="673100"/>
                  </a:cubicBezTo>
                  <a:cubicBezTo>
                    <a:pt x="1305363" y="658156"/>
                    <a:pt x="1320800" y="647700"/>
                    <a:pt x="1333500" y="635000"/>
                  </a:cubicBezTo>
                  <a:lnTo>
                    <a:pt x="1358900" y="558800"/>
                  </a:lnTo>
                  <a:cubicBezTo>
                    <a:pt x="1367367" y="533400"/>
                    <a:pt x="1358900" y="491067"/>
                    <a:pt x="1384300" y="482600"/>
                  </a:cubicBezTo>
                  <a:lnTo>
                    <a:pt x="1422400" y="469900"/>
                  </a:lnTo>
                  <a:cubicBezTo>
                    <a:pt x="1504979" y="346032"/>
                    <a:pt x="1372578" y="535474"/>
                    <a:pt x="1498600" y="393700"/>
                  </a:cubicBezTo>
                  <a:cubicBezTo>
                    <a:pt x="1518881" y="370884"/>
                    <a:pt x="1532467" y="342900"/>
                    <a:pt x="1549400" y="317500"/>
                  </a:cubicBezTo>
                  <a:cubicBezTo>
                    <a:pt x="1557867" y="304800"/>
                    <a:pt x="1564007" y="290193"/>
                    <a:pt x="1574800" y="279400"/>
                  </a:cubicBezTo>
                  <a:lnTo>
                    <a:pt x="1612900" y="241300"/>
                  </a:lnTo>
                  <a:cubicBezTo>
                    <a:pt x="1621367" y="215900"/>
                    <a:pt x="1623448" y="187377"/>
                    <a:pt x="1638300" y="165100"/>
                  </a:cubicBezTo>
                  <a:cubicBezTo>
                    <a:pt x="1655233" y="139700"/>
                    <a:pt x="1679447" y="117860"/>
                    <a:pt x="1689100" y="88900"/>
                  </a:cubicBezTo>
                  <a:cubicBezTo>
                    <a:pt x="1693333" y="76200"/>
                    <a:pt x="1695813" y="62774"/>
                    <a:pt x="1701800" y="50800"/>
                  </a:cubicBezTo>
                  <a:cubicBezTo>
                    <a:pt x="1729548" y="-4696"/>
                    <a:pt x="1727200" y="31811"/>
                    <a:pt x="1727200"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8572499" y="3681731"/>
              <a:ext cx="1739901" cy="45719"/>
            </a:xfrm>
            <a:custGeom>
              <a:avLst/>
              <a:gdLst>
                <a:gd name="connsiteX0" fmla="*/ 0 w 1397000"/>
                <a:gd name="connsiteY0" fmla="*/ 25400 h 25400"/>
                <a:gd name="connsiteX1" fmla="*/ 558800 w 1397000"/>
                <a:gd name="connsiteY1" fmla="*/ 12700 h 25400"/>
                <a:gd name="connsiteX2" fmla="*/ 762000 w 1397000"/>
                <a:gd name="connsiteY2" fmla="*/ 0 h 25400"/>
                <a:gd name="connsiteX3" fmla="*/ 1397000 w 1397000"/>
                <a:gd name="connsiteY3" fmla="*/ 12700 h 25400"/>
              </a:gdLst>
              <a:ahLst/>
              <a:cxnLst>
                <a:cxn ang="0">
                  <a:pos x="connsiteX0" y="connsiteY0"/>
                </a:cxn>
                <a:cxn ang="0">
                  <a:pos x="connsiteX1" y="connsiteY1"/>
                </a:cxn>
                <a:cxn ang="0">
                  <a:pos x="connsiteX2" y="connsiteY2"/>
                </a:cxn>
                <a:cxn ang="0">
                  <a:pos x="connsiteX3" y="connsiteY3"/>
                </a:cxn>
              </a:cxnLst>
              <a:rect l="l" t="t" r="r" b="b"/>
              <a:pathLst>
                <a:path w="1397000" h="25400">
                  <a:moveTo>
                    <a:pt x="0" y="25400"/>
                  </a:moveTo>
                  <a:lnTo>
                    <a:pt x="558800" y="12700"/>
                  </a:lnTo>
                  <a:cubicBezTo>
                    <a:pt x="626628" y="10439"/>
                    <a:pt x="694135" y="0"/>
                    <a:pt x="762000" y="0"/>
                  </a:cubicBezTo>
                  <a:cubicBezTo>
                    <a:pt x="973709" y="0"/>
                    <a:pt x="1185291" y="12700"/>
                    <a:pt x="1397000" y="1270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8871155" y="3584218"/>
              <a:ext cx="144094" cy="116193"/>
            </a:xfrm>
            <a:custGeom>
              <a:avLst/>
              <a:gdLst>
                <a:gd name="connsiteX0" fmla="*/ 58993 w 121723"/>
                <a:gd name="connsiteY0" fmla="*/ 87978 h 87978"/>
                <a:gd name="connsiteX1" fmla="*/ 36871 w 121723"/>
                <a:gd name="connsiteY1" fmla="*/ 51107 h 87978"/>
                <a:gd name="connsiteX2" fmla="*/ 14748 w 121723"/>
                <a:gd name="connsiteY2" fmla="*/ 36359 h 87978"/>
                <a:gd name="connsiteX3" fmla="*/ 0 w 121723"/>
                <a:gd name="connsiteY3" fmla="*/ 14236 h 87978"/>
                <a:gd name="connsiteX4" fmla="*/ 117987 w 121723"/>
                <a:gd name="connsiteY4" fmla="*/ 14236 h 87978"/>
                <a:gd name="connsiteX5" fmla="*/ 110613 w 121723"/>
                <a:gd name="connsiteY5" fmla="*/ 43733 h 87978"/>
                <a:gd name="connsiteX6" fmla="*/ 88490 w 121723"/>
                <a:gd name="connsiteY6" fmla="*/ 51107 h 87978"/>
                <a:gd name="connsiteX7" fmla="*/ 58993 w 121723"/>
                <a:gd name="connsiteY7" fmla="*/ 87978 h 87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723" h="87978">
                  <a:moveTo>
                    <a:pt x="58993" y="87978"/>
                  </a:moveTo>
                  <a:cubicBezTo>
                    <a:pt x="50390" y="87978"/>
                    <a:pt x="46199" y="61989"/>
                    <a:pt x="36871" y="51107"/>
                  </a:cubicBezTo>
                  <a:cubicBezTo>
                    <a:pt x="31103" y="44378"/>
                    <a:pt x="21015" y="42626"/>
                    <a:pt x="14748" y="36359"/>
                  </a:cubicBezTo>
                  <a:cubicBezTo>
                    <a:pt x="8481" y="30092"/>
                    <a:pt x="4916" y="21610"/>
                    <a:pt x="0" y="14236"/>
                  </a:cubicBezTo>
                  <a:cubicBezTo>
                    <a:pt x="41143" y="522"/>
                    <a:pt x="61309" y="-9380"/>
                    <a:pt x="117987" y="14236"/>
                  </a:cubicBezTo>
                  <a:cubicBezTo>
                    <a:pt x="127342" y="18134"/>
                    <a:pt x="116944" y="35819"/>
                    <a:pt x="110613" y="43733"/>
                  </a:cubicBezTo>
                  <a:cubicBezTo>
                    <a:pt x="105757" y="49803"/>
                    <a:pt x="94958" y="46795"/>
                    <a:pt x="88490" y="51107"/>
                  </a:cubicBezTo>
                  <a:cubicBezTo>
                    <a:pt x="86445" y="52471"/>
                    <a:pt x="67596" y="87978"/>
                    <a:pt x="58993" y="8797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a:stCxn id="4" idx="28"/>
            </p:cNvCxnSpPr>
            <p:nvPr/>
          </p:nvCxnSpPr>
          <p:spPr>
            <a:xfrm>
              <a:off x="9861043" y="4493358"/>
              <a:ext cx="870457" cy="244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9810243" y="4565650"/>
              <a:ext cx="921257" cy="3908"/>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0731500" y="3181350"/>
              <a:ext cx="0" cy="1766619"/>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0731500" y="4947969"/>
              <a:ext cx="5778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11322050" y="3181350"/>
              <a:ext cx="0" cy="1766619"/>
            </a:xfrm>
            <a:prstGeom prst="line">
              <a:avLst/>
            </a:prstGeom>
          </p:spPr>
          <p:style>
            <a:lnRef idx="1">
              <a:schemeClr val="accent1"/>
            </a:lnRef>
            <a:fillRef idx="0">
              <a:schemeClr val="accent1"/>
            </a:fillRef>
            <a:effectRef idx="0">
              <a:schemeClr val="accent1"/>
            </a:effectRef>
            <a:fontRef idx="minor">
              <a:schemeClr val="tx1"/>
            </a:fontRef>
          </p:style>
        </p:cxnSp>
        <p:sp>
          <p:nvSpPr>
            <p:cNvPr id="33" name="Freeform 32"/>
            <p:cNvSpPr/>
            <p:nvPr/>
          </p:nvSpPr>
          <p:spPr>
            <a:xfrm>
              <a:off x="10737850" y="3694431"/>
              <a:ext cx="571500" cy="14763"/>
            </a:xfrm>
            <a:custGeom>
              <a:avLst/>
              <a:gdLst>
                <a:gd name="connsiteX0" fmla="*/ 0 w 571500"/>
                <a:gd name="connsiteY0" fmla="*/ 13969 h 14763"/>
                <a:gd name="connsiteX1" fmla="*/ 44450 w 571500"/>
                <a:gd name="connsiteY1" fmla="*/ 7619 h 14763"/>
                <a:gd name="connsiteX2" fmla="*/ 495300 w 571500"/>
                <a:gd name="connsiteY2" fmla="*/ 7619 h 14763"/>
                <a:gd name="connsiteX3" fmla="*/ 571500 w 571500"/>
                <a:gd name="connsiteY3" fmla="*/ 13969 h 14763"/>
              </a:gdLst>
              <a:ahLst/>
              <a:cxnLst>
                <a:cxn ang="0">
                  <a:pos x="connsiteX0" y="connsiteY0"/>
                </a:cxn>
                <a:cxn ang="0">
                  <a:pos x="connsiteX1" y="connsiteY1"/>
                </a:cxn>
                <a:cxn ang="0">
                  <a:pos x="connsiteX2" y="connsiteY2"/>
                </a:cxn>
                <a:cxn ang="0">
                  <a:pos x="connsiteX3" y="connsiteY3"/>
                </a:cxn>
              </a:cxnLst>
              <a:rect l="l" t="t" r="r" b="b"/>
              <a:pathLst>
                <a:path w="571500" h="14763">
                  <a:moveTo>
                    <a:pt x="0" y="13969"/>
                  </a:moveTo>
                  <a:cubicBezTo>
                    <a:pt x="14817" y="11852"/>
                    <a:pt x="29544" y="8974"/>
                    <a:pt x="44450" y="7619"/>
                  </a:cubicBezTo>
                  <a:cubicBezTo>
                    <a:pt x="210395" y="-7467"/>
                    <a:pt x="285207" y="3867"/>
                    <a:pt x="495300" y="7619"/>
                  </a:cubicBezTo>
                  <a:cubicBezTo>
                    <a:pt x="537128" y="18076"/>
                    <a:pt x="511973" y="13969"/>
                    <a:pt x="571500" y="1396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p:nvPr/>
          </p:nvSpPr>
          <p:spPr>
            <a:xfrm>
              <a:off x="10776156" y="3600820"/>
              <a:ext cx="88695" cy="80911"/>
            </a:xfrm>
            <a:custGeom>
              <a:avLst/>
              <a:gdLst>
                <a:gd name="connsiteX0" fmla="*/ 58993 w 121723"/>
                <a:gd name="connsiteY0" fmla="*/ 87978 h 87978"/>
                <a:gd name="connsiteX1" fmla="*/ 36871 w 121723"/>
                <a:gd name="connsiteY1" fmla="*/ 51107 h 87978"/>
                <a:gd name="connsiteX2" fmla="*/ 14748 w 121723"/>
                <a:gd name="connsiteY2" fmla="*/ 36359 h 87978"/>
                <a:gd name="connsiteX3" fmla="*/ 0 w 121723"/>
                <a:gd name="connsiteY3" fmla="*/ 14236 h 87978"/>
                <a:gd name="connsiteX4" fmla="*/ 117987 w 121723"/>
                <a:gd name="connsiteY4" fmla="*/ 14236 h 87978"/>
                <a:gd name="connsiteX5" fmla="*/ 110613 w 121723"/>
                <a:gd name="connsiteY5" fmla="*/ 43733 h 87978"/>
                <a:gd name="connsiteX6" fmla="*/ 88490 w 121723"/>
                <a:gd name="connsiteY6" fmla="*/ 51107 h 87978"/>
                <a:gd name="connsiteX7" fmla="*/ 58993 w 121723"/>
                <a:gd name="connsiteY7" fmla="*/ 87978 h 87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723" h="87978">
                  <a:moveTo>
                    <a:pt x="58993" y="87978"/>
                  </a:moveTo>
                  <a:cubicBezTo>
                    <a:pt x="50390" y="87978"/>
                    <a:pt x="46199" y="61989"/>
                    <a:pt x="36871" y="51107"/>
                  </a:cubicBezTo>
                  <a:cubicBezTo>
                    <a:pt x="31103" y="44378"/>
                    <a:pt x="21015" y="42626"/>
                    <a:pt x="14748" y="36359"/>
                  </a:cubicBezTo>
                  <a:cubicBezTo>
                    <a:pt x="8481" y="30092"/>
                    <a:pt x="4916" y="21610"/>
                    <a:pt x="0" y="14236"/>
                  </a:cubicBezTo>
                  <a:cubicBezTo>
                    <a:pt x="41143" y="522"/>
                    <a:pt x="61309" y="-9380"/>
                    <a:pt x="117987" y="14236"/>
                  </a:cubicBezTo>
                  <a:cubicBezTo>
                    <a:pt x="127342" y="18134"/>
                    <a:pt x="116944" y="35819"/>
                    <a:pt x="110613" y="43733"/>
                  </a:cubicBezTo>
                  <a:cubicBezTo>
                    <a:pt x="105757" y="49803"/>
                    <a:pt x="94958" y="46795"/>
                    <a:pt x="88490" y="51107"/>
                  </a:cubicBezTo>
                  <a:cubicBezTo>
                    <a:pt x="86445" y="52471"/>
                    <a:pt x="67596" y="87978"/>
                    <a:pt x="58993" y="8797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34"/>
            <p:cNvSpPr/>
            <p:nvPr/>
          </p:nvSpPr>
          <p:spPr>
            <a:xfrm>
              <a:off x="11020425" y="3584218"/>
              <a:ext cx="168275" cy="97513"/>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11104562" y="2641600"/>
              <a:ext cx="260350" cy="2730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p:cNvCxnSpPr>
              <a:stCxn id="35" idx="0"/>
            </p:cNvCxnSpPr>
            <p:nvPr/>
          </p:nvCxnSpPr>
          <p:spPr>
            <a:xfrm flipH="1" flipV="1">
              <a:off x="11104562" y="2778125"/>
              <a:ext cx="1" cy="806093"/>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36" idx="6"/>
            </p:cNvCxnSpPr>
            <p:nvPr/>
          </p:nvCxnSpPr>
          <p:spPr>
            <a:xfrm>
              <a:off x="11364912" y="2778125"/>
              <a:ext cx="0" cy="517525"/>
            </a:xfrm>
            <a:prstGeom prst="line">
              <a:avLst/>
            </a:prstGeom>
          </p:spPr>
          <p:style>
            <a:lnRef idx="1">
              <a:schemeClr val="accent1"/>
            </a:lnRef>
            <a:fillRef idx="0">
              <a:schemeClr val="accent1"/>
            </a:fillRef>
            <a:effectRef idx="0">
              <a:schemeClr val="accent1"/>
            </a:effectRef>
            <a:fontRef idx="minor">
              <a:schemeClr val="tx1"/>
            </a:fontRef>
          </p:style>
        </p:cxnSp>
        <p:sp>
          <p:nvSpPr>
            <p:cNvPr id="41" name="Rounded Rectangle 40"/>
            <p:cNvSpPr/>
            <p:nvPr/>
          </p:nvSpPr>
          <p:spPr>
            <a:xfrm>
              <a:off x="11349036" y="3282950"/>
              <a:ext cx="128588" cy="698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Arrow Connector 42"/>
            <p:cNvCxnSpPr>
              <a:endCxn id="36" idx="7"/>
            </p:cNvCxnSpPr>
            <p:nvPr/>
          </p:nvCxnSpPr>
          <p:spPr>
            <a:xfrm flipV="1">
              <a:off x="11234737" y="2681587"/>
              <a:ext cx="92048" cy="965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46" name="TextBox 45"/>
          <p:cNvSpPr txBox="1"/>
          <p:nvPr/>
        </p:nvSpPr>
        <p:spPr>
          <a:xfrm>
            <a:off x="8407597" y="2868387"/>
            <a:ext cx="1625766" cy="307777"/>
          </a:xfrm>
          <a:prstGeom prst="rect">
            <a:avLst/>
          </a:prstGeom>
          <a:noFill/>
        </p:spPr>
        <p:txBody>
          <a:bodyPr wrap="none" rtlCol="0">
            <a:spAutoFit/>
          </a:bodyPr>
          <a:lstStyle/>
          <a:p>
            <a:r>
              <a:rPr lang="en-US" sz="1400" dirty="0"/>
              <a:t>Stream/Channel</a:t>
            </a:r>
          </a:p>
        </p:txBody>
      </p:sp>
      <p:sp>
        <p:nvSpPr>
          <p:cNvPr id="47" name="TextBox 46"/>
          <p:cNvSpPr txBox="1"/>
          <p:nvPr/>
        </p:nvSpPr>
        <p:spPr>
          <a:xfrm>
            <a:off x="10317368" y="2424940"/>
            <a:ext cx="511679" cy="307777"/>
          </a:xfrm>
          <a:prstGeom prst="rect">
            <a:avLst/>
          </a:prstGeom>
          <a:noFill/>
        </p:spPr>
        <p:txBody>
          <a:bodyPr wrap="none" rtlCol="0">
            <a:spAutoFit/>
          </a:bodyPr>
          <a:lstStyle/>
          <a:p>
            <a:r>
              <a:rPr lang="en-US" sz="1400" dirty="0"/>
              <a:t>Dial</a:t>
            </a:r>
          </a:p>
        </p:txBody>
      </p:sp>
      <p:sp>
        <p:nvSpPr>
          <p:cNvPr id="48" name="TextBox 47"/>
          <p:cNvSpPr txBox="1"/>
          <p:nvPr/>
        </p:nvSpPr>
        <p:spPr>
          <a:xfrm>
            <a:off x="11150805" y="3362523"/>
            <a:ext cx="916869" cy="523220"/>
          </a:xfrm>
          <a:prstGeom prst="rect">
            <a:avLst/>
          </a:prstGeom>
          <a:noFill/>
        </p:spPr>
        <p:txBody>
          <a:bodyPr wrap="square" rtlCol="0">
            <a:spAutoFit/>
          </a:bodyPr>
          <a:lstStyle/>
          <a:p>
            <a:r>
              <a:rPr lang="en-US" sz="1400" dirty="0"/>
              <a:t>Counterweight</a:t>
            </a:r>
          </a:p>
        </p:txBody>
      </p:sp>
      <p:sp>
        <p:nvSpPr>
          <p:cNvPr id="49" name="TextBox 48"/>
          <p:cNvSpPr txBox="1"/>
          <p:nvPr/>
        </p:nvSpPr>
        <p:spPr>
          <a:xfrm>
            <a:off x="11252201" y="4110020"/>
            <a:ext cx="607859" cy="307777"/>
          </a:xfrm>
          <a:prstGeom prst="rect">
            <a:avLst/>
          </a:prstGeom>
          <a:noFill/>
        </p:spPr>
        <p:txBody>
          <a:bodyPr wrap="none" rtlCol="0">
            <a:spAutoFit/>
          </a:bodyPr>
          <a:lstStyle/>
          <a:p>
            <a:r>
              <a:rPr lang="en-US" sz="1400" dirty="0"/>
              <a:t>Float</a:t>
            </a:r>
          </a:p>
        </p:txBody>
      </p:sp>
      <p:sp>
        <p:nvSpPr>
          <p:cNvPr id="50" name="TextBox 49"/>
          <p:cNvSpPr txBox="1"/>
          <p:nvPr/>
        </p:nvSpPr>
        <p:spPr>
          <a:xfrm>
            <a:off x="9690033" y="4789073"/>
            <a:ext cx="793612" cy="523220"/>
          </a:xfrm>
          <a:prstGeom prst="rect">
            <a:avLst/>
          </a:prstGeom>
          <a:noFill/>
        </p:spPr>
        <p:txBody>
          <a:bodyPr wrap="square" rtlCol="0">
            <a:spAutoFit/>
          </a:bodyPr>
          <a:lstStyle/>
          <a:p>
            <a:r>
              <a:rPr lang="en-US" sz="1400" dirty="0"/>
              <a:t>Intake Pipe</a:t>
            </a:r>
          </a:p>
        </p:txBody>
      </p:sp>
      <p:sp>
        <p:nvSpPr>
          <p:cNvPr id="51" name="TextBox 50"/>
          <p:cNvSpPr txBox="1"/>
          <p:nvPr/>
        </p:nvSpPr>
        <p:spPr>
          <a:xfrm>
            <a:off x="11477624" y="2681587"/>
            <a:ext cx="683200" cy="307777"/>
          </a:xfrm>
          <a:prstGeom prst="rect">
            <a:avLst/>
          </a:prstGeom>
          <a:noFill/>
        </p:spPr>
        <p:txBody>
          <a:bodyPr wrap="none" rtlCol="0">
            <a:spAutoFit/>
          </a:bodyPr>
          <a:lstStyle/>
          <a:p>
            <a:r>
              <a:rPr lang="en-US" sz="1400" dirty="0"/>
              <a:t>Pulley</a:t>
            </a:r>
          </a:p>
        </p:txBody>
      </p:sp>
      <p:cxnSp>
        <p:nvCxnSpPr>
          <p:cNvPr id="55" name="Straight Connector 54"/>
          <p:cNvCxnSpPr>
            <a:stCxn id="47" idx="3"/>
            <a:endCxn id="44" idx="1"/>
          </p:cNvCxnSpPr>
          <p:nvPr/>
        </p:nvCxnSpPr>
        <p:spPr>
          <a:xfrm>
            <a:off x="10829047" y="2578829"/>
            <a:ext cx="71859" cy="55885"/>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p:cNvCxnSpPr>
            <a:endCxn id="51" idx="1"/>
          </p:cNvCxnSpPr>
          <p:nvPr/>
        </p:nvCxnSpPr>
        <p:spPr>
          <a:xfrm>
            <a:off x="11149241" y="2776283"/>
            <a:ext cx="328383" cy="59193"/>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11290590" y="3320818"/>
            <a:ext cx="239255" cy="106686"/>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a:endCxn id="49" idx="1"/>
          </p:cNvCxnSpPr>
          <p:nvPr/>
        </p:nvCxnSpPr>
        <p:spPr>
          <a:xfrm>
            <a:off x="10911909" y="3683574"/>
            <a:ext cx="340292" cy="580335"/>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p:cNvCxnSpPr>
            <a:endCxn id="50" idx="0"/>
          </p:cNvCxnSpPr>
          <p:nvPr/>
        </p:nvCxnSpPr>
        <p:spPr>
          <a:xfrm>
            <a:off x="10020090" y="4545372"/>
            <a:ext cx="66749" cy="243701"/>
          </a:xfrm>
          <a:prstGeom prst="line">
            <a:avLst/>
          </a:prstGeom>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10829047" y="5606655"/>
            <a:ext cx="1116011" cy="307777"/>
          </a:xfrm>
          <a:prstGeom prst="rect">
            <a:avLst/>
          </a:prstGeom>
          <a:noFill/>
        </p:spPr>
        <p:txBody>
          <a:bodyPr wrap="none" rtlCol="0">
            <a:spAutoFit/>
          </a:bodyPr>
          <a:lstStyle/>
          <a:p>
            <a:r>
              <a:rPr lang="en-US" sz="1400" dirty="0"/>
              <a:t>Stilling Well</a:t>
            </a:r>
          </a:p>
        </p:txBody>
      </p:sp>
      <p:cxnSp>
        <p:nvCxnSpPr>
          <p:cNvPr id="68" name="Straight Connector 67"/>
          <p:cNvCxnSpPr/>
          <p:nvPr/>
        </p:nvCxnSpPr>
        <p:spPr>
          <a:xfrm>
            <a:off x="10900906" y="4939996"/>
            <a:ext cx="217944" cy="62173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19928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5516" y="624110"/>
            <a:ext cx="8911687" cy="1280890"/>
          </a:xfrm>
        </p:spPr>
        <p:txBody>
          <a:bodyPr/>
          <a:lstStyle/>
          <a:p>
            <a:r>
              <a:rPr lang="en-US" dirty="0"/>
              <a:t>MANUAL/NON-RECORDING STAGE GAUGES</a:t>
            </a:r>
          </a:p>
        </p:txBody>
      </p:sp>
      <p:sp>
        <p:nvSpPr>
          <p:cNvPr id="3" name="Content Placeholder 2"/>
          <p:cNvSpPr>
            <a:spLocks noGrp="1"/>
          </p:cNvSpPr>
          <p:nvPr>
            <p:ph idx="1"/>
          </p:nvPr>
        </p:nvSpPr>
        <p:spPr>
          <a:xfrm>
            <a:off x="1402517" y="1905000"/>
            <a:ext cx="6604084" cy="4590791"/>
          </a:xfrm>
        </p:spPr>
        <p:txBody>
          <a:bodyPr/>
          <a:lstStyle/>
          <a:p>
            <a:r>
              <a:rPr lang="en-US" sz="2000" dirty="0">
                <a:solidFill>
                  <a:srgbClr val="0070C0"/>
                </a:solidFill>
              </a:rPr>
              <a:t>Float Type Gauge:</a:t>
            </a:r>
          </a:p>
          <a:p>
            <a:pPr lvl="1"/>
            <a:endParaRPr lang="en-US" dirty="0"/>
          </a:p>
        </p:txBody>
      </p:sp>
      <p:pic>
        <p:nvPicPr>
          <p:cNvPr id="5" name="Picture 4"/>
          <p:cNvPicPr>
            <a:picLocks noChangeAspect="1"/>
          </p:cNvPicPr>
          <p:nvPr/>
        </p:nvPicPr>
        <p:blipFill>
          <a:blip r:embed="rId2"/>
          <a:stretch>
            <a:fillRect/>
          </a:stretch>
        </p:blipFill>
        <p:spPr>
          <a:xfrm>
            <a:off x="4160168" y="2251400"/>
            <a:ext cx="4340723" cy="4398389"/>
          </a:xfrm>
          <a:prstGeom prst="rect">
            <a:avLst/>
          </a:prstGeom>
        </p:spPr>
      </p:pic>
      <p:pic>
        <p:nvPicPr>
          <p:cNvPr id="7" name="Picture 6"/>
          <p:cNvPicPr>
            <a:picLocks noChangeAspect="1"/>
          </p:cNvPicPr>
          <p:nvPr/>
        </p:nvPicPr>
        <p:blipFill>
          <a:blip r:embed="rId3"/>
          <a:stretch>
            <a:fillRect/>
          </a:stretch>
        </p:blipFill>
        <p:spPr>
          <a:xfrm>
            <a:off x="9672310" y="787896"/>
            <a:ext cx="2175783" cy="6070104"/>
          </a:xfrm>
          <a:prstGeom prst="rect">
            <a:avLst/>
          </a:prstGeom>
        </p:spPr>
      </p:pic>
    </p:spTree>
    <p:extLst>
      <p:ext uri="{BB962C8B-B14F-4D97-AF65-F5344CB8AC3E}">
        <p14:creationId xmlns:p14="http://schemas.microsoft.com/office/powerpoint/2010/main" val="16315659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5751" y="690284"/>
            <a:ext cx="8911687" cy="1280890"/>
          </a:xfrm>
        </p:spPr>
        <p:txBody>
          <a:bodyPr/>
          <a:lstStyle/>
          <a:p>
            <a:r>
              <a:rPr lang="en-US" dirty="0"/>
              <a:t>MANUAL/NON-RECORDING STAGE GAUGES</a:t>
            </a:r>
          </a:p>
        </p:txBody>
      </p:sp>
      <p:sp>
        <p:nvSpPr>
          <p:cNvPr id="3" name="Content Placeholder 2"/>
          <p:cNvSpPr>
            <a:spLocks noGrp="1"/>
          </p:cNvSpPr>
          <p:nvPr>
            <p:ph idx="1"/>
          </p:nvPr>
        </p:nvSpPr>
        <p:spPr>
          <a:xfrm>
            <a:off x="1625516" y="2032000"/>
            <a:ext cx="6604084" cy="4590791"/>
          </a:xfrm>
        </p:spPr>
        <p:txBody>
          <a:bodyPr/>
          <a:lstStyle/>
          <a:p>
            <a:pPr algn="just"/>
            <a:r>
              <a:rPr lang="en-US" sz="2000" dirty="0">
                <a:solidFill>
                  <a:srgbClr val="0070C0"/>
                </a:solidFill>
              </a:rPr>
              <a:t>Electronic Tape Gauge:</a:t>
            </a:r>
          </a:p>
          <a:p>
            <a:pPr lvl="1" algn="just"/>
            <a:r>
              <a:rPr lang="en-US" dirty="0"/>
              <a:t>It consists of a steel tape graduated in feet , a cylindrical weight, a reel for the tape, a battery, a voltmeter</a:t>
            </a:r>
          </a:p>
          <a:p>
            <a:pPr lvl="1" algn="just"/>
            <a:r>
              <a:rPr lang="en-US" dirty="0"/>
              <a:t>One terminal of the battery is attached to the ground connection and the other terminal to voltmeter</a:t>
            </a:r>
          </a:p>
          <a:p>
            <a:pPr lvl="1" algn="just"/>
            <a:r>
              <a:rPr lang="en-US" dirty="0"/>
              <a:t>Other terminal  of the voltmeter is connected through the frame reel to tape and weight</a:t>
            </a:r>
          </a:p>
          <a:p>
            <a:pPr lvl="1" algn="just"/>
            <a:r>
              <a:rPr lang="en-US" dirty="0"/>
              <a:t>The weight is lowered until it contacts the water surface, this contact completes the electric circuit and produces a signal on voltmeter</a:t>
            </a:r>
          </a:p>
          <a:p>
            <a:pPr lvl="1" algn="just"/>
            <a:r>
              <a:rPr lang="en-US" dirty="0"/>
              <a:t>The tape reading is then taken</a:t>
            </a:r>
          </a:p>
          <a:p>
            <a:pPr lvl="1" algn="just"/>
            <a:endParaRPr lang="en-US" dirty="0"/>
          </a:p>
        </p:txBody>
      </p:sp>
      <p:grpSp>
        <p:nvGrpSpPr>
          <p:cNvPr id="112" name="Group 111"/>
          <p:cNvGrpSpPr/>
          <p:nvPr/>
        </p:nvGrpSpPr>
        <p:grpSpPr>
          <a:xfrm>
            <a:off x="8622706" y="1779018"/>
            <a:ext cx="3305437" cy="1535660"/>
            <a:chOff x="8808869" y="1996140"/>
            <a:chExt cx="3305437" cy="1535660"/>
          </a:xfrm>
        </p:grpSpPr>
        <p:grpSp>
          <p:nvGrpSpPr>
            <p:cNvPr id="111" name="Group 110"/>
            <p:cNvGrpSpPr/>
            <p:nvPr/>
          </p:nvGrpSpPr>
          <p:grpSpPr>
            <a:xfrm>
              <a:off x="8922871" y="1996140"/>
              <a:ext cx="3191435" cy="1535660"/>
              <a:chOff x="8922871" y="1996140"/>
              <a:chExt cx="3191435" cy="1535660"/>
            </a:xfrm>
          </p:grpSpPr>
          <p:sp>
            <p:nvSpPr>
              <p:cNvPr id="25" name="Oval 24"/>
              <p:cNvSpPr/>
              <p:nvPr/>
            </p:nvSpPr>
            <p:spPr>
              <a:xfrm>
                <a:off x="10171953" y="1996140"/>
                <a:ext cx="376518" cy="3683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cxnSp>
            <p:nvCxnSpPr>
              <p:cNvPr id="7" name="Straight Connector 6"/>
              <p:cNvCxnSpPr/>
              <p:nvPr/>
            </p:nvCxnSpPr>
            <p:spPr>
              <a:xfrm flipV="1">
                <a:off x="8922871" y="2622884"/>
                <a:ext cx="509887"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9156032" y="2177716"/>
                <a:ext cx="12031" cy="445169"/>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9168063" y="2177716"/>
                <a:ext cx="49329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9661358" y="2056064"/>
                <a:ext cx="0" cy="241967"/>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a:off x="9729537" y="2115671"/>
                <a:ext cx="157" cy="130217"/>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9789854" y="2059057"/>
                <a:ext cx="0" cy="241967"/>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a:off x="9858033" y="2118664"/>
                <a:ext cx="157" cy="130217"/>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a:endCxn id="25" idx="2"/>
              </p:cNvCxnSpPr>
              <p:nvPr/>
            </p:nvCxnSpPr>
            <p:spPr>
              <a:xfrm>
                <a:off x="9858033" y="2177047"/>
                <a:ext cx="313920" cy="3243"/>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10558696" y="2173804"/>
                <a:ext cx="313920" cy="3243"/>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V="1">
                <a:off x="10872616" y="2168757"/>
                <a:ext cx="1722" cy="735808"/>
              </a:xfrm>
              <a:prstGeom prst="line">
                <a:avLst/>
              </a:prstGeom>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10775579" y="2904565"/>
                <a:ext cx="203200" cy="1374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3" name="Straight Connector 62"/>
              <p:cNvCxnSpPr/>
              <p:nvPr/>
            </p:nvCxnSpPr>
            <p:spPr>
              <a:xfrm>
                <a:off x="10363202" y="3089837"/>
                <a:ext cx="1068687" cy="2197"/>
              </a:xfrm>
              <a:prstGeom prst="line">
                <a:avLst/>
              </a:prstGeom>
            </p:spPr>
            <p:style>
              <a:lnRef idx="1">
                <a:schemeClr val="accent1"/>
              </a:lnRef>
              <a:fillRef idx="0">
                <a:schemeClr val="accent1"/>
              </a:fillRef>
              <a:effectRef idx="0">
                <a:schemeClr val="accent1"/>
              </a:effectRef>
              <a:fontRef idx="minor">
                <a:schemeClr val="tx1"/>
              </a:fontRef>
            </p:style>
          </p:cxnSp>
          <p:sp>
            <p:nvSpPr>
              <p:cNvPr id="39" name="Isosceles Triangle 38"/>
              <p:cNvSpPr/>
              <p:nvPr/>
            </p:nvSpPr>
            <p:spPr>
              <a:xfrm rot="10800000">
                <a:off x="10440901" y="2994210"/>
                <a:ext cx="77693" cy="6574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0" name="Straight Arrow Connector 59"/>
              <p:cNvCxnSpPr/>
              <p:nvPr/>
            </p:nvCxnSpPr>
            <p:spPr>
              <a:xfrm flipV="1">
                <a:off x="10328687" y="2049934"/>
                <a:ext cx="136109" cy="1948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10136248" y="2005275"/>
                <a:ext cx="233561" cy="307777"/>
              </a:xfrm>
              <a:prstGeom prst="rect">
                <a:avLst/>
              </a:prstGeom>
              <a:noFill/>
            </p:spPr>
            <p:txBody>
              <a:bodyPr wrap="square" rtlCol="0">
                <a:spAutoFit/>
              </a:bodyPr>
              <a:lstStyle/>
              <a:p>
                <a:r>
                  <a:rPr lang="en-US" sz="1400" dirty="0"/>
                  <a:t>V</a:t>
                </a:r>
              </a:p>
            </p:txBody>
          </p:sp>
          <p:sp>
            <p:nvSpPr>
              <p:cNvPr id="69" name="TextBox 68"/>
              <p:cNvSpPr txBox="1"/>
              <p:nvPr/>
            </p:nvSpPr>
            <p:spPr>
              <a:xfrm>
                <a:off x="11200999" y="2244767"/>
                <a:ext cx="623889" cy="307777"/>
              </a:xfrm>
              <a:prstGeom prst="rect">
                <a:avLst/>
              </a:prstGeom>
              <a:noFill/>
            </p:spPr>
            <p:txBody>
              <a:bodyPr wrap="none" rtlCol="0">
                <a:spAutoFit/>
              </a:bodyPr>
              <a:lstStyle/>
              <a:p>
                <a:r>
                  <a:rPr lang="en-US" sz="1400" dirty="0"/>
                  <a:t>Tape</a:t>
                </a:r>
              </a:p>
            </p:txBody>
          </p:sp>
          <p:cxnSp>
            <p:nvCxnSpPr>
              <p:cNvPr id="70" name="Straight Connector 69"/>
              <p:cNvCxnSpPr>
                <a:endCxn id="69" idx="1"/>
              </p:cNvCxnSpPr>
              <p:nvPr/>
            </p:nvCxnSpPr>
            <p:spPr>
              <a:xfrm>
                <a:off x="10872616" y="2339463"/>
                <a:ext cx="328383" cy="59193"/>
              </a:xfrm>
              <a:prstGeom prst="line">
                <a:avLst/>
              </a:prstGeom>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11307160" y="3224023"/>
                <a:ext cx="807146" cy="307777"/>
              </a:xfrm>
              <a:prstGeom prst="rect">
                <a:avLst/>
              </a:prstGeom>
              <a:noFill/>
            </p:spPr>
            <p:txBody>
              <a:bodyPr wrap="square" rtlCol="0">
                <a:spAutoFit/>
              </a:bodyPr>
              <a:lstStyle/>
              <a:p>
                <a:r>
                  <a:rPr lang="en-US" sz="1400" dirty="0"/>
                  <a:t>Weight</a:t>
                </a:r>
              </a:p>
            </p:txBody>
          </p:sp>
          <p:cxnSp>
            <p:nvCxnSpPr>
              <p:cNvPr id="72" name="Straight Connector 71"/>
              <p:cNvCxnSpPr>
                <a:stCxn id="31" idx="3"/>
                <a:endCxn id="71" idx="1"/>
              </p:cNvCxnSpPr>
              <p:nvPr/>
            </p:nvCxnSpPr>
            <p:spPr>
              <a:xfrm>
                <a:off x="10978779" y="2973295"/>
                <a:ext cx="328381" cy="404617"/>
              </a:xfrm>
              <a:prstGeom prst="line">
                <a:avLst/>
              </a:prstGeom>
            </p:spPr>
            <p:style>
              <a:lnRef idx="1">
                <a:schemeClr val="accent1"/>
              </a:lnRef>
              <a:fillRef idx="0">
                <a:schemeClr val="accent1"/>
              </a:fillRef>
              <a:effectRef idx="0">
                <a:schemeClr val="accent1"/>
              </a:effectRef>
              <a:fontRef idx="minor">
                <a:schemeClr val="tx1"/>
              </a:fontRef>
            </p:style>
          </p:cxnSp>
        </p:grpSp>
        <p:sp>
          <p:nvSpPr>
            <p:cNvPr id="77" name="TextBox 76"/>
            <p:cNvSpPr txBox="1"/>
            <p:nvPr/>
          </p:nvSpPr>
          <p:spPr>
            <a:xfrm>
              <a:off x="8808869" y="2665517"/>
              <a:ext cx="854721" cy="307777"/>
            </a:xfrm>
            <a:prstGeom prst="rect">
              <a:avLst/>
            </a:prstGeom>
            <a:noFill/>
          </p:spPr>
          <p:txBody>
            <a:bodyPr wrap="none" rtlCol="0">
              <a:spAutoFit/>
            </a:bodyPr>
            <a:lstStyle/>
            <a:p>
              <a:r>
                <a:rPr lang="en-US" sz="1400" dirty="0"/>
                <a:t>Ground</a:t>
              </a:r>
            </a:p>
          </p:txBody>
        </p:sp>
      </p:grpSp>
      <p:grpSp>
        <p:nvGrpSpPr>
          <p:cNvPr id="113" name="Group 112"/>
          <p:cNvGrpSpPr/>
          <p:nvPr/>
        </p:nvGrpSpPr>
        <p:grpSpPr>
          <a:xfrm>
            <a:off x="8596803" y="3819001"/>
            <a:ext cx="3146033" cy="2433904"/>
            <a:chOff x="8821519" y="3794079"/>
            <a:chExt cx="3146033" cy="2433904"/>
          </a:xfrm>
        </p:grpSpPr>
        <p:sp>
          <p:nvSpPr>
            <p:cNvPr id="78" name="Oval 77"/>
            <p:cNvSpPr/>
            <p:nvPr/>
          </p:nvSpPr>
          <p:spPr>
            <a:xfrm>
              <a:off x="9858033" y="3794079"/>
              <a:ext cx="700663" cy="76427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9983137" y="3919184"/>
              <a:ext cx="467005" cy="54311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1" name="Straight Connector 80"/>
            <p:cNvCxnSpPr/>
            <p:nvPr/>
          </p:nvCxnSpPr>
          <p:spPr>
            <a:xfrm>
              <a:off x="9844385" y="4176217"/>
              <a:ext cx="0" cy="1528547"/>
            </a:xfrm>
            <a:prstGeom prst="line">
              <a:avLst/>
            </a:prstGeom>
          </p:spPr>
          <p:style>
            <a:lnRef idx="1">
              <a:schemeClr val="accent1"/>
            </a:lnRef>
            <a:fillRef idx="0">
              <a:schemeClr val="accent1"/>
            </a:fillRef>
            <a:effectRef idx="0">
              <a:schemeClr val="accent1"/>
            </a:effectRef>
            <a:fontRef idx="minor">
              <a:schemeClr val="tx1"/>
            </a:fontRef>
          </p:style>
        </p:cxnSp>
        <p:cxnSp>
          <p:nvCxnSpPr>
            <p:cNvPr id="83" name="Straight Connector 82"/>
            <p:cNvCxnSpPr>
              <a:endCxn id="85" idx="0"/>
            </p:cNvCxnSpPr>
            <p:nvPr/>
          </p:nvCxnSpPr>
          <p:spPr>
            <a:xfrm flipH="1">
              <a:off x="10554650" y="4164842"/>
              <a:ext cx="15343" cy="1037228"/>
            </a:xfrm>
            <a:prstGeom prst="line">
              <a:avLst/>
            </a:prstGeom>
          </p:spPr>
          <p:style>
            <a:lnRef idx="1">
              <a:schemeClr val="accent1"/>
            </a:lnRef>
            <a:fillRef idx="0">
              <a:schemeClr val="accent1"/>
            </a:fillRef>
            <a:effectRef idx="0">
              <a:schemeClr val="accent1"/>
            </a:effectRef>
            <a:fontRef idx="minor">
              <a:schemeClr val="tx1"/>
            </a:fontRef>
          </p:style>
        </p:cxnSp>
        <p:sp>
          <p:nvSpPr>
            <p:cNvPr id="84" name="Rectangle 83"/>
            <p:cNvSpPr/>
            <p:nvPr/>
          </p:nvSpPr>
          <p:spPr>
            <a:xfrm>
              <a:off x="9729537" y="5527344"/>
              <a:ext cx="253600" cy="1782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10427850" y="5202070"/>
              <a:ext cx="253600" cy="1782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p:cNvSpPr txBox="1"/>
            <p:nvPr/>
          </p:nvSpPr>
          <p:spPr>
            <a:xfrm>
              <a:off x="10978779" y="5550875"/>
              <a:ext cx="949364" cy="523220"/>
            </a:xfrm>
            <a:prstGeom prst="rect">
              <a:avLst/>
            </a:prstGeom>
            <a:noFill/>
          </p:spPr>
          <p:txBody>
            <a:bodyPr wrap="square" rtlCol="0">
              <a:spAutoFit/>
            </a:bodyPr>
            <a:lstStyle/>
            <a:p>
              <a:r>
                <a:rPr lang="en-US" sz="1400" dirty="0"/>
                <a:t>Counterweight</a:t>
              </a:r>
            </a:p>
          </p:txBody>
        </p:sp>
        <p:cxnSp>
          <p:nvCxnSpPr>
            <p:cNvPr id="89" name="Straight Connector 88"/>
            <p:cNvCxnSpPr>
              <a:endCxn id="88" idx="1"/>
            </p:cNvCxnSpPr>
            <p:nvPr/>
          </p:nvCxnSpPr>
          <p:spPr>
            <a:xfrm>
              <a:off x="10650398" y="5300147"/>
              <a:ext cx="328381" cy="512338"/>
            </a:xfrm>
            <a:prstGeom prst="line">
              <a:avLst/>
            </a:prstGeom>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8865390" y="5920206"/>
              <a:ext cx="807146" cy="307777"/>
            </a:xfrm>
            <a:prstGeom prst="rect">
              <a:avLst/>
            </a:prstGeom>
            <a:noFill/>
          </p:spPr>
          <p:txBody>
            <a:bodyPr wrap="square" rtlCol="0">
              <a:spAutoFit/>
            </a:bodyPr>
            <a:lstStyle/>
            <a:p>
              <a:r>
                <a:rPr lang="en-US" sz="1400" dirty="0"/>
                <a:t>Weight</a:t>
              </a:r>
            </a:p>
          </p:txBody>
        </p:sp>
        <p:cxnSp>
          <p:nvCxnSpPr>
            <p:cNvPr id="92" name="Straight Connector 91"/>
            <p:cNvCxnSpPr>
              <a:stCxn id="84" idx="2"/>
            </p:cNvCxnSpPr>
            <p:nvPr/>
          </p:nvCxnSpPr>
          <p:spPr>
            <a:xfrm flipH="1">
              <a:off x="9573584" y="5705602"/>
              <a:ext cx="282753" cy="368492"/>
            </a:xfrm>
            <a:prstGeom prst="line">
              <a:avLst/>
            </a:prstGeom>
          </p:spPr>
          <p:style>
            <a:lnRef idx="1">
              <a:schemeClr val="accent1"/>
            </a:lnRef>
            <a:fillRef idx="0">
              <a:schemeClr val="accent1"/>
            </a:fillRef>
            <a:effectRef idx="0">
              <a:schemeClr val="accent1"/>
            </a:effectRef>
            <a:fontRef idx="minor">
              <a:schemeClr val="tx1"/>
            </a:fontRef>
          </p:style>
        </p:cxnSp>
        <p:sp>
          <p:nvSpPr>
            <p:cNvPr id="94" name="TextBox 93"/>
            <p:cNvSpPr txBox="1"/>
            <p:nvPr/>
          </p:nvSpPr>
          <p:spPr>
            <a:xfrm>
              <a:off x="11038080" y="4753322"/>
              <a:ext cx="807146" cy="307777"/>
            </a:xfrm>
            <a:prstGeom prst="rect">
              <a:avLst/>
            </a:prstGeom>
            <a:noFill/>
          </p:spPr>
          <p:txBody>
            <a:bodyPr wrap="square" rtlCol="0">
              <a:spAutoFit/>
            </a:bodyPr>
            <a:lstStyle/>
            <a:p>
              <a:r>
                <a:rPr lang="en-US" sz="1400" dirty="0"/>
                <a:t>Tape</a:t>
              </a:r>
            </a:p>
          </p:txBody>
        </p:sp>
        <p:cxnSp>
          <p:nvCxnSpPr>
            <p:cNvPr id="95" name="Straight Connector 94"/>
            <p:cNvCxnSpPr>
              <a:endCxn id="94" idx="1"/>
            </p:cNvCxnSpPr>
            <p:nvPr/>
          </p:nvCxnSpPr>
          <p:spPr>
            <a:xfrm>
              <a:off x="10548471" y="4753322"/>
              <a:ext cx="489609" cy="153889"/>
            </a:xfrm>
            <a:prstGeom prst="line">
              <a:avLst/>
            </a:prstGeom>
          </p:spPr>
          <p:style>
            <a:lnRef idx="1">
              <a:schemeClr val="accent1"/>
            </a:lnRef>
            <a:fillRef idx="0">
              <a:schemeClr val="accent1"/>
            </a:fillRef>
            <a:effectRef idx="0">
              <a:schemeClr val="accent1"/>
            </a:effectRef>
            <a:fontRef idx="minor">
              <a:schemeClr val="tx1"/>
            </a:fontRef>
          </p:style>
        </p:cxnSp>
        <p:sp>
          <p:nvSpPr>
            <p:cNvPr id="99" name="TextBox 98"/>
            <p:cNvSpPr txBox="1"/>
            <p:nvPr/>
          </p:nvSpPr>
          <p:spPr>
            <a:xfrm>
              <a:off x="11160406" y="4156499"/>
              <a:ext cx="807146" cy="307777"/>
            </a:xfrm>
            <a:prstGeom prst="rect">
              <a:avLst/>
            </a:prstGeom>
            <a:noFill/>
          </p:spPr>
          <p:txBody>
            <a:bodyPr wrap="square" rtlCol="0">
              <a:spAutoFit/>
            </a:bodyPr>
            <a:lstStyle/>
            <a:p>
              <a:r>
                <a:rPr lang="en-US" sz="1400" dirty="0"/>
                <a:t>Reel</a:t>
              </a:r>
            </a:p>
          </p:txBody>
        </p:sp>
        <p:cxnSp>
          <p:nvCxnSpPr>
            <p:cNvPr id="100" name="Straight Connector 99"/>
            <p:cNvCxnSpPr>
              <a:stCxn id="78" idx="6"/>
              <a:endCxn id="99" idx="1"/>
            </p:cNvCxnSpPr>
            <p:nvPr/>
          </p:nvCxnSpPr>
          <p:spPr>
            <a:xfrm>
              <a:off x="10558696" y="4176217"/>
              <a:ext cx="601710" cy="134171"/>
            </a:xfrm>
            <a:prstGeom prst="line">
              <a:avLst/>
            </a:prstGeom>
          </p:spPr>
          <p:style>
            <a:lnRef idx="1">
              <a:schemeClr val="accent1"/>
            </a:lnRef>
            <a:fillRef idx="0">
              <a:schemeClr val="accent1"/>
            </a:fillRef>
            <a:effectRef idx="0">
              <a:schemeClr val="accent1"/>
            </a:effectRef>
            <a:fontRef idx="minor">
              <a:schemeClr val="tx1"/>
            </a:fontRef>
          </p:style>
        </p:cxnSp>
        <p:sp>
          <p:nvSpPr>
            <p:cNvPr id="103" name="TextBox 102"/>
            <p:cNvSpPr txBox="1"/>
            <p:nvPr/>
          </p:nvSpPr>
          <p:spPr>
            <a:xfrm>
              <a:off x="8821519" y="4207872"/>
              <a:ext cx="807146" cy="523220"/>
            </a:xfrm>
            <a:prstGeom prst="rect">
              <a:avLst/>
            </a:prstGeom>
            <a:noFill/>
          </p:spPr>
          <p:txBody>
            <a:bodyPr wrap="square" rtlCol="0">
              <a:spAutoFit/>
            </a:bodyPr>
            <a:lstStyle/>
            <a:p>
              <a:r>
                <a:rPr lang="en-US" sz="1400" dirty="0"/>
                <a:t>Volt Meter</a:t>
              </a:r>
            </a:p>
          </p:txBody>
        </p:sp>
        <p:cxnSp>
          <p:nvCxnSpPr>
            <p:cNvPr id="104" name="Straight Connector 103"/>
            <p:cNvCxnSpPr/>
            <p:nvPr/>
          </p:nvCxnSpPr>
          <p:spPr>
            <a:xfrm flipH="1">
              <a:off x="9596948" y="4243302"/>
              <a:ext cx="619691" cy="20230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flipV="1">
              <a:off x="9301122" y="5747468"/>
              <a:ext cx="1139779" cy="20171"/>
            </a:xfrm>
            <a:prstGeom prst="line">
              <a:avLst/>
            </a:prstGeom>
          </p:spPr>
          <p:style>
            <a:lnRef idx="1">
              <a:schemeClr val="accent1"/>
            </a:lnRef>
            <a:fillRef idx="0">
              <a:schemeClr val="accent1"/>
            </a:fillRef>
            <a:effectRef idx="0">
              <a:schemeClr val="accent1"/>
            </a:effectRef>
            <a:fontRef idx="minor">
              <a:schemeClr val="tx1"/>
            </a:fontRef>
          </p:style>
        </p:cxnSp>
        <p:sp>
          <p:nvSpPr>
            <p:cNvPr id="109" name="Isosceles Triangle 108"/>
            <p:cNvSpPr/>
            <p:nvPr/>
          </p:nvSpPr>
          <p:spPr>
            <a:xfrm rot="10800000">
              <a:off x="9378821" y="5672012"/>
              <a:ext cx="77693" cy="6574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5" name="TextBox 134"/>
          <p:cNvSpPr txBox="1"/>
          <p:nvPr/>
        </p:nvSpPr>
        <p:spPr>
          <a:xfrm>
            <a:off x="8914338" y="3111310"/>
            <a:ext cx="1939955" cy="369332"/>
          </a:xfrm>
          <a:prstGeom prst="rect">
            <a:avLst/>
          </a:prstGeom>
          <a:noFill/>
        </p:spPr>
        <p:txBody>
          <a:bodyPr wrap="none" rtlCol="0">
            <a:spAutoFit/>
          </a:bodyPr>
          <a:lstStyle/>
          <a:p>
            <a:r>
              <a:rPr lang="en-US" dirty="0"/>
              <a:t>Circuit Diagram</a:t>
            </a:r>
          </a:p>
        </p:txBody>
      </p:sp>
      <p:sp>
        <p:nvSpPr>
          <p:cNvPr id="136" name="TextBox 135"/>
          <p:cNvSpPr txBox="1"/>
          <p:nvPr/>
        </p:nvSpPr>
        <p:spPr>
          <a:xfrm>
            <a:off x="9060336" y="6417360"/>
            <a:ext cx="2202847" cy="369332"/>
          </a:xfrm>
          <a:prstGeom prst="rect">
            <a:avLst/>
          </a:prstGeom>
          <a:noFill/>
        </p:spPr>
        <p:txBody>
          <a:bodyPr wrap="none" rtlCol="0">
            <a:spAutoFit/>
          </a:bodyPr>
          <a:lstStyle/>
          <a:p>
            <a:r>
              <a:rPr lang="en-US" dirty="0"/>
              <a:t>Schematic Sketch</a:t>
            </a:r>
          </a:p>
        </p:txBody>
      </p:sp>
    </p:spTree>
    <p:extLst>
      <p:ext uri="{BB962C8B-B14F-4D97-AF65-F5344CB8AC3E}">
        <p14:creationId xmlns:p14="http://schemas.microsoft.com/office/powerpoint/2010/main" val="31850377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5751" y="690284"/>
            <a:ext cx="8911687" cy="1280890"/>
          </a:xfrm>
        </p:spPr>
        <p:txBody>
          <a:bodyPr/>
          <a:lstStyle/>
          <a:p>
            <a:r>
              <a:rPr lang="en-US" dirty="0"/>
              <a:t>MANUAL/NON-RECORDING STAGE GAUGES</a:t>
            </a:r>
          </a:p>
        </p:txBody>
      </p:sp>
      <p:sp>
        <p:nvSpPr>
          <p:cNvPr id="3" name="Content Placeholder 2"/>
          <p:cNvSpPr>
            <a:spLocks noGrp="1"/>
          </p:cNvSpPr>
          <p:nvPr>
            <p:ph idx="1"/>
          </p:nvPr>
        </p:nvSpPr>
        <p:spPr>
          <a:xfrm>
            <a:off x="1625516" y="2032000"/>
            <a:ext cx="6604084" cy="4590791"/>
          </a:xfrm>
        </p:spPr>
        <p:txBody>
          <a:bodyPr/>
          <a:lstStyle/>
          <a:p>
            <a:pPr algn="just"/>
            <a:r>
              <a:rPr lang="en-US" sz="2000" dirty="0">
                <a:solidFill>
                  <a:srgbClr val="0070C0"/>
                </a:solidFill>
              </a:rPr>
              <a:t>Electronic Tape Gauge:</a:t>
            </a:r>
          </a:p>
          <a:p>
            <a:pPr lvl="1" algn="just"/>
            <a:endParaRPr lang="en-US" dirty="0"/>
          </a:p>
        </p:txBody>
      </p:sp>
      <p:pic>
        <p:nvPicPr>
          <p:cNvPr id="4" name="Picture 3"/>
          <p:cNvPicPr>
            <a:picLocks noChangeAspect="1"/>
          </p:cNvPicPr>
          <p:nvPr/>
        </p:nvPicPr>
        <p:blipFill>
          <a:blip r:embed="rId2"/>
          <a:stretch>
            <a:fillRect/>
          </a:stretch>
        </p:blipFill>
        <p:spPr>
          <a:xfrm>
            <a:off x="7431129" y="1211215"/>
            <a:ext cx="4578902" cy="5411576"/>
          </a:xfrm>
          <a:prstGeom prst="rect">
            <a:avLst/>
          </a:prstGeom>
        </p:spPr>
      </p:pic>
      <p:pic>
        <p:nvPicPr>
          <p:cNvPr id="5" name="Picture 4"/>
          <p:cNvPicPr>
            <a:picLocks noChangeAspect="1"/>
          </p:cNvPicPr>
          <p:nvPr/>
        </p:nvPicPr>
        <p:blipFill>
          <a:blip r:embed="rId3"/>
          <a:stretch>
            <a:fillRect/>
          </a:stretch>
        </p:blipFill>
        <p:spPr>
          <a:xfrm>
            <a:off x="1625516" y="2637254"/>
            <a:ext cx="2600812" cy="3803345"/>
          </a:xfrm>
          <a:prstGeom prst="rect">
            <a:avLst/>
          </a:prstGeom>
        </p:spPr>
      </p:pic>
      <p:pic>
        <p:nvPicPr>
          <p:cNvPr id="6" name="Picture 5"/>
          <p:cNvPicPr>
            <a:picLocks noChangeAspect="1"/>
          </p:cNvPicPr>
          <p:nvPr/>
        </p:nvPicPr>
        <p:blipFill>
          <a:blip r:embed="rId4"/>
          <a:stretch>
            <a:fillRect/>
          </a:stretch>
        </p:blipFill>
        <p:spPr>
          <a:xfrm rot="5400000">
            <a:off x="3867708" y="3569383"/>
            <a:ext cx="3684773" cy="1135748"/>
          </a:xfrm>
          <a:prstGeom prst="rect">
            <a:avLst/>
          </a:prstGeom>
        </p:spPr>
      </p:pic>
    </p:spTree>
    <p:extLst>
      <p:ext uri="{BB962C8B-B14F-4D97-AF65-F5344CB8AC3E}">
        <p14:creationId xmlns:p14="http://schemas.microsoft.com/office/powerpoint/2010/main" val="6822770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5516" y="624110"/>
            <a:ext cx="8911687" cy="1280890"/>
          </a:xfrm>
        </p:spPr>
        <p:txBody>
          <a:bodyPr/>
          <a:lstStyle/>
          <a:p>
            <a:r>
              <a:rPr lang="en-US" dirty="0"/>
              <a:t>RECORDING GAUGES</a:t>
            </a:r>
          </a:p>
        </p:txBody>
      </p:sp>
      <p:sp>
        <p:nvSpPr>
          <p:cNvPr id="3" name="Content Placeholder 2"/>
          <p:cNvSpPr>
            <a:spLocks noGrp="1"/>
          </p:cNvSpPr>
          <p:nvPr>
            <p:ph idx="1"/>
          </p:nvPr>
        </p:nvSpPr>
        <p:spPr>
          <a:xfrm>
            <a:off x="1764262" y="1905000"/>
            <a:ext cx="9157738" cy="4711700"/>
          </a:xfrm>
        </p:spPr>
        <p:txBody>
          <a:bodyPr/>
          <a:lstStyle/>
          <a:p>
            <a:r>
              <a:rPr lang="en-US" sz="2000" dirty="0">
                <a:solidFill>
                  <a:srgbClr val="0070C0"/>
                </a:solidFill>
              </a:rPr>
              <a:t>Float type Gauge:</a:t>
            </a:r>
          </a:p>
          <a:p>
            <a:pPr lvl="1"/>
            <a:r>
              <a:rPr lang="en-US" dirty="0"/>
              <a:t>Manual gauges are simple and inexpensive but must be read frequently to define rating curve accurately when stage is changing</a:t>
            </a:r>
          </a:p>
          <a:p>
            <a:pPr lvl="1"/>
            <a:r>
              <a:rPr lang="en-US" dirty="0"/>
              <a:t>This gauge produces a continuous graphic record</a:t>
            </a:r>
          </a:p>
          <a:p>
            <a:pPr lvl="1"/>
            <a:r>
              <a:rPr lang="en-US" dirty="0"/>
              <a:t>A float generally housed in a stilling well with a shelter over it</a:t>
            </a:r>
          </a:p>
          <a:p>
            <a:pPr lvl="1"/>
            <a:r>
              <a:rPr lang="en-US" dirty="0"/>
              <a:t>Float rises with rise of water surface in the well which is actually the stage in the stream or channel </a:t>
            </a:r>
          </a:p>
          <a:p>
            <a:pPr lvl="1"/>
            <a:r>
              <a:rPr lang="en-US" dirty="0"/>
              <a:t>With this float is attached a pointer which moves on a barrel</a:t>
            </a:r>
          </a:p>
          <a:p>
            <a:pPr lvl="1"/>
            <a:r>
              <a:rPr lang="en-US" dirty="0"/>
              <a:t>Barrel revolves with clock driven mechanism and has a chart pasted on it</a:t>
            </a:r>
          </a:p>
          <a:p>
            <a:endParaRPr lang="en-US" sz="2000" dirty="0">
              <a:solidFill>
                <a:srgbClr val="0070C0"/>
              </a:solidFill>
            </a:endParaRPr>
          </a:p>
        </p:txBody>
      </p:sp>
    </p:spTree>
    <p:extLst>
      <p:ext uri="{BB962C8B-B14F-4D97-AF65-F5344CB8AC3E}">
        <p14:creationId xmlns:p14="http://schemas.microsoft.com/office/powerpoint/2010/main" val="32717115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RECORDING GAUGES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31038" y="2095500"/>
            <a:ext cx="8386161" cy="4483930"/>
          </a:xfrm>
        </p:spPr>
      </p:pic>
    </p:spTree>
    <p:extLst>
      <p:ext uri="{BB962C8B-B14F-4D97-AF65-F5344CB8AC3E}">
        <p14:creationId xmlns:p14="http://schemas.microsoft.com/office/powerpoint/2010/main" val="42779560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IMPORTANCE OF STREAM GAUGING</a:t>
            </a:r>
          </a:p>
        </p:txBody>
      </p:sp>
      <p:sp>
        <p:nvSpPr>
          <p:cNvPr id="3" name="Content Placeholder 2"/>
          <p:cNvSpPr>
            <a:spLocks noGrp="1"/>
          </p:cNvSpPr>
          <p:nvPr>
            <p:ph idx="1"/>
          </p:nvPr>
        </p:nvSpPr>
        <p:spPr/>
        <p:txBody>
          <a:bodyPr/>
          <a:lstStyle/>
          <a:p>
            <a:r>
              <a:rPr lang="en-US" dirty="0"/>
              <a:t>Streams provide </a:t>
            </a:r>
          </a:p>
          <a:p>
            <a:pPr lvl="1"/>
            <a:r>
              <a:rPr lang="en-US" dirty="0"/>
              <a:t>water supply for human settlements and animals</a:t>
            </a:r>
          </a:p>
          <a:p>
            <a:pPr lvl="1"/>
            <a:r>
              <a:rPr lang="en-US" dirty="0"/>
              <a:t>Irrigation water for plants</a:t>
            </a:r>
          </a:p>
          <a:p>
            <a:pPr lvl="1"/>
            <a:r>
              <a:rPr lang="en-US" dirty="0"/>
              <a:t>Energy for power production</a:t>
            </a:r>
          </a:p>
          <a:p>
            <a:pPr lvl="1"/>
            <a:r>
              <a:rPr lang="en-US" dirty="0"/>
              <a:t>Floods cause extensive hardship and damage</a:t>
            </a:r>
          </a:p>
          <a:p>
            <a:pPr lvl="1"/>
            <a:r>
              <a:rPr lang="en-US" dirty="0"/>
              <a:t>For design of bridges, culverts, spillways, reservoirs, food plain delineation and flood warning systems</a:t>
            </a:r>
          </a:p>
          <a:p>
            <a:endParaRPr lang="en-US" dirty="0"/>
          </a:p>
          <a:p>
            <a:endParaRPr lang="en-US" dirty="0"/>
          </a:p>
          <a:p>
            <a:pPr marL="0" indent="0">
              <a:buNone/>
            </a:pPr>
            <a:endParaRPr lang="en-US" dirty="0"/>
          </a:p>
          <a:p>
            <a:endParaRPr lang="en-US" dirty="0"/>
          </a:p>
        </p:txBody>
      </p:sp>
    </p:spTree>
    <p:extLst>
      <p:ext uri="{BB962C8B-B14F-4D97-AF65-F5344CB8AC3E}">
        <p14:creationId xmlns:p14="http://schemas.microsoft.com/office/powerpoint/2010/main" val="17168256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408210"/>
            <a:ext cx="8911687" cy="1280890"/>
          </a:xfrm>
        </p:spPr>
        <p:txBody>
          <a:bodyPr/>
          <a:lstStyle/>
          <a:p>
            <a:r>
              <a:rPr lang="en-US" dirty="0"/>
              <a:t>RECORDING GAUGES</a:t>
            </a:r>
          </a:p>
        </p:txBody>
      </p:sp>
      <p:sp>
        <p:nvSpPr>
          <p:cNvPr id="3" name="Content Placeholder 2"/>
          <p:cNvSpPr>
            <a:spLocks noGrp="1"/>
          </p:cNvSpPr>
          <p:nvPr>
            <p:ph idx="1"/>
          </p:nvPr>
        </p:nvSpPr>
        <p:spPr>
          <a:xfrm>
            <a:off x="1905000" y="1457635"/>
            <a:ext cx="5738812" cy="5129552"/>
          </a:xfrm>
        </p:spPr>
        <p:txBody>
          <a:bodyPr>
            <a:normAutofit/>
          </a:bodyPr>
          <a:lstStyle/>
          <a:p>
            <a:r>
              <a:rPr lang="en-US" dirty="0"/>
              <a:t>Stream and reservoir gages require some type of instrument shelter, and in the case of gages that use float sensors, they also require a stilling well </a:t>
            </a:r>
          </a:p>
          <a:p>
            <a:r>
              <a:rPr lang="en-US" dirty="0"/>
              <a:t>The stilling well protects the float and dampens the fluctuations in the stream caused by wind and turbulence, </a:t>
            </a:r>
          </a:p>
          <a:p>
            <a:r>
              <a:rPr lang="en-US" dirty="0"/>
              <a:t>Stilling wells also protect the gauges from floating debris</a:t>
            </a:r>
          </a:p>
          <a:p>
            <a:r>
              <a:rPr lang="en-US" dirty="0"/>
              <a:t>Stilling wells are made of concrete, reinforced concrete, concrete block, concrete pipe, corrugated-galvanized-steel pipe, aluminum pipe, PVC pipe and occasionally wood </a:t>
            </a:r>
          </a:p>
        </p:txBody>
      </p:sp>
      <p:grpSp>
        <p:nvGrpSpPr>
          <p:cNvPr id="6" name="Group 5"/>
          <p:cNvGrpSpPr/>
          <p:nvPr/>
        </p:nvGrpSpPr>
        <p:grpSpPr>
          <a:xfrm>
            <a:off x="7643812" y="1457635"/>
            <a:ext cx="4306888" cy="5129552"/>
            <a:chOff x="7377112" y="1457635"/>
            <a:chExt cx="4306888" cy="5129552"/>
          </a:xfrm>
        </p:grpSpPr>
        <p:pic>
          <p:nvPicPr>
            <p:cNvPr id="1026" name="Picture 2" descr="Image result for float type stage g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7112" y="1457635"/>
              <a:ext cx="4306888" cy="512955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531100" y="6139823"/>
              <a:ext cx="3973512" cy="3371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583171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408210"/>
            <a:ext cx="8911687" cy="1280890"/>
          </a:xfrm>
        </p:spPr>
        <p:txBody>
          <a:bodyPr/>
          <a:lstStyle/>
          <a:p>
            <a:r>
              <a:rPr lang="en-US" dirty="0"/>
              <a:t>RECORDING GAUGES</a:t>
            </a:r>
          </a:p>
        </p:txBody>
      </p:sp>
      <p:sp>
        <p:nvSpPr>
          <p:cNvPr id="3" name="Content Placeholder 2"/>
          <p:cNvSpPr>
            <a:spLocks noGrp="1"/>
          </p:cNvSpPr>
          <p:nvPr>
            <p:ph idx="1"/>
          </p:nvPr>
        </p:nvSpPr>
        <p:spPr>
          <a:xfrm>
            <a:off x="1905000" y="1457635"/>
            <a:ext cx="5738812" cy="4453587"/>
          </a:xfrm>
        </p:spPr>
        <p:txBody>
          <a:bodyPr>
            <a:normAutofit/>
          </a:bodyPr>
          <a:lstStyle/>
          <a:p>
            <a:r>
              <a:rPr lang="en-US" dirty="0"/>
              <a:t>The stilling well should be deep enough for its bottom to be at least a foot below the minimum stage anticipated </a:t>
            </a:r>
          </a:p>
          <a:p>
            <a:r>
              <a:rPr lang="en-US" dirty="0"/>
              <a:t>Its height should be enough to accommodate a flood of frequency 1 in 50 years</a:t>
            </a:r>
          </a:p>
          <a:p>
            <a:r>
              <a:rPr lang="en-US" dirty="0"/>
              <a:t>The open bottom type stilling well has the advantage of being less likely to fill with sediments</a:t>
            </a:r>
          </a:p>
        </p:txBody>
      </p:sp>
      <p:grpSp>
        <p:nvGrpSpPr>
          <p:cNvPr id="6" name="Group 5"/>
          <p:cNvGrpSpPr/>
          <p:nvPr/>
        </p:nvGrpSpPr>
        <p:grpSpPr>
          <a:xfrm>
            <a:off x="7643812" y="1457635"/>
            <a:ext cx="4306888" cy="5129552"/>
            <a:chOff x="7377112" y="1457635"/>
            <a:chExt cx="4306888" cy="5129552"/>
          </a:xfrm>
        </p:grpSpPr>
        <p:pic>
          <p:nvPicPr>
            <p:cNvPr id="1026" name="Picture 2" descr="Image result for float type stage g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7112" y="1457635"/>
              <a:ext cx="4306888" cy="512955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531100" y="6139823"/>
              <a:ext cx="3973512" cy="3371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699115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RECORDING GAUGES</a:t>
            </a:r>
          </a:p>
        </p:txBody>
      </p:sp>
      <p:sp>
        <p:nvSpPr>
          <p:cNvPr id="3" name="Content Placeholder 2"/>
          <p:cNvSpPr>
            <a:spLocks noGrp="1"/>
          </p:cNvSpPr>
          <p:nvPr>
            <p:ph idx="1"/>
          </p:nvPr>
        </p:nvSpPr>
        <p:spPr>
          <a:xfrm>
            <a:off x="2424112" y="1297079"/>
            <a:ext cx="8915400" cy="3777622"/>
          </a:xfrm>
        </p:spPr>
        <p:txBody>
          <a:bodyPr/>
          <a:lstStyle/>
          <a:p>
            <a:r>
              <a:rPr lang="en-US" dirty="0"/>
              <a:t>Reinforced concrete stilling well</a:t>
            </a:r>
          </a:p>
        </p:txBody>
      </p:sp>
      <p:pic>
        <p:nvPicPr>
          <p:cNvPr id="4" name="Picture 3"/>
          <p:cNvPicPr>
            <a:picLocks noChangeAspect="1"/>
          </p:cNvPicPr>
          <p:nvPr/>
        </p:nvPicPr>
        <p:blipFill>
          <a:blip r:embed="rId2"/>
          <a:stretch>
            <a:fillRect/>
          </a:stretch>
        </p:blipFill>
        <p:spPr>
          <a:xfrm>
            <a:off x="2592925" y="1852968"/>
            <a:ext cx="6707070" cy="5005032"/>
          </a:xfrm>
          <a:prstGeom prst="rect">
            <a:avLst/>
          </a:prstGeom>
        </p:spPr>
      </p:pic>
    </p:spTree>
    <p:extLst>
      <p:ext uri="{BB962C8B-B14F-4D97-AF65-F5344CB8AC3E}">
        <p14:creationId xmlns:p14="http://schemas.microsoft.com/office/powerpoint/2010/main" val="30742752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408210"/>
            <a:ext cx="8911687" cy="1280890"/>
          </a:xfrm>
        </p:spPr>
        <p:txBody>
          <a:bodyPr/>
          <a:lstStyle/>
          <a:p>
            <a:r>
              <a:rPr lang="en-US" dirty="0"/>
              <a:t>RECORDING GAUGES</a:t>
            </a:r>
          </a:p>
        </p:txBody>
      </p:sp>
      <p:sp>
        <p:nvSpPr>
          <p:cNvPr id="3" name="Content Placeholder 2"/>
          <p:cNvSpPr>
            <a:spLocks noGrp="1"/>
          </p:cNvSpPr>
          <p:nvPr>
            <p:ph idx="1"/>
          </p:nvPr>
        </p:nvSpPr>
        <p:spPr>
          <a:xfrm>
            <a:off x="1905000" y="1457635"/>
            <a:ext cx="4142233" cy="5106938"/>
          </a:xfrm>
        </p:spPr>
        <p:txBody>
          <a:bodyPr>
            <a:normAutofit/>
          </a:bodyPr>
          <a:lstStyle/>
          <a:p>
            <a:pPr algn="just"/>
            <a:r>
              <a:rPr lang="en-US" dirty="0"/>
              <a:t>Generally two or more intake pipes are places from stilling well into the stream</a:t>
            </a:r>
          </a:p>
          <a:p>
            <a:pPr algn="just"/>
            <a:r>
              <a:rPr lang="en-US" dirty="0"/>
              <a:t>Intake should be 0.5’ lower than the lowest expected stage and 5’ above the bottom of stilling well to prevent silt buildup</a:t>
            </a:r>
          </a:p>
          <a:p>
            <a:pPr algn="just"/>
            <a:r>
              <a:rPr lang="en-US" dirty="0"/>
              <a:t>It is customary to install gauges inside and outside the well to check the performance of recorder</a:t>
            </a:r>
          </a:p>
        </p:txBody>
      </p:sp>
      <p:pic>
        <p:nvPicPr>
          <p:cNvPr id="4" name="Picture 3"/>
          <p:cNvPicPr>
            <a:picLocks noChangeAspect="1"/>
          </p:cNvPicPr>
          <p:nvPr/>
        </p:nvPicPr>
        <p:blipFill>
          <a:blip r:embed="rId2"/>
          <a:stretch>
            <a:fillRect/>
          </a:stretch>
        </p:blipFill>
        <p:spPr>
          <a:xfrm>
            <a:off x="6201292" y="1569484"/>
            <a:ext cx="5833341" cy="3844806"/>
          </a:xfrm>
          <a:prstGeom prst="rect">
            <a:avLst/>
          </a:prstGeom>
        </p:spPr>
      </p:pic>
    </p:spTree>
    <p:extLst>
      <p:ext uri="{BB962C8B-B14F-4D97-AF65-F5344CB8AC3E}">
        <p14:creationId xmlns:p14="http://schemas.microsoft.com/office/powerpoint/2010/main" val="34750934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CREST STAGE GAUGES</a:t>
            </a:r>
          </a:p>
        </p:txBody>
      </p:sp>
      <p:sp>
        <p:nvSpPr>
          <p:cNvPr id="3" name="Content Placeholder 2"/>
          <p:cNvSpPr>
            <a:spLocks noGrp="1"/>
          </p:cNvSpPr>
          <p:nvPr>
            <p:ph idx="1"/>
          </p:nvPr>
        </p:nvSpPr>
        <p:spPr>
          <a:xfrm>
            <a:off x="1954212" y="1905000"/>
            <a:ext cx="8915400" cy="3777622"/>
          </a:xfrm>
        </p:spPr>
        <p:txBody>
          <a:bodyPr/>
          <a:lstStyle/>
          <a:p>
            <a:r>
              <a:rPr lang="en-US" dirty="0"/>
              <a:t>Crest stage gauge is simple, economical ,reliable and easily installed device for obtaining the elevation of the flood crest of streams</a:t>
            </a:r>
          </a:p>
          <a:p>
            <a:r>
              <a:rPr lang="en-US" dirty="0"/>
              <a:t>This gage is low cost solution for supplementary record keeping or in situations where recorders are not justified economically or where manual gauges are inadequate</a:t>
            </a:r>
          </a:p>
          <a:p>
            <a:r>
              <a:rPr lang="en-US" dirty="0"/>
              <a:t>Many different types of crest-stage gages have been tested, the most functional one is a vertical piece of 2 inches galvanized pipe containing a wood or aluminum staff held in a fixed position with  relation to a datum reference.</a:t>
            </a:r>
          </a:p>
          <a:p>
            <a:endParaRPr lang="en-US" dirty="0"/>
          </a:p>
        </p:txBody>
      </p:sp>
    </p:spTree>
    <p:extLst>
      <p:ext uri="{BB962C8B-B14F-4D97-AF65-F5344CB8AC3E}">
        <p14:creationId xmlns:p14="http://schemas.microsoft.com/office/powerpoint/2010/main" val="15585655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CREST STAGE GAUGES</a:t>
            </a:r>
          </a:p>
        </p:txBody>
      </p:sp>
      <p:sp>
        <p:nvSpPr>
          <p:cNvPr id="3" name="Content Placeholder 2"/>
          <p:cNvSpPr>
            <a:spLocks noGrp="1"/>
          </p:cNvSpPr>
          <p:nvPr>
            <p:ph idx="1"/>
          </p:nvPr>
        </p:nvSpPr>
        <p:spPr>
          <a:xfrm>
            <a:off x="1285123" y="1425415"/>
            <a:ext cx="5500688" cy="4798921"/>
          </a:xfrm>
        </p:spPr>
        <p:txBody>
          <a:bodyPr/>
          <a:lstStyle/>
          <a:p>
            <a:r>
              <a:rPr lang="en-US" dirty="0"/>
              <a:t>Small amount of ground cork is placed in perforated cup</a:t>
            </a:r>
          </a:p>
          <a:p>
            <a:r>
              <a:rPr lang="en-US" dirty="0"/>
              <a:t>As the water level rises in the pipe cork floats with the water and adheres to the staff at the highest level</a:t>
            </a:r>
          </a:p>
          <a:p>
            <a:r>
              <a:rPr lang="en-US" dirty="0"/>
              <a:t>The staff can be removed and the crest reading is recorded</a:t>
            </a:r>
          </a:p>
          <a:p>
            <a:r>
              <a:rPr lang="en-US" dirty="0"/>
              <a:t>Cork is then wiped off and staff is ready to be replaced in the pipe</a:t>
            </a:r>
          </a:p>
        </p:txBody>
      </p:sp>
      <p:pic>
        <p:nvPicPr>
          <p:cNvPr id="4" name="Picture 3"/>
          <p:cNvPicPr>
            <a:picLocks noChangeAspect="1"/>
          </p:cNvPicPr>
          <p:nvPr/>
        </p:nvPicPr>
        <p:blipFill>
          <a:blip r:embed="rId2"/>
          <a:stretch>
            <a:fillRect/>
          </a:stretch>
        </p:blipFill>
        <p:spPr>
          <a:xfrm>
            <a:off x="7048768" y="1219071"/>
            <a:ext cx="5062220" cy="5638929"/>
          </a:xfrm>
          <a:prstGeom prst="rect">
            <a:avLst/>
          </a:prstGeom>
        </p:spPr>
      </p:pic>
    </p:spTree>
    <p:extLst>
      <p:ext uri="{BB962C8B-B14F-4D97-AF65-F5344CB8AC3E}">
        <p14:creationId xmlns:p14="http://schemas.microsoft.com/office/powerpoint/2010/main" val="25804159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8946" y="527857"/>
            <a:ext cx="8911687" cy="1280890"/>
          </a:xfrm>
        </p:spPr>
        <p:txBody>
          <a:bodyPr/>
          <a:lstStyle/>
          <a:p>
            <a:r>
              <a:rPr lang="en-US" dirty="0"/>
              <a:t>CREST STAGE GAUGES</a:t>
            </a:r>
          </a:p>
        </p:txBody>
      </p:sp>
      <p:grpSp>
        <p:nvGrpSpPr>
          <p:cNvPr id="132" name="Group 131"/>
          <p:cNvGrpSpPr/>
          <p:nvPr/>
        </p:nvGrpSpPr>
        <p:grpSpPr>
          <a:xfrm>
            <a:off x="3202597" y="1616688"/>
            <a:ext cx="6145940" cy="3981420"/>
            <a:chOff x="3202597" y="1616688"/>
            <a:chExt cx="6145940" cy="3981420"/>
          </a:xfrm>
        </p:grpSpPr>
        <p:cxnSp>
          <p:nvCxnSpPr>
            <p:cNvPr id="7" name="Straight Connector 6"/>
            <p:cNvCxnSpPr/>
            <p:nvPr/>
          </p:nvCxnSpPr>
          <p:spPr>
            <a:xfrm>
              <a:off x="3934325" y="1965159"/>
              <a:ext cx="68981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4608094" y="1965159"/>
              <a:ext cx="16042" cy="3116179"/>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3934325" y="5081338"/>
              <a:ext cx="68981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3934325" y="1965159"/>
              <a:ext cx="128337" cy="196516"/>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4134851" y="1967224"/>
              <a:ext cx="128337" cy="196516"/>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4311313" y="1973181"/>
              <a:ext cx="128337" cy="196516"/>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4471733" y="1973181"/>
              <a:ext cx="128337" cy="196516"/>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4513440" y="2117559"/>
              <a:ext cx="128337" cy="196516"/>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4504737" y="2309147"/>
              <a:ext cx="128337" cy="196516"/>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4509096" y="2461547"/>
              <a:ext cx="128337" cy="196516"/>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4509089" y="2627009"/>
              <a:ext cx="128337" cy="196516"/>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4526506" y="2783767"/>
              <a:ext cx="128337" cy="196516"/>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4509093" y="2966645"/>
              <a:ext cx="128337" cy="196516"/>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4496030" y="3145172"/>
              <a:ext cx="128337" cy="196516"/>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4509089" y="3306281"/>
              <a:ext cx="128337" cy="196516"/>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4496023" y="3458681"/>
              <a:ext cx="128337" cy="196516"/>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4500378" y="3619790"/>
              <a:ext cx="128337" cy="196516"/>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4496018" y="3772190"/>
              <a:ext cx="128337" cy="196516"/>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4500367" y="3924590"/>
              <a:ext cx="128337" cy="196516"/>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4496009" y="4076990"/>
              <a:ext cx="128337" cy="196516"/>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4500360" y="4229390"/>
              <a:ext cx="128337" cy="196516"/>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4496009" y="4381790"/>
              <a:ext cx="128337" cy="196516"/>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4509066" y="4534190"/>
              <a:ext cx="128337" cy="196516"/>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4495998" y="4686590"/>
              <a:ext cx="128337" cy="196516"/>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4491641" y="4838990"/>
              <a:ext cx="128337" cy="196516"/>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3938643" y="4913010"/>
              <a:ext cx="128337" cy="196516"/>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4091043" y="4917360"/>
              <a:ext cx="128337" cy="196516"/>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4243443" y="4912998"/>
              <a:ext cx="128337" cy="196516"/>
            </a:xfrm>
            <a:prstGeom prst="line">
              <a:avLst/>
            </a:prstGeom>
          </p:spPr>
          <p:style>
            <a:lnRef idx="1">
              <a:schemeClr val="accent1"/>
            </a:lnRef>
            <a:fillRef idx="0">
              <a:schemeClr val="accent1"/>
            </a:fillRef>
            <a:effectRef idx="0">
              <a:schemeClr val="accent1"/>
            </a:effectRef>
            <a:fontRef idx="minor">
              <a:schemeClr val="tx1"/>
            </a:fontRef>
          </p:style>
        </p:cxnSp>
        <p:sp>
          <p:nvSpPr>
            <p:cNvPr id="38" name="Rounded Rectangle 37"/>
            <p:cNvSpPr/>
            <p:nvPr/>
          </p:nvSpPr>
          <p:spPr>
            <a:xfrm>
              <a:off x="5008728" y="2005263"/>
              <a:ext cx="395785" cy="14747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p:cNvSpPr/>
            <p:nvPr/>
          </p:nvSpPr>
          <p:spPr>
            <a:xfrm>
              <a:off x="5095694" y="2157663"/>
              <a:ext cx="240579" cy="29193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p:cNvSpPr/>
            <p:nvPr/>
          </p:nvSpPr>
          <p:spPr>
            <a:xfrm>
              <a:off x="5024650" y="5091937"/>
              <a:ext cx="395785" cy="14747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40"/>
            <p:cNvSpPr/>
            <p:nvPr/>
          </p:nvSpPr>
          <p:spPr>
            <a:xfrm>
              <a:off x="4619979" y="2470597"/>
              <a:ext cx="754128" cy="45719"/>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p:nvSpPr>
          <p:spPr>
            <a:xfrm>
              <a:off x="4608093" y="4548618"/>
              <a:ext cx="781941" cy="71736"/>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5187228" y="4787769"/>
              <a:ext cx="45719" cy="559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5189500" y="4926521"/>
              <a:ext cx="45719" cy="559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23"/>
            <p:cNvGrpSpPr/>
            <p:nvPr/>
          </p:nvGrpSpPr>
          <p:grpSpPr>
            <a:xfrm>
              <a:off x="6857612" y="2093610"/>
              <a:ext cx="2490925" cy="2829704"/>
              <a:chOff x="6268065" y="2152735"/>
              <a:chExt cx="2490925" cy="2829704"/>
            </a:xfrm>
          </p:grpSpPr>
          <p:sp>
            <p:nvSpPr>
              <p:cNvPr id="45" name="Rectangle 44"/>
              <p:cNvSpPr/>
              <p:nvPr/>
            </p:nvSpPr>
            <p:spPr>
              <a:xfrm>
                <a:off x="6268065" y="2152735"/>
                <a:ext cx="184354" cy="282970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0" name="Straight Connector 59"/>
              <p:cNvCxnSpPr/>
              <p:nvPr/>
            </p:nvCxnSpPr>
            <p:spPr>
              <a:xfrm>
                <a:off x="6290483" y="2211042"/>
                <a:ext cx="811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6292005" y="2278930"/>
                <a:ext cx="811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6291806" y="2335614"/>
                <a:ext cx="811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6293328" y="2391574"/>
                <a:ext cx="811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6294459" y="2438127"/>
                <a:ext cx="13151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6290487" y="2485363"/>
                <a:ext cx="811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6292009" y="2553251"/>
                <a:ext cx="811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6291810" y="2609935"/>
                <a:ext cx="811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6293332" y="2665895"/>
                <a:ext cx="811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6294463" y="2712448"/>
                <a:ext cx="13151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6294456" y="2759687"/>
                <a:ext cx="811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6295978" y="2827575"/>
                <a:ext cx="811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6295779" y="2884259"/>
                <a:ext cx="811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6297301" y="2940219"/>
                <a:ext cx="811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6298432" y="2986772"/>
                <a:ext cx="13151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6294462" y="3037982"/>
                <a:ext cx="811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6295984" y="3105870"/>
                <a:ext cx="811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6295785" y="3162554"/>
                <a:ext cx="811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6297307" y="3218514"/>
                <a:ext cx="811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6298438" y="3265067"/>
                <a:ext cx="13151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6291498" y="3310968"/>
                <a:ext cx="811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6293020" y="3378856"/>
                <a:ext cx="811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6292821" y="3435540"/>
                <a:ext cx="811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6294343" y="3491500"/>
                <a:ext cx="811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6295474" y="3538053"/>
                <a:ext cx="13151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6299118" y="3600528"/>
                <a:ext cx="811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6300640" y="3668416"/>
                <a:ext cx="811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6300441" y="3725100"/>
                <a:ext cx="811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6301963" y="3781060"/>
                <a:ext cx="811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6284044" y="3827613"/>
                <a:ext cx="13151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6291498" y="3878658"/>
                <a:ext cx="811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6293020" y="3946546"/>
                <a:ext cx="811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6292821" y="4003230"/>
                <a:ext cx="811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6294343" y="4059190"/>
                <a:ext cx="811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6295474" y="4105743"/>
                <a:ext cx="13151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6291498" y="4168218"/>
                <a:ext cx="811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6293020" y="4236106"/>
                <a:ext cx="811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6292821" y="4292790"/>
                <a:ext cx="811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6294343" y="4348750"/>
                <a:ext cx="811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6295474" y="4395303"/>
                <a:ext cx="13151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6291664" y="4395303"/>
                <a:ext cx="13151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6299118" y="4446348"/>
                <a:ext cx="811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6300640" y="4514236"/>
                <a:ext cx="811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a:off x="6300441" y="4570920"/>
                <a:ext cx="811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6301963" y="4626880"/>
                <a:ext cx="811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6303094" y="4673433"/>
                <a:ext cx="13151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a:off x="6299118" y="4735908"/>
                <a:ext cx="811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a:off x="6300640" y="4803796"/>
                <a:ext cx="811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6300441" y="4860480"/>
                <a:ext cx="811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a:off x="6301963" y="4916440"/>
                <a:ext cx="811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6303094" y="4962993"/>
                <a:ext cx="131517" cy="0"/>
              </a:xfrm>
              <a:prstGeom prst="line">
                <a:avLst/>
              </a:prstGeom>
            </p:spPr>
            <p:style>
              <a:lnRef idx="1">
                <a:schemeClr val="accent1"/>
              </a:lnRef>
              <a:fillRef idx="0">
                <a:schemeClr val="accent1"/>
              </a:fillRef>
              <a:effectRef idx="0">
                <a:schemeClr val="accent1"/>
              </a:effectRef>
              <a:fontRef idx="minor">
                <a:schemeClr val="tx1"/>
              </a:fontRef>
            </p:style>
          </p:cxnSp>
          <p:sp>
            <p:nvSpPr>
              <p:cNvPr id="121" name="TextBox 120"/>
              <p:cNvSpPr txBox="1"/>
              <p:nvPr/>
            </p:nvSpPr>
            <p:spPr>
              <a:xfrm>
                <a:off x="6631195" y="3261976"/>
                <a:ext cx="2127795" cy="523220"/>
              </a:xfrm>
              <a:prstGeom prst="rect">
                <a:avLst/>
              </a:prstGeom>
              <a:noFill/>
            </p:spPr>
            <p:txBody>
              <a:bodyPr wrap="square" rtlCol="0">
                <a:spAutoFit/>
              </a:bodyPr>
              <a:lstStyle/>
              <a:p>
                <a:r>
                  <a:rPr lang="en-US" sz="1400" dirty="0"/>
                  <a:t>Graduated Staff that fits inside the pipe</a:t>
                </a:r>
              </a:p>
            </p:txBody>
          </p:sp>
        </p:grpSp>
        <p:sp>
          <p:nvSpPr>
            <p:cNvPr id="122" name="TextBox 121"/>
            <p:cNvSpPr txBox="1"/>
            <p:nvPr/>
          </p:nvSpPr>
          <p:spPr>
            <a:xfrm>
              <a:off x="4872788" y="5290331"/>
              <a:ext cx="1070811" cy="307777"/>
            </a:xfrm>
            <a:prstGeom prst="rect">
              <a:avLst/>
            </a:prstGeom>
            <a:noFill/>
          </p:spPr>
          <p:txBody>
            <a:bodyPr wrap="square" rtlCol="0">
              <a:spAutoFit/>
            </a:bodyPr>
            <a:lstStyle/>
            <a:p>
              <a:r>
                <a:rPr lang="en-US" sz="1400" dirty="0"/>
                <a:t>Pipe Cap</a:t>
              </a:r>
            </a:p>
          </p:txBody>
        </p:sp>
        <p:sp>
          <p:nvSpPr>
            <p:cNvPr id="123" name="TextBox 122"/>
            <p:cNvSpPr txBox="1"/>
            <p:nvPr/>
          </p:nvSpPr>
          <p:spPr>
            <a:xfrm>
              <a:off x="5434264" y="4660676"/>
              <a:ext cx="1364889" cy="523220"/>
            </a:xfrm>
            <a:prstGeom prst="rect">
              <a:avLst/>
            </a:prstGeom>
            <a:noFill/>
          </p:spPr>
          <p:txBody>
            <a:bodyPr wrap="square" rtlCol="0">
              <a:spAutoFit/>
            </a:bodyPr>
            <a:lstStyle/>
            <a:p>
              <a:r>
                <a:rPr lang="en-US" sz="1400" dirty="0"/>
                <a:t>Holes to admit water</a:t>
              </a:r>
            </a:p>
          </p:txBody>
        </p:sp>
        <p:sp>
          <p:nvSpPr>
            <p:cNvPr id="125" name="TextBox 124"/>
            <p:cNvSpPr txBox="1"/>
            <p:nvPr/>
          </p:nvSpPr>
          <p:spPr>
            <a:xfrm>
              <a:off x="4952996" y="1616688"/>
              <a:ext cx="1070811" cy="307777"/>
            </a:xfrm>
            <a:prstGeom prst="rect">
              <a:avLst/>
            </a:prstGeom>
            <a:noFill/>
          </p:spPr>
          <p:txBody>
            <a:bodyPr wrap="square" rtlCol="0">
              <a:spAutoFit/>
            </a:bodyPr>
            <a:lstStyle/>
            <a:p>
              <a:r>
                <a:rPr lang="en-US" sz="1400" dirty="0"/>
                <a:t>Pipe Cap</a:t>
              </a:r>
            </a:p>
          </p:txBody>
        </p:sp>
        <p:sp>
          <p:nvSpPr>
            <p:cNvPr id="126" name="TextBox 125"/>
            <p:cNvSpPr txBox="1"/>
            <p:nvPr/>
          </p:nvSpPr>
          <p:spPr>
            <a:xfrm>
              <a:off x="5418219" y="2996310"/>
              <a:ext cx="1070811" cy="307777"/>
            </a:xfrm>
            <a:prstGeom prst="rect">
              <a:avLst/>
            </a:prstGeom>
            <a:noFill/>
          </p:spPr>
          <p:txBody>
            <a:bodyPr wrap="square" rtlCol="0">
              <a:spAutoFit/>
            </a:bodyPr>
            <a:lstStyle/>
            <a:p>
              <a:r>
                <a:rPr lang="en-US" sz="1400" dirty="0"/>
                <a:t>Brackets</a:t>
              </a:r>
            </a:p>
          </p:txBody>
        </p:sp>
        <p:sp>
          <p:nvSpPr>
            <p:cNvPr id="127" name="TextBox 126"/>
            <p:cNvSpPr txBox="1"/>
            <p:nvPr/>
          </p:nvSpPr>
          <p:spPr>
            <a:xfrm>
              <a:off x="3202597" y="3541403"/>
              <a:ext cx="1070811" cy="523220"/>
            </a:xfrm>
            <a:prstGeom prst="rect">
              <a:avLst/>
            </a:prstGeom>
            <a:noFill/>
          </p:spPr>
          <p:txBody>
            <a:bodyPr wrap="square" rtlCol="0">
              <a:spAutoFit/>
            </a:bodyPr>
            <a:lstStyle/>
            <a:p>
              <a:r>
                <a:rPr lang="en-US" sz="1400" dirty="0"/>
                <a:t>Culvert Wall</a:t>
              </a:r>
            </a:p>
          </p:txBody>
        </p:sp>
        <p:cxnSp>
          <p:nvCxnSpPr>
            <p:cNvPr id="129" name="Straight Connector 128"/>
            <p:cNvCxnSpPr/>
            <p:nvPr/>
          </p:nvCxnSpPr>
          <p:spPr>
            <a:xfrm>
              <a:off x="5390034" y="2505663"/>
              <a:ext cx="300903" cy="541082"/>
            </a:xfrm>
            <a:prstGeom prst="line">
              <a:avLst/>
            </a:prstGeom>
          </p:spPr>
          <p:style>
            <a:lnRef idx="1">
              <a:schemeClr val="accent1"/>
            </a:lnRef>
            <a:fillRef idx="0">
              <a:schemeClr val="accent1"/>
            </a:fillRef>
            <a:effectRef idx="0">
              <a:schemeClr val="accent1"/>
            </a:effectRef>
            <a:fontRef idx="minor">
              <a:schemeClr val="tx1"/>
            </a:fontRef>
          </p:style>
        </p:cxnSp>
        <p:cxnSp>
          <p:nvCxnSpPr>
            <p:cNvPr id="131" name="Straight Connector 130"/>
            <p:cNvCxnSpPr>
              <a:stCxn id="42" idx="3"/>
            </p:cNvCxnSpPr>
            <p:nvPr/>
          </p:nvCxnSpPr>
          <p:spPr>
            <a:xfrm flipV="1">
              <a:off x="5390034" y="3304088"/>
              <a:ext cx="352655" cy="1280398"/>
            </a:xfrm>
            <a:prstGeom prst="line">
              <a:avLst/>
            </a:prstGeom>
          </p:spPr>
          <p:style>
            <a:lnRef idx="1">
              <a:schemeClr val="accent1"/>
            </a:lnRef>
            <a:fillRef idx="0">
              <a:schemeClr val="accent1"/>
            </a:fillRef>
            <a:effectRef idx="0">
              <a:schemeClr val="accent1"/>
            </a:effectRef>
            <a:fontRef idx="minor">
              <a:schemeClr val="tx1"/>
            </a:fontRef>
          </p:style>
        </p:cxnSp>
      </p:grpSp>
      <p:sp>
        <p:nvSpPr>
          <p:cNvPr id="133" name="TextBox 132"/>
          <p:cNvSpPr txBox="1"/>
          <p:nvPr/>
        </p:nvSpPr>
        <p:spPr>
          <a:xfrm>
            <a:off x="3710074" y="5881717"/>
            <a:ext cx="3448380" cy="369332"/>
          </a:xfrm>
          <a:prstGeom prst="rect">
            <a:avLst/>
          </a:prstGeom>
          <a:noFill/>
        </p:spPr>
        <p:txBody>
          <a:bodyPr wrap="none" rtlCol="0">
            <a:spAutoFit/>
          </a:bodyPr>
          <a:lstStyle/>
          <a:p>
            <a:r>
              <a:rPr lang="en-US" dirty="0"/>
              <a:t>Crest-stage Gauge Assembly</a:t>
            </a:r>
          </a:p>
        </p:txBody>
      </p:sp>
    </p:spTree>
    <p:extLst>
      <p:ext uri="{BB962C8B-B14F-4D97-AF65-F5344CB8AC3E}">
        <p14:creationId xmlns:p14="http://schemas.microsoft.com/office/powerpoint/2010/main" val="6655140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SELECTION OF STATION SITE</a:t>
            </a:r>
          </a:p>
        </p:txBody>
      </p:sp>
      <p:sp>
        <p:nvSpPr>
          <p:cNvPr id="3" name="Content Placeholder 2"/>
          <p:cNvSpPr>
            <a:spLocks noGrp="1"/>
          </p:cNvSpPr>
          <p:nvPr>
            <p:ph idx="1"/>
          </p:nvPr>
        </p:nvSpPr>
        <p:spPr>
          <a:xfrm>
            <a:off x="2589212" y="1905000"/>
            <a:ext cx="8915400" cy="3777622"/>
          </a:xfrm>
        </p:spPr>
        <p:txBody>
          <a:bodyPr>
            <a:normAutofit/>
          </a:bodyPr>
          <a:lstStyle/>
          <a:p>
            <a:r>
              <a:rPr lang="en-US" dirty="0"/>
              <a:t>The control is a section or a reach of a stream which controls the relationship between the stage and discharge</a:t>
            </a:r>
          </a:p>
          <a:p>
            <a:r>
              <a:rPr lang="en-US" dirty="0"/>
              <a:t>The stage gauge is therefore installed within the area of influence of control</a:t>
            </a:r>
          </a:p>
          <a:p>
            <a:r>
              <a:rPr lang="en-US" dirty="0"/>
              <a:t>Control should be permanent</a:t>
            </a:r>
          </a:p>
          <a:p>
            <a:r>
              <a:rPr lang="en-US" dirty="0"/>
              <a:t>Artificial controls are built in a stream channel to stabilize relation between stage and discharge, they may be low dams, broad crested weirs or partial flumes</a:t>
            </a:r>
          </a:p>
          <a:p>
            <a:endParaRPr lang="en-US" dirty="0"/>
          </a:p>
        </p:txBody>
      </p:sp>
    </p:spTree>
    <p:extLst>
      <p:ext uri="{BB962C8B-B14F-4D97-AF65-F5344CB8AC3E}">
        <p14:creationId xmlns:p14="http://schemas.microsoft.com/office/powerpoint/2010/main" val="42428723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SELECTION OF STATION SITE</a:t>
            </a:r>
          </a:p>
        </p:txBody>
      </p:sp>
      <p:sp>
        <p:nvSpPr>
          <p:cNvPr id="3" name="Content Placeholder 2"/>
          <p:cNvSpPr>
            <a:spLocks noGrp="1"/>
          </p:cNvSpPr>
          <p:nvPr>
            <p:ph idx="1"/>
          </p:nvPr>
        </p:nvSpPr>
        <p:spPr>
          <a:xfrm>
            <a:off x="2119312" y="1422400"/>
            <a:ext cx="8915400" cy="5207000"/>
          </a:xfrm>
        </p:spPr>
        <p:txBody>
          <a:bodyPr>
            <a:normAutofit/>
          </a:bodyPr>
          <a:lstStyle/>
          <a:p>
            <a:pPr algn="just"/>
            <a:r>
              <a:rPr lang="en-US" dirty="0"/>
              <a:t>The stream course is straight for about 300 feet upstream and downstream of the gage site.</a:t>
            </a:r>
          </a:p>
          <a:p>
            <a:pPr algn="just"/>
            <a:r>
              <a:rPr lang="en-US" dirty="0"/>
              <a:t>The streambed in the vicinity of the site is not subject to scour and fill. It is also free of aquatic plants.</a:t>
            </a:r>
          </a:p>
          <a:p>
            <a:pPr algn="just"/>
            <a:r>
              <a:rPr lang="en-US" dirty="0"/>
              <a:t>The banks of the stream channel are permanent. They are free of brush and high enough to contain floods.</a:t>
            </a:r>
          </a:p>
          <a:p>
            <a:pPr algn="just"/>
            <a:r>
              <a:rPr lang="en-US" dirty="0"/>
              <a:t>Opportunity to install an artificial control</a:t>
            </a:r>
          </a:p>
          <a:p>
            <a:pPr algn="just"/>
            <a:r>
              <a:rPr lang="en-US" dirty="0"/>
              <a:t>Possibility of no backwater effect from d/s tributaries</a:t>
            </a:r>
          </a:p>
          <a:p>
            <a:pPr algn="just"/>
            <a:r>
              <a:rPr lang="en-US" dirty="0"/>
              <a:t>Good metering section</a:t>
            </a:r>
          </a:p>
          <a:p>
            <a:pPr algn="just"/>
            <a:r>
              <a:rPr lang="en-US" dirty="0"/>
              <a:t>Minimum debris and floating matter</a:t>
            </a:r>
          </a:p>
          <a:p>
            <a:pPr algn="just"/>
            <a:r>
              <a:rPr lang="en-US" dirty="0"/>
              <a:t>The site is accessible for installation and operation and maintenance of the gaging site. The selection of a gaging site is again a compromise between these criteria.</a:t>
            </a:r>
          </a:p>
          <a:p>
            <a:pPr algn="just"/>
            <a:r>
              <a:rPr lang="en-US" dirty="0"/>
              <a:t>Power and telephone line facility</a:t>
            </a:r>
          </a:p>
          <a:p>
            <a:pPr marL="0" indent="0" algn="just">
              <a:buNone/>
            </a:pPr>
            <a:endParaRPr lang="en-US" dirty="0"/>
          </a:p>
        </p:txBody>
      </p:sp>
    </p:spTree>
    <p:extLst>
      <p:ext uri="{BB962C8B-B14F-4D97-AF65-F5344CB8AC3E}">
        <p14:creationId xmlns:p14="http://schemas.microsoft.com/office/powerpoint/2010/main" val="1569751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STREAM GAUGING</a:t>
            </a:r>
          </a:p>
        </p:txBody>
      </p:sp>
      <p:sp>
        <p:nvSpPr>
          <p:cNvPr id="3" name="Content Placeholder 2"/>
          <p:cNvSpPr>
            <a:spLocks noGrp="1"/>
          </p:cNvSpPr>
          <p:nvPr>
            <p:ph idx="1"/>
          </p:nvPr>
        </p:nvSpPr>
        <p:spPr/>
        <p:txBody>
          <a:bodyPr/>
          <a:lstStyle/>
          <a:p>
            <a:r>
              <a:rPr lang="en-US" dirty="0"/>
              <a:t>Data gathered at a stream gauging station comprises of</a:t>
            </a:r>
          </a:p>
          <a:p>
            <a:pPr lvl="1"/>
            <a:r>
              <a:rPr lang="en-US" dirty="0"/>
              <a:t>Stage</a:t>
            </a:r>
          </a:p>
          <a:p>
            <a:pPr lvl="1"/>
            <a:r>
              <a:rPr lang="en-US" dirty="0"/>
              <a:t>Discharge</a:t>
            </a:r>
          </a:p>
          <a:p>
            <a:pPr lvl="1"/>
            <a:r>
              <a:rPr lang="en-US" dirty="0"/>
              <a:t>Sediment (to develop sedigarphs)</a:t>
            </a:r>
          </a:p>
          <a:p>
            <a:pPr lvl="0">
              <a:buClr>
                <a:srgbClr val="353535"/>
              </a:buClr>
            </a:pPr>
            <a:r>
              <a:rPr lang="en-US" dirty="0">
                <a:solidFill>
                  <a:prstClr val="black">
                    <a:lumMod val="75000"/>
                    <a:lumOff val="25000"/>
                  </a:prstClr>
                </a:solidFill>
              </a:rPr>
              <a:t>Uses of this data are</a:t>
            </a:r>
          </a:p>
          <a:p>
            <a:pPr lvl="1">
              <a:buClr>
                <a:srgbClr val="353535"/>
              </a:buClr>
            </a:pPr>
            <a:r>
              <a:rPr lang="en-US" dirty="0">
                <a:solidFill>
                  <a:prstClr val="black">
                    <a:lumMod val="75000"/>
                    <a:lumOff val="25000"/>
                  </a:prstClr>
                </a:solidFill>
              </a:rPr>
              <a:t>Use and control of water in a stream (drinking, municipal purposes, irrigation, industries, power generation)</a:t>
            </a:r>
          </a:p>
          <a:p>
            <a:pPr lvl="1">
              <a:buClr>
                <a:srgbClr val="353535"/>
              </a:buClr>
            </a:pPr>
            <a:r>
              <a:rPr lang="en-US" dirty="0">
                <a:solidFill>
                  <a:prstClr val="black">
                    <a:lumMod val="75000"/>
                    <a:lumOff val="25000"/>
                  </a:prstClr>
                </a:solidFill>
              </a:rPr>
              <a:t>Control over hazardous situations e.g., Floods</a:t>
            </a:r>
          </a:p>
          <a:p>
            <a:pPr marL="457200" lvl="1" indent="0">
              <a:buClr>
                <a:srgbClr val="353535"/>
              </a:buClr>
              <a:buNone/>
            </a:pPr>
            <a:endParaRPr lang="en-US" dirty="0">
              <a:solidFill>
                <a:prstClr val="black">
                  <a:lumMod val="75000"/>
                  <a:lumOff val="25000"/>
                </a:prstClr>
              </a:solidFill>
            </a:endParaRPr>
          </a:p>
          <a:p>
            <a:pPr marL="457200" lvl="1" indent="0">
              <a:buNone/>
            </a:pPr>
            <a:endParaRPr lang="en-US" dirty="0"/>
          </a:p>
          <a:p>
            <a:endParaRPr lang="en-US" dirty="0"/>
          </a:p>
        </p:txBody>
      </p:sp>
    </p:spTree>
    <p:extLst>
      <p:ext uri="{BB962C8B-B14F-4D97-AF65-F5344CB8AC3E}">
        <p14:creationId xmlns:p14="http://schemas.microsoft.com/office/powerpoint/2010/main" val="3457621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STAGE</a:t>
            </a:r>
          </a:p>
        </p:txBody>
      </p:sp>
      <p:sp>
        <p:nvSpPr>
          <p:cNvPr id="3" name="Content Placeholder 2"/>
          <p:cNvSpPr>
            <a:spLocks noGrp="1"/>
          </p:cNvSpPr>
          <p:nvPr>
            <p:ph idx="1"/>
          </p:nvPr>
        </p:nvSpPr>
        <p:spPr>
          <a:xfrm>
            <a:off x="1205948" y="1905000"/>
            <a:ext cx="5102087" cy="3777622"/>
          </a:xfrm>
        </p:spPr>
        <p:txBody>
          <a:bodyPr>
            <a:normAutofit/>
          </a:bodyPr>
          <a:lstStyle/>
          <a:p>
            <a:r>
              <a:rPr lang="en-US" dirty="0"/>
              <a:t>Elevation of surface of water above an arbitrary datum </a:t>
            </a:r>
          </a:p>
          <a:p>
            <a:r>
              <a:rPr lang="en-US" dirty="0"/>
              <a:t>River stage is an important concept when analyzing how much water is moving in a stream at any given moment</a:t>
            </a:r>
          </a:p>
          <a:p>
            <a:r>
              <a:rPr lang="en-US" dirty="0"/>
              <a:t>A record of stream stage is useful in itself for designing bridges, embankments, levees, and other structures affected by stream elevations, or in planning for the use of flood plains </a:t>
            </a:r>
          </a:p>
          <a:p>
            <a:endParaRPr lang="en-US" dirty="0"/>
          </a:p>
        </p:txBody>
      </p:sp>
      <p:pic>
        <p:nvPicPr>
          <p:cNvPr id="2050" name="Picture 2" descr="Image result for river stage gau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35887" y="1905000"/>
            <a:ext cx="4999522" cy="43707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41414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STAGE</a:t>
            </a:r>
          </a:p>
        </p:txBody>
      </p:sp>
      <p:sp>
        <p:nvSpPr>
          <p:cNvPr id="3" name="Content Placeholder 2"/>
          <p:cNvSpPr>
            <a:spLocks noGrp="1"/>
          </p:cNvSpPr>
          <p:nvPr>
            <p:ph idx="1"/>
          </p:nvPr>
        </p:nvSpPr>
        <p:spPr>
          <a:xfrm>
            <a:off x="2144043" y="1905000"/>
            <a:ext cx="8608875" cy="4346713"/>
          </a:xfrm>
        </p:spPr>
        <p:txBody>
          <a:bodyPr/>
          <a:lstStyle/>
          <a:p>
            <a:r>
              <a:rPr lang="en-US" dirty="0"/>
              <a:t>Datum of the gauge might be a recognized datum such as North American Vertical Datum of 1988 (NAVD 88) or an arbitrary datum.</a:t>
            </a:r>
          </a:p>
          <a:p>
            <a:r>
              <a:rPr lang="en-US" dirty="0"/>
              <a:t>Sometimes datum is taken as Mean Sea Level (MSL)</a:t>
            </a:r>
          </a:p>
          <a:p>
            <a:r>
              <a:rPr lang="en-US" dirty="0"/>
              <a:t>Select the arbitrary datum plane for a stream gauging site to avoid negative values of gage height. This requires the arbitrary datum plane to be below the lowest expected gage height, which will be at, or below, the elevation of zero flow on the control for all conditions.</a:t>
            </a:r>
          </a:p>
          <a:p>
            <a:r>
              <a:rPr lang="en-US" dirty="0"/>
              <a:t>For each gauging station, maintain a permanent datum that has at least three permanent reference marks that are independent of the gage structure </a:t>
            </a:r>
          </a:p>
          <a:p>
            <a:r>
              <a:rPr lang="en-US" dirty="0"/>
              <a:t>The gauge datum may need to be changed if there is excessive channel scour or a manmade channel change </a:t>
            </a:r>
          </a:p>
          <a:p>
            <a:endParaRPr lang="en-US" dirty="0"/>
          </a:p>
        </p:txBody>
      </p:sp>
    </p:spTree>
    <p:extLst>
      <p:ext uri="{BB962C8B-B14F-4D97-AF65-F5344CB8AC3E}">
        <p14:creationId xmlns:p14="http://schemas.microsoft.com/office/powerpoint/2010/main" val="35005081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STAGE MEASUREMENTS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592925" y="1714499"/>
                <a:ext cx="8608875" cy="4346713"/>
              </a:xfrm>
            </p:spPr>
            <p:txBody>
              <a:bodyPr/>
              <a:lstStyle/>
              <a:p>
                <a:pPr marL="0" indent="0">
                  <a:buNone/>
                </a:pPr>
                <a:r>
                  <a:rPr lang="en-US" dirty="0"/>
                  <a:t>The gauge is an instrument used for the purpose of determining stage at a gauging site</a:t>
                </a:r>
              </a:p>
              <a:p>
                <a:pPr marL="0" indent="0">
                  <a:buNone/>
                </a:pPr>
                <a:r>
                  <a:rPr lang="en-US" dirty="0"/>
                  <a:t>				Q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 H</a:t>
                </a:r>
              </a:p>
              <a:p>
                <a:pPr marL="0" indent="0">
                  <a:buNone/>
                </a:pPr>
                <a:r>
                  <a:rPr lang="en-US" dirty="0"/>
                  <a:t>Reliability in the discharge record, depends on the reliability of the gauge height record</a:t>
                </a:r>
              </a:p>
              <a:p>
                <a:r>
                  <a:rPr lang="en-US" dirty="0"/>
                  <a:t>Gauge heights might be achieved by</a:t>
                </a:r>
              </a:p>
              <a:p>
                <a:pPr lvl="1"/>
                <a:r>
                  <a:rPr lang="en-US" dirty="0"/>
                  <a:t>Systematic observations of non-recording gauges</a:t>
                </a:r>
              </a:p>
              <a:p>
                <a:pPr lvl="1"/>
                <a:r>
                  <a:rPr lang="en-US" dirty="0"/>
                  <a:t>Recording gauges</a:t>
                </a:r>
              </a:p>
              <a:p>
                <a:pPr lvl="1"/>
                <a:r>
                  <a:rPr lang="en-US" dirty="0"/>
                  <a:t>Crest gauges</a:t>
                </a:r>
              </a:p>
              <a:p>
                <a:pPr lvl="1"/>
                <a:r>
                  <a:rPr lang="en-US" dirty="0"/>
                  <a:t>Automatic water levels and sensors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592925" y="1714499"/>
                <a:ext cx="8608875" cy="4346713"/>
              </a:xfrm>
              <a:blipFill rotWithShape="0">
                <a:blip r:embed="rId2"/>
                <a:stretch>
                  <a:fillRect l="-566" t="-701"/>
                </a:stretch>
              </a:blipFill>
            </p:spPr>
            <p:txBody>
              <a:bodyPr/>
              <a:lstStyle/>
              <a:p>
                <a:r>
                  <a:rPr lang="en-US">
                    <a:noFill/>
                  </a:rPr>
                  <a:t> </a:t>
                </a:r>
              </a:p>
            </p:txBody>
          </p:sp>
        </mc:Fallback>
      </mc:AlternateContent>
    </p:spTree>
    <p:extLst>
      <p:ext uri="{BB962C8B-B14F-4D97-AF65-F5344CB8AC3E}">
        <p14:creationId xmlns:p14="http://schemas.microsoft.com/office/powerpoint/2010/main" val="2402392147"/>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docProps/app.xml><?xml version="1.0" encoding="utf-8"?>
<Properties xmlns="http://schemas.openxmlformats.org/officeDocument/2006/extended-properties" xmlns:vt="http://schemas.openxmlformats.org/officeDocument/2006/docPropsVTypes">
  <Template>Wisp</Template>
  <TotalTime>6121</TotalTime>
  <Words>1685</Words>
  <Application>Microsoft Office PowerPoint</Application>
  <PresentationFormat>Widescreen</PresentationFormat>
  <Paragraphs>184</Paragraphs>
  <Slides>36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Cambria Math</vt:lpstr>
      <vt:lpstr>Century Gothic</vt:lpstr>
      <vt:lpstr>Wingdings 3</vt:lpstr>
      <vt:lpstr>Wisp</vt:lpstr>
      <vt:lpstr>STREAM GAUGING</vt:lpstr>
      <vt:lpstr>STREAM GAUGING</vt:lpstr>
      <vt:lpstr>IMPORTANCE OF STREAM GAUGING</vt:lpstr>
      <vt:lpstr>SELECTION OF STATION SITE</vt:lpstr>
      <vt:lpstr>SELECTION OF STATION SITE</vt:lpstr>
      <vt:lpstr>STREAM GAUGING</vt:lpstr>
      <vt:lpstr>STAGE</vt:lpstr>
      <vt:lpstr>STAGE</vt:lpstr>
      <vt:lpstr>STAGE MEASUREMENTS</vt:lpstr>
      <vt:lpstr>NON-RECORDING/MANUAL GAUGES</vt:lpstr>
      <vt:lpstr>MANUAL/NON-RECORDING STAGE GAUGES</vt:lpstr>
      <vt:lpstr>PowerPoint Presentation</vt:lpstr>
      <vt:lpstr>MANUAL/NON-RECORDING STAGE GAUGES</vt:lpstr>
      <vt:lpstr>MANUAL/NON-RECORDING STAGE GAUGES</vt:lpstr>
      <vt:lpstr>MANUAL/NON-RECORDING STAGE GAUGES</vt:lpstr>
      <vt:lpstr>MANUAL/NON-RECORDING STAGE GAUGES</vt:lpstr>
      <vt:lpstr>PowerPoint Presentation</vt:lpstr>
      <vt:lpstr>MANUAL/NON-RECORDING STAGE GAUGES</vt:lpstr>
      <vt:lpstr>MANUAL/NON-RECORDING STAGE GAUGES</vt:lpstr>
      <vt:lpstr>PowerPoint Presentation</vt:lpstr>
      <vt:lpstr>MANUAL/NON-RECORDING STAGE GAUGES</vt:lpstr>
      <vt:lpstr>MANUAL/NON-RECORDING STAGE GAUGES</vt:lpstr>
      <vt:lpstr>MANUAL/NON-RECORDING STAGE GAUGES</vt:lpstr>
      <vt:lpstr>MANUAL/NON-RECORDING STAGE GAUGES</vt:lpstr>
      <vt:lpstr>MANUAL/NON-RECORDING STAGE GAUGES</vt:lpstr>
      <vt:lpstr>MANUAL/NON-RECORDING STAGE GAUGES</vt:lpstr>
      <vt:lpstr>MANUAL/NON-RECORDING STAGE GAUGES</vt:lpstr>
      <vt:lpstr>RECORDING GAUGES</vt:lpstr>
      <vt:lpstr>RECORDING GAUGES</vt:lpstr>
      <vt:lpstr>RECORDING GAUGES</vt:lpstr>
      <vt:lpstr>RECORDING GAUGES</vt:lpstr>
      <vt:lpstr>RECORDING GAUGES</vt:lpstr>
      <vt:lpstr>RECORDING GAUGES</vt:lpstr>
      <vt:lpstr>CREST STAGE GAUGES</vt:lpstr>
      <vt:lpstr>CREST STAGE GAUGES</vt:lpstr>
      <vt:lpstr>CREST STAGE GAUGES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STREAM GAUGING</dc:title>
  <dc:creator>Rabeea</dc:creator>
  <cp:lastModifiedBy>usman iftikhar</cp:lastModifiedBy>
  <cp:revision>71</cp:revision>
  <dcterms:created xsi:type="dcterms:W3CDTF">2016-10-25T14:51:13Z</dcterms:created>
  <dcterms:modified xsi:type="dcterms:W3CDTF">2016-11-13T08:13:24Z</dcterms:modified>
</cp:coreProperties>
</file>