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4"/>
  </p:notesMasterIdLst>
  <p:sldIdLst>
    <p:sldId id="256" r:id="rId2"/>
    <p:sldId id="257" r:id="rId3"/>
    <p:sldId id="258" r:id="rId4"/>
    <p:sldId id="260" r:id="rId5"/>
    <p:sldId id="259"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7" r:id="rId22"/>
    <p:sldId id="279" r:id="rId23"/>
    <p:sldId id="298" r:id="rId24"/>
    <p:sldId id="296" r:id="rId25"/>
    <p:sldId id="297" r:id="rId26"/>
    <p:sldId id="280" r:id="rId27"/>
    <p:sldId id="281" r:id="rId28"/>
    <p:sldId id="282" r:id="rId29"/>
    <p:sldId id="283" r:id="rId30"/>
    <p:sldId id="284" r:id="rId31"/>
    <p:sldId id="285" r:id="rId32"/>
    <p:sldId id="286" r:id="rId33"/>
    <p:sldId id="287" r:id="rId34"/>
    <p:sldId id="288" r:id="rId35"/>
    <p:sldId id="295" r:id="rId36"/>
    <p:sldId id="294" r:id="rId37"/>
    <p:sldId id="289" r:id="rId38"/>
    <p:sldId id="290" r:id="rId39"/>
    <p:sldId id="291" r:id="rId40"/>
    <p:sldId id="292" r:id="rId41"/>
    <p:sldId id="293"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3B52C-8220-43EB-9E67-DD6CAF3427DC}" type="datetimeFigureOut">
              <a:rPr lang="en-GB" smtClean="0"/>
              <a:t>22/02/2019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2DB03-10CE-42A0-A669-D154634A652B}" type="slidenum">
              <a:rPr lang="en-GB" smtClean="0"/>
              <a:t>‹#›</a:t>
            </a:fld>
            <a:endParaRPr lang="en-GB"/>
          </a:p>
        </p:txBody>
      </p:sp>
    </p:spTree>
    <p:extLst>
      <p:ext uri="{BB962C8B-B14F-4D97-AF65-F5344CB8AC3E}">
        <p14:creationId xmlns:p14="http://schemas.microsoft.com/office/powerpoint/2010/main" val="134561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643F7F-2F3F-4811-935F-A1F0BED3C9BD}" type="datetime1">
              <a:rPr lang="en-US" smtClean="0"/>
              <a:t>22-Feb-19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153563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828D3-FE96-4BCD-8851-969266F862FB}" type="datetime1">
              <a:rPr lang="en-US" smtClean="0"/>
              <a:t>22-Feb-19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268231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A6882A-55D0-4C3F-9CF0-64D517F82C11}" type="datetime1">
              <a:rPr lang="en-US" smtClean="0"/>
              <a:t>22-Feb-19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D54810-6751-4602-BDE9-E10C028084AA}"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6731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03F412C-DE8B-41B9-8799-35F06E8F94B4}" type="datetime1">
              <a:rPr lang="en-US" smtClean="0"/>
              <a:t>22-Feb-19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1069467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B8AD6DE-A265-44D0-944C-AA71388DD9C5}" type="datetime1">
              <a:rPr lang="en-US" smtClean="0"/>
              <a:t>22-Feb-19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D54810-6751-4602-BDE9-E10C028084AA}"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843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2B9951C-8BC8-421B-A6F3-02F67BA04747}" type="datetime1">
              <a:rPr lang="en-US" smtClean="0"/>
              <a:t>22-Feb-19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4041190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23F1F-E2AE-49C5-BD04-D6BB1C60A28A}" type="datetime1">
              <a:rPr lang="en-US" smtClean="0"/>
              <a:t>22-Feb-19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383950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6110C7-7BD6-4944-B29A-D6C0849FA360}" type="datetime1">
              <a:rPr lang="en-US" smtClean="0"/>
              <a:t>22-Feb-19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300718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25723-E5E0-4446-8E13-657BE3417D15}" type="datetime1">
              <a:rPr lang="en-US" smtClean="0"/>
              <a:t>22-Feb-19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253553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DA41B-6FE1-4E1D-B91C-CD1F960A91B6}" type="datetime1">
              <a:rPr lang="en-US" smtClean="0"/>
              <a:t>22-Feb-19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389121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B31D86-0C1E-4A86-AE9D-D8085E697F90}" type="datetime1">
              <a:rPr lang="en-US" smtClean="0"/>
              <a:t>22-Feb-19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320428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453D56-5D9F-46D5-9861-F1DF21C8BC79}" type="datetime1">
              <a:rPr lang="en-US" smtClean="0"/>
              <a:t>22-Feb-19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132561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1B53D8-D79A-44AC-89E9-78443F3E60EF}" type="datetime1">
              <a:rPr lang="en-US" smtClean="0"/>
              <a:t>22-Feb-19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172778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381D2-EC40-4FC9-8355-225EC193567F}" type="datetime1">
              <a:rPr lang="en-US" smtClean="0"/>
              <a:t>22-Feb-19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360082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A2F01-4DDD-4B44-9063-625551195F04}" type="datetime1">
              <a:rPr lang="en-US" smtClean="0"/>
              <a:t>22-Feb-19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204131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8C4D9E-E7D1-48C0-A051-85D6C7D06AC6}" type="datetime1">
              <a:rPr lang="en-US" smtClean="0"/>
              <a:t>22-Feb-19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D54810-6751-4602-BDE9-E10C028084AA}" type="slidenum">
              <a:rPr lang="en-US" smtClean="0"/>
              <a:t>‹#›</a:t>
            </a:fld>
            <a:endParaRPr lang="en-US" dirty="0"/>
          </a:p>
        </p:txBody>
      </p:sp>
    </p:spTree>
    <p:extLst>
      <p:ext uri="{BB962C8B-B14F-4D97-AF65-F5344CB8AC3E}">
        <p14:creationId xmlns:p14="http://schemas.microsoft.com/office/powerpoint/2010/main" val="46039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072F084-EB07-4CB8-859D-486B863BF3CA}" type="datetime1">
              <a:rPr lang="en-US" smtClean="0"/>
              <a:t>22-Feb-19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1D54810-6751-4602-BDE9-E10C028084AA}" type="slidenum">
              <a:rPr lang="en-US" smtClean="0"/>
              <a:t>‹#›</a:t>
            </a:fld>
            <a:endParaRPr lang="en-US" dirty="0"/>
          </a:p>
        </p:txBody>
      </p:sp>
    </p:spTree>
    <p:extLst>
      <p:ext uri="{BB962C8B-B14F-4D97-AF65-F5344CB8AC3E}">
        <p14:creationId xmlns:p14="http://schemas.microsoft.com/office/powerpoint/2010/main" val="20114472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2613" y="926006"/>
            <a:ext cx="7761287" cy="1005481"/>
          </a:xfrm>
        </p:spPr>
        <p:txBody>
          <a:bodyPr/>
          <a:lstStyle/>
          <a:p>
            <a:r>
              <a:rPr lang="en-US" dirty="0"/>
              <a:t>STREAM GAUGING</a:t>
            </a:r>
          </a:p>
        </p:txBody>
      </p:sp>
      <p:sp>
        <p:nvSpPr>
          <p:cNvPr id="3" name="Subtitle 2"/>
          <p:cNvSpPr>
            <a:spLocks noGrp="1"/>
          </p:cNvSpPr>
          <p:nvPr>
            <p:ph type="subTitle" idx="1"/>
          </p:nvPr>
        </p:nvSpPr>
        <p:spPr>
          <a:xfrm>
            <a:off x="1852613" y="2129273"/>
            <a:ext cx="8915399" cy="1126283"/>
          </a:xfrm>
        </p:spPr>
        <p:txBody>
          <a:bodyPr/>
          <a:lstStyle/>
          <a:p>
            <a:r>
              <a:rPr lang="en-US" dirty="0"/>
              <a:t>LECTURE 9</a:t>
            </a:r>
          </a:p>
        </p:txBody>
      </p:sp>
      <p:pic>
        <p:nvPicPr>
          <p:cNvPr id="2050" name="Picture 2" descr="Image result for discharge gauging at stre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074" y="2166652"/>
            <a:ext cx="6473825" cy="45179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D54810-6751-4602-BDE9-E10C028084AA}" type="slidenum">
              <a:rPr lang="en-US" smtClean="0"/>
              <a:t>1</a:t>
            </a:fld>
            <a:endParaRPr lang="en-US" dirty="0"/>
          </a:p>
        </p:txBody>
      </p:sp>
    </p:spTree>
    <p:extLst>
      <p:ext uri="{BB962C8B-B14F-4D97-AF65-F5344CB8AC3E}">
        <p14:creationId xmlns:p14="http://schemas.microsoft.com/office/powerpoint/2010/main" val="196679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52" y="565497"/>
            <a:ext cx="8911687" cy="1280890"/>
          </a:xfrm>
        </p:spPr>
        <p:txBody>
          <a:bodyPr/>
          <a:lstStyle/>
          <a:p>
            <a:r>
              <a:rPr lang="en-US" dirty="0"/>
              <a:t>CURRENT METER MEASUREMENT</a:t>
            </a:r>
          </a:p>
        </p:txBody>
      </p:sp>
      <p:grpSp>
        <p:nvGrpSpPr>
          <p:cNvPr id="6" name="Group 5"/>
          <p:cNvGrpSpPr/>
          <p:nvPr/>
        </p:nvGrpSpPr>
        <p:grpSpPr>
          <a:xfrm>
            <a:off x="1415503" y="2270077"/>
            <a:ext cx="6745857" cy="3161732"/>
            <a:chOff x="432865" y="2010769"/>
            <a:chExt cx="11604459" cy="4510567"/>
          </a:xfrm>
        </p:grpSpPr>
        <p:pic>
          <p:nvPicPr>
            <p:cNvPr id="4" name="Picture 3"/>
            <p:cNvPicPr>
              <a:picLocks noChangeAspect="1"/>
            </p:cNvPicPr>
            <p:nvPr/>
          </p:nvPicPr>
          <p:blipFill>
            <a:blip r:embed="rId2"/>
            <a:stretch>
              <a:fillRect/>
            </a:stretch>
          </p:blipFill>
          <p:spPr>
            <a:xfrm>
              <a:off x="432865" y="2010769"/>
              <a:ext cx="11604459" cy="4510567"/>
            </a:xfrm>
            <a:prstGeom prst="rect">
              <a:avLst/>
            </a:prstGeom>
          </p:spPr>
        </p:pic>
        <p:sp>
          <p:nvSpPr>
            <p:cNvPr id="5" name="Rectangle 4"/>
            <p:cNvSpPr/>
            <p:nvPr/>
          </p:nvSpPr>
          <p:spPr>
            <a:xfrm>
              <a:off x="846161" y="2429301"/>
              <a:ext cx="4640239" cy="982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8229601" y="2270078"/>
            <a:ext cx="2522348" cy="3134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flipV="1">
            <a:off x="9021168" y="3643952"/>
            <a:ext cx="723333" cy="1365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9007522" y="3643952"/>
            <a:ext cx="13648" cy="1119117"/>
          </a:xfrm>
          <a:prstGeom prst="line">
            <a:avLst/>
          </a:prstGeom>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4628699">
            <a:off x="7934151" y="2927163"/>
            <a:ext cx="1819196" cy="184300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8366079" y="2429301"/>
            <a:ext cx="2238232" cy="28250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297838" y="4049621"/>
            <a:ext cx="649537" cy="276999"/>
          </a:xfrm>
          <a:prstGeom prst="rect">
            <a:avLst/>
          </a:prstGeom>
          <a:noFill/>
        </p:spPr>
        <p:txBody>
          <a:bodyPr wrap="none" rtlCol="0">
            <a:spAutoFit/>
          </a:bodyPr>
          <a:lstStyle/>
          <a:p>
            <a:r>
              <a:rPr lang="en-US" sz="1200" dirty="0"/>
              <a:t>Depth</a:t>
            </a:r>
            <a:endParaRPr lang="en-US" sz="1600" dirty="0"/>
          </a:p>
        </p:txBody>
      </p:sp>
      <p:cxnSp>
        <p:nvCxnSpPr>
          <p:cNvPr id="23" name="Straight Arrow Connector 22"/>
          <p:cNvCxnSpPr/>
          <p:nvPr/>
        </p:nvCxnSpPr>
        <p:spPr>
          <a:xfrm>
            <a:off x="8843749" y="3848667"/>
            <a:ext cx="24142" cy="777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988283" y="3246679"/>
            <a:ext cx="888385" cy="307777"/>
          </a:xfrm>
          <a:prstGeom prst="rect">
            <a:avLst/>
          </a:prstGeom>
          <a:noFill/>
        </p:spPr>
        <p:txBody>
          <a:bodyPr wrap="none" rtlCol="0">
            <a:spAutoFit/>
          </a:bodyPr>
          <a:lstStyle/>
          <a:p>
            <a:r>
              <a:rPr lang="en-US" sz="1400" dirty="0"/>
              <a:t>Velocity</a:t>
            </a:r>
            <a:endParaRPr lang="en-US" dirty="0"/>
          </a:p>
        </p:txBody>
      </p:sp>
      <p:cxnSp>
        <p:nvCxnSpPr>
          <p:cNvPr id="28" name="Straight Arrow Connector 27"/>
          <p:cNvCxnSpPr/>
          <p:nvPr/>
        </p:nvCxnSpPr>
        <p:spPr>
          <a:xfrm flipV="1">
            <a:off x="8996149" y="3493826"/>
            <a:ext cx="940666" cy="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74833" y="5514916"/>
            <a:ext cx="2149948" cy="307777"/>
          </a:xfrm>
          <a:prstGeom prst="rect">
            <a:avLst/>
          </a:prstGeom>
          <a:noFill/>
        </p:spPr>
        <p:txBody>
          <a:bodyPr wrap="none" rtlCol="0">
            <a:spAutoFit/>
          </a:bodyPr>
          <a:lstStyle/>
          <a:p>
            <a:r>
              <a:rPr lang="en-US" sz="1400" dirty="0"/>
              <a:t>Vertical velocity Profile</a:t>
            </a:r>
            <a:endParaRPr lang="en-US" dirty="0"/>
          </a:p>
        </p:txBody>
      </p:sp>
      <p:sp>
        <p:nvSpPr>
          <p:cNvPr id="31" name="TextBox 30"/>
          <p:cNvSpPr txBox="1"/>
          <p:nvPr/>
        </p:nvSpPr>
        <p:spPr>
          <a:xfrm>
            <a:off x="3782266" y="5476244"/>
            <a:ext cx="2334293" cy="307777"/>
          </a:xfrm>
          <a:prstGeom prst="rect">
            <a:avLst/>
          </a:prstGeom>
          <a:noFill/>
        </p:spPr>
        <p:txBody>
          <a:bodyPr wrap="none" rtlCol="0">
            <a:spAutoFit/>
          </a:bodyPr>
          <a:lstStyle/>
          <a:p>
            <a:r>
              <a:rPr lang="en-US" sz="1400" dirty="0"/>
              <a:t>Horizontal velocity Profile</a:t>
            </a:r>
            <a:endParaRPr lang="en-US" dirty="0"/>
          </a:p>
        </p:txBody>
      </p:sp>
      <p:cxnSp>
        <p:nvCxnSpPr>
          <p:cNvPr id="6144" name="Straight Connector 6143"/>
          <p:cNvCxnSpPr/>
          <p:nvPr/>
        </p:nvCxnSpPr>
        <p:spPr>
          <a:xfrm>
            <a:off x="2715904" y="3400567"/>
            <a:ext cx="3712192" cy="0"/>
          </a:xfrm>
          <a:prstGeom prst="line">
            <a:avLst/>
          </a:prstGeom>
        </p:spPr>
        <p:style>
          <a:lnRef idx="1">
            <a:schemeClr val="accent1"/>
          </a:lnRef>
          <a:fillRef idx="0">
            <a:schemeClr val="accent1"/>
          </a:fillRef>
          <a:effectRef idx="0">
            <a:schemeClr val="accent1"/>
          </a:effectRef>
          <a:fontRef idx="minor">
            <a:schemeClr val="tx1"/>
          </a:fontRef>
        </p:style>
      </p:cxnSp>
      <p:sp>
        <p:nvSpPr>
          <p:cNvPr id="6145" name="Arc 6144"/>
          <p:cNvSpPr/>
          <p:nvPr/>
        </p:nvSpPr>
        <p:spPr>
          <a:xfrm rot="16200000">
            <a:off x="3376657" y="1834456"/>
            <a:ext cx="2377039" cy="4490114"/>
          </a:xfrm>
          <a:prstGeom prst="arc">
            <a:avLst>
              <a:gd name="adj1" fmla="val 17440878"/>
              <a:gd name="adj2" fmla="val 41848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48" name="Straight Arrow Connector 6147"/>
          <p:cNvCxnSpPr/>
          <p:nvPr/>
        </p:nvCxnSpPr>
        <p:spPr>
          <a:xfrm flipH="1" flipV="1">
            <a:off x="4503761" y="2890993"/>
            <a:ext cx="27296" cy="509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582319" y="3044233"/>
            <a:ext cx="311304" cy="307777"/>
          </a:xfrm>
          <a:prstGeom prst="rect">
            <a:avLst/>
          </a:prstGeom>
          <a:noFill/>
        </p:spPr>
        <p:txBody>
          <a:bodyPr wrap="none" rtlCol="0">
            <a:spAutoFit/>
          </a:bodyPr>
          <a:lstStyle/>
          <a:p>
            <a:r>
              <a:rPr lang="en-US" sz="1400" dirty="0"/>
              <a:t>V</a:t>
            </a:r>
            <a:endParaRPr lang="en-US" dirty="0"/>
          </a:p>
        </p:txBody>
      </p:sp>
      <p:sp>
        <p:nvSpPr>
          <p:cNvPr id="8" name="Slide Number Placeholder 7"/>
          <p:cNvSpPr>
            <a:spLocks noGrp="1"/>
          </p:cNvSpPr>
          <p:nvPr>
            <p:ph type="sldNum" sz="quarter" idx="12"/>
          </p:nvPr>
        </p:nvSpPr>
        <p:spPr/>
        <p:txBody>
          <a:bodyPr/>
          <a:lstStyle/>
          <a:p>
            <a:fld id="{D1D54810-6751-4602-BDE9-E10C028084AA}" type="slidenum">
              <a:rPr lang="en-US" smtClean="0"/>
              <a:t>10</a:t>
            </a:fld>
            <a:endParaRPr lang="en-US" dirty="0"/>
          </a:p>
        </p:txBody>
      </p:sp>
    </p:spTree>
    <p:extLst>
      <p:ext uri="{BB962C8B-B14F-4D97-AF65-F5344CB8AC3E}">
        <p14:creationId xmlns:p14="http://schemas.microsoft.com/office/powerpoint/2010/main" val="169612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METER MEASUREMENTS</a:t>
            </a:r>
          </a:p>
        </p:txBody>
      </p:sp>
      <p:sp>
        <p:nvSpPr>
          <p:cNvPr id="3" name="Content Placeholder 2"/>
          <p:cNvSpPr>
            <a:spLocks noGrp="1"/>
          </p:cNvSpPr>
          <p:nvPr>
            <p:ph idx="1"/>
          </p:nvPr>
        </p:nvSpPr>
        <p:spPr>
          <a:xfrm>
            <a:off x="1033367" y="2175251"/>
            <a:ext cx="4277957" cy="3777622"/>
          </a:xfrm>
        </p:spPr>
        <p:txBody>
          <a:bodyPr>
            <a:normAutofit/>
          </a:bodyPr>
          <a:lstStyle/>
          <a:p>
            <a:r>
              <a:rPr lang="en-US" dirty="0"/>
              <a:t>Mean Velocity:</a:t>
            </a:r>
          </a:p>
          <a:p>
            <a:pPr lvl="1"/>
            <a:r>
              <a:rPr lang="en-US" dirty="0"/>
              <a:t>Average of the velocities at 2 tenths and 8 tenths depth below water</a:t>
            </a:r>
          </a:p>
          <a:p>
            <a:pPr lvl="1"/>
            <a:r>
              <a:rPr lang="en-US" dirty="0"/>
              <a:t>Or is equal to 6 tenths below the water surface</a:t>
            </a:r>
          </a:p>
          <a:p>
            <a:r>
              <a:rPr lang="en-US" dirty="0"/>
              <a:t>Velocity Measurements:</a:t>
            </a:r>
          </a:p>
          <a:p>
            <a:pPr lvl="1"/>
            <a:r>
              <a:rPr lang="en-US" dirty="0"/>
              <a:t>Six-tenths depth (Shallow Flows)</a:t>
            </a:r>
          </a:p>
          <a:p>
            <a:pPr lvl="1"/>
            <a:r>
              <a:rPr lang="en-US" dirty="0"/>
              <a:t>Two point method (Deep Flows)</a:t>
            </a:r>
          </a:p>
          <a:p>
            <a:pPr lvl="1"/>
            <a:r>
              <a:rPr lang="en-US" dirty="0"/>
              <a:t>Three Point method (very deep flows)</a:t>
            </a:r>
          </a:p>
        </p:txBody>
      </p:sp>
      <p:grpSp>
        <p:nvGrpSpPr>
          <p:cNvPr id="9" name="Group 8"/>
          <p:cNvGrpSpPr/>
          <p:nvPr/>
        </p:nvGrpSpPr>
        <p:grpSpPr>
          <a:xfrm>
            <a:off x="5311324" y="1672987"/>
            <a:ext cx="6398457" cy="4959808"/>
            <a:chOff x="2540829" y="1658630"/>
            <a:chExt cx="6398457" cy="4959808"/>
          </a:xfrm>
        </p:grpSpPr>
        <p:pic>
          <p:nvPicPr>
            <p:cNvPr id="7" name="Picture 6"/>
            <p:cNvPicPr>
              <a:picLocks noChangeAspect="1"/>
            </p:cNvPicPr>
            <p:nvPr/>
          </p:nvPicPr>
          <p:blipFill>
            <a:blip r:embed="rId2"/>
            <a:stretch>
              <a:fillRect/>
            </a:stretch>
          </p:blipFill>
          <p:spPr>
            <a:xfrm>
              <a:off x="2540829" y="3817692"/>
              <a:ext cx="6398457" cy="2800746"/>
            </a:xfrm>
            <a:prstGeom prst="rect">
              <a:avLst/>
            </a:prstGeom>
          </p:spPr>
        </p:pic>
        <p:pic>
          <p:nvPicPr>
            <p:cNvPr id="8" name="Picture 7"/>
            <p:cNvPicPr>
              <a:picLocks noChangeAspect="1"/>
            </p:cNvPicPr>
            <p:nvPr/>
          </p:nvPicPr>
          <p:blipFill>
            <a:blip r:embed="rId3"/>
            <a:stretch>
              <a:fillRect/>
            </a:stretch>
          </p:blipFill>
          <p:spPr>
            <a:xfrm>
              <a:off x="2540829" y="1658630"/>
              <a:ext cx="6398457" cy="2547669"/>
            </a:xfrm>
            <a:prstGeom prst="rect">
              <a:avLst/>
            </a:prstGeom>
          </p:spPr>
        </p:pic>
      </p:grpSp>
      <p:sp>
        <p:nvSpPr>
          <p:cNvPr id="4" name="Slide Number Placeholder 3"/>
          <p:cNvSpPr>
            <a:spLocks noGrp="1"/>
          </p:cNvSpPr>
          <p:nvPr>
            <p:ph type="sldNum" sz="quarter" idx="12"/>
          </p:nvPr>
        </p:nvSpPr>
        <p:spPr/>
        <p:txBody>
          <a:bodyPr/>
          <a:lstStyle/>
          <a:p>
            <a:fld id="{D1D54810-6751-4602-BDE9-E10C028084AA}" type="slidenum">
              <a:rPr lang="en-US" smtClean="0"/>
              <a:t>11</a:t>
            </a:fld>
            <a:endParaRPr lang="en-US" dirty="0"/>
          </a:p>
        </p:txBody>
      </p:sp>
    </p:spTree>
    <p:extLst>
      <p:ext uri="{BB962C8B-B14F-4D97-AF65-F5344CB8AC3E}">
        <p14:creationId xmlns:p14="http://schemas.microsoft.com/office/powerpoint/2010/main" val="406574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METER MEASUREMENTS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89721" y="1799519"/>
                <a:ext cx="7890758" cy="4553804"/>
              </a:xfrm>
            </p:spPr>
            <p:txBody>
              <a:bodyPr>
                <a:normAutofit lnSpcReduction="10000"/>
              </a:bodyPr>
              <a:lstStyle/>
              <a:p>
                <a:pPr algn="just"/>
                <a:r>
                  <a:rPr lang="en-US" dirty="0"/>
                  <a:t>Steps</a:t>
                </a:r>
              </a:p>
              <a:p>
                <a:pPr lvl="1" algn="just"/>
                <a:r>
                  <a:rPr lang="en-US" dirty="0"/>
                  <a:t>Divide the entire cross-section in 20-30 vertical sections (Q</a:t>
                </a:r>
                <a:r>
                  <a:rPr lang="en-US" baseline="-25000" dirty="0"/>
                  <a:t>i</a:t>
                </a:r>
                <a:r>
                  <a:rPr lang="en-US" dirty="0"/>
                  <a:t> &lt;10% Q)</a:t>
                </a:r>
              </a:p>
              <a:p>
                <a:pPr lvl="1" algn="just"/>
                <a:r>
                  <a:rPr lang="en-US" dirty="0"/>
                  <a:t>Measure total depth by sounding  with meter cable</a:t>
                </a:r>
              </a:p>
              <a:p>
                <a:pPr lvl="1" algn="just"/>
                <a:r>
                  <a:rPr lang="en-US" dirty="0"/>
                  <a:t>Take meter to 0.2D depth start the stop watch on an impulse and count number of revolutions and stop the stop watch at the next impulse by meter about 45 seconds later</a:t>
                </a:r>
              </a:p>
              <a:p>
                <a:pPr lvl="1" algn="just"/>
                <a:r>
                  <a:rPr lang="en-US" dirty="0"/>
                  <a:t>Take the meter to 0.8D  depth and measure velocity</a:t>
                </a:r>
              </a:p>
              <a:p>
                <a:pPr lvl="1" algn="just"/>
                <a:r>
                  <a:rPr lang="en-US" dirty="0"/>
                  <a:t>In shallow waters only one velocity measurement is sufficient at 0,6D depth</a:t>
                </a:r>
              </a:p>
              <a:p>
                <a:pPr lvl="1" algn="just"/>
                <a:r>
                  <a:rPr lang="en-US" dirty="0"/>
                  <a:t>If velocities are higher meter and sounding weight will not be able to hang vertically below the point of suspension</a:t>
                </a:r>
              </a:p>
              <a:p>
                <a:pPr lvl="1" algn="just"/>
                <a:r>
                  <a:rPr lang="en-US" dirty="0"/>
                  <a:t>Under this condition meter is higher than indicated depth</a:t>
                </a:r>
              </a:p>
              <a:p>
                <a:pPr lvl="1" algn="just"/>
                <a:r>
                  <a:rPr lang="en-US" dirty="0"/>
                  <a:t>Apply Correction</a:t>
                </a:r>
              </a:p>
              <a:p>
                <a:pPr lvl="2" algn="just"/>
                <a:r>
                  <a:rPr lang="az-Cyrl-AZ" dirty="0">
                    <a:latin typeface="Calibri" panose="020F0502020204030204" pitchFamily="34" charset="0"/>
                    <a:cs typeface="Calibri" panose="020F0502020204030204" pitchFamily="34" charset="0"/>
                  </a:rPr>
                  <a:t>Ѳ</a:t>
                </a:r>
                <a:r>
                  <a:rPr lang="en-US" dirty="0">
                    <a:latin typeface="Calibri" panose="020F0502020204030204" pitchFamily="34" charset="0"/>
                    <a:cs typeface="Calibri" panose="020F0502020204030204" pitchFamily="34" charset="0"/>
                  </a:rPr>
                  <a:t>=12</a:t>
                </a:r>
                <a:r>
                  <a:rPr lang="en-US" baseline="30000" dirty="0">
                    <a:latin typeface="Calibri" panose="020F0502020204030204" pitchFamily="34" charset="0"/>
                    <a:cs typeface="Calibri" panose="020F0502020204030204" pitchFamily="34" charset="0"/>
                  </a:rPr>
                  <a:t>o</a:t>
                </a:r>
                <a:r>
                  <a:rPr lang="en-US" dirty="0">
                    <a:latin typeface="Calibri" panose="020F0502020204030204" pitchFamily="34" charset="0"/>
                    <a:cs typeface="Calibri" panose="020F0502020204030204" pitchFamily="34" charset="0"/>
                  </a:rPr>
                  <a:t>     Error </a:t>
                </a:r>
                <a14:m>
                  <m:oMath xmlns:m="http://schemas.openxmlformats.org/officeDocument/2006/math">
                    <m:r>
                      <a:rPr lang="en-US" i="1" smtClean="0">
                        <a:latin typeface="Cambria Math" panose="02040503050406030204" pitchFamily="18" charset="0"/>
                        <a:ea typeface="Cambria Math" panose="02040503050406030204" pitchFamily="18" charset="0"/>
                        <a:cs typeface="Calibri" panose="020F0502020204030204" pitchFamily="34" charset="0"/>
                      </a:rPr>
                      <m:t>≈</m:t>
                    </m:r>
                  </m:oMath>
                </a14:m>
                <a:r>
                  <a:rPr lang="en-US" dirty="0"/>
                  <a:t> 2 %</a:t>
                </a:r>
              </a:p>
              <a:p>
                <a:pPr lvl="2" algn="just"/>
                <a:endParaRPr lang="en-US" dirty="0"/>
              </a:p>
              <a:p>
                <a:pPr lvl="1"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89721" y="1799519"/>
                <a:ext cx="7890758" cy="4553804"/>
              </a:xfrm>
              <a:blipFill rotWithShape="0">
                <a:blip r:embed="rId2"/>
                <a:stretch>
                  <a:fillRect l="-541" t="-1339" r="-386"/>
                </a:stretch>
              </a:blipFill>
            </p:spPr>
            <p:txBody>
              <a:bodyPr/>
              <a:lstStyle/>
              <a:p>
                <a:r>
                  <a:rPr lang="en-US">
                    <a:noFill/>
                  </a:rPr>
                  <a:t> </a:t>
                </a:r>
              </a:p>
            </p:txBody>
          </p:sp>
        </mc:Fallback>
      </mc:AlternateContent>
      <p:cxnSp>
        <p:nvCxnSpPr>
          <p:cNvPr id="5" name="Straight Connector 4"/>
          <p:cNvCxnSpPr/>
          <p:nvPr/>
        </p:nvCxnSpPr>
        <p:spPr>
          <a:xfrm flipV="1">
            <a:off x="9498842" y="3807725"/>
            <a:ext cx="2483892"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487468" y="4874529"/>
            <a:ext cx="2483892" cy="13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72048" y="2811439"/>
            <a:ext cx="0" cy="207673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072048" y="2811439"/>
            <a:ext cx="477671" cy="1105468"/>
          </a:xfrm>
          <a:prstGeom prst="line">
            <a:avLst/>
          </a:prstGeom>
        </p:spPr>
        <p:style>
          <a:lnRef idx="1">
            <a:schemeClr val="accent1"/>
          </a:lnRef>
          <a:fillRef idx="0">
            <a:schemeClr val="accent1"/>
          </a:fillRef>
          <a:effectRef idx="0">
            <a:schemeClr val="accent1"/>
          </a:effectRef>
          <a:fontRef idx="minor">
            <a:schemeClr val="tx1"/>
          </a:fontRef>
        </p:style>
      </p:cxnSp>
      <p:sp>
        <p:nvSpPr>
          <p:cNvPr id="13" name="Arc 12"/>
          <p:cNvSpPr/>
          <p:nvPr/>
        </p:nvSpPr>
        <p:spPr>
          <a:xfrm rot="4311915">
            <a:off x="8233406" y="3719102"/>
            <a:ext cx="3455247" cy="1513687"/>
          </a:xfrm>
          <a:prstGeom prst="arc">
            <a:avLst>
              <a:gd name="adj1" fmla="val 14297915"/>
              <a:gd name="adj2" fmla="val 1809802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a:off x="10579287" y="4572000"/>
            <a:ext cx="48859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508775" y="4475945"/>
            <a:ext cx="179695" cy="205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Input 16"/>
          <p:cNvSpPr/>
          <p:nvPr/>
        </p:nvSpPr>
        <p:spPr>
          <a:xfrm>
            <a:off x="10959154" y="4457539"/>
            <a:ext cx="258853" cy="210873"/>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Terminator 17"/>
          <p:cNvSpPr/>
          <p:nvPr/>
        </p:nvSpPr>
        <p:spPr>
          <a:xfrm>
            <a:off x="10674822" y="4653886"/>
            <a:ext cx="325276" cy="95534"/>
          </a:xfrm>
          <a:prstGeom prst="flowChartTerminator">
            <a:avLst/>
          </a:prstGeom>
          <a:solidFill>
            <a:srgbClr val="00B050"/>
          </a:solidFill>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0" name="Arc 19"/>
          <p:cNvSpPr/>
          <p:nvPr/>
        </p:nvSpPr>
        <p:spPr>
          <a:xfrm rot="7982406">
            <a:off x="10022838" y="3044321"/>
            <a:ext cx="313195" cy="23528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10035347" y="3219812"/>
            <a:ext cx="336952" cy="369332"/>
          </a:xfrm>
          <a:prstGeom prst="rect">
            <a:avLst/>
          </a:prstGeom>
        </p:spPr>
        <p:txBody>
          <a:bodyPr wrap="none">
            <a:spAutoFit/>
          </a:bodyPr>
          <a:lstStyle/>
          <a:p>
            <a:r>
              <a:rPr lang="az-Cyrl-AZ" dirty="0">
                <a:latin typeface="Calibri" panose="020F0502020204030204" pitchFamily="34" charset="0"/>
                <a:cs typeface="Calibri" panose="020F0502020204030204" pitchFamily="34" charset="0"/>
              </a:rPr>
              <a:t>Ѳ</a:t>
            </a:r>
            <a:endParaRPr lang="en-US" dirty="0"/>
          </a:p>
        </p:txBody>
      </p:sp>
      <p:sp>
        <p:nvSpPr>
          <p:cNvPr id="22" name="Rectangle 21"/>
          <p:cNvSpPr/>
          <p:nvPr/>
        </p:nvSpPr>
        <p:spPr>
          <a:xfrm>
            <a:off x="10189957" y="4886945"/>
            <a:ext cx="1145378"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Stream bed</a:t>
            </a:r>
            <a:endParaRPr lang="en-US" sz="1600" dirty="0"/>
          </a:p>
        </p:txBody>
      </p:sp>
      <p:sp>
        <p:nvSpPr>
          <p:cNvPr id="23" name="Rectangle 22"/>
          <p:cNvSpPr/>
          <p:nvPr/>
        </p:nvSpPr>
        <p:spPr>
          <a:xfrm>
            <a:off x="10574369" y="3469851"/>
            <a:ext cx="1363643"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Water Surface</a:t>
            </a:r>
            <a:endParaRPr lang="en-US" sz="1600" dirty="0"/>
          </a:p>
        </p:txBody>
      </p:sp>
      <p:cxnSp>
        <p:nvCxnSpPr>
          <p:cNvPr id="25" name="Straight Arrow Connector 24"/>
          <p:cNvCxnSpPr>
            <a:stCxn id="21" idx="3"/>
          </p:cNvCxnSpPr>
          <p:nvPr/>
        </p:nvCxnSpPr>
        <p:spPr>
          <a:xfrm flipV="1">
            <a:off x="10372299" y="2811439"/>
            <a:ext cx="451284" cy="593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0783242" y="2576789"/>
            <a:ext cx="811441"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Air Line</a:t>
            </a:r>
            <a:endParaRPr lang="en-US" sz="1600" dirty="0"/>
          </a:p>
        </p:txBody>
      </p:sp>
      <p:sp>
        <p:nvSpPr>
          <p:cNvPr id="27" name="Rectangle 26"/>
          <p:cNvSpPr/>
          <p:nvPr/>
        </p:nvSpPr>
        <p:spPr>
          <a:xfrm>
            <a:off x="9585517" y="5355066"/>
            <a:ext cx="2606483"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Stream having strong current</a:t>
            </a:r>
            <a:endParaRPr lang="en-US" sz="1600" dirty="0"/>
          </a:p>
        </p:txBody>
      </p:sp>
      <p:sp>
        <p:nvSpPr>
          <p:cNvPr id="4" name="Slide Number Placeholder 3"/>
          <p:cNvSpPr>
            <a:spLocks noGrp="1"/>
          </p:cNvSpPr>
          <p:nvPr>
            <p:ph type="sldNum" sz="quarter" idx="12"/>
          </p:nvPr>
        </p:nvSpPr>
        <p:spPr/>
        <p:txBody>
          <a:bodyPr/>
          <a:lstStyle/>
          <a:p>
            <a:fld id="{D1D54810-6751-4602-BDE9-E10C028084AA}" type="slidenum">
              <a:rPr lang="en-US" smtClean="0"/>
              <a:t>12</a:t>
            </a:fld>
            <a:endParaRPr lang="en-US" dirty="0"/>
          </a:p>
        </p:txBody>
      </p:sp>
    </p:spTree>
    <p:extLst>
      <p:ext uri="{BB962C8B-B14F-4D97-AF65-F5344CB8AC3E}">
        <p14:creationId xmlns:p14="http://schemas.microsoft.com/office/powerpoint/2010/main" val="13025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METER MEASUREMENTS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905000"/>
                <a:ext cx="8915400" cy="3777622"/>
              </a:xfrm>
            </p:spPr>
            <p:txBody>
              <a:bodyPr/>
              <a:lstStyle/>
              <a:p>
                <a:r>
                  <a:rPr lang="en-US" dirty="0"/>
                  <a:t>Steps</a:t>
                </a:r>
              </a:p>
              <a:p>
                <a:pPr lvl="1"/>
                <a:r>
                  <a:rPr lang="en-US" dirty="0"/>
                  <a:t>Compute average velocity in each vertical section</a:t>
                </a:r>
              </a:p>
              <a:p>
                <a:pPr marL="914400" lvl="2" indent="0">
                  <a:buNone/>
                </a:pPr>
                <a:r>
                  <a:rPr lang="en-US"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0.8</m:t>
                            </m:r>
                            <m:r>
                              <a:rPr lang="en-US" sz="2400" b="0" i="1" smtClean="0">
                                <a:latin typeface="Cambria Math" panose="02040503050406030204" pitchFamily="18" charset="0"/>
                              </a:rPr>
                              <m:t>𝐷</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0.</m:t>
                            </m:r>
                            <m:r>
                              <a:rPr lang="en-US" sz="2400" b="0" i="1" smtClean="0">
                                <a:latin typeface="Cambria Math" panose="02040503050406030204" pitchFamily="18" charset="0"/>
                              </a:rPr>
                              <m:t>2</m:t>
                            </m:r>
                            <m:r>
                              <a:rPr lang="en-US" sz="2400" i="1">
                                <a:latin typeface="Cambria Math" panose="02040503050406030204" pitchFamily="18" charset="0"/>
                              </a:rPr>
                              <m:t>𝐷</m:t>
                            </m:r>
                          </m:sub>
                        </m:sSub>
                      </m:num>
                      <m:den>
                        <m:r>
                          <a:rPr lang="en-US" sz="2400" b="0" i="1" smtClean="0">
                            <a:latin typeface="Cambria Math" panose="02040503050406030204" pitchFamily="18" charset="0"/>
                          </a:rPr>
                          <m:t>2</m:t>
                        </m:r>
                      </m:den>
                    </m:f>
                  </m:oMath>
                </a14:m>
                <a:endParaRPr lang="en-US" dirty="0"/>
              </a:p>
              <a:p>
                <a:pPr marL="914400" lvl="2" indent="0">
                  <a:buNone/>
                </a:pPr>
                <a:r>
                  <a:rPr lang="en-US" dirty="0"/>
                  <a:t>	</a:t>
                </a:r>
                <a14:m>
                  <m:oMath xmlns:m="http://schemas.openxmlformats.org/officeDocument/2006/math">
                    <m:sSub>
                      <m:sSubPr>
                        <m:ctrlPr>
                          <a:rPr lang="en-US" sz="2400" i="1">
                            <a:solidFill>
                              <a:prstClr val="black">
                                <a:lumMod val="75000"/>
                                <a:lumOff val="25000"/>
                              </a:prstClr>
                            </a:solidFill>
                            <a:latin typeface="Cambria Math" panose="02040503050406030204" pitchFamily="18" charset="0"/>
                          </a:rPr>
                        </m:ctrlPr>
                      </m:sSubPr>
                      <m:e>
                        <m:r>
                          <a:rPr lang="en-US" sz="2400" i="1">
                            <a:solidFill>
                              <a:prstClr val="black">
                                <a:lumMod val="75000"/>
                                <a:lumOff val="25000"/>
                              </a:prstClr>
                            </a:solidFill>
                            <a:latin typeface="Cambria Math" panose="02040503050406030204" pitchFamily="18" charset="0"/>
                          </a:rPr>
                          <m:t>𝑉</m:t>
                        </m:r>
                      </m:e>
                      <m:sub>
                        <m:r>
                          <a:rPr lang="en-US" sz="2400" i="1">
                            <a:solidFill>
                              <a:prstClr val="black">
                                <a:lumMod val="75000"/>
                                <a:lumOff val="25000"/>
                              </a:prstClr>
                            </a:solidFill>
                            <a:latin typeface="Cambria Math" panose="02040503050406030204" pitchFamily="18" charset="0"/>
                          </a:rPr>
                          <m:t>𝑖</m:t>
                        </m:r>
                      </m:sub>
                    </m:sSub>
                    <m:r>
                      <a:rPr lang="en-US" sz="2400" i="1">
                        <a:solidFill>
                          <a:prstClr val="black">
                            <a:lumMod val="75000"/>
                            <a:lumOff val="25000"/>
                          </a:prstClr>
                        </a:solidFill>
                        <a:latin typeface="Cambria Math" panose="02040503050406030204" pitchFamily="18" charset="0"/>
                      </a:rPr>
                      <m:t>=</m:t>
                    </m:r>
                    <m:sSub>
                      <m:sSubPr>
                        <m:ctrlPr>
                          <a:rPr lang="en-US" sz="2400" i="1">
                            <a:solidFill>
                              <a:prstClr val="black">
                                <a:lumMod val="75000"/>
                                <a:lumOff val="25000"/>
                              </a:prstClr>
                            </a:solidFill>
                            <a:latin typeface="Cambria Math" panose="02040503050406030204" pitchFamily="18" charset="0"/>
                          </a:rPr>
                        </m:ctrlPr>
                      </m:sSubPr>
                      <m:e>
                        <m:r>
                          <a:rPr lang="en-US" sz="2400" i="1">
                            <a:solidFill>
                              <a:prstClr val="black">
                                <a:lumMod val="75000"/>
                                <a:lumOff val="25000"/>
                              </a:prstClr>
                            </a:solidFill>
                            <a:latin typeface="Cambria Math" panose="02040503050406030204" pitchFamily="18" charset="0"/>
                          </a:rPr>
                          <m:t>𝑉</m:t>
                        </m:r>
                      </m:e>
                      <m:sub>
                        <m:r>
                          <a:rPr lang="en-US" sz="2400" i="1">
                            <a:solidFill>
                              <a:prstClr val="black">
                                <a:lumMod val="75000"/>
                                <a:lumOff val="25000"/>
                              </a:prstClr>
                            </a:solidFill>
                            <a:latin typeface="Cambria Math" panose="02040503050406030204" pitchFamily="18" charset="0"/>
                          </a:rPr>
                          <m:t>0.</m:t>
                        </m:r>
                        <m:r>
                          <a:rPr lang="en-US" sz="2400" b="0" i="1" smtClean="0">
                            <a:solidFill>
                              <a:prstClr val="black">
                                <a:lumMod val="75000"/>
                                <a:lumOff val="25000"/>
                              </a:prstClr>
                            </a:solidFill>
                            <a:latin typeface="Cambria Math" panose="02040503050406030204" pitchFamily="18" charset="0"/>
                          </a:rPr>
                          <m:t>6</m:t>
                        </m:r>
                        <m:r>
                          <a:rPr lang="en-US" sz="2400" i="1">
                            <a:solidFill>
                              <a:prstClr val="black">
                                <a:lumMod val="75000"/>
                                <a:lumOff val="25000"/>
                              </a:prstClr>
                            </a:solidFill>
                            <a:latin typeface="Cambria Math" panose="02040503050406030204" pitchFamily="18" charset="0"/>
                          </a:rPr>
                          <m:t>𝐷</m:t>
                        </m:r>
                      </m:sub>
                    </m:sSub>
                  </m:oMath>
                </a14:m>
                <a:endParaRPr lang="en-US" sz="2400" dirty="0">
                  <a:solidFill>
                    <a:prstClr val="black">
                      <a:lumMod val="75000"/>
                      <a:lumOff val="25000"/>
                    </a:prstClr>
                  </a:solidFill>
                </a:endParaRPr>
              </a:p>
              <a:p>
                <a:pPr lvl="1"/>
                <a:r>
                  <a:rPr lang="en-US" dirty="0"/>
                  <a:t>Compute Discharge in each vertical section</a:t>
                </a:r>
              </a:p>
              <a:p>
                <a:pPr marL="914400" lvl="2" indent="0">
                  <a:buNone/>
                </a:pPr>
                <a:r>
                  <a:rPr lang="en-US" dirty="0"/>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𝑄</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solidFill>
                              <a:prstClr val="black">
                                <a:lumMod val="75000"/>
                                <a:lumOff val="25000"/>
                              </a:prstClr>
                            </a:solidFill>
                            <a:latin typeface="Cambria Math" panose="02040503050406030204" pitchFamily="18" charset="0"/>
                          </a:rPr>
                        </m:ctrlPr>
                      </m:sSubPr>
                      <m:e>
                        <m:r>
                          <a:rPr lang="en-US" sz="2400" i="1">
                            <a:solidFill>
                              <a:prstClr val="black">
                                <a:lumMod val="75000"/>
                                <a:lumOff val="25000"/>
                              </a:prstClr>
                            </a:solidFill>
                            <a:latin typeface="Cambria Math" panose="02040503050406030204" pitchFamily="18" charset="0"/>
                          </a:rPr>
                          <m:t>𝑉</m:t>
                        </m:r>
                      </m:e>
                      <m:sub>
                        <m:r>
                          <a:rPr lang="en-US" sz="2400" i="1">
                            <a:solidFill>
                              <a:prstClr val="black">
                                <a:lumMod val="75000"/>
                                <a:lumOff val="25000"/>
                              </a:prstClr>
                            </a:solidFill>
                            <a:latin typeface="Cambria Math" panose="02040503050406030204" pitchFamily="18" charset="0"/>
                          </a:rPr>
                          <m:t>𝑖</m:t>
                        </m:r>
                      </m:sub>
                    </m:sSub>
                  </m:oMath>
                </a14:m>
                <a:r>
                  <a:rPr lang="en-US" dirty="0"/>
                  <a:t> .</a:t>
                </a:r>
                <a:r>
                  <a:rPr lang="en-US" sz="2400" dirty="0">
                    <a:solidFill>
                      <a:prstClr val="black">
                        <a:lumMod val="75000"/>
                        <a:lumOff val="25000"/>
                      </a:prstClr>
                    </a:solidFill>
                  </a:rPr>
                  <a:t> </a:t>
                </a:r>
                <a14:m>
                  <m:oMath xmlns:m="http://schemas.openxmlformats.org/officeDocument/2006/math">
                    <m:sSub>
                      <m:sSubPr>
                        <m:ctrlPr>
                          <a:rPr lang="en-US" sz="2400" i="1">
                            <a:solidFill>
                              <a:prstClr val="black">
                                <a:lumMod val="75000"/>
                                <a:lumOff val="25000"/>
                              </a:prstClr>
                            </a:solidFill>
                            <a:latin typeface="Cambria Math" panose="02040503050406030204" pitchFamily="18" charset="0"/>
                          </a:rPr>
                        </m:ctrlPr>
                      </m:sSubPr>
                      <m:e>
                        <m:r>
                          <a:rPr lang="en-US" sz="2400" b="0" i="1" smtClean="0">
                            <a:solidFill>
                              <a:prstClr val="black">
                                <a:lumMod val="75000"/>
                                <a:lumOff val="25000"/>
                              </a:prstClr>
                            </a:solidFill>
                            <a:latin typeface="Cambria Math" panose="02040503050406030204" pitchFamily="18" charset="0"/>
                          </a:rPr>
                          <m:t>𝐴</m:t>
                        </m:r>
                      </m:e>
                      <m:sub>
                        <m:r>
                          <a:rPr lang="en-US" sz="2400" i="1">
                            <a:solidFill>
                              <a:prstClr val="black">
                                <a:lumMod val="75000"/>
                                <a:lumOff val="25000"/>
                              </a:prstClr>
                            </a:solidFill>
                            <a:latin typeface="Cambria Math" panose="02040503050406030204" pitchFamily="18" charset="0"/>
                          </a:rPr>
                          <m:t>𝑖</m:t>
                        </m:r>
                      </m:sub>
                    </m:sSub>
                  </m:oMath>
                </a14:m>
                <a:endParaRPr lang="en-US" dirty="0"/>
              </a:p>
              <a:p>
                <a:pPr lvl="1">
                  <a:buClr>
                    <a:srgbClr val="353535"/>
                  </a:buClr>
                </a:pPr>
                <a:r>
                  <a:rPr lang="en-US" dirty="0">
                    <a:solidFill>
                      <a:prstClr val="black">
                        <a:lumMod val="75000"/>
                        <a:lumOff val="25000"/>
                      </a:prstClr>
                    </a:solidFill>
                  </a:rPr>
                  <a:t>Integrate Q</a:t>
                </a:r>
                <a:r>
                  <a:rPr lang="en-US" baseline="-25000" dirty="0">
                    <a:solidFill>
                      <a:prstClr val="black">
                        <a:lumMod val="75000"/>
                        <a:lumOff val="25000"/>
                      </a:prstClr>
                    </a:solidFill>
                  </a:rPr>
                  <a:t>i</a:t>
                </a:r>
                <a:r>
                  <a:rPr lang="en-US" dirty="0">
                    <a:solidFill>
                      <a:prstClr val="black">
                        <a:lumMod val="75000"/>
                        <a:lumOff val="25000"/>
                      </a:prstClr>
                    </a:solidFill>
                  </a:rPr>
                  <a:t> for the entire cross section</a:t>
                </a:r>
              </a:p>
              <a:p>
                <a:pPr marL="457200" lvl="1" indent="0">
                  <a:buClr>
                    <a:srgbClr val="353535"/>
                  </a:buClr>
                  <a:buNone/>
                </a:pPr>
                <a:r>
                  <a:rPr lang="en-US" dirty="0">
                    <a:solidFill>
                      <a:prstClr val="black">
                        <a:lumMod val="75000"/>
                        <a:lumOff val="25000"/>
                      </a:prstClr>
                    </a:solidFill>
                  </a:rPr>
                  <a:t>	         </a:t>
                </a:r>
                <a14:m>
                  <m:oMath xmlns:m="http://schemas.openxmlformats.org/officeDocument/2006/math">
                    <m:r>
                      <m:rPr>
                        <m:sty m:val="p"/>
                      </m:rPr>
                      <a:rPr lang="en-US" sz="2000" b="0" i="0" smtClean="0">
                        <a:solidFill>
                          <a:prstClr val="black">
                            <a:lumMod val="75000"/>
                            <a:lumOff val="25000"/>
                          </a:prstClr>
                        </a:solidFill>
                        <a:latin typeface="Cambria Math" panose="02040503050406030204" pitchFamily="18" charset="0"/>
                      </a:rPr>
                      <m:t>Q</m:t>
                    </m:r>
                    <m:r>
                      <a:rPr lang="en-US" sz="2000" b="0" i="0" smtClean="0">
                        <a:solidFill>
                          <a:prstClr val="black">
                            <a:lumMod val="75000"/>
                            <a:lumOff val="25000"/>
                          </a:prstClr>
                        </a:solidFill>
                        <a:latin typeface="Cambria Math" panose="02040503050406030204" pitchFamily="18" charset="0"/>
                      </a:rPr>
                      <m:t>=</m:t>
                    </m:r>
                    <m:nary>
                      <m:naryPr>
                        <m:chr m:val="∑"/>
                        <m:subHide m:val="on"/>
                        <m:supHide m:val="on"/>
                        <m:ctrlPr>
                          <a:rPr lang="en-US" sz="2000" i="1" smtClean="0">
                            <a:solidFill>
                              <a:prstClr val="black">
                                <a:lumMod val="75000"/>
                                <a:lumOff val="25000"/>
                              </a:prstClr>
                            </a:solidFill>
                            <a:latin typeface="Cambria Math" panose="02040503050406030204" pitchFamily="18" charset="0"/>
                          </a:rPr>
                        </m:ctrlPr>
                      </m:naryPr>
                      <m:sub/>
                      <m:sup/>
                      <m:e>
                        <m:sSub>
                          <m:sSubPr>
                            <m:ctrlPr>
                              <a:rPr lang="en-US" sz="2000" i="1" smtClean="0">
                                <a:solidFill>
                                  <a:prstClr val="black">
                                    <a:lumMod val="75000"/>
                                    <a:lumOff val="25000"/>
                                  </a:prstClr>
                                </a:solidFill>
                                <a:latin typeface="Cambria Math" panose="02040503050406030204" pitchFamily="18" charset="0"/>
                              </a:rPr>
                            </m:ctrlPr>
                          </m:sSubPr>
                          <m:e>
                            <m:r>
                              <a:rPr lang="en-US" sz="2000" b="0" i="1" smtClean="0">
                                <a:solidFill>
                                  <a:prstClr val="black">
                                    <a:lumMod val="75000"/>
                                    <a:lumOff val="25000"/>
                                  </a:prstClr>
                                </a:solidFill>
                                <a:latin typeface="Cambria Math" panose="02040503050406030204" pitchFamily="18" charset="0"/>
                              </a:rPr>
                              <m:t>𝑄</m:t>
                            </m:r>
                          </m:e>
                          <m:sub>
                            <m:r>
                              <a:rPr lang="en-US" sz="2000" b="0" i="1" smtClean="0">
                                <a:solidFill>
                                  <a:prstClr val="black">
                                    <a:lumMod val="75000"/>
                                    <a:lumOff val="25000"/>
                                  </a:prstClr>
                                </a:solidFill>
                                <a:latin typeface="Cambria Math" panose="02040503050406030204" pitchFamily="18" charset="0"/>
                              </a:rPr>
                              <m:t>𝑖</m:t>
                            </m:r>
                          </m:sub>
                        </m:sSub>
                        <m:r>
                          <a:rPr lang="en-US" sz="2000" b="0" i="1" smtClean="0">
                            <a:solidFill>
                              <a:prstClr val="black">
                                <a:lumMod val="75000"/>
                                <a:lumOff val="25000"/>
                              </a:prstClr>
                            </a:solidFill>
                            <a:latin typeface="Cambria Math" panose="02040503050406030204" pitchFamily="18" charset="0"/>
                          </a:rPr>
                          <m:t>=</m:t>
                        </m:r>
                      </m:e>
                    </m:nary>
                    <m:nary>
                      <m:naryPr>
                        <m:chr m:val="∑"/>
                        <m:subHide m:val="on"/>
                        <m:supHide m:val="on"/>
                        <m:ctrlPr>
                          <a:rPr lang="en-US" sz="2000" i="1">
                            <a:solidFill>
                              <a:prstClr val="black">
                                <a:lumMod val="75000"/>
                                <a:lumOff val="25000"/>
                              </a:prstClr>
                            </a:solidFill>
                            <a:latin typeface="Cambria Math" panose="02040503050406030204" pitchFamily="18" charset="0"/>
                          </a:rPr>
                        </m:ctrlPr>
                      </m:naryPr>
                      <m:sub/>
                      <m:sup/>
                      <m:e>
                        <m:sSub>
                          <m:sSubPr>
                            <m:ctrlPr>
                              <a:rPr lang="en-US" sz="2000" i="1">
                                <a:solidFill>
                                  <a:prstClr val="black">
                                    <a:lumMod val="75000"/>
                                    <a:lumOff val="25000"/>
                                  </a:prstClr>
                                </a:solidFill>
                                <a:latin typeface="Cambria Math" panose="02040503050406030204" pitchFamily="18" charset="0"/>
                              </a:rPr>
                            </m:ctrlPr>
                          </m:sSubPr>
                          <m:e>
                            <m:r>
                              <a:rPr lang="en-US" sz="2000" b="0" i="1" smtClean="0">
                                <a:solidFill>
                                  <a:prstClr val="black">
                                    <a:lumMod val="75000"/>
                                    <a:lumOff val="25000"/>
                                  </a:prstClr>
                                </a:solidFill>
                                <a:latin typeface="Cambria Math" panose="02040503050406030204" pitchFamily="18" charset="0"/>
                              </a:rPr>
                              <m:t>𝑉</m:t>
                            </m:r>
                          </m:e>
                          <m:sub>
                            <m:r>
                              <a:rPr lang="en-US" sz="2000" i="1">
                                <a:solidFill>
                                  <a:prstClr val="black">
                                    <a:lumMod val="75000"/>
                                    <a:lumOff val="25000"/>
                                  </a:prstClr>
                                </a:solidFill>
                                <a:latin typeface="Cambria Math" panose="02040503050406030204" pitchFamily="18" charset="0"/>
                              </a:rPr>
                              <m:t>𝑖</m:t>
                            </m:r>
                          </m:sub>
                        </m:sSub>
                        <m:r>
                          <a:rPr lang="en-US" sz="2000" b="0" i="1" smtClean="0">
                            <a:solidFill>
                              <a:prstClr val="black">
                                <a:lumMod val="75000"/>
                                <a:lumOff val="25000"/>
                              </a:prstClr>
                            </a:solidFill>
                            <a:latin typeface="Cambria Math" panose="02040503050406030204" pitchFamily="18" charset="0"/>
                          </a:rPr>
                          <m:t>.</m:t>
                        </m:r>
                        <m:sSub>
                          <m:sSubPr>
                            <m:ctrlPr>
                              <a:rPr lang="en-US" sz="2000" i="1">
                                <a:solidFill>
                                  <a:prstClr val="black">
                                    <a:lumMod val="75000"/>
                                    <a:lumOff val="25000"/>
                                  </a:prstClr>
                                </a:solidFill>
                                <a:latin typeface="Cambria Math" panose="02040503050406030204" pitchFamily="18" charset="0"/>
                              </a:rPr>
                            </m:ctrlPr>
                          </m:sSubPr>
                          <m:e>
                            <m:r>
                              <a:rPr lang="en-US" sz="2000" b="0" i="1" smtClean="0">
                                <a:solidFill>
                                  <a:prstClr val="black">
                                    <a:lumMod val="75000"/>
                                    <a:lumOff val="25000"/>
                                  </a:prstClr>
                                </a:solidFill>
                                <a:latin typeface="Cambria Math" panose="02040503050406030204" pitchFamily="18" charset="0"/>
                              </a:rPr>
                              <m:t>𝐴</m:t>
                            </m:r>
                          </m:e>
                          <m:sub>
                            <m:r>
                              <a:rPr lang="en-US" sz="2000" i="1">
                                <a:solidFill>
                                  <a:prstClr val="black">
                                    <a:lumMod val="75000"/>
                                    <a:lumOff val="25000"/>
                                  </a:prstClr>
                                </a:solidFill>
                                <a:latin typeface="Cambria Math" panose="02040503050406030204" pitchFamily="18" charset="0"/>
                              </a:rPr>
                              <m:t>𝑖</m:t>
                            </m:r>
                          </m:sub>
                        </m:sSub>
                      </m:e>
                    </m:nary>
                  </m:oMath>
                </a14:m>
                <a:endParaRPr lang="en-US" dirty="0">
                  <a:solidFill>
                    <a:prstClr val="black">
                      <a:lumMod val="75000"/>
                      <a:lumOff val="25000"/>
                    </a:prstClr>
                  </a:solidFill>
                </a:endParaRPr>
              </a:p>
              <a:p>
                <a:pPr marL="914400" lvl="2"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905000"/>
                <a:ext cx="8915400" cy="3777622"/>
              </a:xfrm>
              <a:blipFill rotWithShape="0">
                <a:blip r:embed="rId2"/>
                <a:stretch>
                  <a:fillRect l="-479" t="-969" b="-134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D54810-6751-4602-BDE9-E10C028084AA}" type="slidenum">
              <a:rPr lang="en-US" smtClean="0"/>
              <a:t>13</a:t>
            </a:fld>
            <a:endParaRPr lang="en-US" dirty="0"/>
          </a:p>
        </p:txBody>
      </p:sp>
    </p:spTree>
    <p:extLst>
      <p:ext uri="{BB962C8B-B14F-4D97-AF65-F5344CB8AC3E}">
        <p14:creationId xmlns:p14="http://schemas.microsoft.com/office/powerpoint/2010/main" val="154083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OF CURRENT METER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37833" y="1912961"/>
                <a:ext cx="8272134" cy="4569726"/>
              </a:xfrm>
            </p:spPr>
            <p:txBody>
              <a:bodyPr/>
              <a:lstStyle/>
              <a:p>
                <a:pPr algn="just"/>
                <a:r>
                  <a:rPr lang="en-US" dirty="0"/>
                  <a:t>Rating of current meter is to establish relationship between point velocity of flow in a stream and the revolution per second of current meter</a:t>
                </a:r>
              </a:p>
              <a:p>
                <a:pPr algn="just"/>
                <a:r>
                  <a:rPr lang="en-US" dirty="0"/>
                  <a:t>It is done on a flume 400’ x 6’ x 6’ (length x width x depth)</a:t>
                </a:r>
              </a:p>
              <a:p>
                <a:pPr algn="just"/>
                <a:r>
                  <a:rPr lang="en-US" dirty="0"/>
                  <a:t>Electronically driven car rides on rails extending the length of the flume. The car carries current meter at constant rate through still water in the flume</a:t>
                </a:r>
              </a:p>
              <a:p>
                <a:pPr marL="0" indent="0" algn="just">
                  <a:buNone/>
                </a:pPr>
                <a:r>
                  <a:rPr lang="en-US" dirty="0"/>
                  <a:t>						</a:t>
                </a:r>
                <a14:m>
                  <m:oMath xmlns:m="http://schemas.openxmlformats.org/officeDocument/2006/math">
                    <m:r>
                      <a:rPr lang="en-US" sz="2000" b="0" i="1" smtClean="0">
                        <a:latin typeface="Cambria Math" panose="02040503050406030204" pitchFamily="18" charset="0"/>
                      </a:rPr>
                      <m:t>𝑉</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𝑆</m:t>
                        </m:r>
                      </m:num>
                      <m:den>
                        <m:r>
                          <a:rPr lang="en-US" sz="2000" b="0" i="1" smtClean="0">
                            <a:latin typeface="Cambria Math" panose="02040503050406030204" pitchFamily="18" charset="0"/>
                          </a:rPr>
                          <m:t>𝑇</m:t>
                        </m:r>
                      </m:den>
                    </m:f>
                  </m:oMath>
                </a14:m>
                <a:endParaRPr lang="en-US" dirty="0"/>
              </a:p>
              <a:p>
                <a:pPr lvl="0" algn="just">
                  <a:buClr>
                    <a:srgbClr val="353535"/>
                  </a:buClr>
                </a:pPr>
                <a:r>
                  <a:rPr lang="en-US" dirty="0">
                    <a:solidFill>
                      <a:prstClr val="black">
                        <a:lumMod val="75000"/>
                        <a:lumOff val="25000"/>
                      </a:prstClr>
                    </a:solidFill>
                  </a:rPr>
                  <a:t>And N are counted through counter and rating curves are developed</a:t>
                </a:r>
              </a:p>
              <a:p>
                <a:pPr marL="0" lvl="0" indent="0" algn="just">
                  <a:buClr>
                    <a:srgbClr val="353535"/>
                  </a:buClr>
                  <a:buNone/>
                </a:pPr>
                <a:r>
                  <a:rPr lang="en-US" dirty="0">
                    <a:solidFill>
                      <a:prstClr val="black">
                        <a:lumMod val="75000"/>
                        <a:lumOff val="25000"/>
                      </a:prstClr>
                    </a:solidFill>
                  </a:rPr>
                  <a:t>					V= a + </a:t>
                </a:r>
                <a:r>
                  <a:rPr lang="en-US" dirty="0" err="1">
                    <a:solidFill>
                      <a:prstClr val="black">
                        <a:lumMod val="75000"/>
                        <a:lumOff val="25000"/>
                      </a:prstClr>
                    </a:solidFill>
                  </a:rPr>
                  <a:t>bN</a:t>
                </a:r>
                <a:endParaRPr lang="en-US" dirty="0">
                  <a:solidFill>
                    <a:prstClr val="black">
                      <a:lumMod val="75000"/>
                      <a:lumOff val="25000"/>
                    </a:prstClr>
                  </a:solidFill>
                </a:endParaRPr>
              </a:p>
              <a:p>
                <a:pPr marL="0" lvl="0" indent="0" algn="just">
                  <a:buClr>
                    <a:srgbClr val="353535"/>
                  </a:buClr>
                  <a:buNone/>
                </a:pPr>
                <a:r>
                  <a:rPr lang="en-US" dirty="0">
                    <a:solidFill>
                      <a:prstClr val="black">
                        <a:lumMod val="75000"/>
                        <a:lumOff val="25000"/>
                      </a:prstClr>
                    </a:solidFill>
                  </a:rPr>
                  <a:t>Where a and b are calibration constants and N number of revolutions</a:t>
                </a:r>
              </a:p>
              <a:p>
                <a:pPr lvl="0" algn="just">
                  <a:buClr>
                    <a:srgbClr val="353535"/>
                  </a:buCl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37833" y="1912961"/>
                <a:ext cx="8272134" cy="4569726"/>
              </a:xfrm>
              <a:blipFill rotWithShape="0">
                <a:blip r:embed="rId2"/>
                <a:stretch>
                  <a:fillRect l="-663" t="-801" r="-590"/>
                </a:stretch>
              </a:blipFill>
            </p:spPr>
            <p:txBody>
              <a:bodyPr/>
              <a:lstStyle/>
              <a:p>
                <a:r>
                  <a:rPr lang="en-US">
                    <a:noFill/>
                  </a:rPr>
                  <a:t> </a:t>
                </a:r>
              </a:p>
            </p:txBody>
          </p:sp>
        </mc:Fallback>
      </mc:AlternateContent>
      <p:cxnSp>
        <p:nvCxnSpPr>
          <p:cNvPr id="6" name="Straight Connector 5"/>
          <p:cNvCxnSpPr/>
          <p:nvPr/>
        </p:nvCxnSpPr>
        <p:spPr>
          <a:xfrm flipV="1">
            <a:off x="10099343" y="2934269"/>
            <a:ext cx="1405269" cy="1378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228163" y="2936542"/>
            <a:ext cx="1405269" cy="1378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0101616" y="3455162"/>
            <a:ext cx="1405269" cy="1378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33432" y="2934269"/>
            <a:ext cx="8711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504612" y="2931996"/>
            <a:ext cx="0" cy="523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33432" y="2931996"/>
            <a:ext cx="0" cy="498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244083" y="3430141"/>
            <a:ext cx="1405269" cy="1378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35705" y="3414218"/>
            <a:ext cx="87118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225887" y="4312693"/>
            <a:ext cx="873456" cy="5322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9225887" y="4995082"/>
            <a:ext cx="873456" cy="136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512489" y="5022374"/>
            <a:ext cx="346570" cy="307777"/>
          </a:xfrm>
          <a:prstGeom prst="rect">
            <a:avLst/>
          </a:prstGeom>
          <a:noFill/>
        </p:spPr>
        <p:txBody>
          <a:bodyPr wrap="none" rtlCol="0">
            <a:spAutoFit/>
          </a:bodyPr>
          <a:lstStyle/>
          <a:p>
            <a:r>
              <a:rPr lang="en-US" sz="1400" dirty="0"/>
              <a:t>6’</a:t>
            </a:r>
          </a:p>
        </p:txBody>
      </p:sp>
      <p:cxnSp>
        <p:nvCxnSpPr>
          <p:cNvPr id="28" name="Straight Arrow Connector 27"/>
          <p:cNvCxnSpPr/>
          <p:nvPr/>
        </p:nvCxnSpPr>
        <p:spPr>
          <a:xfrm>
            <a:off x="9089409" y="4312693"/>
            <a:ext cx="0" cy="5322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750488" y="4437792"/>
            <a:ext cx="346570" cy="307777"/>
          </a:xfrm>
          <a:prstGeom prst="rect">
            <a:avLst/>
          </a:prstGeom>
          <a:noFill/>
        </p:spPr>
        <p:txBody>
          <a:bodyPr wrap="none" rtlCol="0">
            <a:spAutoFit/>
          </a:bodyPr>
          <a:lstStyle/>
          <a:p>
            <a:r>
              <a:rPr lang="en-US" sz="1400" dirty="0"/>
              <a:t>6’</a:t>
            </a:r>
          </a:p>
        </p:txBody>
      </p:sp>
      <p:cxnSp>
        <p:nvCxnSpPr>
          <p:cNvPr id="33" name="Straight Arrow Connector 32"/>
          <p:cNvCxnSpPr/>
          <p:nvPr/>
        </p:nvCxnSpPr>
        <p:spPr>
          <a:xfrm flipV="1">
            <a:off x="10115263" y="3455162"/>
            <a:ext cx="1567221" cy="15399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922756" y="4248996"/>
            <a:ext cx="545342" cy="307777"/>
          </a:xfrm>
          <a:prstGeom prst="rect">
            <a:avLst/>
          </a:prstGeom>
          <a:noFill/>
        </p:spPr>
        <p:txBody>
          <a:bodyPr wrap="none" rtlCol="0">
            <a:spAutoFit/>
          </a:bodyPr>
          <a:lstStyle/>
          <a:p>
            <a:r>
              <a:rPr lang="en-US" sz="1400" dirty="0"/>
              <a:t>400’</a:t>
            </a:r>
          </a:p>
        </p:txBody>
      </p:sp>
      <p:sp>
        <p:nvSpPr>
          <p:cNvPr id="5" name="Slide Number Placeholder 4"/>
          <p:cNvSpPr>
            <a:spLocks noGrp="1"/>
          </p:cNvSpPr>
          <p:nvPr>
            <p:ph type="sldNum" sz="quarter" idx="12"/>
          </p:nvPr>
        </p:nvSpPr>
        <p:spPr/>
        <p:txBody>
          <a:bodyPr/>
          <a:lstStyle/>
          <a:p>
            <a:fld id="{D1D54810-6751-4602-BDE9-E10C028084AA}" type="slidenum">
              <a:rPr lang="en-US" smtClean="0"/>
              <a:t>14</a:t>
            </a:fld>
            <a:endParaRPr lang="en-US" dirty="0"/>
          </a:p>
        </p:txBody>
      </p:sp>
    </p:spTree>
    <p:extLst>
      <p:ext uri="{BB962C8B-B14F-4D97-AF65-F5344CB8AC3E}">
        <p14:creationId xmlns:p14="http://schemas.microsoft.com/office/powerpoint/2010/main" val="400862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22" y="512193"/>
            <a:ext cx="8911687" cy="1280890"/>
          </a:xfrm>
        </p:spPr>
        <p:txBody>
          <a:bodyPr/>
          <a:lstStyle/>
          <a:p>
            <a:r>
              <a:rPr lang="en-US" dirty="0"/>
              <a:t>NUMERICAL PROBLEM</a:t>
            </a:r>
          </a:p>
        </p:txBody>
      </p:sp>
      <p:grpSp>
        <p:nvGrpSpPr>
          <p:cNvPr id="101" name="Group 100"/>
          <p:cNvGrpSpPr/>
          <p:nvPr/>
        </p:nvGrpSpPr>
        <p:grpSpPr>
          <a:xfrm>
            <a:off x="4870063" y="4776715"/>
            <a:ext cx="7058090" cy="1978930"/>
            <a:chOff x="2645467" y="2606091"/>
            <a:chExt cx="8099707" cy="2539116"/>
          </a:xfrm>
        </p:grpSpPr>
        <p:grpSp>
          <p:nvGrpSpPr>
            <p:cNvPr id="89" name="Group 88"/>
            <p:cNvGrpSpPr/>
            <p:nvPr/>
          </p:nvGrpSpPr>
          <p:grpSpPr>
            <a:xfrm>
              <a:off x="2780280" y="2888208"/>
              <a:ext cx="7870346" cy="2256999"/>
              <a:chOff x="2589212" y="2615252"/>
              <a:chExt cx="7870346" cy="2256999"/>
            </a:xfrm>
          </p:grpSpPr>
          <p:cxnSp>
            <p:nvCxnSpPr>
              <p:cNvPr id="8" name="Straight Connector 7"/>
              <p:cNvCxnSpPr/>
              <p:nvPr/>
            </p:nvCxnSpPr>
            <p:spPr>
              <a:xfrm>
                <a:off x="2589212" y="2618664"/>
                <a:ext cx="7870346" cy="30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16154" y="2634017"/>
                <a:ext cx="0" cy="39578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316406" y="2634017"/>
                <a:ext cx="13649" cy="68238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32581" y="2649937"/>
                <a:ext cx="11371" cy="9257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19179" y="2649937"/>
                <a:ext cx="27304" cy="123967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244454" y="2663585"/>
                <a:ext cx="15924" cy="155357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70957" y="2663585"/>
                <a:ext cx="11369" cy="178558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70561" y="2649937"/>
                <a:ext cx="11369" cy="22223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297476" y="2663585"/>
                <a:ext cx="3" cy="156722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35344" y="2663585"/>
                <a:ext cx="25022" cy="122602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22198" y="2663585"/>
                <a:ext cx="25018" cy="10975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68120" y="2649937"/>
                <a:ext cx="25022" cy="90644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668621" y="2649937"/>
                <a:ext cx="11363" cy="62666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294120" y="2649937"/>
                <a:ext cx="2286" cy="4845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842329" y="2649937"/>
                <a:ext cx="11358" cy="37986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89212" y="2615252"/>
                <a:ext cx="426942" cy="414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991136" y="2977488"/>
                <a:ext cx="322989" cy="368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300482" y="3345709"/>
                <a:ext cx="329811" cy="199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630304" y="3552701"/>
                <a:ext cx="300259" cy="336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916914" y="3889612"/>
                <a:ext cx="343460" cy="327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53163" y="4217158"/>
                <a:ext cx="550852" cy="247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78995" y="4465094"/>
                <a:ext cx="802935" cy="407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5581930" y="4217158"/>
                <a:ext cx="793857" cy="655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391740" y="3919179"/>
                <a:ext cx="579757" cy="288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892113" y="3760088"/>
                <a:ext cx="655103" cy="189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7534707" y="3552701"/>
                <a:ext cx="558435" cy="2083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096685" y="3269774"/>
                <a:ext cx="577617" cy="2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8679984" y="3132406"/>
                <a:ext cx="614136" cy="124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9262703" y="3015477"/>
                <a:ext cx="614136" cy="124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9827384" y="2649937"/>
                <a:ext cx="632174" cy="3727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2645467" y="2606091"/>
              <a:ext cx="269626" cy="276999"/>
            </a:xfrm>
            <a:prstGeom prst="rect">
              <a:avLst/>
            </a:prstGeom>
            <a:noFill/>
          </p:spPr>
          <p:txBody>
            <a:bodyPr wrap="none" rtlCol="0">
              <a:spAutoFit/>
            </a:bodyPr>
            <a:lstStyle/>
            <a:p>
              <a:r>
                <a:rPr lang="en-US" sz="1200" dirty="0"/>
                <a:t>0</a:t>
              </a:r>
            </a:p>
          </p:txBody>
        </p:sp>
        <p:sp>
          <p:nvSpPr>
            <p:cNvPr id="91" name="TextBox 90"/>
            <p:cNvSpPr txBox="1"/>
            <p:nvPr/>
          </p:nvSpPr>
          <p:spPr>
            <a:xfrm>
              <a:off x="3111768" y="2622011"/>
              <a:ext cx="269626" cy="276999"/>
            </a:xfrm>
            <a:prstGeom prst="rect">
              <a:avLst/>
            </a:prstGeom>
            <a:noFill/>
          </p:spPr>
          <p:txBody>
            <a:bodyPr wrap="none" rtlCol="0">
              <a:spAutoFit/>
            </a:bodyPr>
            <a:lstStyle/>
            <a:p>
              <a:r>
                <a:rPr lang="en-US" sz="1200" dirty="0"/>
                <a:t>2</a:t>
              </a:r>
            </a:p>
          </p:txBody>
        </p:sp>
        <p:sp>
          <p:nvSpPr>
            <p:cNvPr id="92" name="TextBox 91"/>
            <p:cNvSpPr txBox="1"/>
            <p:nvPr/>
          </p:nvSpPr>
          <p:spPr>
            <a:xfrm>
              <a:off x="3684976" y="2635659"/>
              <a:ext cx="269626" cy="276999"/>
            </a:xfrm>
            <a:prstGeom prst="rect">
              <a:avLst/>
            </a:prstGeom>
            <a:noFill/>
          </p:spPr>
          <p:txBody>
            <a:bodyPr wrap="none" rtlCol="0">
              <a:spAutoFit/>
            </a:bodyPr>
            <a:lstStyle/>
            <a:p>
              <a:r>
                <a:rPr lang="en-US" sz="1200" dirty="0"/>
                <a:t>4</a:t>
              </a:r>
            </a:p>
          </p:txBody>
        </p:sp>
        <p:sp>
          <p:nvSpPr>
            <p:cNvPr id="93" name="TextBox 92"/>
            <p:cNvSpPr txBox="1"/>
            <p:nvPr/>
          </p:nvSpPr>
          <p:spPr>
            <a:xfrm>
              <a:off x="4340064" y="2635660"/>
              <a:ext cx="269626" cy="276999"/>
            </a:xfrm>
            <a:prstGeom prst="rect">
              <a:avLst/>
            </a:prstGeom>
            <a:noFill/>
          </p:spPr>
          <p:txBody>
            <a:bodyPr wrap="none" rtlCol="0">
              <a:spAutoFit/>
            </a:bodyPr>
            <a:lstStyle/>
            <a:p>
              <a:r>
                <a:rPr lang="en-US" sz="1200" dirty="0"/>
                <a:t>6</a:t>
              </a:r>
            </a:p>
          </p:txBody>
        </p:sp>
        <p:sp>
          <p:nvSpPr>
            <p:cNvPr id="94" name="TextBox 93"/>
            <p:cNvSpPr txBox="1"/>
            <p:nvPr/>
          </p:nvSpPr>
          <p:spPr>
            <a:xfrm>
              <a:off x="5622964" y="2635659"/>
              <a:ext cx="269626" cy="276999"/>
            </a:xfrm>
            <a:prstGeom prst="rect">
              <a:avLst/>
            </a:prstGeom>
            <a:noFill/>
          </p:spPr>
          <p:txBody>
            <a:bodyPr wrap="none" rtlCol="0">
              <a:spAutoFit/>
            </a:bodyPr>
            <a:lstStyle/>
            <a:p>
              <a:r>
                <a:rPr lang="en-US" sz="1200" dirty="0"/>
                <a:t>9</a:t>
              </a:r>
            </a:p>
          </p:txBody>
        </p:sp>
        <p:sp>
          <p:nvSpPr>
            <p:cNvPr id="95" name="TextBox 94"/>
            <p:cNvSpPr txBox="1"/>
            <p:nvPr/>
          </p:nvSpPr>
          <p:spPr>
            <a:xfrm>
              <a:off x="6974093" y="2635659"/>
              <a:ext cx="354584" cy="276999"/>
            </a:xfrm>
            <a:prstGeom prst="rect">
              <a:avLst/>
            </a:prstGeom>
            <a:noFill/>
          </p:spPr>
          <p:txBody>
            <a:bodyPr wrap="none" rtlCol="0">
              <a:spAutoFit/>
            </a:bodyPr>
            <a:lstStyle/>
            <a:p>
              <a:r>
                <a:rPr lang="en-US" sz="1200" dirty="0"/>
                <a:t>11</a:t>
              </a:r>
            </a:p>
          </p:txBody>
        </p:sp>
        <p:sp>
          <p:nvSpPr>
            <p:cNvPr id="96" name="TextBox 95"/>
            <p:cNvSpPr txBox="1"/>
            <p:nvPr/>
          </p:nvSpPr>
          <p:spPr>
            <a:xfrm>
              <a:off x="8068191" y="2637934"/>
              <a:ext cx="354584" cy="276999"/>
            </a:xfrm>
            <a:prstGeom prst="rect">
              <a:avLst/>
            </a:prstGeom>
            <a:noFill/>
          </p:spPr>
          <p:txBody>
            <a:bodyPr wrap="none" rtlCol="0">
              <a:spAutoFit/>
            </a:bodyPr>
            <a:lstStyle/>
            <a:p>
              <a:r>
                <a:rPr lang="en-US" sz="1200" dirty="0"/>
                <a:t>13</a:t>
              </a:r>
            </a:p>
          </p:txBody>
        </p:sp>
        <p:sp>
          <p:nvSpPr>
            <p:cNvPr id="97" name="TextBox 96"/>
            <p:cNvSpPr txBox="1"/>
            <p:nvPr/>
          </p:nvSpPr>
          <p:spPr>
            <a:xfrm>
              <a:off x="9323786" y="2637931"/>
              <a:ext cx="354584" cy="276999"/>
            </a:xfrm>
            <a:prstGeom prst="rect">
              <a:avLst/>
            </a:prstGeom>
            <a:noFill/>
          </p:spPr>
          <p:txBody>
            <a:bodyPr wrap="none" rtlCol="0">
              <a:spAutoFit/>
            </a:bodyPr>
            <a:lstStyle/>
            <a:p>
              <a:r>
                <a:rPr lang="en-US" sz="1200" dirty="0"/>
                <a:t>15</a:t>
              </a:r>
            </a:p>
          </p:txBody>
        </p:sp>
        <p:sp>
          <p:nvSpPr>
            <p:cNvPr id="98" name="TextBox 97"/>
            <p:cNvSpPr txBox="1"/>
            <p:nvPr/>
          </p:nvSpPr>
          <p:spPr>
            <a:xfrm>
              <a:off x="10390590" y="2640204"/>
              <a:ext cx="354584" cy="276999"/>
            </a:xfrm>
            <a:prstGeom prst="rect">
              <a:avLst/>
            </a:prstGeom>
            <a:noFill/>
          </p:spPr>
          <p:txBody>
            <a:bodyPr wrap="none" rtlCol="0">
              <a:spAutoFit/>
            </a:bodyPr>
            <a:lstStyle/>
            <a:p>
              <a:r>
                <a:rPr lang="en-US" sz="1200" dirty="0"/>
                <a:t>17</a:t>
              </a:r>
            </a:p>
          </p:txBody>
        </p:sp>
        <p:cxnSp>
          <p:nvCxnSpPr>
            <p:cNvPr id="99" name="Straight Connector 98"/>
            <p:cNvCxnSpPr/>
            <p:nvPr/>
          </p:nvCxnSpPr>
          <p:spPr>
            <a:xfrm flipH="1">
              <a:off x="2961518" y="2895597"/>
              <a:ext cx="2321" cy="2172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aphicFrame>
        <p:nvGraphicFramePr>
          <p:cNvPr id="102" name="Table 101"/>
          <p:cNvGraphicFramePr>
            <a:graphicFrameLocks noGrp="1"/>
          </p:cNvGraphicFramePr>
          <p:nvPr>
            <p:extLst>
              <p:ext uri="{D42A27DB-BD31-4B8C-83A1-F6EECF244321}">
                <p14:modId xmlns:p14="http://schemas.microsoft.com/office/powerpoint/2010/main" val="1289448317"/>
              </p:ext>
            </p:extLst>
          </p:nvPr>
        </p:nvGraphicFramePr>
        <p:xfrm>
          <a:off x="5775754" y="1555494"/>
          <a:ext cx="5610745" cy="2827997"/>
        </p:xfrm>
        <a:graphic>
          <a:graphicData uri="http://schemas.openxmlformats.org/drawingml/2006/table">
            <a:tbl>
              <a:tblPr firstRow="1" bandRow="1">
                <a:tableStyleId>{21E4AEA4-8DFA-4A89-87EB-49C32662AFE0}</a:tableStyleId>
              </a:tblPr>
              <a:tblGrid>
                <a:gridCol w="1122149">
                  <a:extLst>
                    <a:ext uri="{9D8B030D-6E8A-4147-A177-3AD203B41FA5}">
                      <a16:colId xmlns:a16="http://schemas.microsoft.com/office/drawing/2014/main" val="20000"/>
                    </a:ext>
                  </a:extLst>
                </a:gridCol>
                <a:gridCol w="1122149">
                  <a:extLst>
                    <a:ext uri="{9D8B030D-6E8A-4147-A177-3AD203B41FA5}">
                      <a16:colId xmlns:a16="http://schemas.microsoft.com/office/drawing/2014/main" val="20001"/>
                    </a:ext>
                  </a:extLst>
                </a:gridCol>
                <a:gridCol w="1122149">
                  <a:extLst>
                    <a:ext uri="{9D8B030D-6E8A-4147-A177-3AD203B41FA5}">
                      <a16:colId xmlns:a16="http://schemas.microsoft.com/office/drawing/2014/main" val="20002"/>
                    </a:ext>
                  </a:extLst>
                </a:gridCol>
                <a:gridCol w="1122149">
                  <a:extLst>
                    <a:ext uri="{9D8B030D-6E8A-4147-A177-3AD203B41FA5}">
                      <a16:colId xmlns:a16="http://schemas.microsoft.com/office/drawing/2014/main" val="20003"/>
                    </a:ext>
                  </a:extLst>
                </a:gridCol>
                <a:gridCol w="1122149">
                  <a:extLst>
                    <a:ext uri="{9D8B030D-6E8A-4147-A177-3AD203B41FA5}">
                      <a16:colId xmlns:a16="http://schemas.microsoft.com/office/drawing/2014/main" val="20004"/>
                    </a:ext>
                  </a:extLst>
                </a:gridCol>
              </a:tblGrid>
              <a:tr h="395537">
                <a:tc>
                  <a:txBody>
                    <a:bodyPr/>
                    <a:lstStyle/>
                    <a:p>
                      <a:r>
                        <a:rPr lang="en-US" sz="1100" dirty="0"/>
                        <a:t>Distance from bank (</a:t>
                      </a:r>
                      <a:r>
                        <a:rPr lang="en-US" sz="1100" dirty="0" err="1"/>
                        <a:t>ft</a:t>
                      </a:r>
                      <a:r>
                        <a:rPr lang="en-US" sz="1100" dirty="0"/>
                        <a:t>)</a:t>
                      </a:r>
                    </a:p>
                  </a:txBody>
                  <a:tcPr/>
                </a:tc>
                <a:tc>
                  <a:txBody>
                    <a:bodyPr/>
                    <a:lstStyle/>
                    <a:p>
                      <a:r>
                        <a:rPr lang="en-US" sz="1100" dirty="0"/>
                        <a:t>Depth (</a:t>
                      </a:r>
                      <a:r>
                        <a:rPr lang="en-US" sz="1100" dirty="0" err="1"/>
                        <a:t>ft</a:t>
                      </a:r>
                      <a:r>
                        <a:rPr lang="en-US" sz="1100" dirty="0"/>
                        <a:t>)</a:t>
                      </a:r>
                    </a:p>
                  </a:txBody>
                  <a:tcPr/>
                </a:tc>
                <a:tc>
                  <a:txBody>
                    <a:bodyPr/>
                    <a:lstStyle/>
                    <a:p>
                      <a:r>
                        <a:rPr lang="en-US" sz="1100" dirty="0"/>
                        <a:t>Meter Depth (</a:t>
                      </a:r>
                      <a:r>
                        <a:rPr lang="en-US" sz="1100" dirty="0" err="1"/>
                        <a:t>ft</a:t>
                      </a:r>
                      <a:r>
                        <a:rPr lang="en-US" sz="1100" dirty="0"/>
                        <a:t>)</a:t>
                      </a:r>
                    </a:p>
                  </a:txBody>
                  <a:tcPr/>
                </a:tc>
                <a:tc>
                  <a:txBody>
                    <a:bodyPr/>
                    <a:lstStyle/>
                    <a:p>
                      <a:r>
                        <a:rPr lang="en-US" sz="1100" dirty="0"/>
                        <a:t>Revolutions </a:t>
                      </a:r>
                    </a:p>
                  </a:txBody>
                  <a:tcPr/>
                </a:tc>
                <a:tc>
                  <a:txBody>
                    <a:bodyPr/>
                    <a:lstStyle/>
                    <a:p>
                      <a:r>
                        <a:rPr lang="en-US" sz="1100" dirty="0"/>
                        <a:t>Time (sec)</a:t>
                      </a:r>
                    </a:p>
                  </a:txBody>
                  <a:tcPr/>
                </a:tc>
                <a:extLst>
                  <a:ext uri="{0D108BD9-81ED-4DB2-BD59-A6C34878D82A}">
                    <a16:rowId xmlns:a16="http://schemas.microsoft.com/office/drawing/2014/main" val="10000"/>
                  </a:ext>
                </a:extLst>
              </a:tr>
              <a:tr h="267677">
                <a:tc>
                  <a:txBody>
                    <a:bodyPr/>
                    <a:lstStyle/>
                    <a:p>
                      <a:r>
                        <a:rPr lang="en-US" sz="1100" dirty="0"/>
                        <a:t>2</a:t>
                      </a:r>
                    </a:p>
                  </a:txBody>
                  <a:tcPr/>
                </a:tc>
                <a:tc>
                  <a:txBody>
                    <a:bodyPr/>
                    <a:lstStyle/>
                    <a:p>
                      <a:r>
                        <a:rPr lang="en-US" sz="1100" dirty="0"/>
                        <a:t>1</a:t>
                      </a:r>
                    </a:p>
                  </a:txBody>
                  <a:tcPr/>
                </a:tc>
                <a:tc>
                  <a:txBody>
                    <a:bodyPr/>
                    <a:lstStyle/>
                    <a:p>
                      <a:r>
                        <a:rPr lang="en-US" sz="1100" dirty="0"/>
                        <a:t>0.6</a:t>
                      </a:r>
                    </a:p>
                  </a:txBody>
                  <a:tcPr/>
                </a:tc>
                <a:tc>
                  <a:txBody>
                    <a:bodyPr/>
                    <a:lstStyle/>
                    <a:p>
                      <a:r>
                        <a:rPr lang="en-US" sz="1100" dirty="0"/>
                        <a:t>10</a:t>
                      </a:r>
                    </a:p>
                  </a:txBody>
                  <a:tcPr/>
                </a:tc>
                <a:tc>
                  <a:txBody>
                    <a:bodyPr/>
                    <a:lstStyle/>
                    <a:p>
                      <a:r>
                        <a:rPr lang="en-US" sz="1100" dirty="0"/>
                        <a:t>50</a:t>
                      </a:r>
                    </a:p>
                  </a:txBody>
                  <a:tcPr/>
                </a:tc>
                <a:extLst>
                  <a:ext uri="{0D108BD9-81ED-4DB2-BD59-A6C34878D82A}">
                    <a16:rowId xmlns:a16="http://schemas.microsoft.com/office/drawing/2014/main" val="10001"/>
                  </a:ext>
                </a:extLst>
              </a:tr>
              <a:tr h="395537">
                <a:tc>
                  <a:txBody>
                    <a:bodyPr/>
                    <a:lstStyle/>
                    <a:p>
                      <a:r>
                        <a:rPr lang="en-US" sz="1100" dirty="0"/>
                        <a:t>4</a:t>
                      </a:r>
                    </a:p>
                  </a:txBody>
                  <a:tcPr/>
                </a:tc>
                <a:tc>
                  <a:txBody>
                    <a:bodyPr/>
                    <a:lstStyle/>
                    <a:p>
                      <a:r>
                        <a:rPr lang="en-US" sz="1100" dirty="0"/>
                        <a:t>3.5</a:t>
                      </a:r>
                    </a:p>
                  </a:txBody>
                  <a:tcPr/>
                </a:tc>
                <a:tc>
                  <a:txBody>
                    <a:bodyPr/>
                    <a:lstStyle/>
                    <a:p>
                      <a:r>
                        <a:rPr lang="en-US" sz="1100" dirty="0"/>
                        <a:t>2.8</a:t>
                      </a:r>
                    </a:p>
                    <a:p>
                      <a:r>
                        <a:rPr lang="en-US" sz="1100" dirty="0"/>
                        <a:t>0.7</a:t>
                      </a:r>
                    </a:p>
                  </a:txBody>
                  <a:tcPr/>
                </a:tc>
                <a:tc>
                  <a:txBody>
                    <a:bodyPr/>
                    <a:lstStyle/>
                    <a:p>
                      <a:r>
                        <a:rPr lang="en-US" sz="1100" dirty="0"/>
                        <a:t>22</a:t>
                      </a:r>
                    </a:p>
                    <a:p>
                      <a:r>
                        <a:rPr lang="en-US" sz="1100" dirty="0"/>
                        <a:t>35</a:t>
                      </a:r>
                    </a:p>
                  </a:txBody>
                  <a:tcPr/>
                </a:tc>
                <a:tc>
                  <a:txBody>
                    <a:bodyPr/>
                    <a:lstStyle/>
                    <a:p>
                      <a:r>
                        <a:rPr lang="en-US" sz="1100" dirty="0"/>
                        <a:t>55</a:t>
                      </a:r>
                    </a:p>
                    <a:p>
                      <a:r>
                        <a:rPr lang="en-US" sz="1100" dirty="0"/>
                        <a:t>52</a:t>
                      </a:r>
                    </a:p>
                  </a:txBody>
                  <a:tcPr/>
                </a:tc>
                <a:extLst>
                  <a:ext uri="{0D108BD9-81ED-4DB2-BD59-A6C34878D82A}">
                    <a16:rowId xmlns:a16="http://schemas.microsoft.com/office/drawing/2014/main" val="10002"/>
                  </a:ext>
                </a:extLst>
              </a:tr>
              <a:tr h="395537">
                <a:tc>
                  <a:txBody>
                    <a:bodyPr/>
                    <a:lstStyle/>
                    <a:p>
                      <a:r>
                        <a:rPr lang="en-US" sz="1100" dirty="0"/>
                        <a:t>6</a:t>
                      </a:r>
                    </a:p>
                  </a:txBody>
                  <a:tcPr/>
                </a:tc>
                <a:tc>
                  <a:txBody>
                    <a:bodyPr/>
                    <a:lstStyle/>
                    <a:p>
                      <a:r>
                        <a:rPr lang="en-US" sz="1100" dirty="0"/>
                        <a:t>5.2</a:t>
                      </a:r>
                    </a:p>
                  </a:txBody>
                  <a:tcPr/>
                </a:tc>
                <a:tc>
                  <a:txBody>
                    <a:bodyPr/>
                    <a:lstStyle/>
                    <a:p>
                      <a:r>
                        <a:rPr lang="en-US" sz="1100" dirty="0"/>
                        <a:t>4.2</a:t>
                      </a:r>
                    </a:p>
                    <a:p>
                      <a:r>
                        <a:rPr lang="en-US" sz="1100" dirty="0"/>
                        <a:t>1</a:t>
                      </a:r>
                    </a:p>
                  </a:txBody>
                  <a:tcPr/>
                </a:tc>
                <a:tc>
                  <a:txBody>
                    <a:bodyPr/>
                    <a:lstStyle/>
                    <a:p>
                      <a:r>
                        <a:rPr lang="en-US" sz="1100" dirty="0"/>
                        <a:t>28</a:t>
                      </a:r>
                    </a:p>
                    <a:p>
                      <a:r>
                        <a:rPr lang="en-US" sz="1100" dirty="0"/>
                        <a:t>40</a:t>
                      </a:r>
                    </a:p>
                  </a:txBody>
                  <a:tcPr/>
                </a:tc>
                <a:tc>
                  <a:txBody>
                    <a:bodyPr/>
                    <a:lstStyle/>
                    <a:p>
                      <a:r>
                        <a:rPr lang="en-US" sz="1100" dirty="0"/>
                        <a:t>53</a:t>
                      </a:r>
                    </a:p>
                    <a:p>
                      <a:r>
                        <a:rPr lang="en-US" sz="1100" dirty="0"/>
                        <a:t>58</a:t>
                      </a:r>
                    </a:p>
                  </a:txBody>
                  <a:tcPr/>
                </a:tc>
                <a:extLst>
                  <a:ext uri="{0D108BD9-81ED-4DB2-BD59-A6C34878D82A}">
                    <a16:rowId xmlns:a16="http://schemas.microsoft.com/office/drawing/2014/main" val="10003"/>
                  </a:ext>
                </a:extLst>
              </a:tr>
              <a:tr h="395537">
                <a:tc>
                  <a:txBody>
                    <a:bodyPr/>
                    <a:lstStyle/>
                    <a:p>
                      <a:r>
                        <a:rPr lang="en-US" sz="1100" dirty="0"/>
                        <a:t>9</a:t>
                      </a:r>
                    </a:p>
                  </a:txBody>
                  <a:tcPr/>
                </a:tc>
                <a:tc>
                  <a:txBody>
                    <a:bodyPr/>
                    <a:lstStyle/>
                    <a:p>
                      <a:r>
                        <a:rPr lang="en-US" sz="1100" dirty="0"/>
                        <a:t>6.3</a:t>
                      </a:r>
                    </a:p>
                  </a:txBody>
                  <a:tcPr/>
                </a:tc>
                <a:tc>
                  <a:txBody>
                    <a:bodyPr/>
                    <a:lstStyle/>
                    <a:p>
                      <a:r>
                        <a:rPr lang="en-US" sz="1100" dirty="0"/>
                        <a:t>5</a:t>
                      </a:r>
                    </a:p>
                    <a:p>
                      <a:r>
                        <a:rPr lang="en-US" sz="1100" dirty="0"/>
                        <a:t>1.3</a:t>
                      </a:r>
                    </a:p>
                  </a:txBody>
                  <a:tcPr/>
                </a:tc>
                <a:tc>
                  <a:txBody>
                    <a:bodyPr/>
                    <a:lstStyle/>
                    <a:p>
                      <a:r>
                        <a:rPr lang="en-US" sz="1100" dirty="0"/>
                        <a:t>32</a:t>
                      </a:r>
                    </a:p>
                    <a:p>
                      <a:r>
                        <a:rPr lang="en-US" sz="1100" dirty="0"/>
                        <a:t>45</a:t>
                      </a:r>
                    </a:p>
                  </a:txBody>
                  <a:tcPr/>
                </a:tc>
                <a:tc>
                  <a:txBody>
                    <a:bodyPr/>
                    <a:lstStyle/>
                    <a:p>
                      <a:r>
                        <a:rPr lang="en-US" sz="1100" dirty="0"/>
                        <a:t>58</a:t>
                      </a:r>
                    </a:p>
                    <a:p>
                      <a:r>
                        <a:rPr lang="en-US" sz="1100" dirty="0"/>
                        <a:t>60</a:t>
                      </a:r>
                    </a:p>
                  </a:txBody>
                  <a:tcPr/>
                </a:tc>
                <a:extLst>
                  <a:ext uri="{0D108BD9-81ED-4DB2-BD59-A6C34878D82A}">
                    <a16:rowId xmlns:a16="http://schemas.microsoft.com/office/drawing/2014/main" val="10004"/>
                  </a:ext>
                </a:extLst>
              </a:tr>
              <a:tr h="395537">
                <a:tc>
                  <a:txBody>
                    <a:bodyPr/>
                    <a:lstStyle/>
                    <a:p>
                      <a:r>
                        <a:rPr lang="en-US" sz="1100" dirty="0"/>
                        <a:t>11</a:t>
                      </a:r>
                    </a:p>
                  </a:txBody>
                  <a:tcPr/>
                </a:tc>
                <a:tc>
                  <a:txBody>
                    <a:bodyPr/>
                    <a:lstStyle/>
                    <a:p>
                      <a:r>
                        <a:rPr lang="en-US" sz="1100" dirty="0"/>
                        <a:t>4.4</a:t>
                      </a:r>
                    </a:p>
                  </a:txBody>
                  <a:tcPr/>
                </a:tc>
                <a:tc>
                  <a:txBody>
                    <a:bodyPr/>
                    <a:lstStyle/>
                    <a:p>
                      <a:r>
                        <a:rPr lang="en-US" sz="1100" dirty="0"/>
                        <a:t>3,5</a:t>
                      </a:r>
                    </a:p>
                    <a:p>
                      <a:r>
                        <a:rPr lang="en-US" sz="1100" dirty="0"/>
                        <a:t>0.9</a:t>
                      </a:r>
                    </a:p>
                  </a:txBody>
                  <a:tcPr/>
                </a:tc>
                <a:tc>
                  <a:txBody>
                    <a:bodyPr/>
                    <a:lstStyle/>
                    <a:p>
                      <a:r>
                        <a:rPr lang="en-US" sz="1100" dirty="0"/>
                        <a:t>28</a:t>
                      </a:r>
                    </a:p>
                    <a:p>
                      <a:r>
                        <a:rPr lang="en-US" sz="1100" dirty="0"/>
                        <a:t>33</a:t>
                      </a:r>
                    </a:p>
                  </a:txBody>
                  <a:tcPr/>
                </a:tc>
                <a:tc>
                  <a:txBody>
                    <a:bodyPr/>
                    <a:lstStyle/>
                    <a:p>
                      <a:r>
                        <a:rPr lang="en-US" sz="1100" dirty="0"/>
                        <a:t>45</a:t>
                      </a:r>
                    </a:p>
                    <a:p>
                      <a:r>
                        <a:rPr lang="en-US" sz="1100" dirty="0"/>
                        <a:t>46</a:t>
                      </a:r>
                    </a:p>
                  </a:txBody>
                  <a:tcPr/>
                </a:tc>
                <a:extLst>
                  <a:ext uri="{0D108BD9-81ED-4DB2-BD59-A6C34878D82A}">
                    <a16:rowId xmlns:a16="http://schemas.microsoft.com/office/drawing/2014/main" val="10005"/>
                  </a:ext>
                </a:extLst>
              </a:tr>
              <a:tr h="395537">
                <a:tc>
                  <a:txBody>
                    <a:bodyPr/>
                    <a:lstStyle/>
                    <a:p>
                      <a:r>
                        <a:rPr lang="en-US" sz="1100" dirty="0"/>
                        <a:t>13</a:t>
                      </a:r>
                    </a:p>
                  </a:txBody>
                  <a:tcPr/>
                </a:tc>
                <a:tc>
                  <a:txBody>
                    <a:bodyPr/>
                    <a:lstStyle/>
                    <a:p>
                      <a:r>
                        <a:rPr lang="en-US" sz="1100" dirty="0"/>
                        <a:t>2.2</a:t>
                      </a:r>
                    </a:p>
                  </a:txBody>
                  <a:tcPr/>
                </a:tc>
                <a:tc>
                  <a:txBody>
                    <a:bodyPr/>
                    <a:lstStyle/>
                    <a:p>
                      <a:r>
                        <a:rPr lang="en-US" sz="1100" dirty="0"/>
                        <a:t>1.3</a:t>
                      </a:r>
                    </a:p>
                    <a:p>
                      <a:r>
                        <a:rPr lang="en-US" sz="1100" dirty="0"/>
                        <a:t>0.5</a:t>
                      </a:r>
                    </a:p>
                  </a:txBody>
                  <a:tcPr/>
                </a:tc>
                <a:tc>
                  <a:txBody>
                    <a:bodyPr/>
                    <a:lstStyle/>
                    <a:p>
                      <a:r>
                        <a:rPr lang="en-US" sz="1100" dirty="0"/>
                        <a:t>22</a:t>
                      </a:r>
                    </a:p>
                    <a:p>
                      <a:r>
                        <a:rPr lang="en-US" sz="1100" dirty="0"/>
                        <a:t>12</a:t>
                      </a:r>
                    </a:p>
                  </a:txBody>
                  <a:tcPr/>
                </a:tc>
                <a:tc>
                  <a:txBody>
                    <a:bodyPr/>
                    <a:lstStyle/>
                    <a:p>
                      <a:r>
                        <a:rPr lang="en-US" sz="1100" dirty="0"/>
                        <a:t>50</a:t>
                      </a:r>
                    </a:p>
                    <a:p>
                      <a:r>
                        <a:rPr lang="en-US" sz="1100" dirty="0"/>
                        <a:t>49</a:t>
                      </a:r>
                    </a:p>
                  </a:txBody>
                  <a:tcPr/>
                </a:tc>
                <a:extLst>
                  <a:ext uri="{0D108BD9-81ED-4DB2-BD59-A6C34878D82A}">
                    <a16:rowId xmlns:a16="http://schemas.microsoft.com/office/drawing/2014/main" val="10006"/>
                  </a:ext>
                </a:extLst>
              </a:tr>
            </a:tbl>
          </a:graphicData>
        </a:graphic>
      </p:graphicFrame>
      <p:sp>
        <p:nvSpPr>
          <p:cNvPr id="104" name="TextBox 103"/>
          <p:cNvSpPr txBox="1"/>
          <p:nvPr/>
        </p:nvSpPr>
        <p:spPr>
          <a:xfrm>
            <a:off x="1405719" y="2169994"/>
            <a:ext cx="3953858" cy="3970318"/>
          </a:xfrm>
          <a:prstGeom prst="rect">
            <a:avLst/>
          </a:prstGeom>
          <a:noFill/>
        </p:spPr>
        <p:txBody>
          <a:bodyPr wrap="square" rtlCol="0">
            <a:spAutoFit/>
          </a:bodyPr>
          <a:lstStyle/>
          <a:p>
            <a:r>
              <a:rPr lang="en-US" dirty="0"/>
              <a:t>Compute the stream flow for the measurements of data given. Take the meter rating from equation with a= 0.1 and b=2.2 for v in </a:t>
            </a:r>
            <a:r>
              <a:rPr lang="en-US" dirty="0" err="1"/>
              <a:t>ft</a:t>
            </a:r>
            <a:r>
              <a:rPr lang="en-US" dirty="0"/>
              <a:t>/sec.</a:t>
            </a:r>
          </a:p>
          <a:p>
            <a:pPr lvl="0"/>
            <a:endParaRPr lang="en-US" dirty="0"/>
          </a:p>
          <a:p>
            <a:pPr lvl="0"/>
            <a:r>
              <a:rPr lang="en-US" dirty="0"/>
              <a:t>V = a + </a:t>
            </a:r>
            <a:r>
              <a:rPr lang="en-US" dirty="0" err="1"/>
              <a:t>bN</a:t>
            </a:r>
            <a:r>
              <a:rPr lang="en-US" dirty="0"/>
              <a:t> (</a:t>
            </a:r>
            <a:r>
              <a:rPr lang="en-US" dirty="0" err="1"/>
              <a:t>ft</a:t>
            </a:r>
            <a:r>
              <a:rPr lang="en-US" dirty="0"/>
              <a:t>/s)</a:t>
            </a:r>
          </a:p>
          <a:p>
            <a:r>
              <a:rPr lang="en-US" dirty="0"/>
              <a:t>a=0.1</a:t>
            </a:r>
          </a:p>
          <a:p>
            <a:r>
              <a:rPr lang="en-US" dirty="0"/>
              <a:t>b=2.2</a:t>
            </a:r>
          </a:p>
          <a:p>
            <a:endParaRPr lang="en-US" dirty="0"/>
          </a:p>
          <a:p>
            <a:r>
              <a:rPr lang="en-US" dirty="0"/>
              <a:t>Also report mean velocity and mean depth for the section.</a:t>
            </a:r>
          </a:p>
          <a:p>
            <a:pPr lvl="0"/>
            <a:endParaRPr lang="en-US" dirty="0"/>
          </a:p>
          <a:p>
            <a:endParaRPr lang="en-US" dirty="0"/>
          </a:p>
        </p:txBody>
      </p:sp>
      <p:sp>
        <p:nvSpPr>
          <p:cNvPr id="3" name="Slide Number Placeholder 2"/>
          <p:cNvSpPr>
            <a:spLocks noGrp="1"/>
          </p:cNvSpPr>
          <p:nvPr>
            <p:ph type="sldNum" sz="quarter" idx="12"/>
          </p:nvPr>
        </p:nvSpPr>
        <p:spPr/>
        <p:txBody>
          <a:bodyPr/>
          <a:lstStyle/>
          <a:p>
            <a:fld id="{D1D54810-6751-4602-BDE9-E10C028084AA}" type="slidenum">
              <a:rPr lang="en-US" smtClean="0"/>
              <a:t>15</a:t>
            </a:fld>
            <a:endParaRPr lang="en-US" dirty="0"/>
          </a:p>
        </p:txBody>
      </p:sp>
    </p:spTree>
    <p:extLst>
      <p:ext uri="{BB962C8B-B14F-4D97-AF65-F5344CB8AC3E}">
        <p14:creationId xmlns:p14="http://schemas.microsoft.com/office/powerpoint/2010/main" val="331643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PROBLEM</a:t>
            </a:r>
          </a:p>
        </p:txBody>
      </p:sp>
      <p:sp>
        <p:nvSpPr>
          <p:cNvPr id="3" name="Content Placeholder 2"/>
          <p:cNvSpPr>
            <a:spLocks noGrp="1"/>
          </p:cNvSpPr>
          <p:nvPr>
            <p:ph idx="1"/>
          </p:nvPr>
        </p:nvSpPr>
        <p:spPr>
          <a:xfrm>
            <a:off x="2056949" y="1505803"/>
            <a:ext cx="8915400" cy="3777622"/>
          </a:xfrm>
        </p:spPr>
        <p:txBody>
          <a:bodyPr/>
          <a:lstStyle/>
          <a:p>
            <a:pPr marL="0" lvl="0" indent="0">
              <a:buClr>
                <a:srgbClr val="353535"/>
              </a:buClr>
              <a:buNone/>
            </a:pPr>
            <a:r>
              <a:rPr lang="en-US" dirty="0"/>
              <a:t>					V = a + </a:t>
            </a:r>
            <a:r>
              <a:rPr lang="en-US" dirty="0" err="1"/>
              <a:t>bN</a:t>
            </a:r>
            <a:r>
              <a:rPr lang="en-US" dirty="0"/>
              <a:t> (</a:t>
            </a:r>
            <a:r>
              <a:rPr lang="en-US" dirty="0" err="1"/>
              <a:t>ft</a:t>
            </a:r>
            <a:r>
              <a:rPr lang="en-US" dirty="0"/>
              <a:t>/s)</a:t>
            </a:r>
          </a:p>
        </p:txBody>
      </p:sp>
      <p:sp>
        <p:nvSpPr>
          <p:cNvPr id="4" name="TextBox 3"/>
          <p:cNvSpPr txBox="1"/>
          <p:nvPr/>
        </p:nvSpPr>
        <p:spPr>
          <a:xfrm>
            <a:off x="6933062" y="1505803"/>
            <a:ext cx="1241946" cy="646331"/>
          </a:xfrm>
          <a:prstGeom prst="rect">
            <a:avLst/>
          </a:prstGeom>
          <a:noFill/>
          <a:ln>
            <a:noFill/>
          </a:ln>
        </p:spPr>
        <p:txBody>
          <a:bodyPr wrap="square" rtlCol="0">
            <a:spAutoFit/>
          </a:bodyPr>
          <a:lstStyle/>
          <a:p>
            <a:r>
              <a:rPr lang="en-US" dirty="0"/>
              <a:t>a=0.1</a:t>
            </a:r>
          </a:p>
          <a:p>
            <a:r>
              <a:rPr lang="en-US" dirty="0"/>
              <a:t>b=2.2</a:t>
            </a:r>
          </a:p>
        </p:txBody>
      </p:sp>
      <p:graphicFrame>
        <p:nvGraphicFramePr>
          <p:cNvPr id="5" name="Table 4"/>
          <p:cNvGraphicFramePr>
            <a:graphicFrameLocks noGrp="1"/>
          </p:cNvGraphicFramePr>
          <p:nvPr>
            <p:extLst>
              <p:ext uri="{D42A27DB-BD31-4B8C-83A1-F6EECF244321}">
                <p14:modId xmlns:p14="http://schemas.microsoft.com/office/powerpoint/2010/main" val="1203883475"/>
              </p:ext>
            </p:extLst>
          </p:nvPr>
        </p:nvGraphicFramePr>
        <p:xfrm>
          <a:off x="1364778" y="2165782"/>
          <a:ext cx="8488907" cy="4016383"/>
        </p:xfrm>
        <a:graphic>
          <a:graphicData uri="http://schemas.openxmlformats.org/drawingml/2006/table">
            <a:tbl>
              <a:tblPr firstRow="1" bandRow="1">
                <a:tableStyleId>{284E427A-3D55-4303-BF80-6455036E1DE7}</a:tableStyleId>
              </a:tblPr>
              <a:tblGrid>
                <a:gridCol w="848891">
                  <a:extLst>
                    <a:ext uri="{9D8B030D-6E8A-4147-A177-3AD203B41FA5}">
                      <a16:colId xmlns:a16="http://schemas.microsoft.com/office/drawing/2014/main" val="20000"/>
                    </a:ext>
                  </a:extLst>
                </a:gridCol>
                <a:gridCol w="656111">
                  <a:extLst>
                    <a:ext uri="{9D8B030D-6E8A-4147-A177-3AD203B41FA5}">
                      <a16:colId xmlns:a16="http://schemas.microsoft.com/office/drawing/2014/main" val="20001"/>
                    </a:ext>
                  </a:extLst>
                </a:gridCol>
                <a:gridCol w="846985">
                  <a:extLst>
                    <a:ext uri="{9D8B030D-6E8A-4147-A177-3AD203B41FA5}">
                      <a16:colId xmlns:a16="http://schemas.microsoft.com/office/drawing/2014/main" val="20002"/>
                    </a:ext>
                  </a:extLst>
                </a:gridCol>
                <a:gridCol w="1040156">
                  <a:extLst>
                    <a:ext uri="{9D8B030D-6E8A-4147-A177-3AD203B41FA5}">
                      <a16:colId xmlns:a16="http://schemas.microsoft.com/office/drawing/2014/main" val="20003"/>
                    </a:ext>
                  </a:extLst>
                </a:gridCol>
                <a:gridCol w="579515">
                  <a:extLst>
                    <a:ext uri="{9D8B030D-6E8A-4147-A177-3AD203B41FA5}">
                      <a16:colId xmlns:a16="http://schemas.microsoft.com/office/drawing/2014/main" val="20004"/>
                    </a:ext>
                  </a:extLst>
                </a:gridCol>
                <a:gridCol w="980719">
                  <a:extLst>
                    <a:ext uri="{9D8B030D-6E8A-4147-A177-3AD203B41FA5}">
                      <a16:colId xmlns:a16="http://schemas.microsoft.com/office/drawing/2014/main" val="20005"/>
                    </a:ext>
                  </a:extLst>
                </a:gridCol>
                <a:gridCol w="750711">
                  <a:extLst>
                    <a:ext uri="{9D8B030D-6E8A-4147-A177-3AD203B41FA5}">
                      <a16:colId xmlns:a16="http://schemas.microsoft.com/office/drawing/2014/main" val="20006"/>
                    </a:ext>
                  </a:extLst>
                </a:gridCol>
                <a:gridCol w="809523">
                  <a:extLst>
                    <a:ext uri="{9D8B030D-6E8A-4147-A177-3AD203B41FA5}">
                      <a16:colId xmlns:a16="http://schemas.microsoft.com/office/drawing/2014/main" val="20007"/>
                    </a:ext>
                  </a:extLst>
                </a:gridCol>
                <a:gridCol w="1010436">
                  <a:extLst>
                    <a:ext uri="{9D8B030D-6E8A-4147-A177-3AD203B41FA5}">
                      <a16:colId xmlns:a16="http://schemas.microsoft.com/office/drawing/2014/main" val="20008"/>
                    </a:ext>
                  </a:extLst>
                </a:gridCol>
                <a:gridCol w="965860">
                  <a:extLst>
                    <a:ext uri="{9D8B030D-6E8A-4147-A177-3AD203B41FA5}">
                      <a16:colId xmlns:a16="http://schemas.microsoft.com/office/drawing/2014/main" val="20009"/>
                    </a:ext>
                  </a:extLst>
                </a:gridCol>
              </a:tblGrid>
              <a:tr h="586824">
                <a:tc>
                  <a:txBody>
                    <a:bodyPr/>
                    <a:lstStyle/>
                    <a:p>
                      <a:r>
                        <a:rPr lang="en-US" sz="1100" dirty="0"/>
                        <a:t>Distance from bank (</a:t>
                      </a:r>
                      <a:r>
                        <a:rPr lang="en-US" sz="1100" dirty="0" err="1"/>
                        <a:t>ft</a:t>
                      </a:r>
                      <a:r>
                        <a:rPr lang="en-US" sz="1100" dirty="0"/>
                        <a:t>)</a:t>
                      </a:r>
                    </a:p>
                  </a:txBody>
                  <a:tcPr/>
                </a:tc>
                <a:tc>
                  <a:txBody>
                    <a:bodyPr/>
                    <a:lstStyle/>
                    <a:p>
                      <a:r>
                        <a:rPr lang="en-US" sz="1100" dirty="0"/>
                        <a:t>Depth (</a:t>
                      </a:r>
                      <a:r>
                        <a:rPr lang="en-US" sz="1100" dirty="0" err="1"/>
                        <a:t>ft</a:t>
                      </a:r>
                      <a:r>
                        <a:rPr lang="en-US" sz="1100" dirty="0"/>
                        <a:t>)</a:t>
                      </a:r>
                    </a:p>
                  </a:txBody>
                  <a:tcPr/>
                </a:tc>
                <a:tc>
                  <a:txBody>
                    <a:bodyPr/>
                    <a:lstStyle/>
                    <a:p>
                      <a:r>
                        <a:rPr lang="en-US" sz="1100" dirty="0"/>
                        <a:t>Meter Depth (</a:t>
                      </a:r>
                      <a:r>
                        <a:rPr lang="en-US" sz="1100" dirty="0" err="1"/>
                        <a:t>ft</a:t>
                      </a:r>
                      <a:r>
                        <a:rPr lang="en-US" sz="1100" dirty="0"/>
                        <a:t>)</a:t>
                      </a:r>
                    </a:p>
                  </a:txBody>
                  <a:tcPr/>
                </a:tc>
                <a:tc>
                  <a:txBody>
                    <a:bodyPr/>
                    <a:lstStyle/>
                    <a:p>
                      <a:r>
                        <a:rPr lang="en-US" sz="1100" dirty="0"/>
                        <a:t>Revolutions </a:t>
                      </a:r>
                    </a:p>
                  </a:txBody>
                  <a:tcPr/>
                </a:tc>
                <a:tc>
                  <a:txBody>
                    <a:bodyPr/>
                    <a:lstStyle/>
                    <a:p>
                      <a:r>
                        <a:rPr lang="en-US" sz="1100" dirty="0"/>
                        <a:t>Time (sec)</a:t>
                      </a:r>
                    </a:p>
                  </a:txBody>
                  <a:tcPr/>
                </a:tc>
                <a:tc>
                  <a:txBody>
                    <a:bodyPr/>
                    <a:lstStyle/>
                    <a:p>
                      <a:r>
                        <a:rPr lang="en-US" sz="1100" dirty="0"/>
                        <a:t>N (Rev/Sec)</a:t>
                      </a:r>
                    </a:p>
                  </a:txBody>
                  <a:tcPr/>
                </a:tc>
                <a:tc>
                  <a:txBody>
                    <a:bodyPr/>
                    <a:lstStyle/>
                    <a:p>
                      <a:r>
                        <a:rPr lang="en-US" sz="1100" dirty="0"/>
                        <a:t>V (</a:t>
                      </a:r>
                      <a:r>
                        <a:rPr lang="en-US" sz="1100" dirty="0" err="1"/>
                        <a:t>ft</a:t>
                      </a:r>
                      <a:r>
                        <a:rPr lang="en-US" sz="1100" dirty="0"/>
                        <a:t>/sec)</a:t>
                      </a:r>
                    </a:p>
                  </a:txBody>
                  <a:tcPr/>
                </a:tc>
                <a:tc>
                  <a:txBody>
                    <a:bodyPr/>
                    <a:lstStyle/>
                    <a:p>
                      <a:r>
                        <a:rPr lang="en-US" sz="1100" dirty="0" err="1"/>
                        <a:t>V</a:t>
                      </a:r>
                      <a:r>
                        <a:rPr lang="en-US" sz="1100" baseline="-25000" dirty="0" err="1"/>
                        <a:t>mean</a:t>
                      </a:r>
                      <a:r>
                        <a:rPr lang="en-US" sz="1100" baseline="0" dirty="0"/>
                        <a:t> (</a:t>
                      </a:r>
                      <a:r>
                        <a:rPr lang="en-US" sz="1100" baseline="0" dirty="0" err="1"/>
                        <a:t>ft</a:t>
                      </a:r>
                      <a:r>
                        <a:rPr lang="en-US" sz="1100" baseline="0" dirty="0"/>
                        <a:t>/sec)</a:t>
                      </a:r>
                      <a:endParaRPr lang="en-US" sz="1100" dirty="0"/>
                    </a:p>
                  </a:txBody>
                  <a:tcPr/>
                </a:tc>
                <a:tc>
                  <a:txBody>
                    <a:bodyPr/>
                    <a:lstStyle/>
                    <a:p>
                      <a:r>
                        <a:rPr lang="en-US" sz="1100" dirty="0"/>
                        <a:t>Width</a:t>
                      </a:r>
                      <a:r>
                        <a:rPr lang="en-US" sz="1100" baseline="0" dirty="0"/>
                        <a:t> of section (</a:t>
                      </a:r>
                      <a:r>
                        <a:rPr lang="en-US" sz="1100" baseline="0" dirty="0" err="1"/>
                        <a:t>ft</a:t>
                      </a:r>
                      <a:r>
                        <a:rPr lang="en-US" sz="1100" baseline="0" dirty="0"/>
                        <a:t>)</a:t>
                      </a:r>
                      <a:endParaRPr lang="en-US" sz="1100" dirty="0"/>
                    </a:p>
                  </a:txBody>
                  <a:tcPr/>
                </a:tc>
                <a:tc>
                  <a:txBody>
                    <a:bodyPr/>
                    <a:lstStyle/>
                    <a:p>
                      <a:r>
                        <a:rPr lang="en-US" sz="1100" dirty="0"/>
                        <a:t>Area of section (ft</a:t>
                      </a:r>
                      <a:r>
                        <a:rPr lang="en-US" sz="1100" baseline="30000" dirty="0"/>
                        <a:t>2</a:t>
                      </a:r>
                      <a:r>
                        <a:rPr lang="en-US" sz="1100" baseline="0" dirty="0"/>
                        <a:t>)</a:t>
                      </a:r>
                      <a:endParaRPr lang="en-US" sz="1100" dirty="0"/>
                    </a:p>
                  </a:txBody>
                  <a:tcPr/>
                </a:tc>
                <a:extLst>
                  <a:ext uri="{0D108BD9-81ED-4DB2-BD59-A6C34878D82A}">
                    <a16:rowId xmlns:a16="http://schemas.microsoft.com/office/drawing/2014/main" val="10000"/>
                  </a:ext>
                </a:extLst>
              </a:tr>
              <a:tr h="366138">
                <a:tc>
                  <a:txBody>
                    <a:bodyPr/>
                    <a:lstStyle/>
                    <a:p>
                      <a:r>
                        <a:rPr lang="en-US" sz="1100" dirty="0"/>
                        <a:t>2</a:t>
                      </a:r>
                    </a:p>
                  </a:txBody>
                  <a:tcPr/>
                </a:tc>
                <a:tc>
                  <a:txBody>
                    <a:bodyPr/>
                    <a:lstStyle/>
                    <a:p>
                      <a:r>
                        <a:rPr lang="en-US" sz="1100" dirty="0"/>
                        <a:t>1</a:t>
                      </a:r>
                    </a:p>
                  </a:txBody>
                  <a:tcPr/>
                </a:tc>
                <a:tc>
                  <a:txBody>
                    <a:bodyPr/>
                    <a:lstStyle/>
                    <a:p>
                      <a:r>
                        <a:rPr lang="en-US" sz="1100" dirty="0"/>
                        <a:t>0.6</a:t>
                      </a:r>
                    </a:p>
                  </a:txBody>
                  <a:tcPr/>
                </a:tc>
                <a:tc>
                  <a:txBody>
                    <a:bodyPr/>
                    <a:lstStyle/>
                    <a:p>
                      <a:r>
                        <a:rPr lang="en-US" sz="1100" dirty="0"/>
                        <a:t>10</a:t>
                      </a:r>
                    </a:p>
                  </a:txBody>
                  <a:tcPr/>
                </a:tc>
                <a:tc>
                  <a:txBody>
                    <a:bodyPr/>
                    <a:lstStyle/>
                    <a:p>
                      <a:r>
                        <a:rPr lang="en-US" sz="1100" dirty="0"/>
                        <a:t>50</a:t>
                      </a:r>
                    </a:p>
                  </a:txBody>
                  <a:tcPr/>
                </a:tc>
                <a:tc>
                  <a:txBody>
                    <a:bodyPr/>
                    <a:lstStyle/>
                    <a:p>
                      <a:endParaRPr lang="en-US" sz="1100" dirty="0"/>
                    </a:p>
                  </a:txBody>
                  <a:tcPr/>
                </a:tc>
                <a:tc>
                  <a:txBody>
                    <a:bodyPr/>
                    <a:lstStyle/>
                    <a:p>
                      <a:endParaRPr lang="en-US" sz="1100" dirty="0"/>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0001"/>
                  </a:ext>
                </a:extLst>
              </a:tr>
              <a:tr h="366138">
                <a:tc>
                  <a:txBody>
                    <a:bodyPr/>
                    <a:lstStyle/>
                    <a:p>
                      <a:r>
                        <a:rPr lang="en-US" sz="1100" dirty="0"/>
                        <a:t>4</a:t>
                      </a:r>
                    </a:p>
                  </a:txBody>
                  <a:tcPr/>
                </a:tc>
                <a:tc>
                  <a:txBody>
                    <a:bodyPr/>
                    <a:lstStyle/>
                    <a:p>
                      <a:r>
                        <a:rPr lang="en-US" sz="1100" dirty="0"/>
                        <a:t>3.5</a:t>
                      </a:r>
                    </a:p>
                  </a:txBody>
                  <a:tcPr/>
                </a:tc>
                <a:tc>
                  <a:txBody>
                    <a:bodyPr/>
                    <a:lstStyle/>
                    <a:p>
                      <a:r>
                        <a:rPr lang="en-US" sz="1100" dirty="0"/>
                        <a:t>2.8</a:t>
                      </a:r>
                    </a:p>
                    <a:p>
                      <a:r>
                        <a:rPr lang="en-US" sz="1100" dirty="0"/>
                        <a:t>0.7</a:t>
                      </a:r>
                    </a:p>
                  </a:txBody>
                  <a:tcPr/>
                </a:tc>
                <a:tc>
                  <a:txBody>
                    <a:bodyPr/>
                    <a:lstStyle/>
                    <a:p>
                      <a:r>
                        <a:rPr lang="en-US" sz="1100" dirty="0"/>
                        <a:t>22</a:t>
                      </a:r>
                    </a:p>
                    <a:p>
                      <a:r>
                        <a:rPr lang="en-US" sz="1100" dirty="0"/>
                        <a:t>35</a:t>
                      </a:r>
                    </a:p>
                  </a:txBody>
                  <a:tcPr/>
                </a:tc>
                <a:tc>
                  <a:txBody>
                    <a:bodyPr/>
                    <a:lstStyle/>
                    <a:p>
                      <a:r>
                        <a:rPr lang="en-US" sz="1100" dirty="0"/>
                        <a:t>55</a:t>
                      </a:r>
                    </a:p>
                    <a:p>
                      <a:r>
                        <a:rPr lang="en-US" sz="1100" dirty="0"/>
                        <a:t>52</a:t>
                      </a:r>
                    </a:p>
                  </a:txBody>
                  <a:tcPr/>
                </a:tc>
                <a:tc>
                  <a:txBody>
                    <a:bodyPr/>
                    <a:lstStyle/>
                    <a:p>
                      <a:endParaRPr lang="en-US" sz="1100" dirty="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0002"/>
                  </a:ext>
                </a:extLst>
              </a:tr>
              <a:tr h="424489">
                <a:tc>
                  <a:txBody>
                    <a:bodyPr/>
                    <a:lstStyle/>
                    <a:p>
                      <a:r>
                        <a:rPr lang="en-US" sz="1100" dirty="0"/>
                        <a:t>6</a:t>
                      </a:r>
                    </a:p>
                  </a:txBody>
                  <a:tcPr/>
                </a:tc>
                <a:tc>
                  <a:txBody>
                    <a:bodyPr/>
                    <a:lstStyle/>
                    <a:p>
                      <a:r>
                        <a:rPr lang="en-US" sz="1100" dirty="0"/>
                        <a:t>5.2</a:t>
                      </a:r>
                    </a:p>
                  </a:txBody>
                  <a:tcPr/>
                </a:tc>
                <a:tc>
                  <a:txBody>
                    <a:bodyPr/>
                    <a:lstStyle/>
                    <a:p>
                      <a:r>
                        <a:rPr lang="en-US" sz="1100" dirty="0"/>
                        <a:t>4.2</a:t>
                      </a:r>
                    </a:p>
                    <a:p>
                      <a:r>
                        <a:rPr lang="en-US" sz="1100" dirty="0"/>
                        <a:t>1</a:t>
                      </a:r>
                    </a:p>
                  </a:txBody>
                  <a:tcPr/>
                </a:tc>
                <a:tc>
                  <a:txBody>
                    <a:bodyPr/>
                    <a:lstStyle/>
                    <a:p>
                      <a:r>
                        <a:rPr lang="en-US" sz="1100" dirty="0"/>
                        <a:t>28</a:t>
                      </a:r>
                    </a:p>
                    <a:p>
                      <a:r>
                        <a:rPr lang="en-US" sz="1100" dirty="0"/>
                        <a:t>40</a:t>
                      </a:r>
                    </a:p>
                  </a:txBody>
                  <a:tcPr/>
                </a:tc>
                <a:tc>
                  <a:txBody>
                    <a:bodyPr/>
                    <a:lstStyle/>
                    <a:p>
                      <a:r>
                        <a:rPr lang="en-US" sz="1100" dirty="0"/>
                        <a:t>53</a:t>
                      </a:r>
                    </a:p>
                    <a:p>
                      <a:r>
                        <a:rPr lang="en-US" sz="1100" dirty="0"/>
                        <a:t>58</a:t>
                      </a:r>
                    </a:p>
                  </a:txBody>
                  <a:tcPr/>
                </a:tc>
                <a:tc>
                  <a:txBody>
                    <a:bodyPr/>
                    <a:lstStyle/>
                    <a:p>
                      <a:endParaRPr lang="en-US" sz="1100" dirty="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0003"/>
                  </a:ext>
                </a:extLst>
              </a:tr>
              <a:tr h="440489">
                <a:tc>
                  <a:txBody>
                    <a:bodyPr/>
                    <a:lstStyle/>
                    <a:p>
                      <a:r>
                        <a:rPr lang="en-US" sz="1100" dirty="0"/>
                        <a:t>9</a:t>
                      </a:r>
                    </a:p>
                  </a:txBody>
                  <a:tcPr/>
                </a:tc>
                <a:tc>
                  <a:txBody>
                    <a:bodyPr/>
                    <a:lstStyle/>
                    <a:p>
                      <a:r>
                        <a:rPr lang="en-US" sz="1100" dirty="0"/>
                        <a:t>6.3</a:t>
                      </a:r>
                    </a:p>
                  </a:txBody>
                  <a:tcPr/>
                </a:tc>
                <a:tc>
                  <a:txBody>
                    <a:bodyPr/>
                    <a:lstStyle/>
                    <a:p>
                      <a:r>
                        <a:rPr lang="en-US" sz="1100" dirty="0"/>
                        <a:t>5</a:t>
                      </a:r>
                    </a:p>
                    <a:p>
                      <a:r>
                        <a:rPr lang="en-US" sz="1100" dirty="0"/>
                        <a:t>1.3</a:t>
                      </a:r>
                    </a:p>
                  </a:txBody>
                  <a:tcPr/>
                </a:tc>
                <a:tc>
                  <a:txBody>
                    <a:bodyPr/>
                    <a:lstStyle/>
                    <a:p>
                      <a:r>
                        <a:rPr lang="en-US" sz="1100" dirty="0"/>
                        <a:t>32</a:t>
                      </a:r>
                    </a:p>
                    <a:p>
                      <a:r>
                        <a:rPr lang="en-US" sz="1100" dirty="0"/>
                        <a:t>45</a:t>
                      </a:r>
                    </a:p>
                  </a:txBody>
                  <a:tcPr/>
                </a:tc>
                <a:tc>
                  <a:txBody>
                    <a:bodyPr/>
                    <a:lstStyle/>
                    <a:p>
                      <a:r>
                        <a:rPr lang="en-US" sz="1100" dirty="0"/>
                        <a:t>58</a:t>
                      </a:r>
                    </a:p>
                    <a:p>
                      <a:r>
                        <a:rPr lang="en-US" sz="1100" dirty="0"/>
                        <a:t>60</a:t>
                      </a:r>
                    </a:p>
                  </a:txBody>
                  <a:tcPr/>
                </a:tc>
                <a:tc>
                  <a:txBody>
                    <a:bodyPr/>
                    <a:lstStyle/>
                    <a:p>
                      <a:endParaRPr lang="en-US" sz="1100" dirty="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10004"/>
                  </a:ext>
                </a:extLst>
              </a:tr>
              <a:tr h="440489">
                <a:tc>
                  <a:txBody>
                    <a:bodyPr/>
                    <a:lstStyle/>
                    <a:p>
                      <a:r>
                        <a:rPr lang="en-US" sz="1100" dirty="0"/>
                        <a:t>11</a:t>
                      </a:r>
                    </a:p>
                  </a:txBody>
                  <a:tcPr/>
                </a:tc>
                <a:tc>
                  <a:txBody>
                    <a:bodyPr/>
                    <a:lstStyle/>
                    <a:p>
                      <a:r>
                        <a:rPr lang="en-US" sz="1100" dirty="0"/>
                        <a:t>4.4</a:t>
                      </a:r>
                    </a:p>
                  </a:txBody>
                  <a:tcPr/>
                </a:tc>
                <a:tc>
                  <a:txBody>
                    <a:bodyPr/>
                    <a:lstStyle/>
                    <a:p>
                      <a:r>
                        <a:rPr lang="en-US" sz="1100" dirty="0"/>
                        <a:t>3,5</a:t>
                      </a:r>
                    </a:p>
                    <a:p>
                      <a:r>
                        <a:rPr lang="en-US" sz="1100" dirty="0"/>
                        <a:t>0.9</a:t>
                      </a:r>
                    </a:p>
                  </a:txBody>
                  <a:tcPr/>
                </a:tc>
                <a:tc>
                  <a:txBody>
                    <a:bodyPr/>
                    <a:lstStyle/>
                    <a:p>
                      <a:r>
                        <a:rPr lang="en-US" sz="1100" dirty="0"/>
                        <a:t>28</a:t>
                      </a:r>
                    </a:p>
                    <a:p>
                      <a:r>
                        <a:rPr lang="en-US" sz="1100" dirty="0"/>
                        <a:t>33</a:t>
                      </a:r>
                    </a:p>
                  </a:txBody>
                  <a:tcPr/>
                </a:tc>
                <a:tc>
                  <a:txBody>
                    <a:bodyPr/>
                    <a:lstStyle/>
                    <a:p>
                      <a:r>
                        <a:rPr lang="en-US" sz="1100" dirty="0"/>
                        <a:t>45</a:t>
                      </a:r>
                    </a:p>
                    <a:p>
                      <a:r>
                        <a:rPr lang="en-US" sz="1100" dirty="0"/>
                        <a:t>46</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5"/>
                  </a:ext>
                </a:extLst>
              </a:tr>
              <a:tr h="440489">
                <a:tc>
                  <a:txBody>
                    <a:bodyPr/>
                    <a:lstStyle/>
                    <a:p>
                      <a:r>
                        <a:rPr lang="en-US" sz="1100" dirty="0"/>
                        <a:t>13</a:t>
                      </a:r>
                    </a:p>
                  </a:txBody>
                  <a:tcPr/>
                </a:tc>
                <a:tc>
                  <a:txBody>
                    <a:bodyPr/>
                    <a:lstStyle/>
                    <a:p>
                      <a:r>
                        <a:rPr lang="en-US" sz="1100" dirty="0"/>
                        <a:t>2.2</a:t>
                      </a:r>
                    </a:p>
                  </a:txBody>
                  <a:tcPr/>
                </a:tc>
                <a:tc>
                  <a:txBody>
                    <a:bodyPr/>
                    <a:lstStyle/>
                    <a:p>
                      <a:r>
                        <a:rPr lang="en-US" sz="1100" dirty="0"/>
                        <a:t>1.3</a:t>
                      </a:r>
                    </a:p>
                    <a:p>
                      <a:r>
                        <a:rPr lang="en-US" sz="1100" dirty="0"/>
                        <a:t>0.5</a:t>
                      </a:r>
                    </a:p>
                  </a:txBody>
                  <a:tcPr/>
                </a:tc>
                <a:tc>
                  <a:txBody>
                    <a:bodyPr/>
                    <a:lstStyle/>
                    <a:p>
                      <a:r>
                        <a:rPr lang="en-US" sz="1100" dirty="0"/>
                        <a:t>22</a:t>
                      </a:r>
                    </a:p>
                    <a:p>
                      <a:r>
                        <a:rPr lang="en-US" sz="1100" dirty="0"/>
                        <a:t>12</a:t>
                      </a:r>
                    </a:p>
                  </a:txBody>
                  <a:tcPr/>
                </a:tc>
                <a:tc>
                  <a:txBody>
                    <a:bodyPr/>
                    <a:lstStyle/>
                    <a:p>
                      <a:r>
                        <a:rPr lang="en-US" sz="1100" dirty="0"/>
                        <a:t>50</a:t>
                      </a:r>
                    </a:p>
                    <a:p>
                      <a:r>
                        <a:rPr lang="en-US" sz="1100" dirty="0"/>
                        <a:t>49</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6"/>
                  </a:ext>
                </a:extLst>
              </a:tr>
              <a:tr h="440489">
                <a:tc>
                  <a:txBody>
                    <a:bodyPr/>
                    <a:lstStyle/>
                    <a:p>
                      <a:r>
                        <a:rPr lang="en-US" sz="1100" dirty="0"/>
                        <a:t>15</a:t>
                      </a:r>
                    </a:p>
                  </a:txBody>
                  <a:tcPr/>
                </a:tc>
                <a:tc>
                  <a:txBody>
                    <a:bodyPr/>
                    <a:lstStyle/>
                    <a:p>
                      <a:r>
                        <a:rPr lang="en-US" sz="1100" dirty="0"/>
                        <a:t>0.8</a:t>
                      </a:r>
                    </a:p>
                  </a:txBody>
                  <a:tcPr/>
                </a:tc>
                <a:tc>
                  <a:txBody>
                    <a:bodyPr/>
                    <a:lstStyle/>
                    <a:p>
                      <a:r>
                        <a:rPr lang="en-US" sz="1100" dirty="0"/>
                        <a:t>0.5</a:t>
                      </a:r>
                    </a:p>
                  </a:txBody>
                  <a:tcPr/>
                </a:tc>
                <a:tc>
                  <a:txBody>
                    <a:bodyPr/>
                    <a:lstStyle/>
                    <a:p>
                      <a:r>
                        <a:rPr lang="en-US" sz="1100" dirty="0"/>
                        <a:t>12</a:t>
                      </a:r>
                    </a:p>
                  </a:txBody>
                  <a:tcPr/>
                </a:tc>
                <a:tc>
                  <a:txBody>
                    <a:bodyPr/>
                    <a:lstStyle/>
                    <a:p>
                      <a:r>
                        <a:rPr lang="en-US" sz="1100" dirty="0"/>
                        <a:t>49</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7"/>
                  </a:ext>
                </a:extLst>
              </a:tr>
              <a:tr h="440489">
                <a:tc>
                  <a:txBody>
                    <a:bodyPr/>
                    <a:lstStyle/>
                    <a:p>
                      <a:r>
                        <a:rPr lang="en-US" sz="1100" dirty="0"/>
                        <a:t>17</a:t>
                      </a:r>
                    </a:p>
                  </a:txBody>
                  <a:tcPr/>
                </a:tc>
                <a:tc>
                  <a:txBody>
                    <a:bodyPr/>
                    <a:lstStyle/>
                    <a:p>
                      <a:r>
                        <a:rPr lang="en-US" sz="1100"/>
                        <a:t>0</a:t>
                      </a:r>
                      <a:endParaRPr lang="en-US" sz="1100" dirty="0"/>
                    </a:p>
                  </a:txBody>
                  <a:tcPr/>
                </a:tc>
                <a:tc>
                  <a:txBody>
                    <a:bodyPr/>
                    <a:lstStyle/>
                    <a:p>
                      <a:r>
                        <a:rPr lang="en-US" sz="1100" dirty="0"/>
                        <a:t>0</a:t>
                      </a:r>
                    </a:p>
                  </a:txBody>
                  <a:tcPr/>
                </a:tc>
                <a:tc>
                  <a:txBody>
                    <a:bodyPr/>
                    <a:lstStyle/>
                    <a:p>
                      <a:r>
                        <a:rPr lang="en-US" sz="1100" dirty="0"/>
                        <a:t>0</a:t>
                      </a:r>
                    </a:p>
                  </a:txBody>
                  <a:tcPr/>
                </a:tc>
                <a:tc>
                  <a:txBody>
                    <a:bodyPr/>
                    <a:lstStyle/>
                    <a:p>
                      <a:r>
                        <a:rPr lang="en-US" sz="1100" dirty="0"/>
                        <a:t>0</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07771337"/>
              </p:ext>
            </p:extLst>
          </p:nvPr>
        </p:nvGraphicFramePr>
        <p:xfrm>
          <a:off x="9865364" y="2165783"/>
          <a:ext cx="1038745" cy="3999336"/>
        </p:xfrm>
        <a:graphic>
          <a:graphicData uri="http://schemas.openxmlformats.org/drawingml/2006/table">
            <a:tbl>
              <a:tblPr firstRow="1" bandRow="1">
                <a:tableStyleId>{284E427A-3D55-4303-BF80-6455036E1DE7}</a:tableStyleId>
              </a:tblPr>
              <a:tblGrid>
                <a:gridCol w="1038745">
                  <a:extLst>
                    <a:ext uri="{9D8B030D-6E8A-4147-A177-3AD203B41FA5}">
                      <a16:colId xmlns:a16="http://schemas.microsoft.com/office/drawing/2014/main" val="20000"/>
                    </a:ext>
                  </a:extLst>
                </a:gridCol>
              </a:tblGrid>
              <a:tr h="588354">
                <a:tc>
                  <a:txBody>
                    <a:bodyPr/>
                    <a:lstStyle/>
                    <a:p>
                      <a:r>
                        <a:rPr lang="en-US" sz="1100" dirty="0"/>
                        <a:t>Q= a . </a:t>
                      </a:r>
                      <a:r>
                        <a:rPr lang="en-US" sz="1100" dirty="0" err="1"/>
                        <a:t>V</a:t>
                      </a:r>
                      <a:r>
                        <a:rPr lang="en-US" sz="1100" baseline="-25000" dirty="0" err="1"/>
                        <a:t>mean</a:t>
                      </a:r>
                      <a:endParaRPr lang="en-US" sz="1100" dirty="0"/>
                    </a:p>
                  </a:txBody>
                  <a:tcPr/>
                </a:tc>
                <a:extLst>
                  <a:ext uri="{0D108BD9-81ED-4DB2-BD59-A6C34878D82A}">
                    <a16:rowId xmlns:a16="http://schemas.microsoft.com/office/drawing/2014/main" val="10000"/>
                  </a:ext>
                </a:extLst>
              </a:tr>
              <a:tr h="379196">
                <a:tc>
                  <a:txBody>
                    <a:bodyPr/>
                    <a:lstStyle/>
                    <a:p>
                      <a:endParaRPr lang="en-US" sz="1100" dirty="0"/>
                    </a:p>
                  </a:txBody>
                  <a:tcPr/>
                </a:tc>
                <a:extLst>
                  <a:ext uri="{0D108BD9-81ED-4DB2-BD59-A6C34878D82A}">
                    <a16:rowId xmlns:a16="http://schemas.microsoft.com/office/drawing/2014/main" val="10001"/>
                  </a:ext>
                </a:extLst>
              </a:tr>
              <a:tr h="422327">
                <a:tc>
                  <a:txBody>
                    <a:bodyPr/>
                    <a:lstStyle/>
                    <a:p>
                      <a:endParaRPr lang="en-US" sz="1100" dirty="0"/>
                    </a:p>
                  </a:txBody>
                  <a:tcPr/>
                </a:tc>
                <a:extLst>
                  <a:ext uri="{0D108BD9-81ED-4DB2-BD59-A6C34878D82A}">
                    <a16:rowId xmlns:a16="http://schemas.microsoft.com/office/drawing/2014/main" val="10002"/>
                  </a:ext>
                </a:extLst>
              </a:tr>
              <a:tr h="393969">
                <a:tc>
                  <a:txBody>
                    <a:bodyPr/>
                    <a:lstStyle/>
                    <a:p>
                      <a:endParaRPr lang="en-US" sz="1100" dirty="0"/>
                    </a:p>
                  </a:txBody>
                  <a:tcPr/>
                </a:tc>
                <a:extLst>
                  <a:ext uri="{0D108BD9-81ED-4DB2-BD59-A6C34878D82A}">
                    <a16:rowId xmlns:a16="http://schemas.microsoft.com/office/drawing/2014/main" val="10003"/>
                  </a:ext>
                </a:extLst>
              </a:tr>
              <a:tr h="449420">
                <a:tc>
                  <a:txBody>
                    <a:bodyPr/>
                    <a:lstStyle/>
                    <a:p>
                      <a:endParaRPr lang="en-US" sz="1100" dirty="0"/>
                    </a:p>
                  </a:txBody>
                  <a:tcPr/>
                </a:tc>
                <a:extLst>
                  <a:ext uri="{0D108BD9-81ED-4DB2-BD59-A6C34878D82A}">
                    <a16:rowId xmlns:a16="http://schemas.microsoft.com/office/drawing/2014/main" val="10004"/>
                  </a:ext>
                </a:extLst>
              </a:tr>
              <a:tr h="449420">
                <a:tc>
                  <a:txBody>
                    <a:bodyPr/>
                    <a:lstStyle/>
                    <a:p>
                      <a:endParaRPr lang="en-US" sz="1100" dirty="0"/>
                    </a:p>
                  </a:txBody>
                  <a:tcPr/>
                </a:tc>
                <a:extLst>
                  <a:ext uri="{0D108BD9-81ED-4DB2-BD59-A6C34878D82A}">
                    <a16:rowId xmlns:a16="http://schemas.microsoft.com/office/drawing/2014/main" val="10005"/>
                  </a:ext>
                </a:extLst>
              </a:tr>
              <a:tr h="449420">
                <a:tc>
                  <a:txBody>
                    <a:bodyPr/>
                    <a:lstStyle/>
                    <a:p>
                      <a:endParaRPr lang="en-US" sz="1100" dirty="0"/>
                    </a:p>
                  </a:txBody>
                  <a:tcPr/>
                </a:tc>
                <a:extLst>
                  <a:ext uri="{0D108BD9-81ED-4DB2-BD59-A6C34878D82A}">
                    <a16:rowId xmlns:a16="http://schemas.microsoft.com/office/drawing/2014/main" val="10006"/>
                  </a:ext>
                </a:extLst>
              </a:tr>
              <a:tr h="417810">
                <a:tc>
                  <a:txBody>
                    <a:bodyPr/>
                    <a:lstStyle/>
                    <a:p>
                      <a:endParaRPr lang="en-US" sz="1100" dirty="0"/>
                    </a:p>
                  </a:txBody>
                  <a:tcPr/>
                </a:tc>
                <a:extLst>
                  <a:ext uri="{0D108BD9-81ED-4DB2-BD59-A6C34878D82A}">
                    <a16:rowId xmlns:a16="http://schemas.microsoft.com/office/drawing/2014/main" val="10007"/>
                  </a:ext>
                </a:extLst>
              </a:tr>
              <a:tr h="449420">
                <a:tc>
                  <a:txBody>
                    <a:bodyPr/>
                    <a:lstStyle/>
                    <a:p>
                      <a:endParaRPr lang="en-US" sz="1100" dirty="0"/>
                    </a:p>
                  </a:txBody>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D1D54810-6751-4602-BDE9-E10C028084AA}" type="slidenum">
              <a:rPr lang="en-US" smtClean="0"/>
              <a:t>16</a:t>
            </a:fld>
            <a:endParaRPr lang="en-US" dirty="0"/>
          </a:p>
        </p:txBody>
      </p:sp>
    </p:spTree>
    <p:extLst>
      <p:ext uri="{BB962C8B-B14F-4D97-AF65-F5344CB8AC3E}">
        <p14:creationId xmlns:p14="http://schemas.microsoft.com/office/powerpoint/2010/main" val="3115145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PROBLEM</a:t>
            </a:r>
          </a:p>
        </p:txBody>
      </p:sp>
      <p:sp>
        <p:nvSpPr>
          <p:cNvPr id="3" name="Content Placeholder 2"/>
          <p:cNvSpPr>
            <a:spLocks noGrp="1"/>
          </p:cNvSpPr>
          <p:nvPr>
            <p:ph idx="1"/>
          </p:nvPr>
        </p:nvSpPr>
        <p:spPr>
          <a:xfrm>
            <a:off x="2056949" y="1505803"/>
            <a:ext cx="8915400" cy="3777622"/>
          </a:xfrm>
        </p:spPr>
        <p:txBody>
          <a:bodyPr/>
          <a:lstStyle/>
          <a:p>
            <a:pPr marL="0" lvl="0" indent="0">
              <a:buClr>
                <a:srgbClr val="353535"/>
              </a:buClr>
              <a:buNone/>
            </a:pPr>
            <a:r>
              <a:rPr lang="en-US" dirty="0"/>
              <a:t>					V = a + </a:t>
            </a:r>
            <a:r>
              <a:rPr lang="en-US" dirty="0" err="1"/>
              <a:t>bN</a:t>
            </a:r>
            <a:r>
              <a:rPr lang="en-US" dirty="0"/>
              <a:t> (</a:t>
            </a:r>
            <a:r>
              <a:rPr lang="en-US" dirty="0" err="1"/>
              <a:t>ft</a:t>
            </a:r>
            <a:r>
              <a:rPr lang="en-US" dirty="0"/>
              <a:t>/s)</a:t>
            </a:r>
          </a:p>
        </p:txBody>
      </p:sp>
      <p:sp>
        <p:nvSpPr>
          <p:cNvPr id="4" name="TextBox 3"/>
          <p:cNvSpPr txBox="1"/>
          <p:nvPr/>
        </p:nvSpPr>
        <p:spPr>
          <a:xfrm>
            <a:off x="6933062" y="1505803"/>
            <a:ext cx="1241946" cy="646331"/>
          </a:xfrm>
          <a:prstGeom prst="rect">
            <a:avLst/>
          </a:prstGeom>
          <a:noFill/>
          <a:ln>
            <a:noFill/>
          </a:ln>
        </p:spPr>
        <p:txBody>
          <a:bodyPr wrap="square" rtlCol="0">
            <a:spAutoFit/>
          </a:bodyPr>
          <a:lstStyle/>
          <a:p>
            <a:r>
              <a:rPr lang="en-US" dirty="0"/>
              <a:t>a=0.1</a:t>
            </a:r>
          </a:p>
          <a:p>
            <a:r>
              <a:rPr lang="en-US" dirty="0"/>
              <a:t>b=2.2</a:t>
            </a:r>
          </a:p>
        </p:txBody>
      </p:sp>
      <p:graphicFrame>
        <p:nvGraphicFramePr>
          <p:cNvPr id="5" name="Table 4"/>
          <p:cNvGraphicFramePr>
            <a:graphicFrameLocks noGrp="1"/>
          </p:cNvGraphicFramePr>
          <p:nvPr>
            <p:extLst>
              <p:ext uri="{D42A27DB-BD31-4B8C-83A1-F6EECF244321}">
                <p14:modId xmlns:p14="http://schemas.microsoft.com/office/powerpoint/2010/main" val="3042298245"/>
              </p:ext>
            </p:extLst>
          </p:nvPr>
        </p:nvGraphicFramePr>
        <p:xfrm>
          <a:off x="1364778" y="2165782"/>
          <a:ext cx="8488907" cy="4016383"/>
        </p:xfrm>
        <a:graphic>
          <a:graphicData uri="http://schemas.openxmlformats.org/drawingml/2006/table">
            <a:tbl>
              <a:tblPr firstRow="1" bandRow="1">
                <a:tableStyleId>{284E427A-3D55-4303-BF80-6455036E1DE7}</a:tableStyleId>
              </a:tblPr>
              <a:tblGrid>
                <a:gridCol w="848891">
                  <a:extLst>
                    <a:ext uri="{9D8B030D-6E8A-4147-A177-3AD203B41FA5}">
                      <a16:colId xmlns:a16="http://schemas.microsoft.com/office/drawing/2014/main" val="20000"/>
                    </a:ext>
                  </a:extLst>
                </a:gridCol>
                <a:gridCol w="656111">
                  <a:extLst>
                    <a:ext uri="{9D8B030D-6E8A-4147-A177-3AD203B41FA5}">
                      <a16:colId xmlns:a16="http://schemas.microsoft.com/office/drawing/2014/main" val="20001"/>
                    </a:ext>
                  </a:extLst>
                </a:gridCol>
                <a:gridCol w="846985">
                  <a:extLst>
                    <a:ext uri="{9D8B030D-6E8A-4147-A177-3AD203B41FA5}">
                      <a16:colId xmlns:a16="http://schemas.microsoft.com/office/drawing/2014/main" val="20002"/>
                    </a:ext>
                  </a:extLst>
                </a:gridCol>
                <a:gridCol w="1040156">
                  <a:extLst>
                    <a:ext uri="{9D8B030D-6E8A-4147-A177-3AD203B41FA5}">
                      <a16:colId xmlns:a16="http://schemas.microsoft.com/office/drawing/2014/main" val="20003"/>
                    </a:ext>
                  </a:extLst>
                </a:gridCol>
                <a:gridCol w="579515">
                  <a:extLst>
                    <a:ext uri="{9D8B030D-6E8A-4147-A177-3AD203B41FA5}">
                      <a16:colId xmlns:a16="http://schemas.microsoft.com/office/drawing/2014/main" val="20004"/>
                    </a:ext>
                  </a:extLst>
                </a:gridCol>
                <a:gridCol w="980719">
                  <a:extLst>
                    <a:ext uri="{9D8B030D-6E8A-4147-A177-3AD203B41FA5}">
                      <a16:colId xmlns:a16="http://schemas.microsoft.com/office/drawing/2014/main" val="20005"/>
                    </a:ext>
                  </a:extLst>
                </a:gridCol>
                <a:gridCol w="750711">
                  <a:extLst>
                    <a:ext uri="{9D8B030D-6E8A-4147-A177-3AD203B41FA5}">
                      <a16:colId xmlns:a16="http://schemas.microsoft.com/office/drawing/2014/main" val="20006"/>
                    </a:ext>
                  </a:extLst>
                </a:gridCol>
                <a:gridCol w="809523">
                  <a:extLst>
                    <a:ext uri="{9D8B030D-6E8A-4147-A177-3AD203B41FA5}">
                      <a16:colId xmlns:a16="http://schemas.microsoft.com/office/drawing/2014/main" val="20007"/>
                    </a:ext>
                  </a:extLst>
                </a:gridCol>
                <a:gridCol w="1010436">
                  <a:extLst>
                    <a:ext uri="{9D8B030D-6E8A-4147-A177-3AD203B41FA5}">
                      <a16:colId xmlns:a16="http://schemas.microsoft.com/office/drawing/2014/main" val="20008"/>
                    </a:ext>
                  </a:extLst>
                </a:gridCol>
                <a:gridCol w="965860">
                  <a:extLst>
                    <a:ext uri="{9D8B030D-6E8A-4147-A177-3AD203B41FA5}">
                      <a16:colId xmlns:a16="http://schemas.microsoft.com/office/drawing/2014/main" val="20009"/>
                    </a:ext>
                  </a:extLst>
                </a:gridCol>
              </a:tblGrid>
              <a:tr h="586824">
                <a:tc>
                  <a:txBody>
                    <a:bodyPr/>
                    <a:lstStyle/>
                    <a:p>
                      <a:r>
                        <a:rPr lang="en-US" sz="1100" dirty="0"/>
                        <a:t>Distance from bank (</a:t>
                      </a:r>
                      <a:r>
                        <a:rPr lang="en-US" sz="1100" dirty="0" err="1"/>
                        <a:t>ft</a:t>
                      </a:r>
                      <a:r>
                        <a:rPr lang="en-US" sz="1100" dirty="0"/>
                        <a:t>)</a:t>
                      </a:r>
                    </a:p>
                  </a:txBody>
                  <a:tcPr/>
                </a:tc>
                <a:tc>
                  <a:txBody>
                    <a:bodyPr/>
                    <a:lstStyle/>
                    <a:p>
                      <a:r>
                        <a:rPr lang="en-US" sz="1100" dirty="0"/>
                        <a:t>Depth (</a:t>
                      </a:r>
                      <a:r>
                        <a:rPr lang="en-US" sz="1100" dirty="0" err="1"/>
                        <a:t>ft</a:t>
                      </a:r>
                      <a:r>
                        <a:rPr lang="en-US" sz="1100" dirty="0"/>
                        <a:t>)</a:t>
                      </a:r>
                    </a:p>
                  </a:txBody>
                  <a:tcPr/>
                </a:tc>
                <a:tc>
                  <a:txBody>
                    <a:bodyPr/>
                    <a:lstStyle/>
                    <a:p>
                      <a:r>
                        <a:rPr lang="en-US" sz="1100" dirty="0"/>
                        <a:t>Meter Depth (</a:t>
                      </a:r>
                      <a:r>
                        <a:rPr lang="en-US" sz="1100" dirty="0" err="1"/>
                        <a:t>ft</a:t>
                      </a:r>
                      <a:r>
                        <a:rPr lang="en-US" sz="1100" dirty="0"/>
                        <a:t>)</a:t>
                      </a:r>
                    </a:p>
                  </a:txBody>
                  <a:tcPr/>
                </a:tc>
                <a:tc>
                  <a:txBody>
                    <a:bodyPr/>
                    <a:lstStyle/>
                    <a:p>
                      <a:r>
                        <a:rPr lang="en-US" sz="1100" dirty="0"/>
                        <a:t>Revolutions </a:t>
                      </a:r>
                    </a:p>
                  </a:txBody>
                  <a:tcPr/>
                </a:tc>
                <a:tc>
                  <a:txBody>
                    <a:bodyPr/>
                    <a:lstStyle/>
                    <a:p>
                      <a:r>
                        <a:rPr lang="en-US" sz="1100" dirty="0"/>
                        <a:t>Time (sec)</a:t>
                      </a:r>
                    </a:p>
                  </a:txBody>
                  <a:tcPr/>
                </a:tc>
                <a:tc>
                  <a:txBody>
                    <a:bodyPr/>
                    <a:lstStyle/>
                    <a:p>
                      <a:r>
                        <a:rPr lang="en-US" sz="1100" dirty="0"/>
                        <a:t>N (Rev/Sec)</a:t>
                      </a:r>
                    </a:p>
                  </a:txBody>
                  <a:tcPr/>
                </a:tc>
                <a:tc>
                  <a:txBody>
                    <a:bodyPr/>
                    <a:lstStyle/>
                    <a:p>
                      <a:r>
                        <a:rPr lang="en-US" sz="1100" dirty="0"/>
                        <a:t>V (</a:t>
                      </a:r>
                      <a:r>
                        <a:rPr lang="en-US" sz="1100" dirty="0" err="1"/>
                        <a:t>ft</a:t>
                      </a:r>
                      <a:r>
                        <a:rPr lang="en-US" sz="1100" dirty="0"/>
                        <a:t>/sec)</a:t>
                      </a:r>
                    </a:p>
                  </a:txBody>
                  <a:tcPr/>
                </a:tc>
                <a:tc>
                  <a:txBody>
                    <a:bodyPr/>
                    <a:lstStyle/>
                    <a:p>
                      <a:r>
                        <a:rPr lang="en-US" sz="1100" dirty="0" err="1"/>
                        <a:t>V</a:t>
                      </a:r>
                      <a:r>
                        <a:rPr lang="en-US" sz="1100" baseline="-25000" dirty="0" err="1"/>
                        <a:t>mean</a:t>
                      </a:r>
                      <a:r>
                        <a:rPr lang="en-US" sz="1100" baseline="0" dirty="0"/>
                        <a:t> (</a:t>
                      </a:r>
                      <a:r>
                        <a:rPr lang="en-US" sz="1100" baseline="0" dirty="0" err="1"/>
                        <a:t>ft</a:t>
                      </a:r>
                      <a:r>
                        <a:rPr lang="en-US" sz="1100" baseline="0" dirty="0"/>
                        <a:t>/sec)</a:t>
                      </a:r>
                      <a:endParaRPr lang="en-US" sz="1100" dirty="0"/>
                    </a:p>
                  </a:txBody>
                  <a:tcPr/>
                </a:tc>
                <a:tc>
                  <a:txBody>
                    <a:bodyPr/>
                    <a:lstStyle/>
                    <a:p>
                      <a:r>
                        <a:rPr lang="en-US" sz="1100" dirty="0"/>
                        <a:t>Width</a:t>
                      </a:r>
                      <a:r>
                        <a:rPr lang="en-US" sz="1100" baseline="0" dirty="0"/>
                        <a:t> of section (</a:t>
                      </a:r>
                      <a:r>
                        <a:rPr lang="en-US" sz="1100" baseline="0" dirty="0" err="1"/>
                        <a:t>ft</a:t>
                      </a:r>
                      <a:r>
                        <a:rPr lang="en-US" sz="1100" baseline="0" dirty="0"/>
                        <a:t>)</a:t>
                      </a:r>
                      <a:endParaRPr lang="en-US" sz="1100" dirty="0"/>
                    </a:p>
                  </a:txBody>
                  <a:tcPr/>
                </a:tc>
                <a:tc>
                  <a:txBody>
                    <a:bodyPr/>
                    <a:lstStyle/>
                    <a:p>
                      <a:r>
                        <a:rPr lang="en-US" sz="1100" dirty="0"/>
                        <a:t>Area of section (ft</a:t>
                      </a:r>
                      <a:r>
                        <a:rPr lang="en-US" sz="1100" baseline="30000" dirty="0"/>
                        <a:t>2</a:t>
                      </a:r>
                      <a:r>
                        <a:rPr lang="en-US" sz="1100" baseline="0" dirty="0"/>
                        <a:t>)</a:t>
                      </a:r>
                      <a:endParaRPr lang="en-US" sz="1100" dirty="0"/>
                    </a:p>
                  </a:txBody>
                  <a:tcPr/>
                </a:tc>
                <a:extLst>
                  <a:ext uri="{0D108BD9-81ED-4DB2-BD59-A6C34878D82A}">
                    <a16:rowId xmlns:a16="http://schemas.microsoft.com/office/drawing/2014/main" val="10000"/>
                  </a:ext>
                </a:extLst>
              </a:tr>
              <a:tr h="366138">
                <a:tc>
                  <a:txBody>
                    <a:bodyPr/>
                    <a:lstStyle/>
                    <a:p>
                      <a:r>
                        <a:rPr lang="en-US" sz="1100" dirty="0"/>
                        <a:t>2</a:t>
                      </a:r>
                    </a:p>
                  </a:txBody>
                  <a:tcPr/>
                </a:tc>
                <a:tc>
                  <a:txBody>
                    <a:bodyPr/>
                    <a:lstStyle/>
                    <a:p>
                      <a:r>
                        <a:rPr lang="en-US" sz="1100" dirty="0"/>
                        <a:t>1</a:t>
                      </a:r>
                    </a:p>
                  </a:txBody>
                  <a:tcPr/>
                </a:tc>
                <a:tc>
                  <a:txBody>
                    <a:bodyPr/>
                    <a:lstStyle/>
                    <a:p>
                      <a:r>
                        <a:rPr lang="en-US" sz="1100" dirty="0"/>
                        <a:t>0.6</a:t>
                      </a:r>
                    </a:p>
                  </a:txBody>
                  <a:tcPr/>
                </a:tc>
                <a:tc>
                  <a:txBody>
                    <a:bodyPr/>
                    <a:lstStyle/>
                    <a:p>
                      <a:r>
                        <a:rPr lang="en-US" sz="1100" dirty="0"/>
                        <a:t>10</a:t>
                      </a:r>
                    </a:p>
                  </a:txBody>
                  <a:tcPr/>
                </a:tc>
                <a:tc>
                  <a:txBody>
                    <a:bodyPr/>
                    <a:lstStyle/>
                    <a:p>
                      <a:r>
                        <a:rPr lang="en-US" sz="1100" dirty="0"/>
                        <a:t>50</a:t>
                      </a:r>
                    </a:p>
                  </a:txBody>
                  <a:tcPr/>
                </a:tc>
                <a:tc>
                  <a:txBody>
                    <a:bodyPr/>
                    <a:lstStyle/>
                    <a:p>
                      <a:r>
                        <a:rPr lang="en-US" sz="1100" dirty="0"/>
                        <a:t>.2</a:t>
                      </a:r>
                    </a:p>
                  </a:txBody>
                  <a:tcPr/>
                </a:tc>
                <a:tc>
                  <a:txBody>
                    <a:bodyPr/>
                    <a:lstStyle/>
                    <a:p>
                      <a:r>
                        <a:rPr lang="en-US" sz="1100" dirty="0"/>
                        <a:t>0.54</a:t>
                      </a:r>
                    </a:p>
                  </a:txBody>
                  <a:tcPr/>
                </a:tc>
                <a:tc>
                  <a:txBody>
                    <a:bodyPr/>
                    <a:lstStyle/>
                    <a:p>
                      <a:r>
                        <a:rPr lang="en-US" sz="1100" dirty="0"/>
                        <a:t>0.54</a:t>
                      </a:r>
                    </a:p>
                  </a:txBody>
                  <a:tcPr/>
                </a:tc>
                <a:tc>
                  <a:txBody>
                    <a:bodyPr/>
                    <a:lstStyle/>
                    <a:p>
                      <a:r>
                        <a:rPr lang="en-US" sz="1100" dirty="0"/>
                        <a:t>2</a:t>
                      </a:r>
                    </a:p>
                  </a:txBody>
                  <a:tcPr/>
                </a:tc>
                <a:tc>
                  <a:txBody>
                    <a:bodyPr/>
                    <a:lstStyle/>
                    <a:p>
                      <a:r>
                        <a:rPr lang="en-US" sz="1100" dirty="0"/>
                        <a:t>2</a:t>
                      </a:r>
                    </a:p>
                  </a:txBody>
                  <a:tcPr/>
                </a:tc>
                <a:extLst>
                  <a:ext uri="{0D108BD9-81ED-4DB2-BD59-A6C34878D82A}">
                    <a16:rowId xmlns:a16="http://schemas.microsoft.com/office/drawing/2014/main" val="10001"/>
                  </a:ext>
                </a:extLst>
              </a:tr>
              <a:tr h="366138">
                <a:tc>
                  <a:txBody>
                    <a:bodyPr/>
                    <a:lstStyle/>
                    <a:p>
                      <a:r>
                        <a:rPr lang="en-US" sz="1100" dirty="0"/>
                        <a:t>4</a:t>
                      </a:r>
                    </a:p>
                  </a:txBody>
                  <a:tcPr/>
                </a:tc>
                <a:tc>
                  <a:txBody>
                    <a:bodyPr/>
                    <a:lstStyle/>
                    <a:p>
                      <a:r>
                        <a:rPr lang="en-US" sz="1100" dirty="0"/>
                        <a:t>3.5</a:t>
                      </a:r>
                    </a:p>
                  </a:txBody>
                  <a:tcPr/>
                </a:tc>
                <a:tc>
                  <a:txBody>
                    <a:bodyPr/>
                    <a:lstStyle/>
                    <a:p>
                      <a:r>
                        <a:rPr lang="en-US" sz="1100" dirty="0"/>
                        <a:t>2.8</a:t>
                      </a:r>
                    </a:p>
                    <a:p>
                      <a:r>
                        <a:rPr lang="en-US" sz="1100" dirty="0"/>
                        <a:t>0.7</a:t>
                      </a:r>
                    </a:p>
                  </a:txBody>
                  <a:tcPr/>
                </a:tc>
                <a:tc>
                  <a:txBody>
                    <a:bodyPr/>
                    <a:lstStyle/>
                    <a:p>
                      <a:r>
                        <a:rPr lang="en-US" sz="1100" dirty="0"/>
                        <a:t>22</a:t>
                      </a:r>
                    </a:p>
                    <a:p>
                      <a:r>
                        <a:rPr lang="en-US" sz="1100" dirty="0"/>
                        <a:t>35</a:t>
                      </a:r>
                    </a:p>
                  </a:txBody>
                  <a:tcPr/>
                </a:tc>
                <a:tc>
                  <a:txBody>
                    <a:bodyPr/>
                    <a:lstStyle/>
                    <a:p>
                      <a:r>
                        <a:rPr lang="en-US" sz="1100" dirty="0"/>
                        <a:t>55</a:t>
                      </a:r>
                    </a:p>
                    <a:p>
                      <a:r>
                        <a:rPr lang="en-US" sz="1100" dirty="0"/>
                        <a:t>52</a:t>
                      </a:r>
                    </a:p>
                  </a:txBody>
                  <a:tcPr/>
                </a:tc>
                <a:tc>
                  <a:txBody>
                    <a:bodyPr/>
                    <a:lstStyle/>
                    <a:p>
                      <a:r>
                        <a:rPr lang="en-US" sz="1100" dirty="0"/>
                        <a:t>0.40</a:t>
                      </a:r>
                    </a:p>
                    <a:p>
                      <a:r>
                        <a:rPr lang="en-US" sz="1100" dirty="0"/>
                        <a:t>0.67</a:t>
                      </a:r>
                    </a:p>
                  </a:txBody>
                  <a:tcPr/>
                </a:tc>
                <a:tc>
                  <a:txBody>
                    <a:bodyPr/>
                    <a:lstStyle/>
                    <a:p>
                      <a:r>
                        <a:rPr lang="en-US" sz="1100" dirty="0"/>
                        <a:t>0.98</a:t>
                      </a:r>
                    </a:p>
                    <a:p>
                      <a:r>
                        <a:rPr lang="en-US" sz="1100" dirty="0"/>
                        <a:t>1.58</a:t>
                      </a:r>
                    </a:p>
                  </a:txBody>
                  <a:tcPr/>
                </a:tc>
                <a:tc>
                  <a:txBody>
                    <a:bodyPr/>
                    <a:lstStyle/>
                    <a:p>
                      <a:r>
                        <a:rPr lang="en-US" sz="1100" dirty="0"/>
                        <a:t>1.28</a:t>
                      </a:r>
                    </a:p>
                  </a:txBody>
                  <a:tcPr/>
                </a:tc>
                <a:tc>
                  <a:txBody>
                    <a:bodyPr/>
                    <a:lstStyle/>
                    <a:p>
                      <a:r>
                        <a:rPr lang="en-US" sz="1100" dirty="0"/>
                        <a:t>2</a:t>
                      </a:r>
                    </a:p>
                  </a:txBody>
                  <a:tcPr/>
                </a:tc>
                <a:tc>
                  <a:txBody>
                    <a:bodyPr/>
                    <a:lstStyle/>
                    <a:p>
                      <a:r>
                        <a:rPr lang="en-US" sz="1100" dirty="0"/>
                        <a:t>7</a:t>
                      </a:r>
                    </a:p>
                  </a:txBody>
                  <a:tcPr/>
                </a:tc>
                <a:extLst>
                  <a:ext uri="{0D108BD9-81ED-4DB2-BD59-A6C34878D82A}">
                    <a16:rowId xmlns:a16="http://schemas.microsoft.com/office/drawing/2014/main" val="10002"/>
                  </a:ext>
                </a:extLst>
              </a:tr>
              <a:tr h="424489">
                <a:tc>
                  <a:txBody>
                    <a:bodyPr/>
                    <a:lstStyle/>
                    <a:p>
                      <a:r>
                        <a:rPr lang="en-US" sz="1100" dirty="0"/>
                        <a:t>6</a:t>
                      </a:r>
                    </a:p>
                  </a:txBody>
                  <a:tcPr/>
                </a:tc>
                <a:tc>
                  <a:txBody>
                    <a:bodyPr/>
                    <a:lstStyle/>
                    <a:p>
                      <a:r>
                        <a:rPr lang="en-US" sz="1100" dirty="0"/>
                        <a:t>5.2</a:t>
                      </a:r>
                    </a:p>
                  </a:txBody>
                  <a:tcPr/>
                </a:tc>
                <a:tc>
                  <a:txBody>
                    <a:bodyPr/>
                    <a:lstStyle/>
                    <a:p>
                      <a:r>
                        <a:rPr lang="en-US" sz="1100" dirty="0"/>
                        <a:t>4.2</a:t>
                      </a:r>
                    </a:p>
                    <a:p>
                      <a:r>
                        <a:rPr lang="en-US" sz="1100" dirty="0"/>
                        <a:t>1</a:t>
                      </a:r>
                    </a:p>
                  </a:txBody>
                  <a:tcPr/>
                </a:tc>
                <a:tc>
                  <a:txBody>
                    <a:bodyPr/>
                    <a:lstStyle/>
                    <a:p>
                      <a:r>
                        <a:rPr lang="en-US" sz="1100" dirty="0"/>
                        <a:t>28</a:t>
                      </a:r>
                    </a:p>
                    <a:p>
                      <a:r>
                        <a:rPr lang="en-US" sz="1100" dirty="0"/>
                        <a:t>40</a:t>
                      </a:r>
                    </a:p>
                  </a:txBody>
                  <a:tcPr/>
                </a:tc>
                <a:tc>
                  <a:txBody>
                    <a:bodyPr/>
                    <a:lstStyle/>
                    <a:p>
                      <a:r>
                        <a:rPr lang="en-US" sz="1100" dirty="0"/>
                        <a:t>53</a:t>
                      </a:r>
                    </a:p>
                    <a:p>
                      <a:r>
                        <a:rPr lang="en-US" sz="1100" dirty="0"/>
                        <a:t>58</a:t>
                      </a:r>
                    </a:p>
                  </a:txBody>
                  <a:tcPr/>
                </a:tc>
                <a:tc>
                  <a:txBody>
                    <a:bodyPr/>
                    <a:lstStyle/>
                    <a:p>
                      <a:r>
                        <a:rPr lang="en-US" sz="1100" dirty="0"/>
                        <a:t>0.53</a:t>
                      </a:r>
                    </a:p>
                    <a:p>
                      <a:r>
                        <a:rPr lang="en-US" sz="1100" dirty="0"/>
                        <a:t>0.69</a:t>
                      </a:r>
                    </a:p>
                  </a:txBody>
                  <a:tcPr/>
                </a:tc>
                <a:tc>
                  <a:txBody>
                    <a:bodyPr/>
                    <a:lstStyle/>
                    <a:p>
                      <a:r>
                        <a:rPr lang="en-US" sz="1100" dirty="0"/>
                        <a:t>1.36</a:t>
                      </a:r>
                    </a:p>
                    <a:p>
                      <a:r>
                        <a:rPr lang="en-US" sz="1100" dirty="0"/>
                        <a:t>1.62</a:t>
                      </a:r>
                    </a:p>
                  </a:txBody>
                  <a:tcPr/>
                </a:tc>
                <a:tc>
                  <a:txBody>
                    <a:bodyPr/>
                    <a:lstStyle/>
                    <a:p>
                      <a:r>
                        <a:rPr lang="en-US" sz="1100" dirty="0"/>
                        <a:t>1.44</a:t>
                      </a:r>
                    </a:p>
                  </a:txBody>
                  <a:tcPr/>
                </a:tc>
                <a:tc>
                  <a:txBody>
                    <a:bodyPr/>
                    <a:lstStyle/>
                    <a:p>
                      <a:r>
                        <a:rPr lang="en-US" sz="1100" dirty="0"/>
                        <a:t>2.5</a:t>
                      </a:r>
                    </a:p>
                  </a:txBody>
                  <a:tcPr/>
                </a:tc>
                <a:tc>
                  <a:txBody>
                    <a:bodyPr/>
                    <a:lstStyle/>
                    <a:p>
                      <a:r>
                        <a:rPr lang="en-US" sz="1100" dirty="0"/>
                        <a:t>13</a:t>
                      </a:r>
                    </a:p>
                  </a:txBody>
                  <a:tcPr/>
                </a:tc>
                <a:extLst>
                  <a:ext uri="{0D108BD9-81ED-4DB2-BD59-A6C34878D82A}">
                    <a16:rowId xmlns:a16="http://schemas.microsoft.com/office/drawing/2014/main" val="10003"/>
                  </a:ext>
                </a:extLst>
              </a:tr>
              <a:tr h="440489">
                <a:tc>
                  <a:txBody>
                    <a:bodyPr/>
                    <a:lstStyle/>
                    <a:p>
                      <a:r>
                        <a:rPr lang="en-US" sz="1100" dirty="0"/>
                        <a:t>9</a:t>
                      </a:r>
                    </a:p>
                  </a:txBody>
                  <a:tcPr/>
                </a:tc>
                <a:tc>
                  <a:txBody>
                    <a:bodyPr/>
                    <a:lstStyle/>
                    <a:p>
                      <a:r>
                        <a:rPr lang="en-US" sz="1100" dirty="0"/>
                        <a:t>6.3</a:t>
                      </a:r>
                    </a:p>
                  </a:txBody>
                  <a:tcPr/>
                </a:tc>
                <a:tc>
                  <a:txBody>
                    <a:bodyPr/>
                    <a:lstStyle/>
                    <a:p>
                      <a:r>
                        <a:rPr lang="en-US" sz="1100" dirty="0"/>
                        <a:t>5</a:t>
                      </a:r>
                    </a:p>
                    <a:p>
                      <a:r>
                        <a:rPr lang="en-US" sz="1100" dirty="0"/>
                        <a:t>1.3</a:t>
                      </a:r>
                    </a:p>
                  </a:txBody>
                  <a:tcPr/>
                </a:tc>
                <a:tc>
                  <a:txBody>
                    <a:bodyPr/>
                    <a:lstStyle/>
                    <a:p>
                      <a:r>
                        <a:rPr lang="en-US" sz="1100" dirty="0"/>
                        <a:t>32</a:t>
                      </a:r>
                    </a:p>
                    <a:p>
                      <a:r>
                        <a:rPr lang="en-US" sz="1100" dirty="0"/>
                        <a:t>45</a:t>
                      </a:r>
                    </a:p>
                  </a:txBody>
                  <a:tcPr/>
                </a:tc>
                <a:tc>
                  <a:txBody>
                    <a:bodyPr/>
                    <a:lstStyle/>
                    <a:p>
                      <a:r>
                        <a:rPr lang="en-US" sz="1100" dirty="0"/>
                        <a:t>58</a:t>
                      </a:r>
                    </a:p>
                    <a:p>
                      <a:r>
                        <a:rPr lang="en-US" sz="1100" dirty="0"/>
                        <a:t>60</a:t>
                      </a:r>
                    </a:p>
                  </a:txBody>
                  <a:tcPr/>
                </a:tc>
                <a:tc>
                  <a:txBody>
                    <a:bodyPr/>
                    <a:lstStyle/>
                    <a:p>
                      <a:r>
                        <a:rPr lang="en-US" sz="1100" dirty="0"/>
                        <a:t>0.55</a:t>
                      </a:r>
                    </a:p>
                    <a:p>
                      <a:r>
                        <a:rPr lang="en-US" sz="1100" dirty="0"/>
                        <a:t>0.75</a:t>
                      </a:r>
                    </a:p>
                  </a:txBody>
                  <a:tcPr/>
                </a:tc>
                <a:tc>
                  <a:txBody>
                    <a:bodyPr/>
                    <a:lstStyle/>
                    <a:p>
                      <a:r>
                        <a:rPr lang="en-US" sz="1100" dirty="0"/>
                        <a:t>1.31</a:t>
                      </a:r>
                    </a:p>
                    <a:p>
                      <a:r>
                        <a:rPr lang="en-US" sz="1100" dirty="0"/>
                        <a:t>1.75</a:t>
                      </a:r>
                    </a:p>
                  </a:txBody>
                  <a:tcPr/>
                </a:tc>
                <a:tc>
                  <a:txBody>
                    <a:bodyPr/>
                    <a:lstStyle/>
                    <a:p>
                      <a:r>
                        <a:rPr lang="en-US" sz="1100" dirty="0"/>
                        <a:t>1.53</a:t>
                      </a:r>
                    </a:p>
                  </a:txBody>
                  <a:tcPr/>
                </a:tc>
                <a:tc>
                  <a:txBody>
                    <a:bodyPr/>
                    <a:lstStyle/>
                    <a:p>
                      <a:r>
                        <a:rPr lang="en-US" sz="1100" dirty="0"/>
                        <a:t>2.5</a:t>
                      </a:r>
                    </a:p>
                  </a:txBody>
                  <a:tcPr/>
                </a:tc>
                <a:tc>
                  <a:txBody>
                    <a:bodyPr/>
                    <a:lstStyle/>
                    <a:p>
                      <a:r>
                        <a:rPr lang="en-US" sz="1100" dirty="0"/>
                        <a:t>15.75</a:t>
                      </a:r>
                    </a:p>
                  </a:txBody>
                  <a:tcPr/>
                </a:tc>
                <a:extLst>
                  <a:ext uri="{0D108BD9-81ED-4DB2-BD59-A6C34878D82A}">
                    <a16:rowId xmlns:a16="http://schemas.microsoft.com/office/drawing/2014/main" val="10004"/>
                  </a:ext>
                </a:extLst>
              </a:tr>
              <a:tr h="440489">
                <a:tc>
                  <a:txBody>
                    <a:bodyPr/>
                    <a:lstStyle/>
                    <a:p>
                      <a:r>
                        <a:rPr lang="en-US" sz="1100" dirty="0"/>
                        <a:t>11</a:t>
                      </a:r>
                    </a:p>
                  </a:txBody>
                  <a:tcPr/>
                </a:tc>
                <a:tc>
                  <a:txBody>
                    <a:bodyPr/>
                    <a:lstStyle/>
                    <a:p>
                      <a:r>
                        <a:rPr lang="en-US" sz="1100" dirty="0"/>
                        <a:t>4.4</a:t>
                      </a:r>
                    </a:p>
                  </a:txBody>
                  <a:tcPr/>
                </a:tc>
                <a:tc>
                  <a:txBody>
                    <a:bodyPr/>
                    <a:lstStyle/>
                    <a:p>
                      <a:r>
                        <a:rPr lang="en-US" sz="1100" dirty="0"/>
                        <a:t>3,5</a:t>
                      </a:r>
                    </a:p>
                    <a:p>
                      <a:r>
                        <a:rPr lang="en-US" sz="1100" dirty="0"/>
                        <a:t>0.9</a:t>
                      </a:r>
                    </a:p>
                  </a:txBody>
                  <a:tcPr/>
                </a:tc>
                <a:tc>
                  <a:txBody>
                    <a:bodyPr/>
                    <a:lstStyle/>
                    <a:p>
                      <a:r>
                        <a:rPr lang="en-US" sz="1100" dirty="0"/>
                        <a:t>28</a:t>
                      </a:r>
                    </a:p>
                    <a:p>
                      <a:r>
                        <a:rPr lang="en-US" sz="1100" dirty="0"/>
                        <a:t>33</a:t>
                      </a:r>
                    </a:p>
                  </a:txBody>
                  <a:tcPr/>
                </a:tc>
                <a:tc>
                  <a:txBody>
                    <a:bodyPr/>
                    <a:lstStyle/>
                    <a:p>
                      <a:r>
                        <a:rPr lang="en-US" sz="1100" dirty="0"/>
                        <a:t>45</a:t>
                      </a:r>
                    </a:p>
                    <a:p>
                      <a:r>
                        <a:rPr lang="en-US" sz="1100" dirty="0"/>
                        <a:t>46</a:t>
                      </a:r>
                    </a:p>
                  </a:txBody>
                  <a:tcPr/>
                </a:tc>
                <a:tc>
                  <a:txBody>
                    <a:bodyPr/>
                    <a:lstStyle/>
                    <a:p>
                      <a:r>
                        <a:rPr lang="en-US" sz="1100" dirty="0"/>
                        <a:t>0.62</a:t>
                      </a:r>
                    </a:p>
                    <a:p>
                      <a:r>
                        <a:rPr lang="en-US" sz="1100" dirty="0"/>
                        <a:t>0.72</a:t>
                      </a:r>
                    </a:p>
                  </a:txBody>
                  <a:tcPr/>
                </a:tc>
                <a:tc>
                  <a:txBody>
                    <a:bodyPr/>
                    <a:lstStyle/>
                    <a:p>
                      <a:r>
                        <a:rPr lang="en-US" sz="1100" dirty="0"/>
                        <a:t>1.47</a:t>
                      </a:r>
                    </a:p>
                    <a:p>
                      <a:r>
                        <a:rPr lang="en-US" sz="1100" dirty="0"/>
                        <a:t>1.68</a:t>
                      </a:r>
                    </a:p>
                  </a:txBody>
                  <a:tcPr/>
                </a:tc>
                <a:tc>
                  <a:txBody>
                    <a:bodyPr/>
                    <a:lstStyle/>
                    <a:p>
                      <a:r>
                        <a:rPr lang="en-US" sz="1100" dirty="0"/>
                        <a:t>1.57</a:t>
                      </a:r>
                    </a:p>
                  </a:txBody>
                  <a:tcPr/>
                </a:tc>
                <a:tc>
                  <a:txBody>
                    <a:bodyPr/>
                    <a:lstStyle/>
                    <a:p>
                      <a:r>
                        <a:rPr lang="en-US" sz="1100" dirty="0"/>
                        <a:t>2</a:t>
                      </a:r>
                    </a:p>
                  </a:txBody>
                  <a:tcPr/>
                </a:tc>
                <a:tc>
                  <a:txBody>
                    <a:bodyPr/>
                    <a:lstStyle/>
                    <a:p>
                      <a:r>
                        <a:rPr lang="en-US" sz="1100" dirty="0"/>
                        <a:t>8.8</a:t>
                      </a:r>
                    </a:p>
                  </a:txBody>
                  <a:tcPr/>
                </a:tc>
                <a:extLst>
                  <a:ext uri="{0D108BD9-81ED-4DB2-BD59-A6C34878D82A}">
                    <a16:rowId xmlns:a16="http://schemas.microsoft.com/office/drawing/2014/main" val="10005"/>
                  </a:ext>
                </a:extLst>
              </a:tr>
              <a:tr h="440489">
                <a:tc>
                  <a:txBody>
                    <a:bodyPr/>
                    <a:lstStyle/>
                    <a:p>
                      <a:r>
                        <a:rPr lang="en-US" sz="1100" dirty="0"/>
                        <a:t>13</a:t>
                      </a:r>
                    </a:p>
                  </a:txBody>
                  <a:tcPr/>
                </a:tc>
                <a:tc>
                  <a:txBody>
                    <a:bodyPr/>
                    <a:lstStyle/>
                    <a:p>
                      <a:r>
                        <a:rPr lang="en-US" sz="1100" dirty="0"/>
                        <a:t>2.2</a:t>
                      </a:r>
                    </a:p>
                  </a:txBody>
                  <a:tcPr/>
                </a:tc>
                <a:tc>
                  <a:txBody>
                    <a:bodyPr/>
                    <a:lstStyle/>
                    <a:p>
                      <a:r>
                        <a:rPr lang="en-US" sz="1100" dirty="0"/>
                        <a:t>1.3</a:t>
                      </a:r>
                    </a:p>
                    <a:p>
                      <a:r>
                        <a:rPr lang="en-US" sz="1100" dirty="0"/>
                        <a:t>0.5</a:t>
                      </a:r>
                    </a:p>
                  </a:txBody>
                  <a:tcPr/>
                </a:tc>
                <a:tc>
                  <a:txBody>
                    <a:bodyPr/>
                    <a:lstStyle/>
                    <a:p>
                      <a:r>
                        <a:rPr lang="en-US" sz="1100" dirty="0"/>
                        <a:t>22</a:t>
                      </a:r>
                    </a:p>
                    <a:p>
                      <a:r>
                        <a:rPr lang="en-US" sz="1100" dirty="0"/>
                        <a:t>12</a:t>
                      </a:r>
                    </a:p>
                  </a:txBody>
                  <a:tcPr/>
                </a:tc>
                <a:tc>
                  <a:txBody>
                    <a:bodyPr/>
                    <a:lstStyle/>
                    <a:p>
                      <a:r>
                        <a:rPr lang="en-US" sz="1100" dirty="0"/>
                        <a:t>50</a:t>
                      </a:r>
                    </a:p>
                    <a:p>
                      <a:r>
                        <a:rPr lang="en-US" sz="1100" dirty="0"/>
                        <a:t>49</a:t>
                      </a:r>
                    </a:p>
                  </a:txBody>
                  <a:tcPr/>
                </a:tc>
                <a:tc>
                  <a:txBody>
                    <a:bodyPr/>
                    <a:lstStyle/>
                    <a:p>
                      <a:r>
                        <a:rPr lang="en-US" sz="1100" dirty="0"/>
                        <a:t>0.44</a:t>
                      </a:r>
                    </a:p>
                    <a:p>
                      <a:r>
                        <a:rPr lang="en-US" sz="1100" dirty="0"/>
                        <a:t>0.24</a:t>
                      </a:r>
                    </a:p>
                  </a:txBody>
                  <a:tcPr/>
                </a:tc>
                <a:tc>
                  <a:txBody>
                    <a:bodyPr/>
                    <a:lstStyle/>
                    <a:p>
                      <a:r>
                        <a:rPr lang="en-US" sz="1100" dirty="0"/>
                        <a:t>1.07</a:t>
                      </a:r>
                    </a:p>
                    <a:p>
                      <a:r>
                        <a:rPr lang="en-US" sz="1100" dirty="0"/>
                        <a:t>0.64</a:t>
                      </a:r>
                    </a:p>
                  </a:txBody>
                  <a:tcPr/>
                </a:tc>
                <a:tc>
                  <a:txBody>
                    <a:bodyPr/>
                    <a:lstStyle/>
                    <a:p>
                      <a:r>
                        <a:rPr lang="en-US" sz="1100" dirty="0"/>
                        <a:t>0.85</a:t>
                      </a:r>
                    </a:p>
                  </a:txBody>
                  <a:tcPr/>
                </a:tc>
                <a:tc>
                  <a:txBody>
                    <a:bodyPr/>
                    <a:lstStyle/>
                    <a:p>
                      <a:r>
                        <a:rPr lang="en-US" sz="1100" dirty="0"/>
                        <a:t>2</a:t>
                      </a:r>
                    </a:p>
                  </a:txBody>
                  <a:tcPr/>
                </a:tc>
                <a:tc>
                  <a:txBody>
                    <a:bodyPr/>
                    <a:lstStyle/>
                    <a:p>
                      <a:r>
                        <a:rPr lang="en-US" sz="1100" dirty="0"/>
                        <a:t>4.4</a:t>
                      </a:r>
                    </a:p>
                  </a:txBody>
                  <a:tcPr/>
                </a:tc>
                <a:extLst>
                  <a:ext uri="{0D108BD9-81ED-4DB2-BD59-A6C34878D82A}">
                    <a16:rowId xmlns:a16="http://schemas.microsoft.com/office/drawing/2014/main" val="10006"/>
                  </a:ext>
                </a:extLst>
              </a:tr>
              <a:tr h="440489">
                <a:tc>
                  <a:txBody>
                    <a:bodyPr/>
                    <a:lstStyle/>
                    <a:p>
                      <a:r>
                        <a:rPr lang="en-US" sz="1100" dirty="0"/>
                        <a:t>15</a:t>
                      </a:r>
                    </a:p>
                  </a:txBody>
                  <a:tcPr/>
                </a:tc>
                <a:tc>
                  <a:txBody>
                    <a:bodyPr/>
                    <a:lstStyle/>
                    <a:p>
                      <a:r>
                        <a:rPr lang="en-US" sz="1100" dirty="0"/>
                        <a:t>0.8</a:t>
                      </a:r>
                    </a:p>
                  </a:txBody>
                  <a:tcPr/>
                </a:tc>
                <a:tc>
                  <a:txBody>
                    <a:bodyPr/>
                    <a:lstStyle/>
                    <a:p>
                      <a:r>
                        <a:rPr lang="en-US" sz="1100" dirty="0"/>
                        <a:t>0.5</a:t>
                      </a:r>
                    </a:p>
                  </a:txBody>
                  <a:tcPr/>
                </a:tc>
                <a:tc>
                  <a:txBody>
                    <a:bodyPr/>
                    <a:lstStyle/>
                    <a:p>
                      <a:r>
                        <a:rPr lang="en-US" sz="1100" dirty="0"/>
                        <a:t>12</a:t>
                      </a:r>
                    </a:p>
                  </a:txBody>
                  <a:tcPr/>
                </a:tc>
                <a:tc>
                  <a:txBody>
                    <a:bodyPr/>
                    <a:lstStyle/>
                    <a:p>
                      <a:r>
                        <a:rPr lang="en-US" sz="1100" dirty="0"/>
                        <a:t>49</a:t>
                      </a:r>
                    </a:p>
                  </a:txBody>
                  <a:tcPr/>
                </a:tc>
                <a:tc>
                  <a:txBody>
                    <a:bodyPr/>
                    <a:lstStyle/>
                    <a:p>
                      <a:r>
                        <a:rPr lang="en-US" sz="1100" dirty="0"/>
                        <a:t>0.24</a:t>
                      </a:r>
                    </a:p>
                  </a:txBody>
                  <a:tcPr/>
                </a:tc>
                <a:tc>
                  <a:txBody>
                    <a:bodyPr/>
                    <a:lstStyle/>
                    <a:p>
                      <a:r>
                        <a:rPr lang="en-US" sz="1100" dirty="0"/>
                        <a:t>0.64</a:t>
                      </a:r>
                    </a:p>
                  </a:txBody>
                  <a:tcPr/>
                </a:tc>
                <a:tc>
                  <a:txBody>
                    <a:bodyPr/>
                    <a:lstStyle/>
                    <a:p>
                      <a:r>
                        <a:rPr lang="en-US" sz="1100" dirty="0"/>
                        <a:t>0.64</a:t>
                      </a:r>
                    </a:p>
                  </a:txBody>
                  <a:tcPr/>
                </a:tc>
                <a:tc>
                  <a:txBody>
                    <a:bodyPr/>
                    <a:lstStyle/>
                    <a:p>
                      <a:r>
                        <a:rPr lang="en-US" sz="1100" dirty="0"/>
                        <a:t>2</a:t>
                      </a:r>
                    </a:p>
                  </a:txBody>
                  <a:tcPr/>
                </a:tc>
                <a:tc>
                  <a:txBody>
                    <a:bodyPr/>
                    <a:lstStyle/>
                    <a:p>
                      <a:r>
                        <a:rPr lang="en-US" sz="1100" dirty="0"/>
                        <a:t>1.6</a:t>
                      </a:r>
                    </a:p>
                  </a:txBody>
                  <a:tcPr/>
                </a:tc>
                <a:extLst>
                  <a:ext uri="{0D108BD9-81ED-4DB2-BD59-A6C34878D82A}">
                    <a16:rowId xmlns:a16="http://schemas.microsoft.com/office/drawing/2014/main" val="10007"/>
                  </a:ext>
                </a:extLst>
              </a:tr>
              <a:tr h="440489">
                <a:tc>
                  <a:txBody>
                    <a:bodyPr/>
                    <a:lstStyle/>
                    <a:p>
                      <a:r>
                        <a:rPr lang="en-US" dirty="0"/>
                        <a:t>Sum</a:t>
                      </a:r>
                    </a:p>
                  </a:txBody>
                  <a:tcPr/>
                </a:tc>
                <a:tc>
                  <a:txBody>
                    <a:bodyPr/>
                    <a:lstStyle/>
                    <a:p>
                      <a:endParaRPr lang="en-US"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r>
                        <a:rPr lang="en-US" sz="1100" dirty="0"/>
                        <a:t>52.55</a:t>
                      </a:r>
                    </a:p>
                  </a:txBody>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11666335"/>
              </p:ext>
            </p:extLst>
          </p:nvPr>
        </p:nvGraphicFramePr>
        <p:xfrm>
          <a:off x="9865364" y="2165783"/>
          <a:ext cx="1038745" cy="3999336"/>
        </p:xfrm>
        <a:graphic>
          <a:graphicData uri="http://schemas.openxmlformats.org/drawingml/2006/table">
            <a:tbl>
              <a:tblPr firstRow="1" bandRow="1">
                <a:tableStyleId>{284E427A-3D55-4303-BF80-6455036E1DE7}</a:tableStyleId>
              </a:tblPr>
              <a:tblGrid>
                <a:gridCol w="1038745">
                  <a:extLst>
                    <a:ext uri="{9D8B030D-6E8A-4147-A177-3AD203B41FA5}">
                      <a16:colId xmlns:a16="http://schemas.microsoft.com/office/drawing/2014/main" val="20000"/>
                    </a:ext>
                  </a:extLst>
                </a:gridCol>
              </a:tblGrid>
              <a:tr h="588354">
                <a:tc>
                  <a:txBody>
                    <a:bodyPr/>
                    <a:lstStyle/>
                    <a:p>
                      <a:r>
                        <a:rPr lang="en-US" sz="1100" dirty="0"/>
                        <a:t>Q= a . </a:t>
                      </a:r>
                      <a:r>
                        <a:rPr lang="en-US" sz="1100" dirty="0" err="1"/>
                        <a:t>V</a:t>
                      </a:r>
                      <a:r>
                        <a:rPr lang="en-US" sz="1100" baseline="-25000" dirty="0" err="1"/>
                        <a:t>mean</a:t>
                      </a:r>
                      <a:endParaRPr lang="en-US" sz="1100" dirty="0"/>
                    </a:p>
                  </a:txBody>
                  <a:tcPr/>
                </a:tc>
                <a:extLst>
                  <a:ext uri="{0D108BD9-81ED-4DB2-BD59-A6C34878D82A}">
                    <a16:rowId xmlns:a16="http://schemas.microsoft.com/office/drawing/2014/main" val="10000"/>
                  </a:ext>
                </a:extLst>
              </a:tr>
              <a:tr h="379196">
                <a:tc>
                  <a:txBody>
                    <a:bodyPr/>
                    <a:lstStyle/>
                    <a:p>
                      <a:r>
                        <a:rPr lang="en-US" sz="1100" dirty="0"/>
                        <a:t>1.08</a:t>
                      </a:r>
                    </a:p>
                  </a:txBody>
                  <a:tcPr/>
                </a:tc>
                <a:extLst>
                  <a:ext uri="{0D108BD9-81ED-4DB2-BD59-A6C34878D82A}">
                    <a16:rowId xmlns:a16="http://schemas.microsoft.com/office/drawing/2014/main" val="10001"/>
                  </a:ext>
                </a:extLst>
              </a:tr>
              <a:tr h="422327">
                <a:tc>
                  <a:txBody>
                    <a:bodyPr/>
                    <a:lstStyle/>
                    <a:p>
                      <a:r>
                        <a:rPr lang="en-US" sz="1100" dirty="0"/>
                        <a:t>8.96</a:t>
                      </a:r>
                    </a:p>
                  </a:txBody>
                  <a:tcPr/>
                </a:tc>
                <a:extLst>
                  <a:ext uri="{0D108BD9-81ED-4DB2-BD59-A6C34878D82A}">
                    <a16:rowId xmlns:a16="http://schemas.microsoft.com/office/drawing/2014/main" val="10002"/>
                  </a:ext>
                </a:extLst>
              </a:tr>
              <a:tr h="393969">
                <a:tc>
                  <a:txBody>
                    <a:bodyPr/>
                    <a:lstStyle/>
                    <a:p>
                      <a:r>
                        <a:rPr lang="en-US" sz="1100" dirty="0"/>
                        <a:t>18.72</a:t>
                      </a:r>
                    </a:p>
                  </a:txBody>
                  <a:tcPr/>
                </a:tc>
                <a:extLst>
                  <a:ext uri="{0D108BD9-81ED-4DB2-BD59-A6C34878D82A}">
                    <a16:rowId xmlns:a16="http://schemas.microsoft.com/office/drawing/2014/main" val="10003"/>
                  </a:ext>
                </a:extLst>
              </a:tr>
              <a:tr h="449420">
                <a:tc>
                  <a:txBody>
                    <a:bodyPr/>
                    <a:lstStyle/>
                    <a:p>
                      <a:r>
                        <a:rPr lang="en-US" sz="1100" dirty="0"/>
                        <a:t>24.13</a:t>
                      </a:r>
                    </a:p>
                  </a:txBody>
                  <a:tcPr/>
                </a:tc>
                <a:extLst>
                  <a:ext uri="{0D108BD9-81ED-4DB2-BD59-A6C34878D82A}">
                    <a16:rowId xmlns:a16="http://schemas.microsoft.com/office/drawing/2014/main" val="10004"/>
                  </a:ext>
                </a:extLst>
              </a:tr>
              <a:tr h="449420">
                <a:tc>
                  <a:txBody>
                    <a:bodyPr/>
                    <a:lstStyle/>
                    <a:p>
                      <a:r>
                        <a:rPr lang="en-US" sz="1100" dirty="0"/>
                        <a:t>13.85</a:t>
                      </a:r>
                    </a:p>
                  </a:txBody>
                  <a:tcPr/>
                </a:tc>
                <a:extLst>
                  <a:ext uri="{0D108BD9-81ED-4DB2-BD59-A6C34878D82A}">
                    <a16:rowId xmlns:a16="http://schemas.microsoft.com/office/drawing/2014/main" val="10005"/>
                  </a:ext>
                </a:extLst>
              </a:tr>
              <a:tr h="449420">
                <a:tc>
                  <a:txBody>
                    <a:bodyPr/>
                    <a:lstStyle/>
                    <a:p>
                      <a:r>
                        <a:rPr lang="en-US" sz="1100" dirty="0"/>
                        <a:t>3.75</a:t>
                      </a:r>
                    </a:p>
                  </a:txBody>
                  <a:tcPr/>
                </a:tc>
                <a:extLst>
                  <a:ext uri="{0D108BD9-81ED-4DB2-BD59-A6C34878D82A}">
                    <a16:rowId xmlns:a16="http://schemas.microsoft.com/office/drawing/2014/main" val="10006"/>
                  </a:ext>
                </a:extLst>
              </a:tr>
              <a:tr h="417810">
                <a:tc>
                  <a:txBody>
                    <a:bodyPr/>
                    <a:lstStyle/>
                    <a:p>
                      <a:r>
                        <a:rPr lang="en-US" sz="1100" dirty="0"/>
                        <a:t>1.02</a:t>
                      </a:r>
                    </a:p>
                  </a:txBody>
                  <a:tcPr/>
                </a:tc>
                <a:extLst>
                  <a:ext uri="{0D108BD9-81ED-4DB2-BD59-A6C34878D82A}">
                    <a16:rowId xmlns:a16="http://schemas.microsoft.com/office/drawing/2014/main" val="10007"/>
                  </a:ext>
                </a:extLst>
              </a:tr>
              <a:tr h="449420">
                <a:tc>
                  <a:txBody>
                    <a:bodyPr/>
                    <a:lstStyle/>
                    <a:p>
                      <a:r>
                        <a:rPr lang="en-US" sz="1100" dirty="0"/>
                        <a:t>71.51</a:t>
                      </a:r>
                    </a:p>
                  </a:txBody>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D1D54810-6751-4602-BDE9-E10C028084AA}" type="slidenum">
              <a:rPr lang="en-US" smtClean="0"/>
              <a:t>17</a:t>
            </a:fld>
            <a:endParaRPr lang="en-US" dirty="0"/>
          </a:p>
        </p:txBody>
      </p:sp>
    </p:spTree>
    <p:extLst>
      <p:ext uri="{BB962C8B-B14F-4D97-AF65-F5344CB8AC3E}">
        <p14:creationId xmlns:p14="http://schemas.microsoft.com/office/powerpoint/2010/main" val="71312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Results:</a:t>
                </a:r>
              </a:p>
              <a:p>
                <a:pPr marL="0" indent="0">
                  <a:buNone/>
                </a:pPr>
                <a:r>
                  <a:rPr lang="en-US" dirty="0"/>
                  <a:t>					Q= 71.36 </a:t>
                </a:r>
                <a:r>
                  <a:rPr lang="en-US" dirty="0" err="1"/>
                  <a:t>Cfs</a:t>
                </a:r>
                <a:endParaRPr lang="en-US" dirty="0"/>
              </a:p>
              <a:p>
                <a:pPr marL="0" indent="0">
                  <a:buNone/>
                </a:pPr>
                <a:r>
                  <a:rPr lang="en-US" dirty="0"/>
                  <a:t>		        	</a:t>
                </a:r>
                <a:r>
                  <a:rPr lang="en-US" dirty="0" err="1"/>
                  <a:t>V</a:t>
                </a:r>
                <a:r>
                  <a:rPr lang="en-US" baseline="-25000" dirty="0" err="1"/>
                  <a:t>mean</a:t>
                </a:r>
                <a:r>
                  <a:rPr lang="en-US" baseline="-25000" dirty="0"/>
                  <a:t> </a:t>
                </a:r>
                <a:r>
                  <a:rPr lang="en-US" sz="1600" dirty="0"/>
                  <a:t>=  </a:t>
                </a:r>
                <a14:m>
                  <m:oMath xmlns:m="http://schemas.openxmlformats.org/officeDocument/2006/math">
                    <m:f>
                      <m:fPr>
                        <m:ctrlPr>
                          <a:rPr lang="en-US" sz="2000" i="1" smtClean="0">
                            <a:latin typeface="Cambria Math" panose="02040503050406030204" pitchFamily="18" charset="0"/>
                          </a:rPr>
                        </m:ctrlPr>
                      </m:fPr>
                      <m:num>
                        <m:nary>
                          <m:naryPr>
                            <m:chr m:val="∑"/>
                            <m:subHide m:val="on"/>
                            <m:supHide m:val="on"/>
                            <m:ctrlPr>
                              <a:rPr lang="en-US" sz="2000" i="1" smtClean="0">
                                <a:latin typeface="Cambria Math" panose="02040503050406030204" pitchFamily="18" charset="0"/>
                              </a:rPr>
                            </m:ctrlPr>
                          </m:naryPr>
                          <m:sub/>
                          <m:sup/>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𝑖</m:t>
                                </m:r>
                              </m:sub>
                            </m:sSub>
                          </m:e>
                        </m:nary>
                      </m:num>
                      <m:den>
                        <m:nary>
                          <m:naryPr>
                            <m:chr m:val="∑"/>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i="1">
                                    <a:latin typeface="Cambria Math" panose="02040503050406030204" pitchFamily="18" charset="0"/>
                                  </a:rPr>
                                  <m:t>𝑖</m:t>
                                </m:r>
                              </m:sub>
                            </m:sSub>
                          </m:e>
                        </m:nary>
                      </m:den>
                    </m:f>
                  </m:oMath>
                </a14:m>
                <a:r>
                  <a:rPr lang="en-US" sz="1600" dirty="0"/>
                  <a:t> =</a:t>
                </a:r>
                <a14:m>
                  <m:oMath xmlns:m="http://schemas.openxmlformats.org/officeDocument/2006/math">
                    <m:r>
                      <a:rPr lang="en-US" b="0" i="0" dirty="0" smtClean="0">
                        <a:latin typeface="Cambria Math" panose="02040503050406030204" pitchFamily="18" charset="0"/>
                      </a:rPr>
                      <m:t> </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71.36</m:t>
                        </m:r>
                      </m:num>
                      <m:den>
                        <m:r>
                          <a:rPr lang="en-US" b="0" i="1" dirty="0" smtClean="0">
                            <a:latin typeface="Cambria Math" panose="02040503050406030204" pitchFamily="18" charset="0"/>
                          </a:rPr>
                          <m:t>52.55</m:t>
                        </m:r>
                      </m:den>
                    </m:f>
                  </m:oMath>
                </a14:m>
                <a:r>
                  <a:rPr lang="en-US" dirty="0"/>
                  <a:t> =1.36 </a:t>
                </a:r>
                <a:r>
                  <a:rPr lang="en-US" dirty="0" err="1"/>
                  <a:t>ft</a:t>
                </a:r>
                <a:r>
                  <a:rPr lang="en-US" dirty="0"/>
                  <a:t>/s</a:t>
                </a:r>
              </a:p>
              <a:p>
                <a:pPr marL="0" indent="0">
                  <a:buNone/>
                </a:pPr>
                <a:r>
                  <a:rPr lang="en-US" dirty="0"/>
                  <a:t>				</a:t>
                </a:r>
                <a:r>
                  <a:rPr lang="en-US" dirty="0" err="1"/>
                  <a:t>D</a:t>
                </a:r>
                <a:r>
                  <a:rPr lang="en-US" baseline="-25000" dirty="0" err="1"/>
                  <a:t>mean</a:t>
                </a:r>
                <a:r>
                  <a:rPr lang="en-US" baseline="-25000" dirty="0"/>
                  <a:t> </a:t>
                </a:r>
                <a:r>
                  <a:rPr lang="en-US" dirty="0"/>
                  <a:t>= </a:t>
                </a:r>
                <a14:m>
                  <m:oMath xmlns:m="http://schemas.openxmlformats.org/officeDocument/2006/math">
                    <m:f>
                      <m:fPr>
                        <m:ctrlPr>
                          <a:rPr lang="en-US" sz="2000" i="1">
                            <a:latin typeface="Cambria Math" panose="02040503050406030204" pitchFamily="18" charset="0"/>
                          </a:rPr>
                        </m:ctrlPr>
                      </m:fPr>
                      <m:num>
                        <m:nary>
                          <m:naryPr>
                            <m:chr m:val="∑"/>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𝐴</m:t>
                                </m:r>
                              </m:e>
                              <m:sub>
                                <m:r>
                                  <a:rPr lang="en-US" sz="2000" i="1">
                                    <a:latin typeface="Cambria Math" panose="02040503050406030204" pitchFamily="18" charset="0"/>
                                  </a:rPr>
                                  <m:t>𝑖</m:t>
                                </m:r>
                              </m:sub>
                            </m:sSub>
                          </m:e>
                        </m:nary>
                      </m:num>
                      <m:den>
                        <m:r>
                          <a:rPr lang="en-US" sz="2000" b="0" i="1" smtClean="0">
                            <a:latin typeface="Cambria Math" panose="02040503050406030204" pitchFamily="18" charset="0"/>
                          </a:rPr>
                          <m:t>𝑇𝑜𝑡𝑎𝑙</m:t>
                        </m:r>
                        <m:r>
                          <a:rPr lang="en-US" sz="2000" b="0" i="1" smtClean="0">
                            <a:latin typeface="Cambria Math" panose="02040503050406030204" pitchFamily="18" charset="0"/>
                          </a:rPr>
                          <m:t> </m:t>
                        </m:r>
                        <m:r>
                          <a:rPr lang="en-US" sz="2000" b="0" i="1" smtClean="0">
                            <a:latin typeface="Cambria Math" panose="02040503050406030204" pitchFamily="18" charset="0"/>
                          </a:rPr>
                          <m:t>𝑤𝑖𝑑𝑡h</m:t>
                        </m:r>
                      </m:den>
                    </m:f>
                  </m:oMath>
                </a14:m>
                <a:r>
                  <a:rPr lang="en-US" sz="2000" dirty="0"/>
                  <a:t> =</a:t>
                </a:r>
                <a14:m>
                  <m:oMath xmlns:m="http://schemas.openxmlformats.org/officeDocument/2006/math">
                    <m:r>
                      <a:rPr lang="en-US" dirty="0">
                        <a:latin typeface="Cambria Math" panose="02040503050406030204" pitchFamily="18" charset="0"/>
                      </a:rPr>
                      <m:t> </m:t>
                    </m:r>
                    <m:f>
                      <m:fPr>
                        <m:ctrlPr>
                          <a:rPr lang="en-US" i="1" dirty="0">
                            <a:latin typeface="Cambria Math" panose="02040503050406030204" pitchFamily="18" charset="0"/>
                          </a:rPr>
                        </m:ctrlPr>
                      </m:fPr>
                      <m:num>
                        <m:r>
                          <a:rPr lang="en-US" b="0" i="1" dirty="0" smtClean="0">
                            <a:latin typeface="Cambria Math" panose="02040503050406030204" pitchFamily="18" charset="0"/>
                          </a:rPr>
                          <m:t>52.55</m:t>
                        </m:r>
                      </m:num>
                      <m:den>
                        <m:r>
                          <a:rPr lang="en-US" b="0" i="1" dirty="0" smtClean="0">
                            <a:latin typeface="Cambria Math" panose="02040503050406030204" pitchFamily="18" charset="0"/>
                          </a:rPr>
                          <m:t>17</m:t>
                        </m:r>
                      </m:den>
                    </m:f>
                  </m:oMath>
                </a14:m>
                <a:r>
                  <a:rPr lang="en-US" sz="2000" dirty="0"/>
                  <a:t> =</a:t>
                </a:r>
                <a:r>
                  <a:rPr lang="en-US" dirty="0"/>
                  <a:t> 3.09 </a:t>
                </a:r>
                <a:r>
                  <a:rPr lang="en-US" dirty="0" err="1"/>
                  <a:t>ft</a:t>
                </a:r>
                <a:endParaRPr lang="en-US" dirty="0"/>
              </a:p>
              <a:p>
                <a:pPr marL="0" indent="0">
                  <a:buNone/>
                </a:pPr>
                <a:endParaRPr lang="en-US"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79" t="-8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D54810-6751-4602-BDE9-E10C028084AA}" type="slidenum">
              <a:rPr lang="en-US" smtClean="0"/>
              <a:t>18</a:t>
            </a:fld>
            <a:endParaRPr lang="en-US" dirty="0"/>
          </a:p>
        </p:txBody>
      </p:sp>
    </p:spTree>
    <p:extLst>
      <p:ext uri="{BB962C8B-B14F-4D97-AF65-F5344CB8AC3E}">
        <p14:creationId xmlns:p14="http://schemas.microsoft.com/office/powerpoint/2010/main" val="133904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25" y="624110"/>
            <a:ext cx="9525687" cy="1280890"/>
          </a:xfrm>
        </p:spPr>
        <p:txBody>
          <a:bodyPr/>
          <a:lstStyle/>
          <a:p>
            <a:r>
              <a:rPr lang="en-US" dirty="0"/>
              <a:t>METHODS OF DISCHARGE MEASUREMENTS</a:t>
            </a:r>
          </a:p>
        </p:txBody>
      </p:sp>
      <p:sp>
        <p:nvSpPr>
          <p:cNvPr id="3" name="Content Placeholder 2"/>
          <p:cNvSpPr>
            <a:spLocks noGrp="1"/>
          </p:cNvSpPr>
          <p:nvPr>
            <p:ph idx="1"/>
          </p:nvPr>
        </p:nvSpPr>
        <p:spPr>
          <a:xfrm>
            <a:off x="1978925" y="2092657"/>
            <a:ext cx="8915400" cy="3777622"/>
          </a:xfrm>
        </p:spPr>
        <p:txBody>
          <a:bodyPr/>
          <a:lstStyle/>
          <a:p>
            <a:r>
              <a:rPr lang="en-US" dirty="0"/>
              <a:t>By construction of regular structures</a:t>
            </a:r>
          </a:p>
          <a:p>
            <a:pPr lvl="1"/>
            <a:r>
              <a:rPr lang="en-US" dirty="0"/>
              <a:t>Spillways, sluice gates, turbine gates</a:t>
            </a:r>
          </a:p>
          <a:p>
            <a:pPr lvl="1"/>
            <a:r>
              <a:rPr lang="en-US" dirty="0"/>
              <a:t>Weirs and notches</a:t>
            </a:r>
          </a:p>
          <a:p>
            <a:pPr lvl="1"/>
            <a:r>
              <a:rPr lang="en-US" dirty="0"/>
              <a:t>Flumes</a:t>
            </a:r>
          </a:p>
          <a:p>
            <a:pPr lvl="1"/>
            <a:r>
              <a:rPr lang="en-US" dirty="0"/>
              <a:t>Highway culverts</a:t>
            </a:r>
          </a:p>
          <a:p>
            <a:pPr lvl="1"/>
            <a:endParaRPr lang="en-US" dirty="0"/>
          </a:p>
        </p:txBody>
      </p:sp>
      <p:sp>
        <p:nvSpPr>
          <p:cNvPr id="4" name="Slide Number Placeholder 3"/>
          <p:cNvSpPr>
            <a:spLocks noGrp="1"/>
          </p:cNvSpPr>
          <p:nvPr>
            <p:ph type="sldNum" sz="quarter" idx="12"/>
          </p:nvPr>
        </p:nvSpPr>
        <p:spPr/>
        <p:txBody>
          <a:bodyPr/>
          <a:lstStyle/>
          <a:p>
            <a:fld id="{D1D54810-6751-4602-BDE9-E10C028084AA}" type="slidenum">
              <a:rPr lang="en-US" smtClean="0"/>
              <a:t>19</a:t>
            </a:fld>
            <a:endParaRPr lang="en-US" dirty="0"/>
          </a:p>
        </p:txBody>
      </p:sp>
    </p:spTree>
    <p:extLst>
      <p:ext uri="{BB962C8B-B14F-4D97-AF65-F5344CB8AC3E}">
        <p14:creationId xmlns:p14="http://schemas.microsoft.com/office/powerpoint/2010/main" val="184997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STAGE-DISCHRAGE RELATIONSHIP</a:t>
            </a:r>
          </a:p>
        </p:txBody>
      </p:sp>
      <p:sp>
        <p:nvSpPr>
          <p:cNvPr id="3" name="Content Placeholder 2"/>
          <p:cNvSpPr>
            <a:spLocks noGrp="1"/>
          </p:cNvSpPr>
          <p:nvPr>
            <p:ph idx="1"/>
          </p:nvPr>
        </p:nvSpPr>
        <p:spPr/>
        <p:txBody>
          <a:bodyPr/>
          <a:lstStyle/>
          <a:p>
            <a:r>
              <a:rPr lang="en-US" dirty="0"/>
              <a:t>The stage record is transferred to a discharge record by calibration</a:t>
            </a:r>
          </a:p>
          <a:p>
            <a:r>
              <a:rPr lang="en-US" dirty="0"/>
              <a:t>Control rarely has a regular shape for which discharge can be computed by analytical methods</a:t>
            </a:r>
          </a:p>
          <a:p>
            <a:r>
              <a:rPr lang="en-US" dirty="0"/>
              <a:t>Calibration is accomplished by relating field measurements of discharge with simultaneous river stage</a:t>
            </a:r>
          </a:p>
          <a:p>
            <a:endParaRPr lang="en-US" dirty="0"/>
          </a:p>
        </p:txBody>
      </p:sp>
      <p:sp>
        <p:nvSpPr>
          <p:cNvPr id="4" name="Slide Number Placeholder 3"/>
          <p:cNvSpPr>
            <a:spLocks noGrp="1"/>
          </p:cNvSpPr>
          <p:nvPr>
            <p:ph type="sldNum" sz="quarter" idx="12"/>
          </p:nvPr>
        </p:nvSpPr>
        <p:spPr/>
        <p:txBody>
          <a:bodyPr/>
          <a:lstStyle/>
          <a:p>
            <a:fld id="{D1D54810-6751-4602-BDE9-E10C028084AA}" type="slidenum">
              <a:rPr lang="en-US" smtClean="0"/>
              <a:t>2</a:t>
            </a:fld>
            <a:endParaRPr lang="en-US" dirty="0"/>
          </a:p>
        </p:txBody>
      </p:sp>
    </p:spTree>
    <p:extLst>
      <p:ext uri="{BB962C8B-B14F-4D97-AF65-F5344CB8AC3E}">
        <p14:creationId xmlns:p14="http://schemas.microsoft.com/office/powerpoint/2010/main" val="247623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WEIRS AND NOTCHES</a:t>
            </a:r>
          </a:p>
        </p:txBody>
      </p:sp>
      <p:sp>
        <p:nvSpPr>
          <p:cNvPr id="3" name="Content Placeholder 2"/>
          <p:cNvSpPr>
            <a:spLocks noGrp="1"/>
          </p:cNvSpPr>
          <p:nvPr>
            <p:ph idx="1"/>
          </p:nvPr>
        </p:nvSpPr>
        <p:spPr/>
        <p:txBody>
          <a:bodyPr/>
          <a:lstStyle/>
          <a:p>
            <a:r>
              <a:rPr lang="en-US" dirty="0"/>
              <a:t>Weirs and notches</a:t>
            </a:r>
          </a:p>
        </p:txBody>
      </p:sp>
      <p:pic>
        <p:nvPicPr>
          <p:cNvPr id="4" name="Picture 3"/>
          <p:cNvPicPr>
            <a:picLocks noChangeAspect="1"/>
          </p:cNvPicPr>
          <p:nvPr/>
        </p:nvPicPr>
        <p:blipFill>
          <a:blip r:embed="rId2"/>
          <a:stretch>
            <a:fillRect/>
          </a:stretch>
        </p:blipFill>
        <p:spPr>
          <a:xfrm>
            <a:off x="3072855" y="2747750"/>
            <a:ext cx="7490512" cy="3682045"/>
          </a:xfrm>
          <a:prstGeom prst="rect">
            <a:avLst/>
          </a:prstGeom>
        </p:spPr>
      </p:pic>
      <p:sp>
        <p:nvSpPr>
          <p:cNvPr id="5" name="Slide Number Placeholder 4"/>
          <p:cNvSpPr>
            <a:spLocks noGrp="1"/>
          </p:cNvSpPr>
          <p:nvPr>
            <p:ph type="sldNum" sz="quarter" idx="12"/>
          </p:nvPr>
        </p:nvSpPr>
        <p:spPr/>
        <p:txBody>
          <a:bodyPr/>
          <a:lstStyle/>
          <a:p>
            <a:fld id="{D1D54810-6751-4602-BDE9-E10C028084AA}" type="slidenum">
              <a:rPr lang="en-US" smtClean="0"/>
              <a:t>20</a:t>
            </a:fld>
            <a:endParaRPr lang="en-US" dirty="0"/>
          </a:p>
        </p:txBody>
      </p:sp>
    </p:spTree>
    <p:extLst>
      <p:ext uri="{BB962C8B-B14F-4D97-AF65-F5344CB8AC3E}">
        <p14:creationId xmlns:p14="http://schemas.microsoft.com/office/powerpoint/2010/main" val="372515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FLUMES</a:t>
            </a:r>
          </a:p>
        </p:txBody>
      </p:sp>
      <p:sp>
        <p:nvSpPr>
          <p:cNvPr id="3" name="Content Placeholder 2"/>
          <p:cNvSpPr>
            <a:spLocks noGrp="1"/>
          </p:cNvSpPr>
          <p:nvPr>
            <p:ph idx="1"/>
          </p:nvPr>
        </p:nvSpPr>
        <p:spPr>
          <a:xfrm>
            <a:off x="2589212" y="1511300"/>
            <a:ext cx="8915400" cy="3777622"/>
          </a:xfrm>
        </p:spPr>
        <p:txBody>
          <a:bodyPr/>
          <a:lstStyle/>
          <a:p>
            <a:r>
              <a:rPr lang="en-US" dirty="0"/>
              <a:t>Flumes</a:t>
            </a:r>
          </a:p>
        </p:txBody>
      </p:sp>
      <p:pic>
        <p:nvPicPr>
          <p:cNvPr id="4" name="Picture 3"/>
          <p:cNvPicPr>
            <a:picLocks noChangeAspect="1"/>
          </p:cNvPicPr>
          <p:nvPr/>
        </p:nvPicPr>
        <p:blipFill>
          <a:blip r:embed="rId2"/>
          <a:stretch>
            <a:fillRect/>
          </a:stretch>
        </p:blipFill>
        <p:spPr>
          <a:xfrm>
            <a:off x="4235449" y="2139499"/>
            <a:ext cx="5495925" cy="3571875"/>
          </a:xfrm>
          <a:prstGeom prst="rect">
            <a:avLst/>
          </a:prstGeom>
        </p:spPr>
      </p:pic>
      <p:sp>
        <p:nvSpPr>
          <p:cNvPr id="5" name="Slide Number Placeholder 4"/>
          <p:cNvSpPr>
            <a:spLocks noGrp="1"/>
          </p:cNvSpPr>
          <p:nvPr>
            <p:ph type="sldNum" sz="quarter" idx="12"/>
          </p:nvPr>
        </p:nvSpPr>
        <p:spPr/>
        <p:txBody>
          <a:bodyPr/>
          <a:lstStyle/>
          <a:p>
            <a:fld id="{D1D54810-6751-4602-BDE9-E10C028084AA}" type="slidenum">
              <a:rPr lang="en-US" smtClean="0"/>
              <a:t>21</a:t>
            </a:fld>
            <a:endParaRPr lang="en-US" dirty="0"/>
          </a:p>
        </p:txBody>
      </p:sp>
    </p:spTree>
    <p:extLst>
      <p:ext uri="{BB962C8B-B14F-4D97-AF65-F5344CB8AC3E}">
        <p14:creationId xmlns:p14="http://schemas.microsoft.com/office/powerpoint/2010/main" val="164376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METHODS </a:t>
            </a:r>
          </a:p>
        </p:txBody>
      </p:sp>
      <p:sp>
        <p:nvSpPr>
          <p:cNvPr id="3" name="Content Placeholder 2"/>
          <p:cNvSpPr>
            <a:spLocks noGrp="1"/>
          </p:cNvSpPr>
          <p:nvPr>
            <p:ph idx="1"/>
          </p:nvPr>
        </p:nvSpPr>
        <p:spPr>
          <a:xfrm>
            <a:off x="2592925" y="1460500"/>
            <a:ext cx="8915400" cy="5029200"/>
          </a:xfrm>
        </p:spPr>
        <p:txBody>
          <a:bodyPr>
            <a:normAutofit lnSpcReduction="10000"/>
          </a:bodyPr>
          <a:lstStyle/>
          <a:p>
            <a:r>
              <a:rPr lang="en-US" dirty="0"/>
              <a:t>Developed in 1863</a:t>
            </a:r>
          </a:p>
          <a:p>
            <a:r>
              <a:rPr lang="en-US" dirty="0"/>
              <a:t>Effective in flashy and turbulent hilly streams where current meters are difficult to use</a:t>
            </a:r>
          </a:p>
          <a:p>
            <a:r>
              <a:rPr lang="en-US" dirty="0"/>
              <a:t>Also for closed conduits such as penstocks, sewer pipelines current meter is not a measurement tool.</a:t>
            </a:r>
          </a:p>
          <a:p>
            <a:r>
              <a:rPr lang="en-US" dirty="0"/>
              <a:t>The method involves the injection of a chemical/ tracer into the flow and to obtain samples of the chemical water at a section d/s where dozing solution initially was mixed with the stream water</a:t>
            </a:r>
          </a:p>
          <a:p>
            <a:r>
              <a:rPr lang="en-US" dirty="0"/>
              <a:t>Basic Assumptions:</a:t>
            </a:r>
          </a:p>
          <a:p>
            <a:pPr lvl="1"/>
            <a:r>
              <a:rPr lang="en-US" dirty="0"/>
              <a:t>Mixing of the tracer dye with river flow which can be better achieved in turbulent streams</a:t>
            </a:r>
          </a:p>
          <a:p>
            <a:r>
              <a:rPr lang="en-US" dirty="0"/>
              <a:t>Chief advantage:</a:t>
            </a:r>
          </a:p>
          <a:p>
            <a:pPr lvl="1"/>
            <a:r>
              <a:rPr lang="en-US" dirty="0"/>
              <a:t> Precise knowledge of section geometry is not required</a:t>
            </a:r>
          </a:p>
          <a:p>
            <a:r>
              <a:rPr lang="en-US" dirty="0"/>
              <a:t>Disadvantage:</a:t>
            </a:r>
          </a:p>
          <a:p>
            <a:pPr lvl="1"/>
            <a:r>
              <a:rPr lang="en-US" dirty="0"/>
              <a:t> Expensive for measuring large streams and special equipment is required</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D54810-6751-4602-BDE9-E10C028084AA}" type="slidenum">
              <a:rPr lang="en-US" smtClean="0"/>
              <a:t>22</a:t>
            </a:fld>
            <a:endParaRPr lang="en-US" dirty="0"/>
          </a:p>
        </p:txBody>
      </p:sp>
    </p:spTree>
    <p:extLst>
      <p:ext uri="{BB962C8B-B14F-4D97-AF65-F5344CB8AC3E}">
        <p14:creationId xmlns:p14="http://schemas.microsoft.com/office/powerpoint/2010/main" val="992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a:t>
            </a:r>
          </a:p>
        </p:txBody>
      </p:sp>
      <p:pic>
        <p:nvPicPr>
          <p:cNvPr id="1026" name="Picture 2" descr="Image result for chemical method of stream gau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837121"/>
            <a:ext cx="6197600" cy="51347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D54810-6751-4602-BDE9-E10C028084AA}" type="slidenum">
              <a:rPr lang="en-US" smtClean="0"/>
              <a:t>23</a:t>
            </a:fld>
            <a:endParaRPr lang="en-US" dirty="0"/>
          </a:p>
        </p:txBody>
      </p:sp>
    </p:spTree>
    <p:extLst>
      <p:ext uri="{BB962C8B-B14F-4D97-AF65-F5344CB8AC3E}">
        <p14:creationId xmlns:p14="http://schemas.microsoft.com/office/powerpoint/2010/main" val="761060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a:t>
            </a:r>
          </a:p>
        </p:txBody>
      </p:sp>
      <p:sp>
        <p:nvSpPr>
          <p:cNvPr id="3" name="Content Placeholder 2"/>
          <p:cNvSpPr>
            <a:spLocks noGrp="1"/>
          </p:cNvSpPr>
          <p:nvPr>
            <p:ph idx="1"/>
          </p:nvPr>
        </p:nvSpPr>
        <p:spPr/>
        <p:txBody>
          <a:bodyPr/>
          <a:lstStyle/>
          <a:p>
            <a:endParaRPr lang="en-US"/>
          </a:p>
        </p:txBody>
      </p:sp>
      <p:pic>
        <p:nvPicPr>
          <p:cNvPr id="2052" name="Picture 4" descr="Image result for dilution method of flow measu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112" y="1591948"/>
            <a:ext cx="7291388" cy="4860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D54810-6751-4602-BDE9-E10C028084AA}" type="slidenum">
              <a:rPr lang="en-US" smtClean="0"/>
              <a:t>24</a:t>
            </a:fld>
            <a:endParaRPr lang="en-US" dirty="0"/>
          </a:p>
        </p:txBody>
      </p:sp>
    </p:spTree>
    <p:extLst>
      <p:ext uri="{BB962C8B-B14F-4D97-AF65-F5344CB8AC3E}">
        <p14:creationId xmlns:p14="http://schemas.microsoft.com/office/powerpoint/2010/main" val="728043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a:t>
            </a:r>
          </a:p>
        </p:txBody>
      </p:sp>
      <p:sp>
        <p:nvSpPr>
          <p:cNvPr id="3" name="Content Placeholder 2"/>
          <p:cNvSpPr>
            <a:spLocks noGrp="1"/>
          </p:cNvSpPr>
          <p:nvPr>
            <p:ph idx="1"/>
          </p:nvPr>
        </p:nvSpPr>
        <p:spPr/>
        <p:txBody>
          <a:bodyPr/>
          <a:lstStyle/>
          <a:p>
            <a:endParaRPr lang="en-US"/>
          </a:p>
        </p:txBody>
      </p:sp>
      <p:pic>
        <p:nvPicPr>
          <p:cNvPr id="2050" name="Picture 2" descr="Image result for dilution method of flow measu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75" y="2133600"/>
            <a:ext cx="6854825" cy="45828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D54810-6751-4602-BDE9-E10C028084AA}" type="slidenum">
              <a:rPr lang="en-US" smtClean="0"/>
              <a:t>25</a:t>
            </a:fld>
            <a:endParaRPr lang="en-US" dirty="0"/>
          </a:p>
        </p:txBody>
      </p:sp>
    </p:spTree>
    <p:extLst>
      <p:ext uri="{BB962C8B-B14F-4D97-AF65-F5344CB8AC3E}">
        <p14:creationId xmlns:p14="http://schemas.microsoft.com/office/powerpoint/2010/main" val="399227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625" y="611410"/>
            <a:ext cx="8911687" cy="1280890"/>
          </a:xfrm>
        </p:spPr>
        <p:txBody>
          <a:bodyPr/>
          <a:lstStyle/>
          <a:p>
            <a:r>
              <a:rPr lang="en-US" dirty="0"/>
              <a:t>DILUTION METHODS </a:t>
            </a:r>
          </a:p>
        </p:txBody>
      </p:sp>
      <p:sp>
        <p:nvSpPr>
          <p:cNvPr id="3" name="Content Placeholder 2"/>
          <p:cNvSpPr>
            <a:spLocks noGrp="1"/>
          </p:cNvSpPr>
          <p:nvPr>
            <p:ph idx="1"/>
          </p:nvPr>
        </p:nvSpPr>
        <p:spPr>
          <a:xfrm>
            <a:off x="2347912" y="2057400"/>
            <a:ext cx="8915400" cy="3777622"/>
          </a:xfrm>
        </p:spPr>
        <p:txBody>
          <a:bodyPr>
            <a:normAutofit lnSpcReduction="10000"/>
          </a:bodyPr>
          <a:lstStyle/>
          <a:p>
            <a:pPr algn="just"/>
            <a:r>
              <a:rPr lang="en-US" dirty="0"/>
              <a:t>Reach Characteristics:</a:t>
            </a:r>
          </a:p>
          <a:p>
            <a:pPr lvl="1" algn="just"/>
            <a:r>
              <a:rPr lang="en-US" dirty="0"/>
              <a:t>No loss or gain of water in the reach</a:t>
            </a:r>
          </a:p>
          <a:p>
            <a:pPr lvl="1" algn="just"/>
            <a:r>
              <a:rPr lang="en-US" dirty="0"/>
              <a:t>Mixing must be complete at the sampling station</a:t>
            </a:r>
          </a:p>
          <a:p>
            <a:pPr lvl="1" algn="just"/>
            <a:r>
              <a:rPr lang="en-US" dirty="0"/>
              <a:t>Wide channels and reaches with bifurcation should be avoided</a:t>
            </a:r>
          </a:p>
          <a:p>
            <a:pPr lvl="1" algn="just"/>
            <a:r>
              <a:rPr lang="en-US" dirty="0"/>
              <a:t>Pools of dead water zones should be avoided</a:t>
            </a:r>
          </a:p>
          <a:p>
            <a:pPr lvl="1" algn="just"/>
            <a:r>
              <a:rPr lang="en-US" dirty="0"/>
              <a:t>A reach where turbulence is high is to be preferred, bends narrows and water falls are good aids for mixing.</a:t>
            </a:r>
          </a:p>
          <a:p>
            <a:pPr algn="just"/>
            <a:r>
              <a:rPr lang="en-US" dirty="0"/>
              <a:t>Common Tracers used</a:t>
            </a:r>
          </a:p>
          <a:p>
            <a:pPr lvl="1" algn="just"/>
            <a:r>
              <a:rPr lang="en-US" dirty="0"/>
              <a:t>Salt solutions</a:t>
            </a:r>
          </a:p>
          <a:p>
            <a:pPr lvl="1" algn="just"/>
            <a:r>
              <a:rPr lang="en-US" dirty="0"/>
              <a:t>Radioactive tracers</a:t>
            </a:r>
          </a:p>
          <a:p>
            <a:pPr lvl="1" algn="just"/>
            <a:r>
              <a:rPr lang="en-US" dirty="0"/>
              <a:t>Fluorescent dyes</a:t>
            </a:r>
          </a:p>
        </p:txBody>
      </p:sp>
      <p:sp>
        <p:nvSpPr>
          <p:cNvPr id="4" name="Slide Number Placeholder 3"/>
          <p:cNvSpPr>
            <a:spLocks noGrp="1"/>
          </p:cNvSpPr>
          <p:nvPr>
            <p:ph type="sldNum" sz="quarter" idx="12"/>
          </p:nvPr>
        </p:nvSpPr>
        <p:spPr/>
        <p:txBody>
          <a:bodyPr/>
          <a:lstStyle/>
          <a:p>
            <a:fld id="{D1D54810-6751-4602-BDE9-E10C028084AA}" type="slidenum">
              <a:rPr lang="en-US" smtClean="0"/>
              <a:t>26</a:t>
            </a:fld>
            <a:endParaRPr lang="en-US" dirty="0"/>
          </a:p>
        </p:txBody>
      </p:sp>
    </p:spTree>
    <p:extLst>
      <p:ext uri="{BB962C8B-B14F-4D97-AF65-F5344CB8AC3E}">
        <p14:creationId xmlns:p14="http://schemas.microsoft.com/office/powerpoint/2010/main" val="386752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 FOR DISCHARGE MEASUREMENT</a:t>
            </a:r>
          </a:p>
        </p:txBody>
      </p:sp>
      <p:sp>
        <p:nvSpPr>
          <p:cNvPr id="3" name="Content Placeholder 2"/>
          <p:cNvSpPr>
            <a:spLocks noGrp="1"/>
          </p:cNvSpPr>
          <p:nvPr>
            <p:ph idx="1"/>
          </p:nvPr>
        </p:nvSpPr>
        <p:spPr/>
        <p:txBody>
          <a:bodyPr/>
          <a:lstStyle/>
          <a:p>
            <a:r>
              <a:rPr lang="en-US" dirty="0"/>
              <a:t>Injection methods:</a:t>
            </a:r>
          </a:p>
          <a:p>
            <a:pPr lvl="1"/>
            <a:r>
              <a:rPr lang="en-US" dirty="0"/>
              <a:t>Sudden Injection</a:t>
            </a:r>
          </a:p>
          <a:p>
            <a:pPr lvl="1"/>
            <a:r>
              <a:rPr lang="en-US" dirty="0"/>
              <a:t>Constant rate of injection</a:t>
            </a:r>
          </a:p>
          <a:p>
            <a:r>
              <a:rPr lang="en-US" dirty="0"/>
              <a:t>Sudden Injection</a:t>
            </a:r>
          </a:p>
          <a:p>
            <a:pPr lvl="1"/>
            <a:r>
              <a:rPr lang="en-US" dirty="0"/>
              <a:t>In this method a known volume V of the dozing solution or tracer is added to the stream as rapidly as possible</a:t>
            </a:r>
          </a:p>
          <a:p>
            <a:pPr lvl="1"/>
            <a:r>
              <a:rPr lang="en-US" dirty="0"/>
              <a:t>Sample are then taken at regular intervals of time and chemical concentration</a:t>
            </a:r>
          </a:p>
          <a:p>
            <a:pPr lvl="1"/>
            <a:r>
              <a:rPr lang="en-US" dirty="0"/>
              <a:t>A curve is plotted between time and concertation called as Time-concentration curve</a:t>
            </a:r>
          </a:p>
          <a:p>
            <a:endParaRPr lang="en-US" dirty="0"/>
          </a:p>
        </p:txBody>
      </p:sp>
      <p:sp>
        <p:nvSpPr>
          <p:cNvPr id="4" name="Slide Number Placeholder 3"/>
          <p:cNvSpPr>
            <a:spLocks noGrp="1"/>
          </p:cNvSpPr>
          <p:nvPr>
            <p:ph type="sldNum" sz="quarter" idx="12"/>
          </p:nvPr>
        </p:nvSpPr>
        <p:spPr/>
        <p:txBody>
          <a:bodyPr/>
          <a:lstStyle/>
          <a:p>
            <a:fld id="{D1D54810-6751-4602-BDE9-E10C028084AA}" type="slidenum">
              <a:rPr lang="en-US" smtClean="0"/>
              <a:t>27</a:t>
            </a:fld>
            <a:endParaRPr lang="en-US" dirty="0"/>
          </a:p>
        </p:txBody>
      </p:sp>
    </p:spTree>
    <p:extLst>
      <p:ext uri="{BB962C8B-B14F-4D97-AF65-F5344CB8AC3E}">
        <p14:creationId xmlns:p14="http://schemas.microsoft.com/office/powerpoint/2010/main" val="397371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 FOR DISCHARGE MEASUREMENT</a:t>
            </a:r>
          </a:p>
        </p:txBody>
      </p:sp>
      <p:sp>
        <p:nvSpPr>
          <p:cNvPr id="3" name="Content Placeholder 2"/>
          <p:cNvSpPr>
            <a:spLocks noGrp="1"/>
          </p:cNvSpPr>
          <p:nvPr>
            <p:ph idx="1"/>
          </p:nvPr>
        </p:nvSpPr>
        <p:spPr>
          <a:xfrm>
            <a:off x="2204899" y="2102413"/>
            <a:ext cx="8915400" cy="3777622"/>
          </a:xfrm>
        </p:spPr>
        <p:txBody>
          <a:bodyPr/>
          <a:lstStyle/>
          <a:p>
            <a:r>
              <a:rPr lang="en-US" dirty="0"/>
              <a:t>Sudden Injection</a:t>
            </a:r>
          </a:p>
          <a:p>
            <a:endParaRPr lang="en-US" dirty="0"/>
          </a:p>
        </p:txBody>
      </p:sp>
      <p:grpSp>
        <p:nvGrpSpPr>
          <p:cNvPr id="33" name="Group 32"/>
          <p:cNvGrpSpPr/>
          <p:nvPr/>
        </p:nvGrpSpPr>
        <p:grpSpPr>
          <a:xfrm>
            <a:off x="3080478" y="2584174"/>
            <a:ext cx="7044183" cy="3836541"/>
            <a:chOff x="3080478" y="2584174"/>
            <a:chExt cx="7044183" cy="3836541"/>
          </a:xfrm>
        </p:grpSpPr>
        <p:cxnSp>
          <p:nvCxnSpPr>
            <p:cNvPr id="7" name="Straight Connector 6"/>
            <p:cNvCxnSpPr/>
            <p:nvPr/>
          </p:nvCxnSpPr>
          <p:spPr>
            <a:xfrm>
              <a:off x="4539532" y="3211001"/>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39532" y="5497001"/>
              <a:ext cx="524057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5133892" y="3439601"/>
              <a:ext cx="2514600" cy="2057400"/>
            </a:xfrm>
            <a:custGeom>
              <a:avLst/>
              <a:gdLst>
                <a:gd name="connsiteX0" fmla="*/ 0 w 2514600"/>
                <a:gd name="connsiteY0" fmla="*/ 2057400 h 2057400"/>
                <a:gd name="connsiteX1" fmla="*/ 1143000 w 2514600"/>
                <a:gd name="connsiteY1" fmla="*/ 0 h 2057400"/>
                <a:gd name="connsiteX2" fmla="*/ 2514600 w 2514600"/>
                <a:gd name="connsiteY2" fmla="*/ 2057400 h 2057400"/>
              </a:gdLst>
              <a:ahLst/>
              <a:cxnLst>
                <a:cxn ang="0">
                  <a:pos x="connsiteX0" y="connsiteY0"/>
                </a:cxn>
                <a:cxn ang="0">
                  <a:pos x="connsiteX1" y="connsiteY1"/>
                </a:cxn>
                <a:cxn ang="0">
                  <a:pos x="connsiteX2" y="connsiteY2"/>
                </a:cxn>
              </a:cxnLst>
              <a:rect l="l" t="t" r="r" b="b"/>
              <a:pathLst>
                <a:path w="2514600" h="2057400">
                  <a:moveTo>
                    <a:pt x="0" y="2057400"/>
                  </a:moveTo>
                  <a:cubicBezTo>
                    <a:pt x="361950" y="1028700"/>
                    <a:pt x="723900" y="0"/>
                    <a:pt x="1143000" y="0"/>
                  </a:cubicBezTo>
                  <a:cubicBezTo>
                    <a:pt x="1562100" y="0"/>
                    <a:pt x="2038350" y="1028700"/>
                    <a:pt x="2514600" y="2057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5133892" y="3058601"/>
              <a:ext cx="0" cy="24384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648492" y="3073841"/>
              <a:ext cx="0" cy="24384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33892" y="3073841"/>
              <a:ext cx="2514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926372" y="4948361"/>
              <a:ext cx="335280" cy="1203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167742" y="5497001"/>
                  <a:ext cx="1876989" cy="9237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𝐴𝑟𝑒𝑎</m:t>
                        </m:r>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0</m:t>
                            </m:r>
                          </m:sub>
                          <m:sup>
                            <m:r>
                              <a:rPr lang="en-US" b="0" i="1" smtClean="0">
                                <a:latin typeface="Cambria Math" panose="02040503050406030204" pitchFamily="18" charset="0"/>
                              </a:rPr>
                              <m:t>𝑡</m:t>
                            </m:r>
                          </m:sup>
                          <m:e>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𝑑𝑡</m:t>
                            </m:r>
                          </m:e>
                        </m:nary>
                        <m:r>
                          <a:rPr lang="en-US" b="0" i="1" smtClean="0">
                            <a:latin typeface="Cambria Math" panose="02040503050406030204" pitchFamily="18" charset="0"/>
                          </a:rPr>
                          <m:t> </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6167742" y="5497001"/>
                  <a:ext cx="1876989" cy="923714"/>
                </a:xfrm>
                <a:prstGeom prst="rect">
                  <a:avLst/>
                </a:prstGeom>
                <a:blipFill rotWithShape="0">
                  <a:blip r:embed="rId2"/>
                  <a:stretch>
                    <a:fillRect/>
                  </a:stretch>
                </a:blipFill>
              </p:spPr>
              <p:txBody>
                <a:bodyPr/>
                <a:lstStyle/>
                <a:p>
                  <a:r>
                    <a:rPr lang="en-US">
                      <a:noFill/>
                    </a:rPr>
                    <a:t> </a:t>
                  </a:r>
                </a:p>
              </p:txBody>
            </p:sp>
          </mc:Fallback>
        </mc:AlternateContent>
        <p:sp>
          <p:nvSpPr>
            <p:cNvPr id="21" name="TextBox 20"/>
            <p:cNvSpPr txBox="1"/>
            <p:nvPr/>
          </p:nvSpPr>
          <p:spPr>
            <a:xfrm>
              <a:off x="7994995" y="5550341"/>
              <a:ext cx="582211" cy="307777"/>
            </a:xfrm>
            <a:prstGeom prst="rect">
              <a:avLst/>
            </a:prstGeom>
            <a:noFill/>
          </p:spPr>
          <p:txBody>
            <a:bodyPr wrap="none" rtlCol="0">
              <a:spAutoFit/>
            </a:bodyPr>
            <a:lstStyle/>
            <a:p>
              <a:r>
                <a:rPr lang="en-US" sz="1400" dirty="0"/>
                <a:t>Time</a:t>
              </a:r>
            </a:p>
          </p:txBody>
        </p:sp>
        <p:sp>
          <p:nvSpPr>
            <p:cNvPr id="23" name="TextBox 22"/>
            <p:cNvSpPr txBox="1"/>
            <p:nvPr/>
          </p:nvSpPr>
          <p:spPr>
            <a:xfrm>
              <a:off x="3080478" y="4120768"/>
              <a:ext cx="1459054" cy="307777"/>
            </a:xfrm>
            <a:prstGeom prst="rect">
              <a:avLst/>
            </a:prstGeom>
            <a:noFill/>
          </p:spPr>
          <p:txBody>
            <a:bodyPr wrap="none" rtlCol="0">
              <a:spAutoFit/>
            </a:bodyPr>
            <a:lstStyle/>
            <a:p>
              <a:r>
                <a:rPr lang="en-US" sz="1400" dirty="0"/>
                <a:t>Concentration</a:t>
              </a:r>
            </a:p>
          </p:txBody>
        </p:sp>
        <p:cxnSp>
          <p:nvCxnSpPr>
            <p:cNvPr id="25" name="Straight Arrow Connector 24"/>
            <p:cNvCxnSpPr>
              <a:stCxn id="23" idx="0"/>
            </p:cNvCxnSpPr>
            <p:nvPr/>
          </p:nvCxnSpPr>
          <p:spPr>
            <a:xfrm flipV="1">
              <a:off x="3810005" y="3439601"/>
              <a:ext cx="0" cy="681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3"/>
            </p:cNvCxnSpPr>
            <p:nvPr/>
          </p:nvCxnSpPr>
          <p:spPr>
            <a:xfrm flipV="1">
              <a:off x="8577206" y="5704229"/>
              <a:ext cx="45812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539532" y="2584174"/>
              <a:ext cx="0" cy="626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780104" y="5497001"/>
              <a:ext cx="344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D1D54810-6751-4602-BDE9-E10C028084AA}" type="slidenum">
              <a:rPr lang="en-US" smtClean="0"/>
              <a:t>28</a:t>
            </a:fld>
            <a:endParaRPr lang="en-US" dirty="0"/>
          </a:p>
        </p:txBody>
      </p:sp>
    </p:spTree>
    <p:extLst>
      <p:ext uri="{BB962C8B-B14F-4D97-AF65-F5344CB8AC3E}">
        <p14:creationId xmlns:p14="http://schemas.microsoft.com/office/powerpoint/2010/main" val="276793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 FOR DISCHARGE MEASUREMENT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04899" y="2102412"/>
                <a:ext cx="8915400" cy="4603187"/>
              </a:xfrm>
            </p:spPr>
            <p:txBody>
              <a:bodyPr>
                <a:normAutofit lnSpcReduction="10000"/>
              </a:bodyPr>
              <a:lstStyle/>
              <a:p>
                <a:r>
                  <a:rPr lang="en-US" dirty="0"/>
                  <a:t>Sudden Injection</a:t>
                </a:r>
              </a:p>
              <a:p>
                <a:pPr marL="457200" lvl="1" indent="0">
                  <a:buNone/>
                </a:pPr>
                <a:r>
                  <a:rPr lang="en-US" dirty="0"/>
                  <a:t>Q= rate of flow of stream</a:t>
                </a:r>
              </a:p>
              <a:p>
                <a:pPr marL="457200" lvl="1" indent="0">
                  <a:buNone/>
                </a:pPr>
                <a:r>
                  <a:rPr lang="en-US" dirty="0"/>
                  <a:t>C</a:t>
                </a:r>
                <a:r>
                  <a:rPr lang="en-US" baseline="-25000" dirty="0"/>
                  <a:t>0</a:t>
                </a:r>
                <a:r>
                  <a:rPr lang="en-US" dirty="0"/>
                  <a:t>=concentration of chemical in dozing solution</a:t>
                </a:r>
              </a:p>
              <a:p>
                <a:pPr marL="457200" lvl="1" indent="0">
                  <a:buNone/>
                </a:pPr>
                <a:r>
                  <a:rPr lang="en-US" dirty="0"/>
                  <a:t>C</a:t>
                </a:r>
                <a:r>
                  <a:rPr lang="en-US" baseline="-25000" dirty="0"/>
                  <a:t>1</a:t>
                </a:r>
                <a:r>
                  <a:rPr lang="en-US" dirty="0"/>
                  <a:t>=concentration of chemical occurring naturally in stream water</a:t>
                </a:r>
              </a:p>
              <a:p>
                <a:pPr marL="457200" lvl="1" indent="0">
                  <a:buNone/>
                </a:pPr>
                <a:r>
                  <a:rPr lang="en-US" dirty="0"/>
                  <a:t>C</a:t>
                </a:r>
                <a:r>
                  <a:rPr lang="en-US" baseline="-25000" dirty="0"/>
                  <a:t>2</a:t>
                </a:r>
                <a:r>
                  <a:rPr lang="en-US" dirty="0"/>
                  <a:t>=concentration of chemical in water at sampling point</a:t>
                </a:r>
              </a:p>
              <a:p>
                <a:pPr marL="457200" lvl="1" indent="0">
                  <a:buNone/>
                </a:pPr>
                <a:r>
                  <a:rPr lang="en-US" dirty="0"/>
                  <a:t>V= Volume of injected dozing solution</a:t>
                </a:r>
              </a:p>
              <a:p>
                <a:pPr marL="457200" lvl="1" indent="0">
                  <a:buNone/>
                </a:pPr>
                <a:r>
                  <a:rPr lang="en-US" dirty="0"/>
                  <a:t>According to continuity equation</a:t>
                </a:r>
              </a:p>
              <a:p>
                <a:pPr marL="457200" lvl="1" indent="0">
                  <a:buNone/>
                </a:pPr>
                <a:r>
                  <a:rPr lang="en-US" dirty="0">
                    <a:latin typeface="Cambria Math" panose="02040503050406030204" pitchFamily="18" charset="0"/>
                    <a:ea typeface="Cambria Math" panose="02040503050406030204" pitchFamily="18" charset="0"/>
                  </a:rPr>
                  <a:t> (C</a:t>
                </a:r>
                <a:r>
                  <a:rPr lang="en-US" baseline="-25000" dirty="0">
                    <a:latin typeface="Cambria Math" panose="02040503050406030204" pitchFamily="18" charset="0"/>
                    <a:ea typeface="Cambria Math" panose="02040503050406030204" pitchFamily="18" charset="0"/>
                  </a:rPr>
                  <a:t>o</a:t>
                </a:r>
                <a:r>
                  <a:rPr lang="en-US" dirty="0">
                    <a:latin typeface="Cambria Math" panose="02040503050406030204" pitchFamily="18" charset="0"/>
                    <a:ea typeface="Cambria Math" panose="02040503050406030204" pitchFamily="18" charset="0"/>
                  </a:rPr>
                  <a:t> – C</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).V = Q </a:t>
                </a:r>
                <a14:m>
                  <m:oMath xmlns:m="http://schemas.openxmlformats.org/officeDocument/2006/math">
                    <m:nary>
                      <m:naryPr>
                        <m:limLoc m:val="undOvr"/>
                        <m:ctrlPr>
                          <a:rPr lang="en-US" sz="1800" i="1">
                            <a:latin typeface="Cambria Math" panose="02040503050406030204" pitchFamily="18" charset="0"/>
                          </a:rPr>
                        </m:ctrlPr>
                      </m:naryPr>
                      <m:sub>
                        <m:r>
                          <m:rPr>
                            <m:brk m:alnAt="24"/>
                          </m:rPr>
                          <a:rPr lang="en-US" sz="1800" i="1">
                            <a:latin typeface="Cambria Math" panose="02040503050406030204" pitchFamily="18" charset="0"/>
                          </a:rPr>
                          <m:t>0</m:t>
                        </m:r>
                      </m:sub>
                      <m:sup>
                        <m:r>
                          <a:rPr lang="en-US" sz="1800" i="1">
                            <a:latin typeface="Cambria Math" panose="02040503050406030204" pitchFamily="18" charset="0"/>
                          </a:rPr>
                          <m:t>𝑡</m:t>
                        </m:r>
                      </m:sup>
                      <m:e>
                        <m:sSub>
                          <m:sSubPr>
                            <m:ctrlPr>
                              <a:rPr lang="en-US" sz="1800" i="1">
                                <a:latin typeface="Cambria Math" panose="02040503050406030204" pitchFamily="18" charset="0"/>
                              </a:rPr>
                            </m:ctrlPr>
                          </m:sSubPr>
                          <m:e>
                            <m:r>
                              <a:rPr lang="en-US" sz="1800" b="0" i="1" smtClean="0">
                                <a:latin typeface="Cambria Math" panose="02040503050406030204" pitchFamily="18" charset="0"/>
                              </a:rPr>
                              <m:t>(</m:t>
                            </m:r>
                            <m:r>
                              <a:rPr lang="en-US" sz="1800" i="1">
                                <a:latin typeface="Cambria Math" panose="02040503050406030204" pitchFamily="18" charset="0"/>
                              </a:rPr>
                              <m:t>𝐶</m:t>
                            </m:r>
                          </m:e>
                          <m:sub>
                            <m:r>
                              <a:rPr lang="en-US" sz="1800" i="1">
                                <a:latin typeface="Cambria Math" panose="02040503050406030204" pitchFamily="18" charset="0"/>
                              </a:rPr>
                              <m:t>2</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r>
                          <a:rPr lang="en-US" sz="1800" i="1">
                            <a:latin typeface="Cambria Math" panose="02040503050406030204" pitchFamily="18" charset="0"/>
                          </a:rPr>
                          <m:t>.</m:t>
                        </m:r>
                        <m:r>
                          <a:rPr lang="en-US" sz="1800" i="1">
                            <a:latin typeface="Cambria Math" panose="02040503050406030204" pitchFamily="18" charset="0"/>
                          </a:rPr>
                          <m:t>𝑑𝑡</m:t>
                        </m:r>
                      </m:e>
                    </m:nary>
                  </m:oMath>
                </a14:m>
                <a:endParaRPr lang="en-US" dirty="0"/>
              </a:p>
              <a:p>
                <a:pPr marL="457200" lvl="1" indent="0">
                  <a:buNone/>
                </a:pPr>
                <a:r>
                  <a:rPr lang="en-US" dirty="0">
                    <a:latin typeface="Cambria Math" panose="02040503050406030204" pitchFamily="18" charset="0"/>
                    <a:ea typeface="Cambria Math" panose="02040503050406030204" pitchFamily="18" charset="0"/>
                  </a:rPr>
                  <a:t>Q = </a:t>
                </a:r>
                <a14:m>
                  <m:oMath xmlns:m="http://schemas.openxmlformats.org/officeDocument/2006/math">
                    <m:f>
                      <m:fPr>
                        <m:ctrlPr>
                          <a:rPr lang="en-US" sz="1800" i="1">
                            <a:latin typeface="Cambria Math" panose="02040503050406030204" pitchFamily="18" charset="0"/>
                            <a:ea typeface="Cambria Math" panose="02040503050406030204" pitchFamily="18" charset="0"/>
                          </a:rPr>
                        </m:ctrlPr>
                      </m:fPr>
                      <m:num>
                        <m:r>
                          <m:rPr>
                            <m:nor/>
                          </m:rPr>
                          <a:rPr lang="en-US" sz="1800" dirty="0">
                            <a:latin typeface="Cambria Math" panose="02040503050406030204" pitchFamily="18" charset="0"/>
                            <a:ea typeface="Cambria Math" panose="02040503050406030204" pitchFamily="18" charset="0"/>
                          </a:rPr>
                          <m:t>V</m:t>
                        </m:r>
                        <m:r>
                          <m:rPr>
                            <m:nor/>
                          </m:rPr>
                          <a:rPr lang="en-US" sz="1800" dirty="0">
                            <a:latin typeface="Cambria Math" panose="02040503050406030204" pitchFamily="18" charset="0"/>
                            <a:ea typeface="Cambria Math" panose="02040503050406030204" pitchFamily="18" charset="0"/>
                          </a:rPr>
                          <m:t> . (</m:t>
                        </m:r>
                        <m:r>
                          <m:rPr>
                            <m:nor/>
                          </m:rPr>
                          <a:rPr lang="en-US" sz="1800" dirty="0">
                            <a:latin typeface="Cambria Math" panose="02040503050406030204" pitchFamily="18" charset="0"/>
                            <a:ea typeface="Cambria Math" panose="02040503050406030204" pitchFamily="18" charset="0"/>
                          </a:rPr>
                          <m:t>Co</m:t>
                        </m:r>
                        <m:r>
                          <m:rPr>
                            <m:nor/>
                          </m:rPr>
                          <a:rPr lang="en-US" sz="1800" dirty="0">
                            <a:latin typeface="Cambria Math" panose="02040503050406030204" pitchFamily="18" charset="0"/>
                            <a:ea typeface="Cambria Math" panose="02040503050406030204" pitchFamily="18" charset="0"/>
                          </a:rPr>
                          <m:t> – </m:t>
                        </m:r>
                        <m:r>
                          <m:rPr>
                            <m:nor/>
                          </m:rPr>
                          <a:rPr lang="en-US" sz="1800" dirty="0">
                            <a:latin typeface="Cambria Math" panose="02040503050406030204" pitchFamily="18" charset="0"/>
                            <a:ea typeface="Cambria Math" panose="02040503050406030204" pitchFamily="18" charset="0"/>
                          </a:rPr>
                          <m:t>C</m:t>
                        </m:r>
                        <m:r>
                          <m:rPr>
                            <m:nor/>
                          </m:rPr>
                          <a:rPr lang="en-US" sz="1800" dirty="0">
                            <a:latin typeface="Cambria Math" panose="02040503050406030204" pitchFamily="18" charset="0"/>
                            <a:ea typeface="Cambria Math" panose="02040503050406030204" pitchFamily="18" charset="0"/>
                          </a:rPr>
                          <m:t>1)</m:t>
                        </m:r>
                      </m:num>
                      <m:den>
                        <m:nary>
                          <m:naryPr>
                            <m:limLoc m:val="undOvr"/>
                            <m:ctrlPr>
                              <a:rPr lang="en-US" sz="1800" i="1">
                                <a:latin typeface="Cambria Math" panose="02040503050406030204" pitchFamily="18" charset="0"/>
                                <a:ea typeface="Cambria Math" panose="02040503050406030204" pitchFamily="18" charset="0"/>
                              </a:rPr>
                            </m:ctrlPr>
                          </m:naryPr>
                          <m:sub>
                            <m:r>
                              <m:rPr>
                                <m:brk m:alnAt="24"/>
                              </m:rPr>
                              <a:rPr lang="en-US" sz="1800">
                                <a:latin typeface="Cambria Math" panose="02040503050406030204" pitchFamily="18" charset="0"/>
                                <a:ea typeface="Cambria Math" panose="02040503050406030204" pitchFamily="18" charset="0"/>
                              </a:rPr>
                              <m:t>0</m:t>
                            </m:r>
                          </m:sub>
                          <m:sup>
                            <m:r>
                              <a:rPr lang="en-US" sz="1800">
                                <a:latin typeface="Cambria Math" panose="02040503050406030204" pitchFamily="18" charset="0"/>
                                <a:ea typeface="Cambria Math" panose="02040503050406030204" pitchFamily="18" charset="0"/>
                              </a:rPr>
                              <m:t>𝑡</m:t>
                            </m:r>
                          </m:sup>
                          <m:e>
                            <m:sSub>
                              <m:sSubPr>
                                <m:ctrlPr>
                                  <a:rPr lang="en-US" sz="1800" i="1">
                                    <a:latin typeface="Cambria Math" panose="02040503050406030204" pitchFamily="18" charset="0"/>
                                    <a:ea typeface="Cambria Math" panose="02040503050406030204" pitchFamily="18" charset="0"/>
                                  </a:rPr>
                                </m:ctrlPr>
                              </m:sSubPr>
                              <m:e>
                                <m:r>
                                  <a:rPr lang="en-US" sz="1800">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𝐶</m:t>
                                </m:r>
                              </m:e>
                              <m:sub>
                                <m:r>
                                  <a:rPr lang="en-US" sz="1800">
                                    <a:latin typeface="Cambria Math" panose="02040503050406030204" pitchFamily="18" charset="0"/>
                                    <a:ea typeface="Cambria Math" panose="02040503050406030204" pitchFamily="18" charset="0"/>
                                  </a:rPr>
                                  <m:t>2</m:t>
                                </m:r>
                              </m:sub>
                            </m:sSub>
                            <m:r>
                              <a:rPr lang="en-US" sz="180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a:latin typeface="Cambria Math" panose="02040503050406030204" pitchFamily="18" charset="0"/>
                                    <a:ea typeface="Cambria Math" panose="02040503050406030204" pitchFamily="18" charset="0"/>
                                  </a:rPr>
                                  <m:t>𝐶</m:t>
                                </m:r>
                              </m:e>
                              <m:sub>
                                <m:r>
                                  <a:rPr lang="en-US" sz="1800">
                                    <a:latin typeface="Cambria Math" panose="02040503050406030204" pitchFamily="18" charset="0"/>
                                    <a:ea typeface="Cambria Math" panose="02040503050406030204" pitchFamily="18" charset="0"/>
                                  </a:rPr>
                                  <m:t>1</m:t>
                                </m:r>
                              </m:sub>
                            </m:sSub>
                            <m:r>
                              <a:rPr lang="en-US" sz="1800">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𝑑𝑡</m:t>
                            </m:r>
                          </m:e>
                        </m:nary>
                      </m:den>
                    </m:f>
                  </m:oMath>
                </a14:m>
                <a:endParaRPr lang="en-US" dirty="0">
                  <a:latin typeface="Cambria Math" panose="02040503050406030204" pitchFamily="18" charset="0"/>
                  <a:ea typeface="Cambria Math" panose="02040503050406030204" pitchFamily="18" charset="0"/>
                </a:endParaRPr>
              </a:p>
              <a:p>
                <a:pPr marL="457200" lvl="1" indent="0">
                  <a:buNone/>
                </a:pPr>
                <a:r>
                  <a:rPr lang="en-US" dirty="0"/>
                  <a:t>As C</a:t>
                </a:r>
                <a:r>
                  <a:rPr lang="en-US" baseline="-25000" dirty="0"/>
                  <a:t>o</a:t>
                </a:r>
                <a:r>
                  <a:rPr lang="en-US" dirty="0"/>
                  <a:t> &gt;&gt; C</a:t>
                </a:r>
                <a:r>
                  <a:rPr lang="en-US" baseline="-25000" dirty="0"/>
                  <a:t>2</a:t>
                </a:r>
                <a:r>
                  <a:rPr lang="en-US" dirty="0"/>
                  <a:t> &gt; C</a:t>
                </a:r>
                <a:r>
                  <a:rPr lang="en-US" baseline="-25000" dirty="0"/>
                  <a:t>1</a:t>
                </a:r>
                <a:endParaRPr lang="en-US" dirty="0"/>
              </a:p>
              <a:p>
                <a:pPr marL="457200" lvl="1" indent="0">
                  <a:buNone/>
                </a:pPr>
                <a:r>
                  <a:rPr lang="en-US" dirty="0"/>
                  <a:t>Therefore      </a:t>
                </a:r>
                <a:r>
                  <a:rPr lang="en-US" dirty="0">
                    <a:latin typeface="Cambria Math" panose="02040503050406030204" pitchFamily="18" charset="0"/>
                    <a:ea typeface="Cambria Math" panose="02040503050406030204" pitchFamily="18" charset="0"/>
                  </a:rPr>
                  <a:t>Q =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m:rPr>
                            <m:nor/>
                          </m:rPr>
                          <a:rPr lang="en-US" dirty="0">
                            <a:latin typeface="Cambria Math" panose="02040503050406030204" pitchFamily="18" charset="0"/>
                            <a:ea typeface="Cambria Math" panose="02040503050406030204" pitchFamily="18" charset="0"/>
                          </a:rPr>
                          <m:t>V</m:t>
                        </m:r>
                        <m:r>
                          <m:rPr>
                            <m:nor/>
                          </m:rPr>
                          <a:rPr lang="en-US" dirty="0">
                            <a:latin typeface="Cambria Math" panose="02040503050406030204" pitchFamily="18" charset="0"/>
                            <a:ea typeface="Cambria Math" panose="02040503050406030204" pitchFamily="18" charset="0"/>
                          </a:rPr>
                          <m:t> .</m:t>
                        </m:r>
                        <m:r>
                          <m:rPr>
                            <m:nor/>
                          </m:rPr>
                          <a:rPr lang="en-US" dirty="0">
                            <a:latin typeface="Cambria Math" panose="02040503050406030204" pitchFamily="18" charset="0"/>
                            <a:ea typeface="Cambria Math" panose="02040503050406030204" pitchFamily="18" charset="0"/>
                          </a:rPr>
                          <m:t>Co</m:t>
                        </m:r>
                      </m:num>
                      <m:den>
                        <m:nary>
                          <m:naryPr>
                            <m:limLoc m:val="undOvr"/>
                            <m:ctrlPr>
                              <a:rPr lang="en-US" i="1">
                                <a:latin typeface="Cambria Math" panose="02040503050406030204" pitchFamily="18" charset="0"/>
                                <a:ea typeface="Cambria Math" panose="02040503050406030204" pitchFamily="18" charset="0"/>
                              </a:rPr>
                            </m:ctrlPr>
                          </m:naryPr>
                          <m:sub>
                            <m:r>
                              <m:rPr>
                                <m:brk m:alnAt="24"/>
                              </m:rPr>
                              <a:rPr lang="en-US">
                                <a:latin typeface="Cambria Math" panose="02040503050406030204" pitchFamily="18" charset="0"/>
                                <a:ea typeface="Cambria Math" panose="02040503050406030204" pitchFamily="18" charset="0"/>
                              </a:rPr>
                              <m:t>0</m:t>
                            </m:r>
                          </m:sub>
                          <m:sup>
                            <m:r>
                              <a:rPr lang="en-US">
                                <a:latin typeface="Cambria Math" panose="02040503050406030204" pitchFamily="18" charset="0"/>
                                <a:ea typeface="Cambria Math" panose="02040503050406030204" pitchFamily="18" charset="0"/>
                              </a:rPr>
                              <m:t>𝑡</m:t>
                            </m:r>
                          </m:sup>
                          <m:e>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𝐶</m:t>
                                </m:r>
                              </m:e>
                              <m:sub>
                                <m:r>
                                  <a:rPr lang="en-US">
                                    <a:latin typeface="Cambria Math" panose="02040503050406030204" pitchFamily="18" charset="0"/>
                                    <a:ea typeface="Cambria Math" panose="02040503050406030204" pitchFamily="18" charset="0"/>
                                  </a:rPr>
                                  <m:t>2</m:t>
                                </m:r>
                              </m:sub>
                            </m:sSub>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𝑑𝑡</m:t>
                            </m:r>
                          </m:e>
                        </m:nary>
                      </m:den>
                    </m:f>
                  </m:oMath>
                </a14:m>
                <a:endParaRPr lang="en-US" dirty="0">
                  <a:latin typeface="Cambria Math" panose="02040503050406030204" pitchFamily="18" charset="0"/>
                  <a:ea typeface="Cambria Math" panose="02040503050406030204" pitchFamily="18" charset="0"/>
                </a:endParaRPr>
              </a:p>
              <a:p>
                <a:pPr marL="457200" lvl="1" indent="0">
                  <a:buNone/>
                </a:pPr>
                <a:endParaRPr lang="en-US" dirty="0">
                  <a:latin typeface="Cambria Math" panose="02040503050406030204" pitchFamily="18" charset="0"/>
                  <a:ea typeface="Cambria Math" panose="02040503050406030204" pitchFamily="18" charset="0"/>
                </a:endParaRPr>
              </a:p>
              <a:p>
                <a:pPr marL="457200" lvl="1" indent="0">
                  <a:buNone/>
                </a:pPr>
                <a:endParaRPr lang="en-US" dirty="0"/>
              </a:p>
              <a:p>
                <a:pPr marL="457200" lvl="1" indent="0">
                  <a:buNone/>
                </a:pPr>
                <a:endParaRPr lang="en-US" dirty="0"/>
              </a:p>
              <a:p>
                <a:pPr marL="45720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04899" y="2102412"/>
                <a:ext cx="8915400" cy="4603187"/>
              </a:xfrm>
              <a:blipFill rotWithShape="0">
                <a:blip r:embed="rId2"/>
                <a:stretch>
                  <a:fillRect l="-479" t="-1457" b="-6358"/>
                </a:stretch>
              </a:blipFill>
            </p:spPr>
            <p:txBody>
              <a:bodyPr/>
              <a:lstStyle/>
              <a:p>
                <a:r>
                  <a:rPr lang="en-US">
                    <a:noFill/>
                  </a:rPr>
                  <a:t> </a:t>
                </a:r>
              </a:p>
            </p:txBody>
          </p:sp>
        </mc:Fallback>
      </mc:AlternateContent>
      <p:sp>
        <p:nvSpPr>
          <p:cNvPr id="4" name="TextBox 3"/>
          <p:cNvSpPr txBox="1"/>
          <p:nvPr/>
        </p:nvSpPr>
        <p:spPr>
          <a:xfrm>
            <a:off x="7610134" y="4404005"/>
            <a:ext cx="169309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C</a:t>
            </a:r>
            <a:r>
              <a:rPr lang="en-US" baseline="-25000" dirty="0"/>
              <a:t>o</a:t>
            </a:r>
            <a:r>
              <a:rPr lang="en-US" dirty="0"/>
              <a:t> &gt;&gt; C</a:t>
            </a:r>
            <a:r>
              <a:rPr lang="en-US" baseline="-25000" dirty="0"/>
              <a:t>2</a:t>
            </a:r>
            <a:r>
              <a:rPr lang="en-US" dirty="0"/>
              <a:t> &gt; C</a:t>
            </a:r>
            <a:r>
              <a:rPr lang="en-US" baseline="-25000" dirty="0"/>
              <a:t>1</a:t>
            </a:r>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6662599" y="5642775"/>
                <a:ext cx="3588162" cy="9237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𝐴𝑟𝑒𝑎</m:t>
                      </m:r>
                      <m:r>
                        <a:rPr lang="en-US" b="0" i="1" smtClean="0">
                          <a:latin typeface="Cambria Math" panose="02040503050406030204" pitchFamily="18" charset="0"/>
                        </a:rPr>
                        <m:t> </m:t>
                      </m:r>
                      <m:r>
                        <a:rPr lang="en-US" b="0" i="1" smtClean="0">
                          <a:latin typeface="Cambria Math" panose="02040503050406030204" pitchFamily="18" charset="0"/>
                        </a:rPr>
                        <m:t>𝑢𝑛𝑑𝑒𝑟</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𝑐𝑢𝑟𝑣𝑒</m:t>
                      </m:r>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0</m:t>
                          </m:r>
                        </m:sub>
                        <m:sup>
                          <m:r>
                            <a:rPr lang="en-US" b="0" i="1" smtClean="0">
                              <a:latin typeface="Cambria Math" panose="02040503050406030204" pitchFamily="18" charset="0"/>
                            </a:rPr>
                            <m:t>𝑡</m:t>
                          </m:r>
                        </m:sup>
                        <m:e>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𝑑𝑡</m:t>
                          </m:r>
                        </m:e>
                      </m:nary>
                      <m:r>
                        <a:rPr lang="en-US" b="0" i="1" smtClean="0">
                          <a:latin typeface="Cambria Math" panose="02040503050406030204" pitchFamily="18" charset="0"/>
                        </a:rPr>
                        <m:t> </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662599" y="5642775"/>
                <a:ext cx="3588162" cy="923714"/>
              </a:xfrm>
              <a:prstGeom prst="rect">
                <a:avLst/>
              </a:prstGeom>
              <a:blipFill rotWithShape="0">
                <a:blip r:embed="rId4"/>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a:off x="6183311" y="1651001"/>
            <a:ext cx="6004925" cy="1123438"/>
          </a:xfrm>
          <a:prstGeom prst="rect">
            <a:avLst/>
          </a:prstGeom>
        </p:spPr>
      </p:pic>
      <p:sp>
        <p:nvSpPr>
          <p:cNvPr id="6" name="Slide Number Placeholder 5"/>
          <p:cNvSpPr>
            <a:spLocks noGrp="1"/>
          </p:cNvSpPr>
          <p:nvPr>
            <p:ph type="sldNum" sz="quarter" idx="12"/>
          </p:nvPr>
        </p:nvSpPr>
        <p:spPr/>
        <p:txBody>
          <a:bodyPr/>
          <a:lstStyle/>
          <a:p>
            <a:fld id="{D1D54810-6751-4602-BDE9-E10C028084AA}" type="slidenum">
              <a:rPr lang="en-US" smtClean="0"/>
              <a:t>29</a:t>
            </a:fld>
            <a:endParaRPr lang="en-US" dirty="0"/>
          </a:p>
        </p:txBody>
      </p:sp>
    </p:spTree>
    <p:extLst>
      <p:ext uri="{BB962C8B-B14F-4D97-AF65-F5344CB8AC3E}">
        <p14:creationId xmlns:p14="http://schemas.microsoft.com/office/powerpoint/2010/main" val="308841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25" y="624110"/>
            <a:ext cx="9525687" cy="1280890"/>
          </a:xfrm>
        </p:spPr>
        <p:txBody>
          <a:bodyPr/>
          <a:lstStyle/>
          <a:p>
            <a:r>
              <a:rPr lang="en-US" dirty="0"/>
              <a:t>METHODS OF DISCHARGE MEASUREMENT IN RIVERS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2133599"/>
                <a:ext cx="8915400" cy="4532243"/>
              </a:xfrm>
            </p:spPr>
            <p:txBody>
              <a:bodyPr>
                <a:normAutofit fontScale="85000" lnSpcReduction="10000"/>
              </a:bodyPr>
              <a:lstStyle/>
              <a:p>
                <a:r>
                  <a:rPr lang="en-US" dirty="0"/>
                  <a:t>Rating curve (stage measurements)</a:t>
                </a:r>
              </a:p>
              <a:p>
                <a:r>
                  <a:rPr lang="en-US" dirty="0"/>
                  <a:t>Current meter (area-velocity methods)</a:t>
                </a:r>
              </a:p>
              <a:p>
                <a:r>
                  <a:rPr lang="en-US" dirty="0"/>
                  <a:t>Spillways, sluice gates, turbine gates</a:t>
                </a:r>
              </a:p>
              <a:p>
                <a:r>
                  <a:rPr lang="en-US" dirty="0"/>
                  <a:t>Weirs and notches</a:t>
                </a:r>
              </a:p>
              <a:p>
                <a:r>
                  <a:rPr lang="en-US" dirty="0"/>
                  <a:t>Flumes (ordinary depth flume and critical depth flume)</a:t>
                </a:r>
              </a:p>
              <a:p>
                <a:r>
                  <a:rPr lang="en-US" dirty="0"/>
                  <a:t>Highway culverts (very complex hydraulics )</a:t>
                </a:r>
              </a:p>
              <a:p>
                <a:r>
                  <a:rPr lang="en-US" dirty="0"/>
                  <a:t>Slope-Area computations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sup>
                    </m:sSup>
                    <m:r>
                      <a:rPr lang="en-US" b="0" i="1" smtClean="0">
                        <a:latin typeface="Cambria Math" panose="02040503050406030204" pitchFamily="18" charset="0"/>
                      </a:rPr>
                      <m:t> , </m:t>
                    </m:r>
                    <m:r>
                      <a:rPr lang="en-US" b="0" i="1" smtClean="0">
                        <a:latin typeface="Cambria Math" panose="02040503050406030204" pitchFamily="18" charset="0"/>
                      </a:rPr>
                      <m:t>𝑆𝑙𝑜𝑝𝑒</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r>
                      <a:rPr lang="en-US" b="0" i="1" smtClean="0">
                        <a:latin typeface="Cambria Math" panose="02040503050406030204" pitchFamily="18" charset="0"/>
                      </a:rPr>
                      <m:t>𝑎𝑟𝑒</m:t>
                    </m:r>
                    <m:r>
                      <a:rPr lang="en-US" b="0" i="1" smtClean="0">
                        <a:latin typeface="Cambria Math" panose="02040503050406030204" pitchFamily="18" charset="0"/>
                      </a:rPr>
                      <m:t> </m:t>
                    </m:r>
                    <m:r>
                      <a:rPr lang="en-US" b="0" i="1" smtClean="0">
                        <a:latin typeface="Cambria Math" panose="02040503050406030204" pitchFamily="18" charset="0"/>
                      </a:rPr>
                      <m:t>𝑒𝑠𝑡𝑖𝑚𝑎𝑡𝑒𝑑</m:t>
                    </m:r>
                  </m:oMath>
                </a14:m>
                <a:r>
                  <a:rPr lang="en-US" dirty="0"/>
                  <a:t>)</a:t>
                </a:r>
              </a:p>
              <a:p>
                <a:r>
                  <a:rPr lang="en-US" dirty="0"/>
                  <a:t>Chemical Gauging ( Tracer can be used, time of injection and arrival is used , </a:t>
                </a:r>
                <a14:m>
                  <m:oMath xmlns:m="http://schemas.openxmlformats.org/officeDocument/2006/math">
                    <m:r>
                      <a:rPr lang="en-US" b="0" i="1" smtClean="0">
                        <a:latin typeface="Cambria Math" panose="02040503050406030204" pitchFamily="18" charset="0"/>
                      </a:rPr>
                      <m:t>𝑉</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𝑇</m:t>
                        </m:r>
                      </m:den>
                    </m:f>
                  </m:oMath>
                </a14:m>
                <a:r>
                  <a:rPr lang="en-US" dirty="0"/>
                  <a:t> )</a:t>
                </a:r>
              </a:p>
              <a:p>
                <a:r>
                  <a:rPr lang="en-US" dirty="0"/>
                  <a:t>Dilution Method ( Tracer concentration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𝑡</m:t>
                        </m:r>
                      </m:sub>
                    </m:sSub>
                  </m:oMath>
                </a14:m>
                <a:r>
                  <a:rPr lang="en-US" dirty="0"/>
                  <a:t> at rate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i="1">
                            <a:latin typeface="Cambria Math" panose="02040503050406030204" pitchFamily="18" charset="0"/>
                          </a:rPr>
                          <m:t>𝑡</m:t>
                        </m:r>
                      </m:sub>
                    </m:sSub>
                    <m:r>
                      <a:rPr lang="en-US" b="0" i="1" smtClean="0">
                        <a:latin typeface="Cambria Math" panose="02040503050406030204" pitchFamily="18" charset="0"/>
                      </a:rPr>
                      <m:t> </m:t>
                    </m:r>
                  </m:oMath>
                </a14:m>
                <a:r>
                  <a:rPr lang="en-US" dirty="0"/>
                  <a:t>,samples collected d/s)</a:t>
                </a:r>
              </a:p>
              <a:p>
                <a:r>
                  <a:rPr lang="en-US" dirty="0"/>
                  <a:t>Float speed( rough estimate, surface float velocity= 1.2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𝑚𝑒𝑎𝑛</m:t>
                        </m:r>
                      </m:sub>
                    </m:sSub>
                  </m:oMath>
                </a14:m>
                <a:r>
                  <a:rPr lang="en-US" dirty="0"/>
                  <a:t> , surface float velocity at mid section </a:t>
                </a:r>
                <a14:m>
                  <m:oMath xmlns:m="http://schemas.openxmlformats.org/officeDocument/2006/math">
                    <m:r>
                      <a:rPr lang="en-US" b="0" i="1" smtClean="0">
                        <a:latin typeface="Cambria Math" panose="02040503050406030204" pitchFamily="18" charset="0"/>
                        <a:ea typeface="Cambria Math" panose="02040503050406030204" pitchFamily="18" charset="0"/>
                      </a:rPr>
                      <m:t>≈1.1</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𝑚𝑒𝑎𝑛</m:t>
                        </m:r>
                      </m:sub>
                    </m:sSub>
                  </m:oMath>
                </a14:m>
                <a:r>
                  <a:rPr lang="en-US" dirty="0"/>
                  <a:t>)</a:t>
                </a:r>
              </a:p>
              <a:p>
                <a:r>
                  <a:rPr lang="en-US" dirty="0"/>
                  <a:t>Ultrasonic and electronic gauging method</a:t>
                </a:r>
              </a:p>
              <a:p>
                <a:r>
                  <a:rPr lang="en-US" dirty="0"/>
                  <a:t>Moving boat method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2133599"/>
                <a:ext cx="8915400" cy="4532243"/>
              </a:xfrm>
              <a:blipFill rotWithShape="0">
                <a:blip r:embed="rId2"/>
                <a:stretch>
                  <a:fillRect l="-274" t="-673" r="-20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D54810-6751-4602-BDE9-E10C028084AA}" type="slidenum">
              <a:rPr lang="en-US" smtClean="0"/>
              <a:t>3</a:t>
            </a:fld>
            <a:endParaRPr lang="en-US" dirty="0"/>
          </a:p>
        </p:txBody>
      </p:sp>
    </p:spTree>
    <p:extLst>
      <p:ext uri="{BB962C8B-B14F-4D97-AF65-F5344CB8AC3E}">
        <p14:creationId xmlns:p14="http://schemas.microsoft.com/office/powerpoint/2010/main" val="2175358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 FOR DISCHARGE MEASUREMENT</a:t>
            </a:r>
          </a:p>
        </p:txBody>
      </p:sp>
      <p:sp>
        <p:nvSpPr>
          <p:cNvPr id="3" name="Content Placeholder 2"/>
          <p:cNvSpPr>
            <a:spLocks noGrp="1"/>
          </p:cNvSpPr>
          <p:nvPr>
            <p:ph idx="1"/>
          </p:nvPr>
        </p:nvSpPr>
        <p:spPr>
          <a:xfrm>
            <a:off x="2204899" y="2102412"/>
            <a:ext cx="8915400" cy="4603187"/>
          </a:xfrm>
        </p:spPr>
        <p:txBody>
          <a:bodyPr>
            <a:normAutofit/>
          </a:bodyPr>
          <a:lstStyle/>
          <a:p>
            <a:r>
              <a:rPr lang="en-US" dirty="0"/>
              <a:t>Sudden Injection</a:t>
            </a:r>
          </a:p>
          <a:p>
            <a:r>
              <a:rPr lang="en-US" dirty="0"/>
              <a:t>Assumptions</a:t>
            </a:r>
          </a:p>
          <a:p>
            <a:pPr lvl="1"/>
            <a:r>
              <a:rPr lang="en-US" dirty="0"/>
              <a:t>There is no loss of tracer between the injection and sampling section</a:t>
            </a:r>
          </a:p>
          <a:p>
            <a:pPr lvl="1"/>
            <a:r>
              <a:rPr lang="en-US" dirty="0"/>
              <a:t>Area under the curve is same at different points of the sampling cross-sections</a:t>
            </a:r>
          </a:p>
          <a:p>
            <a:r>
              <a:rPr lang="en-US" dirty="0"/>
              <a:t>Advantages</a:t>
            </a:r>
          </a:p>
          <a:p>
            <a:pPr lvl="1"/>
            <a:r>
              <a:rPr lang="en-US" dirty="0"/>
              <a:t>Minimum amount of solution is required</a:t>
            </a:r>
          </a:p>
          <a:p>
            <a:pPr lvl="1"/>
            <a:r>
              <a:rPr lang="en-US" dirty="0"/>
              <a:t>More economical as continuous injection is not required</a:t>
            </a:r>
          </a:p>
          <a:p>
            <a:pPr lvl="1"/>
            <a:r>
              <a:rPr lang="en-US" dirty="0"/>
              <a:t>Less sensitive to the position of the sampling station</a:t>
            </a:r>
          </a:p>
          <a:p>
            <a:r>
              <a:rPr lang="en-US" dirty="0"/>
              <a:t>Disadvantage</a:t>
            </a:r>
          </a:p>
          <a:p>
            <a:pPr lvl="1"/>
            <a:r>
              <a:rPr lang="en-US" dirty="0"/>
              <a:t>Sampling and analysis for this method is rigorous  </a:t>
            </a:r>
          </a:p>
          <a:p>
            <a:pPr marL="457200" lvl="1" indent="0">
              <a:buNone/>
            </a:pPr>
            <a:endParaRPr lang="en-US" dirty="0"/>
          </a:p>
          <a:p>
            <a:pPr marL="457200" lvl="1" indent="0">
              <a:buNone/>
            </a:pPr>
            <a:endParaRPr lang="en-US" dirty="0"/>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D54810-6751-4602-BDE9-E10C028084AA}" type="slidenum">
              <a:rPr lang="en-US" smtClean="0"/>
              <a:t>30</a:t>
            </a:fld>
            <a:endParaRPr lang="en-US" dirty="0"/>
          </a:p>
        </p:txBody>
      </p:sp>
    </p:spTree>
    <p:extLst>
      <p:ext uri="{BB962C8B-B14F-4D97-AF65-F5344CB8AC3E}">
        <p14:creationId xmlns:p14="http://schemas.microsoft.com/office/powerpoint/2010/main" val="3874718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 FOR DISCHARGE MEASUREMENT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04899" y="2102412"/>
                <a:ext cx="8915400" cy="4603187"/>
              </a:xfrm>
            </p:spPr>
            <p:txBody>
              <a:bodyPr>
                <a:normAutofit/>
              </a:bodyPr>
              <a:lstStyle/>
              <a:p>
                <a:r>
                  <a:rPr lang="en-US" dirty="0"/>
                  <a:t>Constant rate of Injection</a:t>
                </a:r>
              </a:p>
              <a:p>
                <a:pPr lvl="1"/>
                <a:r>
                  <a:rPr lang="en-US" dirty="0"/>
                  <a:t>In this method dozing of the chemical/ tracer has to be continued at a constant predetermined rate until the concentration of the chemical at the sampling point is constant at the sampling point where mixing is inadequate</a:t>
                </a:r>
              </a:p>
              <a:p>
                <a:r>
                  <a:rPr lang="en-US" dirty="0"/>
                  <a:t>Assumptions</a:t>
                </a:r>
              </a:p>
              <a:p>
                <a:pPr lvl="1"/>
                <a:r>
                  <a:rPr lang="en-US" dirty="0"/>
                  <a:t>Amount of tracer between the injection of the sampling section is constant during the period of sampling </a:t>
                </a:r>
              </a:p>
              <a:p>
                <a:pPr lvl="1"/>
                <a:r>
                  <a:rPr lang="en-US" dirty="0"/>
                  <a:t>Concentration of the tracer is constant in the sampling cross section</a:t>
                </a:r>
              </a:p>
              <a:p>
                <a:r>
                  <a:rPr lang="en-US" dirty="0"/>
                  <a:t>According to continuity equation</a:t>
                </a:r>
              </a:p>
              <a:p>
                <a:pPr marL="457200" lvl="1" indent="0">
                  <a:buNone/>
                </a:pPr>
                <a:r>
                  <a:rPr lang="en-US" dirty="0"/>
                  <a:t>						q.C</a:t>
                </a:r>
                <a:r>
                  <a:rPr lang="en-US" baseline="-25000" dirty="0" err="1"/>
                  <a:t>o</a:t>
                </a:r>
                <a:r>
                  <a:rPr lang="en-US" dirty="0"/>
                  <a:t> +QC</a:t>
                </a:r>
                <a:r>
                  <a:rPr lang="en-US" baseline="-25000" dirty="0"/>
                  <a:t>1</a:t>
                </a:r>
                <a:r>
                  <a:rPr lang="en-US" dirty="0"/>
                  <a:t> = (</a:t>
                </a:r>
                <a:r>
                  <a:rPr lang="en-US" dirty="0" err="1"/>
                  <a:t>Q+q</a:t>
                </a:r>
                <a:r>
                  <a:rPr lang="en-US" dirty="0"/>
                  <a:t>)C</a:t>
                </a:r>
                <a:r>
                  <a:rPr lang="en-US" baseline="-25000" dirty="0"/>
                  <a:t>2</a:t>
                </a:r>
              </a:p>
              <a:p>
                <a:pPr marL="457200" lvl="1" indent="0">
                  <a:buNone/>
                </a:pPr>
                <a:endParaRPr lang="en-US" baseline="-25000"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𝐶</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𝑞</m:t>
                          </m:r>
                        </m:num>
                        <m:den>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den>
                      </m:f>
                    </m:oMath>
                  </m:oMathPara>
                </a14:m>
                <a:endParaRPr lang="en-US" dirty="0"/>
              </a:p>
              <a:p>
                <a:pPr marL="457200" lvl="1" indent="0">
                  <a:buNone/>
                </a:pPr>
                <a:endParaRPr lang="en-US" dirty="0"/>
              </a:p>
              <a:p>
                <a:pPr marL="457200" lvl="1" indent="0">
                  <a:buNone/>
                </a:pPr>
                <a:endParaRPr lang="en-US" dirty="0"/>
              </a:p>
              <a:p>
                <a:pPr marL="45720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04899" y="2102412"/>
                <a:ext cx="8915400" cy="4603187"/>
              </a:xfrm>
              <a:blipFill rotWithShape="0">
                <a:blip r:embed="rId2"/>
                <a:stretch>
                  <a:fillRect l="-479" t="-795"/>
                </a:stretch>
              </a:blipFill>
            </p:spPr>
            <p:txBody>
              <a:bodyPr/>
              <a:lstStyle/>
              <a:p>
                <a:r>
                  <a:rPr lang="en-US">
                    <a:noFill/>
                  </a:rPr>
                  <a:t> </a:t>
                </a:r>
              </a:p>
            </p:txBody>
          </p:sp>
        </mc:Fallback>
      </mc:AlternateContent>
      <p:sp>
        <p:nvSpPr>
          <p:cNvPr id="4" name="TextBox 3"/>
          <p:cNvSpPr txBox="1"/>
          <p:nvPr/>
        </p:nvSpPr>
        <p:spPr>
          <a:xfrm>
            <a:off x="8138560" y="5115339"/>
            <a:ext cx="3920918" cy="954107"/>
          </a:xfrm>
          <a:prstGeom prst="rect">
            <a:avLst/>
          </a:prstGeom>
          <a:noFill/>
        </p:spPr>
        <p:txBody>
          <a:bodyPr wrap="square" rtlCol="0">
            <a:spAutoFit/>
          </a:bodyPr>
          <a:lstStyle/>
          <a:p>
            <a:r>
              <a:rPr lang="en-US" sz="1400" dirty="0"/>
              <a:t>q= Rate of injection</a:t>
            </a:r>
          </a:p>
          <a:p>
            <a:r>
              <a:rPr lang="en-US" sz="1400" dirty="0"/>
              <a:t>N= Dilution Ratio for the Stations</a:t>
            </a:r>
          </a:p>
          <a:p>
            <a:r>
              <a:rPr lang="en-US" sz="1400" dirty="0"/>
              <a:t>C</a:t>
            </a:r>
            <a:r>
              <a:rPr lang="en-US" sz="1400" baseline="-25000" dirty="0"/>
              <a:t>3</a:t>
            </a:r>
            <a:r>
              <a:rPr lang="en-US" sz="1400" dirty="0"/>
              <a:t> =Concentration of chemical in stations</a:t>
            </a:r>
          </a:p>
          <a:p>
            <a:endParaRPr lang="en-US" sz="1400" dirty="0"/>
          </a:p>
        </p:txBody>
      </p:sp>
      <p:sp>
        <p:nvSpPr>
          <p:cNvPr id="5" name="Slide Number Placeholder 4"/>
          <p:cNvSpPr>
            <a:spLocks noGrp="1"/>
          </p:cNvSpPr>
          <p:nvPr>
            <p:ph type="sldNum" sz="quarter" idx="12"/>
          </p:nvPr>
        </p:nvSpPr>
        <p:spPr/>
        <p:txBody>
          <a:bodyPr/>
          <a:lstStyle/>
          <a:p>
            <a:fld id="{D1D54810-6751-4602-BDE9-E10C028084AA}" type="slidenum">
              <a:rPr lang="en-US" smtClean="0"/>
              <a:t>31</a:t>
            </a:fld>
            <a:endParaRPr lang="en-US" dirty="0"/>
          </a:p>
        </p:txBody>
      </p:sp>
    </p:spTree>
    <p:extLst>
      <p:ext uri="{BB962C8B-B14F-4D97-AF65-F5344CB8AC3E}">
        <p14:creationId xmlns:p14="http://schemas.microsoft.com/office/powerpoint/2010/main" val="901237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 METHOD FOR DISCHARGE MEASUREMENT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04899" y="2102412"/>
                <a:ext cx="8915400" cy="4603187"/>
              </a:xfrm>
            </p:spPr>
            <p:txBody>
              <a:bodyPr>
                <a:normAutofit/>
              </a:bodyPr>
              <a:lstStyle/>
              <a:p>
                <a:r>
                  <a:rPr lang="en-US" dirty="0"/>
                  <a:t>According to continuity equation</a:t>
                </a:r>
              </a:p>
              <a:p>
                <a:pPr marL="457200" lvl="1" indent="0">
                  <a:buNone/>
                </a:pPr>
                <a:r>
                  <a:rPr lang="en-US" dirty="0"/>
                  <a:t>						q.C</a:t>
                </a:r>
                <a:r>
                  <a:rPr lang="en-US" baseline="-25000" dirty="0" err="1"/>
                  <a:t>o</a:t>
                </a:r>
                <a:r>
                  <a:rPr lang="en-US" dirty="0"/>
                  <a:t> +QC</a:t>
                </a:r>
                <a:r>
                  <a:rPr lang="en-US" baseline="-25000" dirty="0"/>
                  <a:t>1</a:t>
                </a:r>
                <a:r>
                  <a:rPr lang="en-US" dirty="0"/>
                  <a:t> = (</a:t>
                </a:r>
                <a:r>
                  <a:rPr lang="en-US" dirty="0" err="1"/>
                  <a:t>Q+q</a:t>
                </a:r>
                <a:r>
                  <a:rPr lang="en-US" dirty="0"/>
                  <a:t>)C</a:t>
                </a:r>
                <a:r>
                  <a:rPr lang="en-US" baseline="-25000" dirty="0"/>
                  <a:t>2</a:t>
                </a:r>
              </a:p>
              <a:p>
                <a:pPr marL="457200" lvl="1" indent="0">
                  <a:buNone/>
                </a:pPr>
                <a:endParaRPr lang="en-US" baseline="-25000" dirty="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𝐶</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𝑞</m:t>
                          </m:r>
                        </m:num>
                        <m:den>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den>
                      </m:f>
                    </m:oMath>
                  </m:oMathPara>
                </a14:m>
                <a:endParaRPr lang="en-US" dirty="0"/>
              </a:p>
              <a:p>
                <a:pPr marL="457200" lvl="1" indent="0">
                  <a:buNone/>
                </a:pPr>
                <a:r>
                  <a:rPr lang="en-US" dirty="0"/>
                  <a:t>Since C</a:t>
                </a:r>
                <a:r>
                  <a:rPr lang="en-US" baseline="-25000" dirty="0"/>
                  <a:t>o</a:t>
                </a:r>
                <a:r>
                  <a:rPr lang="en-US" dirty="0"/>
                  <a:t> &gt;&gt; C</a:t>
                </a:r>
                <a:r>
                  <a:rPr lang="en-US" baseline="-25000" dirty="0"/>
                  <a:t>2</a:t>
                </a:r>
                <a:r>
                  <a:rPr lang="en-US" dirty="0"/>
                  <a:t> and C</a:t>
                </a:r>
                <a:r>
                  <a:rPr lang="en-US" baseline="-25000" dirty="0"/>
                  <a:t>2</a:t>
                </a:r>
                <a:r>
                  <a:rPr lang="en-US" dirty="0"/>
                  <a:t> &gt;&gt;C</a:t>
                </a:r>
                <a:r>
                  <a:rPr lang="en-US" baseline="-25000" dirty="0"/>
                  <a:t>1</a:t>
                </a:r>
              </a:p>
              <a:p>
                <a:pPr marL="457200" lvl="1" indent="0">
                  <a:buNone/>
                </a:pPr>
                <a:r>
                  <a:rPr lang="en-US" dirty="0"/>
                  <a:t>							</a:t>
                </a:r>
                <a14:m>
                  <m:oMath xmlns:m="http://schemas.openxmlformats.org/officeDocument/2006/math">
                    <m:r>
                      <a:rPr lang="en-US" sz="2000" i="1">
                        <a:latin typeface="Cambria Math" panose="02040503050406030204" pitchFamily="18" charset="0"/>
                      </a:rPr>
                      <m:t>𝑄</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𝑜</m:t>
                            </m:r>
                          </m:sub>
                        </m:sSub>
                        <m:r>
                          <a:rPr lang="en-US" sz="2000" b="0" i="1" smtClean="0">
                            <a:latin typeface="Cambria Math" panose="02040503050406030204" pitchFamily="18" charset="0"/>
                          </a:rPr>
                          <m:t>.</m:t>
                        </m:r>
                        <m:r>
                          <a:rPr lang="en-US" sz="2000" i="1">
                            <a:latin typeface="Cambria Math" panose="02040503050406030204" pitchFamily="18" charset="0"/>
                          </a:rPr>
                          <m:t> </m:t>
                        </m:r>
                        <m:r>
                          <a:rPr lang="en-US" sz="2000" i="1">
                            <a:latin typeface="Cambria Math" panose="02040503050406030204" pitchFamily="18" charset="0"/>
                          </a:rPr>
                          <m:t>𝑞</m:t>
                        </m:r>
                      </m:num>
                      <m:den>
                        <m:sSub>
                          <m:sSubPr>
                            <m:ctrlPr>
                              <a:rPr lang="en-US"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2</m:t>
                            </m:r>
                          </m:sub>
                        </m:sSub>
                      </m:den>
                    </m:f>
                  </m:oMath>
                </a14:m>
                <a:endParaRPr lang="en-US" dirty="0"/>
              </a:p>
              <a:p>
                <a:pPr marL="457200" lvl="1" indent="0">
                  <a:buNone/>
                </a:pPr>
                <a:r>
                  <a:rPr lang="en-US" dirty="0"/>
                  <a:t>The solution is diluted by a known dilution ratio “N” to give a standard solution of concentrations C</a:t>
                </a:r>
                <a:r>
                  <a:rPr lang="en-US" baseline="-25000" dirty="0"/>
                  <a:t>3</a:t>
                </a:r>
                <a:r>
                  <a:rPr lang="en-US" dirty="0"/>
                  <a:t> to use in measuring techniques</a:t>
                </a:r>
              </a:p>
              <a:p>
                <a:pPr marL="457200" lvl="1" indent="0">
                  <a:buNone/>
                </a:pPr>
                <a:r>
                  <a:rPr lang="en-US" dirty="0"/>
                  <a:t>So for low concentration</a:t>
                </a:r>
              </a:p>
              <a:p>
                <a:pPr marL="457200" lvl="1" indent="0">
                  <a:buNone/>
                </a:pPr>
                <a:r>
                  <a:rPr lang="en-US" dirty="0"/>
                  <a:t>							</a:t>
                </a:r>
                <a14:m>
                  <m:oMath xmlns:m="http://schemas.openxmlformats.org/officeDocument/2006/math">
                    <m:r>
                      <a:rPr lang="en-US" sz="2000" i="1">
                        <a:solidFill>
                          <a:prstClr val="black">
                            <a:lumMod val="75000"/>
                            <a:lumOff val="25000"/>
                          </a:prstClr>
                        </a:solidFill>
                        <a:latin typeface="Cambria Math" panose="02040503050406030204" pitchFamily="18" charset="0"/>
                      </a:rPr>
                      <m:t>𝑄</m:t>
                    </m:r>
                    <m:r>
                      <a:rPr lang="en-US" sz="2000" i="1">
                        <a:solidFill>
                          <a:prstClr val="black">
                            <a:lumMod val="75000"/>
                            <a:lumOff val="25000"/>
                          </a:prstClr>
                        </a:solidFill>
                        <a:latin typeface="Cambria Math" panose="02040503050406030204" pitchFamily="18" charset="0"/>
                      </a:rPr>
                      <m:t>=</m:t>
                    </m:r>
                    <m:f>
                      <m:fPr>
                        <m:ctrlPr>
                          <a:rPr lang="en-US" sz="2000" i="1">
                            <a:solidFill>
                              <a:prstClr val="black">
                                <a:lumMod val="75000"/>
                                <a:lumOff val="25000"/>
                              </a:prstClr>
                            </a:solidFill>
                            <a:latin typeface="Cambria Math" panose="02040503050406030204" pitchFamily="18" charset="0"/>
                          </a:rPr>
                        </m:ctrlPr>
                      </m:fPr>
                      <m:num>
                        <m:r>
                          <a:rPr lang="en-US" sz="2000" b="0" i="1" smtClean="0">
                            <a:solidFill>
                              <a:prstClr val="black">
                                <a:lumMod val="75000"/>
                                <a:lumOff val="25000"/>
                              </a:prstClr>
                            </a:solidFill>
                            <a:latin typeface="Cambria Math" panose="02040503050406030204" pitchFamily="18" charset="0"/>
                          </a:rPr>
                          <m:t>𝑁</m:t>
                        </m:r>
                        <m:r>
                          <a:rPr lang="en-US" sz="2000" b="0" i="1" smtClean="0">
                            <a:solidFill>
                              <a:prstClr val="black">
                                <a:lumMod val="75000"/>
                                <a:lumOff val="25000"/>
                              </a:prstClr>
                            </a:solidFill>
                            <a:latin typeface="Cambria Math" panose="02040503050406030204" pitchFamily="18" charset="0"/>
                          </a:rPr>
                          <m:t>.</m:t>
                        </m:r>
                        <m:sSub>
                          <m:sSubPr>
                            <m:ctrlPr>
                              <a:rPr lang="en-US" sz="2000" i="1">
                                <a:solidFill>
                                  <a:prstClr val="black">
                                    <a:lumMod val="75000"/>
                                    <a:lumOff val="25000"/>
                                  </a:prstClr>
                                </a:solidFill>
                                <a:latin typeface="Cambria Math" panose="02040503050406030204" pitchFamily="18" charset="0"/>
                              </a:rPr>
                            </m:ctrlPr>
                          </m:sSubPr>
                          <m:e>
                            <m:r>
                              <a:rPr lang="en-US" sz="2000" i="1">
                                <a:solidFill>
                                  <a:prstClr val="black">
                                    <a:lumMod val="75000"/>
                                    <a:lumOff val="25000"/>
                                  </a:prstClr>
                                </a:solidFill>
                                <a:latin typeface="Cambria Math" panose="02040503050406030204" pitchFamily="18" charset="0"/>
                              </a:rPr>
                              <m:t>𝐶</m:t>
                            </m:r>
                          </m:e>
                          <m:sub>
                            <m:r>
                              <a:rPr lang="en-US" sz="2000" b="0" i="1" smtClean="0">
                                <a:solidFill>
                                  <a:prstClr val="black">
                                    <a:lumMod val="75000"/>
                                    <a:lumOff val="25000"/>
                                  </a:prstClr>
                                </a:solidFill>
                                <a:latin typeface="Cambria Math" panose="02040503050406030204" pitchFamily="18" charset="0"/>
                              </a:rPr>
                              <m:t>3</m:t>
                            </m:r>
                          </m:sub>
                        </m:sSub>
                      </m:num>
                      <m:den>
                        <m:sSub>
                          <m:sSubPr>
                            <m:ctrlPr>
                              <a:rPr lang="en-US" sz="2000" i="1">
                                <a:solidFill>
                                  <a:prstClr val="black">
                                    <a:lumMod val="75000"/>
                                    <a:lumOff val="25000"/>
                                  </a:prstClr>
                                </a:solidFill>
                                <a:latin typeface="Cambria Math" panose="02040503050406030204" pitchFamily="18" charset="0"/>
                              </a:rPr>
                            </m:ctrlPr>
                          </m:sSubPr>
                          <m:e>
                            <m:r>
                              <a:rPr lang="en-US" sz="2000" i="1">
                                <a:solidFill>
                                  <a:prstClr val="black">
                                    <a:lumMod val="75000"/>
                                    <a:lumOff val="25000"/>
                                  </a:prstClr>
                                </a:solidFill>
                                <a:latin typeface="Cambria Math" panose="02040503050406030204" pitchFamily="18" charset="0"/>
                              </a:rPr>
                              <m:t>𝐶</m:t>
                            </m:r>
                          </m:e>
                          <m:sub>
                            <m:r>
                              <a:rPr lang="en-US" sz="2000" i="1">
                                <a:solidFill>
                                  <a:prstClr val="black">
                                    <a:lumMod val="75000"/>
                                    <a:lumOff val="25000"/>
                                  </a:prstClr>
                                </a:solidFill>
                                <a:latin typeface="Cambria Math" panose="02040503050406030204" pitchFamily="18" charset="0"/>
                              </a:rPr>
                              <m:t>2</m:t>
                            </m:r>
                          </m:sub>
                        </m:sSub>
                      </m:den>
                    </m:f>
                    <m:r>
                      <a:rPr lang="en-US" sz="2000" b="0" i="1" smtClean="0">
                        <a:solidFill>
                          <a:prstClr val="black">
                            <a:lumMod val="75000"/>
                            <a:lumOff val="25000"/>
                          </a:prstClr>
                        </a:solidFill>
                        <a:latin typeface="Cambria Math" panose="02040503050406030204" pitchFamily="18" charset="0"/>
                      </a:rPr>
                      <m:t>.</m:t>
                    </m:r>
                    <m:r>
                      <a:rPr lang="en-US" sz="2000" b="0" i="1" smtClean="0">
                        <a:solidFill>
                          <a:prstClr val="black">
                            <a:lumMod val="75000"/>
                            <a:lumOff val="25000"/>
                          </a:prstClr>
                        </a:solidFill>
                        <a:latin typeface="Cambria Math" panose="02040503050406030204" pitchFamily="18" charset="0"/>
                      </a:rPr>
                      <m:t>𝑞</m:t>
                    </m:r>
                  </m:oMath>
                </a14:m>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04899" y="2102412"/>
                <a:ext cx="8915400" cy="4603187"/>
              </a:xfrm>
              <a:blipFill rotWithShape="0">
                <a:blip r:embed="rId2"/>
                <a:stretch>
                  <a:fillRect l="-479" t="-795"/>
                </a:stretch>
              </a:blipFill>
            </p:spPr>
            <p:txBody>
              <a:bodyPr/>
              <a:lstStyle/>
              <a:p>
                <a:r>
                  <a:rPr lang="en-US">
                    <a:noFill/>
                  </a:rPr>
                  <a:t> </a:t>
                </a:r>
              </a:p>
            </p:txBody>
          </p:sp>
        </mc:Fallback>
      </mc:AlternateContent>
      <p:sp>
        <p:nvSpPr>
          <p:cNvPr id="4" name="TextBox 3"/>
          <p:cNvSpPr txBox="1"/>
          <p:nvPr/>
        </p:nvSpPr>
        <p:spPr>
          <a:xfrm>
            <a:off x="7594600" y="1905000"/>
            <a:ext cx="5041900" cy="954107"/>
          </a:xfrm>
          <a:prstGeom prst="rect">
            <a:avLst/>
          </a:prstGeom>
          <a:noFill/>
        </p:spPr>
        <p:txBody>
          <a:bodyPr wrap="square" rtlCol="0">
            <a:spAutoFit/>
          </a:bodyPr>
          <a:lstStyle/>
          <a:p>
            <a:r>
              <a:rPr lang="en-US" sz="1400" dirty="0"/>
              <a:t>q= Rate of injection</a:t>
            </a:r>
          </a:p>
          <a:p>
            <a:r>
              <a:rPr lang="en-US" sz="1400" dirty="0"/>
              <a:t>N= Dilution Ratio for the Stations</a:t>
            </a:r>
          </a:p>
          <a:p>
            <a:r>
              <a:rPr lang="en-US" sz="1400" dirty="0"/>
              <a:t>C</a:t>
            </a:r>
            <a:r>
              <a:rPr lang="en-US" sz="1400" baseline="-25000" dirty="0"/>
              <a:t>3</a:t>
            </a:r>
            <a:r>
              <a:rPr lang="en-US" sz="1400" dirty="0"/>
              <a:t> =Concentration of chemical in standard solution</a:t>
            </a:r>
          </a:p>
          <a:p>
            <a:endParaRPr lang="en-US" sz="1400" dirty="0"/>
          </a:p>
        </p:txBody>
      </p:sp>
      <p:pic>
        <p:nvPicPr>
          <p:cNvPr id="5" name="Picture 4"/>
          <p:cNvPicPr>
            <a:picLocks noChangeAspect="1"/>
          </p:cNvPicPr>
          <p:nvPr/>
        </p:nvPicPr>
        <p:blipFill>
          <a:blip r:embed="rId3"/>
          <a:stretch>
            <a:fillRect/>
          </a:stretch>
        </p:blipFill>
        <p:spPr>
          <a:xfrm>
            <a:off x="7594600" y="2781142"/>
            <a:ext cx="4460875" cy="1622863"/>
          </a:xfrm>
          <a:prstGeom prst="rect">
            <a:avLst/>
          </a:prstGeom>
        </p:spPr>
      </p:pic>
      <p:sp>
        <p:nvSpPr>
          <p:cNvPr id="6" name="Slide Number Placeholder 5"/>
          <p:cNvSpPr>
            <a:spLocks noGrp="1"/>
          </p:cNvSpPr>
          <p:nvPr>
            <p:ph type="sldNum" sz="quarter" idx="12"/>
          </p:nvPr>
        </p:nvSpPr>
        <p:spPr/>
        <p:txBody>
          <a:bodyPr/>
          <a:lstStyle/>
          <a:p>
            <a:fld id="{D1D54810-6751-4602-BDE9-E10C028084AA}" type="slidenum">
              <a:rPr lang="en-US" smtClean="0"/>
              <a:t>32</a:t>
            </a:fld>
            <a:endParaRPr lang="en-US" dirty="0"/>
          </a:p>
        </p:txBody>
      </p:sp>
    </p:spTree>
    <p:extLst>
      <p:ext uri="{BB962C8B-B14F-4D97-AF65-F5344CB8AC3E}">
        <p14:creationId xmlns:p14="http://schemas.microsoft.com/office/powerpoint/2010/main" val="864558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ULTRASONIC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71612" y="2133600"/>
                <a:ext cx="7316788" cy="3777622"/>
              </a:xfrm>
            </p:spPr>
            <p:txBody>
              <a:bodyPr/>
              <a:lstStyle/>
              <a:p>
                <a:r>
                  <a:rPr lang="en-US" dirty="0"/>
                  <a:t>Can provide continuous discharge measurement</a:t>
                </a:r>
              </a:p>
              <a:p>
                <a:r>
                  <a:rPr lang="en-US" dirty="0"/>
                  <a:t>Sonic pulses are emitted from transducers on opposite banks and located on a line about 45</a:t>
                </a:r>
                <a:r>
                  <a:rPr lang="en-US" baseline="30000" dirty="0"/>
                  <a:t>o</a:t>
                </a:r>
                <a:r>
                  <a:rPr lang="en-US" dirty="0"/>
                  <a:t> from the direction of the flow. One pulse has a component with the stream velocity and the other is opposed</a:t>
                </a:r>
              </a:p>
              <a:p>
                <a:r>
                  <a:rPr lang="en-US" dirty="0"/>
                  <a:t>The difference in pulse velocity can be related to mean water velocity at the level of transducers</a:t>
                </a:r>
              </a:p>
              <a:p>
                <a:r>
                  <a:rPr lang="en-US" dirty="0"/>
                  <a:t>By using several pairs at different levels and water level indicator, the discharge at the station can be computed</a:t>
                </a:r>
              </a:p>
              <a:p>
                <a:r>
                  <a:rPr lang="en-US" dirty="0"/>
                  <a:t>Procedure is accurate within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71612" y="2133600"/>
                <a:ext cx="7316788" cy="3777622"/>
              </a:xfrm>
              <a:blipFill rotWithShape="0">
                <a:blip r:embed="rId2"/>
                <a:stretch>
                  <a:fillRect l="-583" t="-806" r="-500"/>
                </a:stretch>
              </a:blipFill>
            </p:spPr>
            <p:txBody>
              <a:bodyPr/>
              <a:lstStyle/>
              <a:p>
                <a:r>
                  <a:rPr lang="en-US">
                    <a:noFill/>
                  </a:rPr>
                  <a:t> </a:t>
                </a:r>
              </a:p>
            </p:txBody>
          </p:sp>
        </mc:Fallback>
      </mc:AlternateContent>
      <p:grpSp>
        <p:nvGrpSpPr>
          <p:cNvPr id="24" name="Group 23"/>
          <p:cNvGrpSpPr/>
          <p:nvPr/>
        </p:nvGrpSpPr>
        <p:grpSpPr>
          <a:xfrm>
            <a:off x="9080500" y="2795140"/>
            <a:ext cx="2778225" cy="2000224"/>
            <a:chOff x="9080500" y="2795140"/>
            <a:chExt cx="2778225" cy="2000224"/>
          </a:xfrm>
        </p:grpSpPr>
        <p:cxnSp>
          <p:nvCxnSpPr>
            <p:cNvPr id="25" name="Straight Connector 24"/>
            <p:cNvCxnSpPr/>
            <p:nvPr/>
          </p:nvCxnSpPr>
          <p:spPr>
            <a:xfrm flipV="1">
              <a:off x="9080500" y="3225800"/>
              <a:ext cx="2424112" cy="87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232900" y="3784600"/>
              <a:ext cx="2424112" cy="87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258300" y="4127500"/>
              <a:ext cx="457200"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639300" y="3962400"/>
              <a:ext cx="311304" cy="307777"/>
            </a:xfrm>
            <a:prstGeom prst="rect">
              <a:avLst/>
            </a:prstGeom>
            <a:noFill/>
          </p:spPr>
          <p:txBody>
            <a:bodyPr wrap="none" rtlCol="0">
              <a:spAutoFit/>
            </a:bodyPr>
            <a:lstStyle/>
            <a:p>
              <a:r>
                <a:rPr lang="en-US" sz="1400" dirty="0"/>
                <a:t>V</a:t>
              </a:r>
            </a:p>
          </p:txBody>
        </p:sp>
        <p:cxnSp>
          <p:nvCxnSpPr>
            <p:cNvPr id="29" name="Straight Connector 28"/>
            <p:cNvCxnSpPr/>
            <p:nvPr/>
          </p:nvCxnSpPr>
          <p:spPr>
            <a:xfrm flipH="1">
              <a:off x="10325100" y="3225800"/>
              <a:ext cx="850900" cy="1244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10731500" y="3492500"/>
              <a:ext cx="177800" cy="139700"/>
            </a:xfrm>
            <a:custGeom>
              <a:avLst/>
              <a:gdLst>
                <a:gd name="connsiteX0" fmla="*/ 0 w 114300"/>
                <a:gd name="connsiteY0" fmla="*/ 0 h 165100"/>
                <a:gd name="connsiteX1" fmla="*/ 63500 w 114300"/>
                <a:gd name="connsiteY1" fmla="*/ 127000 h 165100"/>
                <a:gd name="connsiteX2" fmla="*/ 114300 w 114300"/>
                <a:gd name="connsiteY2" fmla="*/ 165100 h 165100"/>
              </a:gdLst>
              <a:ahLst/>
              <a:cxnLst>
                <a:cxn ang="0">
                  <a:pos x="connsiteX0" y="connsiteY0"/>
                </a:cxn>
                <a:cxn ang="0">
                  <a:pos x="connsiteX1" y="connsiteY1"/>
                </a:cxn>
                <a:cxn ang="0">
                  <a:pos x="connsiteX2" y="connsiteY2"/>
                </a:cxn>
              </a:cxnLst>
              <a:rect l="l" t="t" r="r" b="b"/>
              <a:pathLst>
                <a:path w="114300" h="165100">
                  <a:moveTo>
                    <a:pt x="0" y="0"/>
                  </a:moveTo>
                  <a:cubicBezTo>
                    <a:pt x="22225" y="49741"/>
                    <a:pt x="44450" y="99483"/>
                    <a:pt x="63500" y="127000"/>
                  </a:cubicBezTo>
                  <a:cubicBezTo>
                    <a:pt x="82550" y="154517"/>
                    <a:pt x="114300" y="165100"/>
                    <a:pt x="114300" y="165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0617200" y="3159323"/>
              <a:ext cx="461986" cy="307777"/>
            </a:xfrm>
            <a:prstGeom prst="rect">
              <a:avLst/>
            </a:prstGeom>
            <a:noFill/>
          </p:spPr>
          <p:txBody>
            <a:bodyPr wrap="none" rtlCol="0">
              <a:spAutoFit/>
            </a:bodyPr>
            <a:lstStyle/>
            <a:p>
              <a:r>
                <a:rPr lang="en-US" sz="1400" dirty="0"/>
                <a:t>45</a:t>
              </a:r>
              <a:r>
                <a:rPr lang="en-US" sz="1400" baseline="30000" dirty="0"/>
                <a:t>o</a:t>
              </a:r>
              <a:endParaRPr lang="en-US" sz="1400" dirty="0"/>
            </a:p>
          </p:txBody>
        </p:sp>
        <p:sp>
          <p:nvSpPr>
            <p:cNvPr id="32" name="Rectangle 31"/>
            <p:cNvSpPr/>
            <p:nvPr/>
          </p:nvSpPr>
          <p:spPr>
            <a:xfrm>
              <a:off x="11079186" y="3159323"/>
              <a:ext cx="211114" cy="15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397400" y="4258205"/>
              <a:ext cx="211114" cy="15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0721875" y="2795140"/>
              <a:ext cx="1136850" cy="307777"/>
            </a:xfrm>
            <a:prstGeom prst="rect">
              <a:avLst/>
            </a:prstGeom>
            <a:noFill/>
          </p:spPr>
          <p:txBody>
            <a:bodyPr wrap="none" rtlCol="0">
              <a:spAutoFit/>
            </a:bodyPr>
            <a:lstStyle/>
            <a:p>
              <a:r>
                <a:rPr lang="en-US" sz="1400" dirty="0"/>
                <a:t>Transducer</a:t>
              </a:r>
            </a:p>
          </p:txBody>
        </p:sp>
        <p:sp>
          <p:nvSpPr>
            <p:cNvPr id="35" name="TextBox 34"/>
            <p:cNvSpPr txBox="1"/>
            <p:nvPr/>
          </p:nvSpPr>
          <p:spPr>
            <a:xfrm>
              <a:off x="10136342" y="4487587"/>
              <a:ext cx="1136850" cy="307777"/>
            </a:xfrm>
            <a:prstGeom prst="rect">
              <a:avLst/>
            </a:prstGeom>
            <a:noFill/>
          </p:spPr>
          <p:txBody>
            <a:bodyPr wrap="none" rtlCol="0">
              <a:spAutoFit/>
            </a:bodyPr>
            <a:lstStyle/>
            <a:p>
              <a:r>
                <a:rPr lang="en-US" sz="1400" dirty="0"/>
                <a:t>Transducer</a:t>
              </a:r>
            </a:p>
          </p:txBody>
        </p:sp>
        <p:cxnSp>
          <p:nvCxnSpPr>
            <p:cNvPr id="36" name="Straight Arrow Connector 35"/>
            <p:cNvCxnSpPr/>
            <p:nvPr/>
          </p:nvCxnSpPr>
          <p:spPr>
            <a:xfrm flipH="1">
              <a:off x="10690908" y="3379688"/>
              <a:ext cx="485092" cy="7478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975273" y="3534347"/>
              <a:ext cx="274434" cy="307777"/>
            </a:xfrm>
            <a:prstGeom prst="rect">
              <a:avLst/>
            </a:prstGeom>
            <a:noFill/>
          </p:spPr>
          <p:txBody>
            <a:bodyPr wrap="none" rtlCol="0">
              <a:spAutoFit/>
            </a:bodyPr>
            <a:lstStyle/>
            <a:p>
              <a:r>
                <a:rPr lang="en-US" sz="1400" dirty="0"/>
                <a:t>L</a:t>
              </a:r>
            </a:p>
          </p:txBody>
        </p:sp>
      </p:grpSp>
      <p:sp>
        <p:nvSpPr>
          <p:cNvPr id="4" name="Slide Number Placeholder 3"/>
          <p:cNvSpPr>
            <a:spLocks noGrp="1"/>
          </p:cNvSpPr>
          <p:nvPr>
            <p:ph type="sldNum" sz="quarter" idx="12"/>
          </p:nvPr>
        </p:nvSpPr>
        <p:spPr/>
        <p:txBody>
          <a:bodyPr/>
          <a:lstStyle/>
          <a:p>
            <a:fld id="{D1D54810-6751-4602-BDE9-E10C028084AA}" type="slidenum">
              <a:rPr lang="en-US" smtClean="0"/>
              <a:t>33</a:t>
            </a:fld>
            <a:endParaRPr lang="en-US" dirty="0"/>
          </a:p>
        </p:txBody>
      </p:sp>
    </p:spTree>
    <p:extLst>
      <p:ext uri="{BB962C8B-B14F-4D97-AF65-F5344CB8AC3E}">
        <p14:creationId xmlns:p14="http://schemas.microsoft.com/office/powerpoint/2010/main" val="443268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ULTRASONIC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71612" y="1652337"/>
                <a:ext cx="7608888" cy="4258885"/>
              </a:xfrm>
            </p:spPr>
            <p:txBody>
              <a:bodyPr>
                <a:normAutofit/>
              </a:bodyPr>
              <a:lstStyle/>
              <a:p>
                <a:pPr marL="0" indent="0">
                  <a:buNone/>
                </a:pPr>
                <a:r>
                  <a:rPr lang="en-US" dirty="0"/>
                  <a:t>		</a:t>
                </a:r>
                <a14:m>
                  <m:oMath xmlns:m="http://schemas.openxmlformats.org/officeDocument/2006/math">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𝑆</m:t>
                        </m:r>
                      </m:num>
                      <m:den>
                        <m:r>
                          <a:rPr lang="en-US" sz="2000" b="0" i="1" smtClean="0">
                            <a:latin typeface="Cambria Math" panose="02040503050406030204" pitchFamily="18" charset="0"/>
                          </a:rPr>
                          <m:t>𝑉</m:t>
                        </m:r>
                      </m:den>
                    </m:f>
                  </m:oMath>
                </a14:m>
                <a:endParaRPr lang="en-US" sz="1600" dirty="0"/>
              </a:p>
              <a:p>
                <a:pPr marL="0" indent="0">
                  <a:buNone/>
                </a:pPr>
                <a:r>
                  <a:rPr lang="en-US" sz="1600" dirty="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𝐿</m:t>
                        </m:r>
                      </m:num>
                      <m:den>
                        <m:r>
                          <a:rPr lang="en-US" sz="2000" b="0" i="1" smtClean="0">
                            <a:latin typeface="Cambria Math" panose="02040503050406030204" pitchFamily="18" charset="0"/>
                          </a:rPr>
                          <m:t>𝐶</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𝑝</m:t>
                            </m:r>
                          </m:sub>
                        </m:sSub>
                      </m:den>
                    </m:f>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1</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𝐶</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𝑝</m:t>
                            </m:r>
                          </m:sub>
                        </m:sSub>
                      </m:num>
                      <m:den>
                        <m:r>
                          <a:rPr lang="en-US" sz="2000" b="0" i="1" smtClean="0">
                            <a:latin typeface="Cambria Math" panose="02040503050406030204" pitchFamily="18" charset="0"/>
                          </a:rPr>
                          <m:t>𝐿</m:t>
                        </m:r>
                      </m:den>
                    </m:f>
                  </m:oMath>
                </a14:m>
                <a:r>
                  <a:rPr lang="en-US" sz="2000" dirty="0"/>
                  <a:t>       </a:t>
                </a:r>
                <a:r>
                  <a:rPr lang="en-US" sz="1400" dirty="0"/>
                  <a:t>Where C is the velocity of 												ultrasonic waves</a:t>
                </a:r>
                <a:endParaRPr lang="en-US" sz="2400" dirty="0"/>
              </a:p>
              <a:p>
                <a:pPr marL="0" indent="0">
                  <a:buNone/>
                </a:pP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𝐿</m:t>
                        </m:r>
                      </m:num>
                      <m:den>
                        <m:r>
                          <a:rPr lang="en-US" sz="2000" i="1">
                            <a:latin typeface="Cambria Math" panose="02040503050406030204" pitchFamily="18" charset="0"/>
                          </a:rPr>
                          <m:t>𝐶</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𝑝</m:t>
                            </m:r>
                          </m:sub>
                        </m:sSub>
                      </m:den>
                    </m:f>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b="0" i="1" smtClean="0">
                                <a:latin typeface="Cambria Math" panose="02040503050406030204" pitchFamily="18" charset="0"/>
                              </a:rPr>
                              <m:t>2</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𝐶</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𝑝</m:t>
                            </m:r>
                          </m:sub>
                        </m:sSub>
                      </m:num>
                      <m:den>
                        <m:r>
                          <a:rPr lang="en-US" sz="2000" b="0" i="1" smtClean="0">
                            <a:latin typeface="Cambria Math" panose="02040503050406030204" pitchFamily="18" charset="0"/>
                          </a:rPr>
                          <m:t>𝐿</m:t>
                        </m:r>
                      </m:den>
                    </m:f>
                  </m:oMath>
                </a14:m>
                <a:endParaRPr lang="en-US" sz="2000" dirty="0"/>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1</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2</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𝐶</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𝑝</m:t>
                            </m:r>
                          </m:sub>
                        </m:sSub>
                      </m:num>
                      <m:den>
                        <m:r>
                          <a:rPr lang="en-US" sz="2000" i="1">
                            <a:latin typeface="Cambria Math" panose="02040503050406030204" pitchFamily="18" charset="0"/>
                          </a:rPr>
                          <m:t>𝐿</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𝐶</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𝑝</m:t>
                            </m:r>
                          </m:sub>
                        </m:sSub>
                      </m:num>
                      <m:den>
                        <m:r>
                          <a:rPr lang="en-US" sz="2000" i="1">
                            <a:latin typeface="Cambria Math" panose="02040503050406030204" pitchFamily="18" charset="0"/>
                          </a:rPr>
                          <m:t>𝐿</m:t>
                        </m:r>
                      </m:den>
                    </m:f>
                  </m:oMath>
                </a14:m>
                <a:r>
                  <a:rPr lang="en-US" sz="20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m:t>
                        </m:r>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𝑝</m:t>
                            </m:r>
                          </m:sub>
                        </m:sSub>
                      </m:num>
                      <m:den>
                        <m:r>
                          <a:rPr lang="en-US" sz="2000" i="1">
                            <a:latin typeface="Cambria Math" panose="02040503050406030204" pitchFamily="18" charset="0"/>
                          </a:rPr>
                          <m:t>𝐿</m:t>
                        </m:r>
                      </m:den>
                    </m:f>
                  </m:oMath>
                </a14:m>
                <a:r>
                  <a:rPr lang="en-US" sz="2000" dirty="0"/>
                  <a:t> = </a:t>
                </a:r>
                <a:r>
                  <a:rPr lang="en-US" dirty="0"/>
                  <a:t>2Vcos</a:t>
                </a:r>
                <a:r>
                  <a:rPr lang="az-Cyrl-AZ" dirty="0">
                    <a:latin typeface="Calibri" panose="020F0502020204030204" pitchFamily="34" charset="0"/>
                    <a:cs typeface="Calibri" panose="020F0502020204030204" pitchFamily="34" charset="0"/>
                  </a:rPr>
                  <a:t>Ѳ</a:t>
                </a:r>
                <a:r>
                  <a:rPr lang="en-GB" dirty="0">
                    <a:latin typeface="Calibri" panose="020F0502020204030204" pitchFamily="34" charset="0"/>
                    <a:cs typeface="Calibri" panose="020F0502020204030204" pitchFamily="34" charset="0"/>
                  </a:rPr>
                  <a:t>/L</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SINCE </a:t>
                </a:r>
                <a:r>
                  <a:rPr lang="en-US" dirty="0" err="1">
                    <a:latin typeface="Calibri" panose="020F0502020204030204" pitchFamily="34" charset="0"/>
                    <a:cs typeface="Calibri" panose="020F0502020204030204" pitchFamily="34" charset="0"/>
                  </a:rPr>
                  <a:t>V</a:t>
                </a:r>
                <a:r>
                  <a:rPr lang="en-US" baseline="-25000" dirty="0" err="1">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 V cos</a:t>
                </a:r>
                <a:r>
                  <a:rPr lang="az-Cyrl-AZ" dirty="0">
                    <a:latin typeface="Calibri" panose="020F0502020204030204" pitchFamily="34" charset="0"/>
                    <a:cs typeface="Calibri" panose="020F0502020204030204" pitchFamily="34" charset="0"/>
                  </a:rPr>
                  <a:t>Ѳ</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14:m>
                  <m:oMath xmlns:m="http://schemas.openxmlformats.org/officeDocument/2006/math">
                    <m:r>
                      <m:rPr>
                        <m:sty m:val="p"/>
                      </m:rPr>
                      <a:rPr lang="en-US" b="0" i="0" smtClean="0">
                        <a:latin typeface="Cambria Math" panose="02040503050406030204" pitchFamily="18" charset="0"/>
                      </a:rPr>
                      <m:t>V</m:t>
                    </m:r>
                    <m:r>
                      <a:rPr lang="en-US" b="0" i="0"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𝐿</m:t>
                        </m:r>
                      </m:num>
                      <m:den>
                        <m:r>
                          <m:rPr>
                            <m:nor/>
                          </m:rPr>
                          <a:rPr lang="en-US" dirty="0"/>
                          <m:t>2</m:t>
                        </m:r>
                        <m:r>
                          <m:rPr>
                            <m:nor/>
                          </m:rPr>
                          <a:rPr lang="en-US" dirty="0"/>
                          <m:t>cos</m:t>
                        </m:r>
                        <m:r>
                          <m:rPr>
                            <m:nor/>
                          </m:rPr>
                          <a:rPr lang="az-Cyrl-AZ" dirty="0">
                            <a:latin typeface="Calibri" panose="020F0502020204030204" pitchFamily="34" charset="0"/>
                            <a:cs typeface="Calibri" panose="020F0502020204030204" pitchFamily="34" charset="0"/>
                          </a:rPr>
                          <m:t>Ѳ</m:t>
                        </m:r>
                      </m:den>
                    </m:f>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den>
                    </m:f>
                    <m:r>
                      <a:rPr lang="en-US" b="0" i="1" smtClean="0">
                        <a:latin typeface="Cambria Math" panose="02040503050406030204" pitchFamily="18" charset="0"/>
                      </a:rPr>
                      <m:t>)</m:t>
                    </m:r>
                  </m:oMath>
                </a14:m>
                <a:endParaRPr lang="en-US" dirty="0"/>
              </a:p>
              <a:p>
                <a:pPr marL="0" indent="0">
                  <a:buNone/>
                </a:pPr>
                <a:endParaRPr lang="en-US" sz="2400" dirty="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71612" y="1652337"/>
                <a:ext cx="7608888" cy="4258885"/>
              </a:xfrm>
              <a:blipFill>
                <a:blip r:embed="rId2"/>
                <a:stretch>
                  <a:fillRect/>
                </a:stretch>
              </a:blipFill>
            </p:spPr>
            <p:txBody>
              <a:bodyPr/>
              <a:lstStyle/>
              <a:p>
                <a:r>
                  <a:rPr lang="en-GB">
                    <a:noFill/>
                  </a:rPr>
                  <a:t> </a:t>
                </a:r>
              </a:p>
            </p:txBody>
          </p:sp>
        </mc:Fallback>
      </mc:AlternateContent>
      <p:grpSp>
        <p:nvGrpSpPr>
          <p:cNvPr id="4" name="Group 3"/>
          <p:cNvGrpSpPr/>
          <p:nvPr/>
        </p:nvGrpSpPr>
        <p:grpSpPr>
          <a:xfrm>
            <a:off x="9080500" y="2795140"/>
            <a:ext cx="2778225" cy="2000224"/>
            <a:chOff x="9080500" y="2795140"/>
            <a:chExt cx="2778225" cy="2000224"/>
          </a:xfrm>
        </p:grpSpPr>
        <p:cxnSp>
          <p:nvCxnSpPr>
            <p:cNvPr id="5" name="Straight Connector 4"/>
            <p:cNvCxnSpPr/>
            <p:nvPr/>
          </p:nvCxnSpPr>
          <p:spPr>
            <a:xfrm flipV="1">
              <a:off x="9080500" y="3225800"/>
              <a:ext cx="2424112" cy="87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9232900" y="3784600"/>
              <a:ext cx="2424112" cy="87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258300" y="4127500"/>
              <a:ext cx="457200" cy="19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39300" y="3962400"/>
              <a:ext cx="311304" cy="307777"/>
            </a:xfrm>
            <a:prstGeom prst="rect">
              <a:avLst/>
            </a:prstGeom>
            <a:noFill/>
          </p:spPr>
          <p:txBody>
            <a:bodyPr wrap="none" rtlCol="0">
              <a:spAutoFit/>
            </a:bodyPr>
            <a:lstStyle/>
            <a:p>
              <a:r>
                <a:rPr lang="en-US" sz="1400" dirty="0"/>
                <a:t>V</a:t>
              </a:r>
            </a:p>
          </p:txBody>
        </p:sp>
        <p:cxnSp>
          <p:nvCxnSpPr>
            <p:cNvPr id="17" name="Straight Connector 16"/>
            <p:cNvCxnSpPr/>
            <p:nvPr/>
          </p:nvCxnSpPr>
          <p:spPr>
            <a:xfrm flipH="1">
              <a:off x="10325100" y="3225800"/>
              <a:ext cx="850900" cy="1244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0731500" y="3492500"/>
              <a:ext cx="177800" cy="139700"/>
            </a:xfrm>
            <a:custGeom>
              <a:avLst/>
              <a:gdLst>
                <a:gd name="connsiteX0" fmla="*/ 0 w 114300"/>
                <a:gd name="connsiteY0" fmla="*/ 0 h 165100"/>
                <a:gd name="connsiteX1" fmla="*/ 63500 w 114300"/>
                <a:gd name="connsiteY1" fmla="*/ 127000 h 165100"/>
                <a:gd name="connsiteX2" fmla="*/ 114300 w 114300"/>
                <a:gd name="connsiteY2" fmla="*/ 165100 h 165100"/>
              </a:gdLst>
              <a:ahLst/>
              <a:cxnLst>
                <a:cxn ang="0">
                  <a:pos x="connsiteX0" y="connsiteY0"/>
                </a:cxn>
                <a:cxn ang="0">
                  <a:pos x="connsiteX1" y="connsiteY1"/>
                </a:cxn>
                <a:cxn ang="0">
                  <a:pos x="connsiteX2" y="connsiteY2"/>
                </a:cxn>
              </a:cxnLst>
              <a:rect l="l" t="t" r="r" b="b"/>
              <a:pathLst>
                <a:path w="114300" h="165100">
                  <a:moveTo>
                    <a:pt x="0" y="0"/>
                  </a:moveTo>
                  <a:cubicBezTo>
                    <a:pt x="22225" y="49741"/>
                    <a:pt x="44450" y="99483"/>
                    <a:pt x="63500" y="127000"/>
                  </a:cubicBezTo>
                  <a:cubicBezTo>
                    <a:pt x="82550" y="154517"/>
                    <a:pt x="114300" y="165100"/>
                    <a:pt x="114300" y="165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17200" y="3159323"/>
              <a:ext cx="461986" cy="307777"/>
            </a:xfrm>
            <a:prstGeom prst="rect">
              <a:avLst/>
            </a:prstGeom>
            <a:noFill/>
          </p:spPr>
          <p:txBody>
            <a:bodyPr wrap="none" rtlCol="0">
              <a:spAutoFit/>
            </a:bodyPr>
            <a:lstStyle/>
            <a:p>
              <a:r>
                <a:rPr lang="en-US" sz="1400" dirty="0"/>
                <a:t>45</a:t>
              </a:r>
              <a:r>
                <a:rPr lang="en-US" sz="1400" baseline="30000" dirty="0"/>
                <a:t>o</a:t>
              </a:r>
              <a:endParaRPr lang="en-US" sz="1400" dirty="0"/>
            </a:p>
          </p:txBody>
        </p:sp>
        <p:sp>
          <p:nvSpPr>
            <p:cNvPr id="20" name="Rectangle 19"/>
            <p:cNvSpPr/>
            <p:nvPr/>
          </p:nvSpPr>
          <p:spPr>
            <a:xfrm>
              <a:off x="11079186" y="3159323"/>
              <a:ext cx="211114" cy="15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397400" y="4258205"/>
              <a:ext cx="211114" cy="15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721875" y="2795140"/>
              <a:ext cx="1136850" cy="307777"/>
            </a:xfrm>
            <a:prstGeom prst="rect">
              <a:avLst/>
            </a:prstGeom>
            <a:noFill/>
          </p:spPr>
          <p:txBody>
            <a:bodyPr wrap="none" rtlCol="0">
              <a:spAutoFit/>
            </a:bodyPr>
            <a:lstStyle/>
            <a:p>
              <a:r>
                <a:rPr lang="en-US" sz="1400" dirty="0"/>
                <a:t>Transducer</a:t>
              </a:r>
            </a:p>
          </p:txBody>
        </p:sp>
        <p:sp>
          <p:nvSpPr>
            <p:cNvPr id="23" name="TextBox 22"/>
            <p:cNvSpPr txBox="1"/>
            <p:nvPr/>
          </p:nvSpPr>
          <p:spPr>
            <a:xfrm>
              <a:off x="10136342" y="4487587"/>
              <a:ext cx="1136850" cy="307777"/>
            </a:xfrm>
            <a:prstGeom prst="rect">
              <a:avLst/>
            </a:prstGeom>
            <a:noFill/>
          </p:spPr>
          <p:txBody>
            <a:bodyPr wrap="none" rtlCol="0">
              <a:spAutoFit/>
            </a:bodyPr>
            <a:lstStyle/>
            <a:p>
              <a:r>
                <a:rPr lang="en-US" sz="1400" dirty="0"/>
                <a:t>Transducer</a:t>
              </a:r>
            </a:p>
          </p:txBody>
        </p:sp>
        <p:cxnSp>
          <p:nvCxnSpPr>
            <p:cNvPr id="7" name="Straight Arrow Connector 6"/>
            <p:cNvCxnSpPr/>
            <p:nvPr/>
          </p:nvCxnSpPr>
          <p:spPr>
            <a:xfrm flipH="1">
              <a:off x="10690908" y="3379688"/>
              <a:ext cx="485092" cy="7478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975273" y="3534347"/>
              <a:ext cx="274434" cy="307777"/>
            </a:xfrm>
            <a:prstGeom prst="rect">
              <a:avLst/>
            </a:prstGeom>
            <a:noFill/>
          </p:spPr>
          <p:txBody>
            <a:bodyPr wrap="none" rtlCol="0">
              <a:spAutoFit/>
            </a:bodyPr>
            <a:lstStyle/>
            <a:p>
              <a:r>
                <a:rPr lang="en-US" sz="1400" dirty="0"/>
                <a:t>L</a:t>
              </a:r>
            </a:p>
          </p:txBody>
        </p:sp>
      </p:grpSp>
      <p:sp>
        <p:nvSpPr>
          <p:cNvPr id="8" name="Slide Number Placeholder 7"/>
          <p:cNvSpPr>
            <a:spLocks noGrp="1"/>
          </p:cNvSpPr>
          <p:nvPr>
            <p:ph type="sldNum" sz="quarter" idx="12"/>
          </p:nvPr>
        </p:nvSpPr>
        <p:spPr/>
        <p:txBody>
          <a:bodyPr/>
          <a:lstStyle/>
          <a:p>
            <a:fld id="{D1D54810-6751-4602-BDE9-E10C028084AA}" type="slidenum">
              <a:rPr lang="en-US" smtClean="0"/>
              <a:t>34</a:t>
            </a:fld>
            <a:endParaRPr lang="en-US" dirty="0"/>
          </a:p>
        </p:txBody>
      </p:sp>
    </p:spTree>
    <p:extLst>
      <p:ext uri="{BB962C8B-B14F-4D97-AF65-F5344CB8AC3E}">
        <p14:creationId xmlns:p14="http://schemas.microsoft.com/office/powerpoint/2010/main" val="597526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FLOAT METHOD</a:t>
            </a:r>
          </a:p>
        </p:txBody>
      </p:sp>
      <p:sp>
        <p:nvSpPr>
          <p:cNvPr id="3" name="Content Placeholder 2"/>
          <p:cNvSpPr>
            <a:spLocks noGrp="1"/>
          </p:cNvSpPr>
          <p:nvPr>
            <p:ph idx="1"/>
          </p:nvPr>
        </p:nvSpPr>
        <p:spPr/>
        <p:txBody>
          <a:bodyPr/>
          <a:lstStyle/>
          <a:p>
            <a:endParaRPr lang="en-US"/>
          </a:p>
        </p:txBody>
      </p:sp>
      <p:pic>
        <p:nvPicPr>
          <p:cNvPr id="1026" name="Picture 2" descr="Image result for dilution method of flow measu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2" y="1709736"/>
            <a:ext cx="7316788" cy="48513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D54810-6751-4602-BDE9-E10C028084AA}" type="slidenum">
              <a:rPr lang="en-US" smtClean="0"/>
              <a:t>35</a:t>
            </a:fld>
            <a:endParaRPr lang="en-US" dirty="0"/>
          </a:p>
        </p:txBody>
      </p:sp>
    </p:spTree>
    <p:extLst>
      <p:ext uri="{BB962C8B-B14F-4D97-AF65-F5344CB8AC3E}">
        <p14:creationId xmlns:p14="http://schemas.microsoft.com/office/powerpoint/2010/main" val="3017594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BOATING METHOD</a:t>
            </a:r>
          </a:p>
        </p:txBody>
      </p:sp>
      <p:sp>
        <p:nvSpPr>
          <p:cNvPr id="3" name="Content Placeholder 2"/>
          <p:cNvSpPr>
            <a:spLocks noGrp="1"/>
          </p:cNvSpPr>
          <p:nvPr>
            <p:ph idx="1"/>
          </p:nvPr>
        </p:nvSpPr>
        <p:spPr/>
        <p:txBody>
          <a:bodyPr/>
          <a:lstStyle/>
          <a:p>
            <a:r>
              <a:rPr lang="en-US" dirty="0"/>
              <a:t>A boat traverses the stream at constant speed on a course normal to the flow</a:t>
            </a:r>
          </a:p>
          <a:p>
            <a:r>
              <a:rPr lang="en-US" dirty="0"/>
              <a:t>A special meter operates continuously and indicates the instantaneous velocity</a:t>
            </a:r>
          </a:p>
          <a:p>
            <a:r>
              <a:rPr lang="en-US" dirty="0"/>
              <a:t>Echo-sounder measures the cross-section of the stream during the traversing (30-40 points measurements)</a:t>
            </a:r>
          </a:p>
          <a:p>
            <a:r>
              <a:rPr lang="en-US" dirty="0"/>
              <a:t>Several traverses are made and averaged</a:t>
            </a:r>
          </a:p>
          <a:p>
            <a:r>
              <a:rPr lang="en-US" dirty="0"/>
              <a:t>Using this velocity and cross section data discharge is calculated for the stream</a:t>
            </a:r>
          </a:p>
          <a:p>
            <a:endParaRPr lang="en-US" dirty="0"/>
          </a:p>
        </p:txBody>
      </p:sp>
      <p:sp>
        <p:nvSpPr>
          <p:cNvPr id="4" name="Slide Number Placeholder 3"/>
          <p:cNvSpPr>
            <a:spLocks noGrp="1"/>
          </p:cNvSpPr>
          <p:nvPr>
            <p:ph type="sldNum" sz="quarter" idx="12"/>
          </p:nvPr>
        </p:nvSpPr>
        <p:spPr/>
        <p:txBody>
          <a:bodyPr/>
          <a:lstStyle/>
          <a:p>
            <a:fld id="{D1D54810-6751-4602-BDE9-E10C028084AA}" type="slidenum">
              <a:rPr lang="en-US" smtClean="0"/>
              <a:t>36</a:t>
            </a:fld>
            <a:endParaRPr lang="en-US" dirty="0"/>
          </a:p>
        </p:txBody>
      </p:sp>
    </p:spTree>
    <p:extLst>
      <p:ext uri="{BB962C8B-B14F-4D97-AF65-F5344CB8AC3E}">
        <p14:creationId xmlns:p14="http://schemas.microsoft.com/office/powerpoint/2010/main" val="4033809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STAGE-DISCHARGE RELATIONS</a:t>
            </a:r>
          </a:p>
        </p:txBody>
      </p:sp>
      <p:sp>
        <p:nvSpPr>
          <p:cNvPr id="3" name="Content Placeholder 2"/>
          <p:cNvSpPr>
            <a:spLocks noGrp="1"/>
          </p:cNvSpPr>
          <p:nvPr>
            <p:ph idx="1"/>
          </p:nvPr>
        </p:nvSpPr>
        <p:spPr/>
        <p:txBody>
          <a:bodyPr/>
          <a:lstStyle/>
          <a:p>
            <a:r>
              <a:rPr lang="en-US" dirty="0"/>
              <a:t>Rating Curve</a:t>
            </a:r>
          </a:p>
          <a:p>
            <a:r>
              <a:rPr lang="en-US" dirty="0"/>
              <a:t>Dispersion of the measured data should be &lt;2% (standard deviation)</a:t>
            </a:r>
          </a:p>
          <a:p>
            <a:r>
              <a:rPr lang="en-US" dirty="0"/>
              <a:t>Larger dispersion indicates</a:t>
            </a:r>
          </a:p>
          <a:p>
            <a:pPr lvl="1"/>
            <a:r>
              <a:rPr lang="en-US" dirty="0"/>
              <a:t>Control shifts more or less continuously (scour, deposition and growth of vegetation)</a:t>
            </a:r>
          </a:p>
          <a:p>
            <a:pPr lvl="1"/>
            <a:r>
              <a:rPr lang="en-US" dirty="0"/>
              <a:t>Water surface slope varies at the control as a result of backwater</a:t>
            </a:r>
          </a:p>
          <a:p>
            <a:pPr lvl="1"/>
            <a:r>
              <a:rPr lang="en-US" dirty="0"/>
              <a:t>Measurements are not carefully made</a:t>
            </a:r>
          </a:p>
        </p:txBody>
      </p:sp>
      <p:sp>
        <p:nvSpPr>
          <p:cNvPr id="4" name="Slide Number Placeholder 3"/>
          <p:cNvSpPr>
            <a:spLocks noGrp="1"/>
          </p:cNvSpPr>
          <p:nvPr>
            <p:ph type="sldNum" sz="quarter" idx="12"/>
          </p:nvPr>
        </p:nvSpPr>
        <p:spPr/>
        <p:txBody>
          <a:bodyPr/>
          <a:lstStyle/>
          <a:p>
            <a:fld id="{D1D54810-6751-4602-BDE9-E10C028084AA}" type="slidenum">
              <a:rPr lang="en-US" smtClean="0"/>
              <a:t>37</a:t>
            </a:fld>
            <a:endParaRPr lang="en-US" dirty="0"/>
          </a:p>
        </p:txBody>
      </p:sp>
    </p:spTree>
    <p:extLst>
      <p:ext uri="{BB962C8B-B14F-4D97-AF65-F5344CB8AC3E}">
        <p14:creationId xmlns:p14="http://schemas.microsoft.com/office/powerpoint/2010/main" val="2468155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 OF RATING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buClr>
                    <a:srgbClr val="353535"/>
                  </a:buClr>
                </a:pPr>
                <a:r>
                  <a:rPr lang="en-US" dirty="0">
                    <a:solidFill>
                      <a:prstClr val="black">
                        <a:lumMod val="75000"/>
                        <a:lumOff val="25000"/>
                      </a:prstClr>
                    </a:solidFill>
                  </a:rPr>
                  <a:t>To interpolate the g-Q relation</a:t>
                </a:r>
              </a:p>
              <a:p>
                <a:pPr lvl="0">
                  <a:buClr>
                    <a:srgbClr val="353535"/>
                  </a:buClr>
                </a:pPr>
                <a:r>
                  <a:rPr lang="en-US" dirty="0">
                    <a:solidFill>
                      <a:prstClr val="black">
                        <a:lumMod val="75000"/>
                        <a:lumOff val="25000"/>
                      </a:prstClr>
                    </a:solidFill>
                  </a:rPr>
                  <a:t>No completely satisfactory method for extrapolating a rating curve beyond the highest measured discharge</a:t>
                </a:r>
              </a:p>
              <a:p>
                <a:pPr marL="0" indent="0">
                  <a:buNone/>
                </a:pPr>
                <a:endParaRPr lang="en-US" dirty="0"/>
              </a:p>
              <a:p>
                <a:pPr marL="0" indent="0">
                  <a:buNone/>
                </a:pPr>
                <a:r>
                  <a:rPr lang="en-US" dirty="0"/>
                  <a:t>1. logarithmic method</a:t>
                </a:r>
              </a:p>
              <a:p>
                <a:pPr marL="0" indent="0">
                  <a:buNone/>
                </a:pPr>
                <a:r>
                  <a:rPr lang="en-US" dirty="0"/>
                  <a:t>2. A</a:t>
                </a:r>
                <a14:m>
                  <m:oMath xmlns:m="http://schemas.openxmlformats.org/officeDocument/2006/math">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𝐷</m:t>
                        </m:r>
                      </m:e>
                    </m:rad>
                  </m:oMath>
                </a14:m>
                <a:r>
                  <a:rPr lang="en-US" dirty="0"/>
                  <a:t> method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16" t="-806" r="-9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D54810-6751-4602-BDE9-E10C028084AA}" type="slidenum">
              <a:rPr lang="en-US" smtClean="0"/>
              <a:t>38</a:t>
            </a:fld>
            <a:endParaRPr lang="en-US" dirty="0"/>
          </a:p>
        </p:txBody>
      </p:sp>
    </p:spTree>
    <p:extLst>
      <p:ext uri="{BB962C8B-B14F-4D97-AF65-F5344CB8AC3E}">
        <p14:creationId xmlns:p14="http://schemas.microsoft.com/office/powerpoint/2010/main" val="1947421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 OF RATING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652337"/>
                <a:ext cx="8915400" cy="4258885"/>
              </a:xfrm>
            </p:spPr>
            <p:txBody>
              <a:bodyPr/>
              <a:lstStyle/>
              <a:p>
                <a:pPr lvl="0">
                  <a:buClr>
                    <a:srgbClr val="353535"/>
                  </a:buClr>
                </a:pPr>
                <a:r>
                  <a:rPr lang="en-US" dirty="0">
                    <a:solidFill>
                      <a:prstClr val="black">
                        <a:lumMod val="75000"/>
                        <a:lumOff val="25000"/>
                      </a:prstClr>
                    </a:solidFill>
                  </a:rPr>
                  <a:t>Logarithmic Method:</a:t>
                </a:r>
              </a:p>
              <a:p>
                <a:pPr lvl="1">
                  <a:buClr>
                    <a:srgbClr val="353535"/>
                  </a:buClr>
                </a:pPr>
                <a:r>
                  <a:rPr lang="en-US" dirty="0">
                    <a:solidFill>
                      <a:prstClr val="black">
                        <a:lumMod val="75000"/>
                        <a:lumOff val="25000"/>
                      </a:prstClr>
                    </a:solidFill>
                  </a:rPr>
                  <a:t>It is after assumed that the equation of rating curve is </a:t>
                </a:r>
              </a:p>
              <a:p>
                <a:pPr marL="457200" lvl="1" indent="0">
                  <a:buClr>
                    <a:srgbClr val="353535"/>
                  </a:buClr>
                  <a:buNone/>
                </a:pPr>
                <a:r>
                  <a:rPr lang="en-US" dirty="0">
                    <a:solidFill>
                      <a:prstClr val="black">
                        <a:lumMod val="75000"/>
                        <a:lumOff val="25000"/>
                      </a:prstClr>
                    </a:solidFill>
                  </a:rPr>
                  <a:t>	Q= k (g-a)</a:t>
                </a:r>
                <a:r>
                  <a:rPr lang="en-US" baseline="30000" dirty="0">
                    <a:solidFill>
                      <a:prstClr val="black">
                        <a:lumMod val="75000"/>
                        <a:lumOff val="25000"/>
                      </a:prstClr>
                    </a:solidFill>
                  </a:rPr>
                  <a:t>b</a:t>
                </a:r>
              </a:p>
              <a:p>
                <a:pPr marL="457200" lvl="1" indent="0">
                  <a:buClr>
                    <a:srgbClr val="353535"/>
                  </a:buClr>
                  <a:buNone/>
                </a:pPr>
                <a:r>
                  <a:rPr lang="en-US" dirty="0">
                    <a:solidFill>
                      <a:prstClr val="black">
                        <a:lumMod val="75000"/>
                        <a:lumOff val="25000"/>
                      </a:prstClr>
                    </a:solidFill>
                  </a:rPr>
                  <a:t>Where</a:t>
                </a:r>
              </a:p>
              <a:p>
                <a:pPr marL="457200" lvl="1" indent="0">
                  <a:buClr>
                    <a:srgbClr val="353535"/>
                  </a:buClr>
                  <a:buNone/>
                </a:pPr>
                <a:r>
                  <a:rPr lang="en-US" dirty="0">
                    <a:solidFill>
                      <a:prstClr val="black">
                        <a:lumMod val="75000"/>
                        <a:lumOff val="25000"/>
                      </a:prstClr>
                    </a:solidFill>
                  </a:rPr>
                  <a:t>	g= gage height</a:t>
                </a:r>
              </a:p>
              <a:p>
                <a:pPr marL="457200" lvl="1" indent="0">
                  <a:buClr>
                    <a:srgbClr val="353535"/>
                  </a:buClr>
                  <a:buNone/>
                </a:pPr>
                <a:r>
                  <a:rPr lang="en-US" dirty="0">
                    <a:solidFill>
                      <a:prstClr val="black">
                        <a:lumMod val="75000"/>
                        <a:lumOff val="25000"/>
                      </a:prstClr>
                    </a:solidFill>
                  </a:rPr>
                  <a:t>	a=vertical distance between the channel bed and arbitrary datum</a:t>
                </a:r>
              </a:p>
              <a:p>
                <a:pPr marL="457200" lvl="1" indent="0">
                  <a:buClr>
                    <a:srgbClr val="353535"/>
                  </a:buClr>
                  <a:buNone/>
                </a:pPr>
                <a:r>
                  <a:rPr lang="en-US" dirty="0">
                    <a:solidFill>
                      <a:prstClr val="black">
                        <a:lumMod val="75000"/>
                        <a:lumOff val="25000"/>
                      </a:prstClr>
                    </a:solidFill>
                  </a:rPr>
                  <a:t>	</a:t>
                </a:r>
                <a:r>
                  <a:rPr lang="en-US" dirty="0" err="1">
                    <a:solidFill>
                      <a:prstClr val="black">
                        <a:lumMod val="75000"/>
                        <a:lumOff val="25000"/>
                      </a:prstClr>
                    </a:solidFill>
                  </a:rPr>
                  <a:t>a,b,k</a:t>
                </a:r>
                <a:r>
                  <a:rPr lang="en-US" dirty="0">
                    <a:solidFill>
                      <a:prstClr val="black">
                        <a:lumMod val="75000"/>
                        <a:lumOff val="25000"/>
                      </a:prstClr>
                    </a:solidFill>
                  </a:rPr>
                  <a:t>= station constants</a:t>
                </a:r>
              </a:p>
              <a:p>
                <a:pPr marL="457200" lvl="1" indent="0">
                  <a:buClr>
                    <a:srgbClr val="353535"/>
                  </a:buClr>
                  <a:buNone/>
                </a:pPr>
                <a:r>
                  <a:rPr lang="en-US" dirty="0">
                    <a:solidFill>
                      <a:prstClr val="black">
                        <a:lumMod val="75000"/>
                        <a:lumOff val="25000"/>
                      </a:prstClr>
                    </a:solidFill>
                  </a:rPr>
                  <a:t>A is determined by using various values of a to get a straight line</a:t>
                </a:r>
              </a:p>
              <a:p>
                <a:pPr marL="457200" lvl="1" indent="0">
                  <a:buClr>
                    <a:srgbClr val="353535"/>
                  </a:buClr>
                  <a:buNone/>
                </a:pPr>
                <a:r>
                  <a:rPr lang="en-US" dirty="0">
                    <a:solidFill>
                      <a:prstClr val="black">
                        <a:lumMod val="75000"/>
                        <a:lumOff val="25000"/>
                      </a:prstClr>
                    </a:solidFill>
                  </a:rPr>
                  <a:t>By plotting Q </a:t>
                </a:r>
                <a14:m>
                  <m:oMath xmlns:m="http://schemas.openxmlformats.org/officeDocument/2006/math">
                    <m:r>
                      <a:rPr lang="en-US" i="1" smtClean="0">
                        <a:solidFill>
                          <a:prstClr val="black">
                            <a:lumMod val="75000"/>
                            <a:lumOff val="25000"/>
                          </a:prstClr>
                        </a:solidFill>
                        <a:latin typeface="Cambria Math" panose="02040503050406030204" pitchFamily="18" charset="0"/>
                        <a:ea typeface="Cambria Math" panose="02040503050406030204" pitchFamily="18" charset="0"/>
                      </a:rPr>
                      <m:t>~</m:t>
                    </m:r>
                    <m:r>
                      <a:rPr lang="en-US" b="0" i="1" smtClean="0">
                        <a:solidFill>
                          <a:prstClr val="black">
                            <a:lumMod val="75000"/>
                            <a:lumOff val="25000"/>
                          </a:prstClr>
                        </a:solidFill>
                        <a:latin typeface="Cambria Math" panose="02040503050406030204" pitchFamily="18" charset="0"/>
                        <a:ea typeface="Cambria Math" panose="02040503050406030204" pitchFamily="18" charset="0"/>
                      </a:rPr>
                      <m:t> </m:t>
                    </m:r>
                    <m:d>
                      <m:dPr>
                        <m:ctrlPr>
                          <a:rPr lang="en-US" b="0" i="1" smtClean="0">
                            <a:solidFill>
                              <a:prstClr val="black">
                                <a:lumMod val="75000"/>
                                <a:lumOff val="25000"/>
                              </a:prstClr>
                            </a:solidFill>
                            <a:latin typeface="Cambria Math" panose="02040503050406030204" pitchFamily="18" charset="0"/>
                            <a:ea typeface="Cambria Math" panose="02040503050406030204" pitchFamily="18" charset="0"/>
                          </a:rPr>
                        </m:ctrlPr>
                      </m:dPr>
                      <m:e>
                        <m:r>
                          <a:rPr lang="en-US" b="0" i="1" smtClean="0">
                            <a:solidFill>
                              <a:prstClr val="black">
                                <a:lumMod val="75000"/>
                                <a:lumOff val="25000"/>
                              </a:prstClr>
                            </a:solidFill>
                            <a:latin typeface="Cambria Math" panose="02040503050406030204" pitchFamily="18" charset="0"/>
                            <a:ea typeface="Cambria Math" panose="02040503050406030204" pitchFamily="18" charset="0"/>
                          </a:rPr>
                          <m:t>𝑔</m:t>
                        </m:r>
                        <m:r>
                          <a:rPr lang="en-US" b="0" i="1" smtClean="0">
                            <a:solidFill>
                              <a:prstClr val="black">
                                <a:lumMod val="75000"/>
                                <a:lumOff val="25000"/>
                              </a:prstClr>
                            </a:solidFill>
                            <a:latin typeface="Cambria Math" panose="02040503050406030204" pitchFamily="18" charset="0"/>
                            <a:ea typeface="Cambria Math" panose="02040503050406030204" pitchFamily="18" charset="0"/>
                          </a:rPr>
                          <m:t>−</m:t>
                        </m:r>
                        <m:r>
                          <a:rPr lang="en-US" b="0" i="1" smtClean="0">
                            <a:solidFill>
                              <a:prstClr val="black">
                                <a:lumMod val="75000"/>
                                <a:lumOff val="25000"/>
                              </a:prstClr>
                            </a:solidFill>
                            <a:latin typeface="Cambria Math" panose="02040503050406030204" pitchFamily="18" charset="0"/>
                            <a:ea typeface="Cambria Math" panose="02040503050406030204" pitchFamily="18" charset="0"/>
                          </a:rPr>
                          <m:t>𝑎</m:t>
                        </m:r>
                      </m:e>
                    </m:d>
                  </m:oMath>
                </a14:m>
                <a:r>
                  <a:rPr lang="en-US" dirty="0"/>
                  <a:t> curve on a semi-logarithmic paper and trying various values of a unless a straight line results</a:t>
                </a:r>
              </a:p>
              <a:p>
                <a:pPr marL="457200" lvl="1" indent="0">
                  <a:buClr>
                    <a:srgbClr val="353535"/>
                  </a:buClr>
                  <a:buNone/>
                </a:pPr>
                <a:endParaRPr lang="en-US" dirty="0"/>
              </a:p>
              <a:p>
                <a:pPr marL="457200" lvl="1" indent="0">
                  <a:buClr>
                    <a:srgbClr val="353535"/>
                  </a:buCl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652337"/>
                <a:ext cx="8915400" cy="4258885"/>
              </a:xfrm>
              <a:blipFill rotWithShape="0">
                <a:blip r:embed="rId2"/>
                <a:stretch>
                  <a:fillRect l="-479" t="-71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D54810-6751-4602-BDE9-E10C028084AA}" type="slidenum">
              <a:rPr lang="en-US" smtClean="0"/>
              <a:t>39</a:t>
            </a:fld>
            <a:endParaRPr lang="en-US" dirty="0"/>
          </a:p>
        </p:txBody>
      </p:sp>
    </p:spTree>
    <p:extLst>
      <p:ext uri="{BB962C8B-B14F-4D97-AF65-F5344CB8AC3E}">
        <p14:creationId xmlns:p14="http://schemas.microsoft.com/office/powerpoint/2010/main" val="43580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METER METHOD</a:t>
            </a:r>
          </a:p>
        </p:txBody>
      </p:sp>
      <p:sp>
        <p:nvSpPr>
          <p:cNvPr id="3" name="Content Placeholder 2"/>
          <p:cNvSpPr>
            <a:spLocks noGrp="1"/>
          </p:cNvSpPr>
          <p:nvPr>
            <p:ph idx="1"/>
          </p:nvPr>
        </p:nvSpPr>
        <p:spPr>
          <a:xfrm>
            <a:off x="1436273" y="2133600"/>
            <a:ext cx="4112937" cy="3777622"/>
          </a:xfrm>
        </p:spPr>
        <p:txBody>
          <a:bodyPr/>
          <a:lstStyle/>
          <a:p>
            <a:r>
              <a:rPr lang="en-US" dirty="0"/>
              <a:t>Types of current meter</a:t>
            </a:r>
          </a:p>
          <a:p>
            <a:pPr lvl="1"/>
            <a:r>
              <a:rPr lang="en-US" dirty="0"/>
              <a:t>Price Current meter</a:t>
            </a:r>
          </a:p>
          <a:p>
            <a:pPr lvl="1"/>
            <a:r>
              <a:rPr lang="en-US" dirty="0"/>
              <a:t>Propeller type current meter</a:t>
            </a:r>
          </a:p>
          <a:p>
            <a:pPr lvl="1"/>
            <a:endParaRPr lang="en-US" dirty="0"/>
          </a:p>
          <a:p>
            <a:r>
              <a:rPr lang="en-US" dirty="0"/>
              <a:t>Price Current Meter</a:t>
            </a:r>
          </a:p>
          <a:p>
            <a:pPr lvl="1"/>
            <a:r>
              <a:rPr lang="en-US" dirty="0"/>
              <a:t>Most common current meter in USA, Price meter</a:t>
            </a:r>
          </a:p>
        </p:txBody>
      </p:sp>
      <p:pic>
        <p:nvPicPr>
          <p:cNvPr id="1026" name="Picture 2" descr="Image result for price meter hyd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210" y="1613452"/>
            <a:ext cx="6543675" cy="46005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D54810-6751-4602-BDE9-E10C028084AA}" type="slidenum">
              <a:rPr lang="en-US" smtClean="0"/>
              <a:t>4</a:t>
            </a:fld>
            <a:endParaRPr lang="en-US" dirty="0"/>
          </a:p>
        </p:txBody>
      </p:sp>
    </p:spTree>
    <p:extLst>
      <p:ext uri="{BB962C8B-B14F-4D97-AF65-F5344CB8AC3E}">
        <p14:creationId xmlns:p14="http://schemas.microsoft.com/office/powerpoint/2010/main" val="3465410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 OF RATING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86054" y="1668380"/>
                <a:ext cx="5800809" cy="4539915"/>
              </a:xfrm>
            </p:spPr>
            <p:txBody>
              <a:bodyPr>
                <a:normAutofit lnSpcReduction="10000"/>
              </a:bodyPr>
              <a:lstStyle/>
              <a:p>
                <a:pPr>
                  <a:buClr>
                    <a:srgbClr val="353535"/>
                  </a:buClr>
                </a:pPr>
                <a:r>
                  <a:rPr lang="en-US" dirty="0"/>
                  <a:t>A</a:t>
                </a:r>
                <a14:m>
                  <m:oMath xmlns:m="http://schemas.openxmlformats.org/officeDocument/2006/math">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𝐷</m:t>
                        </m:r>
                      </m:e>
                    </m:rad>
                  </m:oMath>
                </a14:m>
                <a:r>
                  <a:rPr lang="en-US" dirty="0"/>
                  <a:t> method</a:t>
                </a:r>
              </a:p>
              <a:p>
                <a:pPr marL="457200" lvl="1" indent="0">
                  <a:buClr>
                    <a:srgbClr val="353535"/>
                  </a:buClr>
                  <a:buNone/>
                </a:pPr>
                <a:r>
                  <a:rPr lang="en-US" dirty="0">
                    <a:solidFill>
                      <a:prstClr val="black">
                        <a:lumMod val="75000"/>
                        <a:lumOff val="25000"/>
                      </a:prstClr>
                    </a:solidFill>
                  </a:rPr>
                  <a:t>Q= A.C</a:t>
                </a:r>
                <a14:m>
                  <m:oMath xmlns:m="http://schemas.openxmlformats.org/officeDocument/2006/math">
                    <m:rad>
                      <m:radPr>
                        <m:degHide m:val="on"/>
                        <m:ctrlPr>
                          <a:rPr lang="en-US" i="1">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e>
                    </m:rad>
                  </m:oMath>
                </a14:m>
                <a:endParaRPr lang="en-US" dirty="0">
                  <a:solidFill>
                    <a:prstClr val="black">
                      <a:lumMod val="75000"/>
                      <a:lumOff val="25000"/>
                    </a:prstClr>
                  </a:solidFill>
                </a:endParaRPr>
              </a:p>
              <a:p>
                <a:pPr marL="457200" lvl="1" indent="0">
                  <a:buClr>
                    <a:srgbClr val="353535"/>
                  </a:buClr>
                  <a:buNone/>
                </a:pPr>
                <a:r>
                  <a:rPr lang="en-US" dirty="0">
                    <a:solidFill>
                      <a:prstClr val="black">
                        <a:lumMod val="75000"/>
                        <a:lumOff val="25000"/>
                      </a:prstClr>
                    </a:solidFill>
                  </a:rPr>
                  <a:t>C= roughness coefficient</a:t>
                </a:r>
              </a:p>
              <a:p>
                <a:pPr marL="457200" lvl="1" indent="0">
                  <a:buClr>
                    <a:srgbClr val="353535"/>
                  </a:buClr>
                  <a:buNone/>
                </a:pPr>
                <a:r>
                  <a:rPr lang="en-US" dirty="0">
                    <a:solidFill>
                      <a:prstClr val="black">
                        <a:lumMod val="75000"/>
                        <a:lumOff val="25000"/>
                      </a:prstClr>
                    </a:solidFill>
                  </a:rPr>
                  <a:t>S= Slope of energy line</a:t>
                </a:r>
              </a:p>
              <a:p>
                <a:pPr marL="457200" lvl="1" indent="0">
                  <a:buClr>
                    <a:srgbClr val="353535"/>
                  </a:buClr>
                  <a:buNone/>
                </a:pPr>
                <a:r>
                  <a:rPr lang="en-US" dirty="0">
                    <a:solidFill>
                      <a:prstClr val="black">
                        <a:lumMod val="75000"/>
                        <a:lumOff val="25000"/>
                      </a:prstClr>
                    </a:solidFill>
                  </a:rPr>
                  <a:t>A= Cross- sectional area</a:t>
                </a:r>
              </a:p>
              <a:p>
                <a:pPr marL="457200" lvl="1" indent="0">
                  <a:buClr>
                    <a:srgbClr val="353535"/>
                  </a:buClr>
                  <a:buNone/>
                </a:pPr>
                <a:r>
                  <a:rPr lang="en-US" dirty="0">
                    <a:solidFill>
                      <a:prstClr val="black">
                        <a:lumMod val="75000"/>
                        <a:lumOff val="25000"/>
                      </a:prstClr>
                    </a:solidFill>
                  </a:rPr>
                  <a:t>R= Hydraulic radius =</a:t>
                </a:r>
                <a14:m>
                  <m:oMath xmlns:m="http://schemas.openxmlformats.org/officeDocument/2006/math">
                    <m:f>
                      <m:fPr>
                        <m:ctrlPr>
                          <a:rPr lang="en-US" i="1">
                            <a:solidFill>
                              <a:prstClr val="black">
                                <a:lumMod val="75000"/>
                                <a:lumOff val="25000"/>
                              </a:prstClr>
                            </a:solidFill>
                            <a:latin typeface="Cambria Math" panose="02040503050406030204" pitchFamily="18" charset="0"/>
                          </a:rPr>
                        </m:ctrlPr>
                      </m:fPr>
                      <m:num>
                        <m:r>
                          <a:rPr lang="en-US">
                            <a:solidFill>
                              <a:prstClr val="black">
                                <a:lumMod val="75000"/>
                                <a:lumOff val="25000"/>
                              </a:prstClr>
                            </a:solidFill>
                            <a:latin typeface="Cambria Math" panose="02040503050406030204" pitchFamily="18" charset="0"/>
                          </a:rPr>
                          <m:t>𝐴</m:t>
                        </m:r>
                      </m:num>
                      <m:den>
                        <m:r>
                          <a:rPr lang="en-US">
                            <a:solidFill>
                              <a:prstClr val="black">
                                <a:lumMod val="75000"/>
                                <a:lumOff val="25000"/>
                              </a:prstClr>
                            </a:solidFill>
                            <a:latin typeface="Cambria Math" panose="02040503050406030204" pitchFamily="18" charset="0"/>
                          </a:rPr>
                          <m:t>𝑃</m:t>
                        </m:r>
                      </m:den>
                    </m:f>
                    <m:r>
                      <a:rPr lang="en-US">
                        <a:solidFill>
                          <a:prstClr val="black">
                            <a:lumMod val="75000"/>
                            <a:lumOff val="25000"/>
                          </a:prstClr>
                        </a:solidFill>
                        <a:latin typeface="Cambria Math" panose="02040503050406030204" pitchFamily="18" charset="0"/>
                      </a:rPr>
                      <m:t>=</m:t>
                    </m:r>
                    <m:f>
                      <m:fPr>
                        <m:ctrlPr>
                          <a:rPr lang="en-US" i="1">
                            <a:solidFill>
                              <a:prstClr val="black">
                                <a:lumMod val="75000"/>
                                <a:lumOff val="25000"/>
                              </a:prstClr>
                            </a:solidFill>
                            <a:latin typeface="Cambria Math" panose="02040503050406030204" pitchFamily="18" charset="0"/>
                          </a:rPr>
                        </m:ctrlPr>
                      </m:fPr>
                      <m:num>
                        <m:r>
                          <a:rPr lang="en-US">
                            <a:solidFill>
                              <a:prstClr val="black">
                                <a:lumMod val="75000"/>
                                <a:lumOff val="25000"/>
                              </a:prstClr>
                            </a:solidFill>
                            <a:latin typeface="Cambria Math" panose="02040503050406030204" pitchFamily="18" charset="0"/>
                          </a:rPr>
                          <m:t>𝐵</m:t>
                        </m:r>
                        <m:r>
                          <a:rPr lang="en-US">
                            <a:solidFill>
                              <a:prstClr val="black">
                                <a:lumMod val="75000"/>
                                <a:lumOff val="25000"/>
                              </a:prstClr>
                            </a:solidFill>
                            <a:latin typeface="Cambria Math" panose="02040503050406030204" pitchFamily="18" charset="0"/>
                          </a:rPr>
                          <m:t>.</m:t>
                        </m:r>
                        <m:r>
                          <a:rPr lang="en-US">
                            <a:solidFill>
                              <a:prstClr val="black">
                                <a:lumMod val="75000"/>
                                <a:lumOff val="25000"/>
                              </a:prstClr>
                            </a:solidFill>
                            <a:latin typeface="Cambria Math" panose="02040503050406030204" pitchFamily="18" charset="0"/>
                          </a:rPr>
                          <m:t>𝐷</m:t>
                        </m:r>
                      </m:num>
                      <m:den>
                        <m:r>
                          <a:rPr lang="en-US">
                            <a:solidFill>
                              <a:prstClr val="black">
                                <a:lumMod val="75000"/>
                                <a:lumOff val="25000"/>
                              </a:prstClr>
                            </a:solidFill>
                            <a:latin typeface="Cambria Math" panose="02040503050406030204" pitchFamily="18" charset="0"/>
                          </a:rPr>
                          <m:t>𝐵</m:t>
                        </m:r>
                        <m:r>
                          <a:rPr lang="en-US">
                            <a:solidFill>
                              <a:prstClr val="black">
                                <a:lumMod val="75000"/>
                                <a:lumOff val="25000"/>
                              </a:prstClr>
                            </a:solidFill>
                            <a:latin typeface="Cambria Math" panose="02040503050406030204" pitchFamily="18" charset="0"/>
                          </a:rPr>
                          <m:t>+2</m:t>
                        </m:r>
                        <m:r>
                          <a:rPr lang="en-US">
                            <a:solidFill>
                              <a:prstClr val="black">
                                <a:lumMod val="75000"/>
                                <a:lumOff val="25000"/>
                              </a:prstClr>
                            </a:solidFill>
                            <a:latin typeface="Cambria Math" panose="02040503050406030204" pitchFamily="18" charset="0"/>
                          </a:rPr>
                          <m:t>𝐷</m:t>
                        </m:r>
                      </m:den>
                    </m:f>
                    <m:r>
                      <a:rPr lang="en-US">
                        <a:solidFill>
                          <a:prstClr val="black">
                            <a:lumMod val="75000"/>
                            <a:lumOff val="25000"/>
                          </a:prstClr>
                        </a:solidFill>
                        <a:latin typeface="Cambria Math" panose="02040503050406030204" pitchFamily="18" charset="0"/>
                      </a:rPr>
                      <m:t>≈</m:t>
                    </m:r>
                    <m:r>
                      <a:rPr lang="en-US">
                        <a:solidFill>
                          <a:prstClr val="black">
                            <a:lumMod val="75000"/>
                            <a:lumOff val="25000"/>
                          </a:prstClr>
                        </a:solidFill>
                        <a:latin typeface="Cambria Math" panose="02040503050406030204" pitchFamily="18" charset="0"/>
                      </a:rPr>
                      <m:t>𝐷</m:t>
                    </m:r>
                  </m:oMath>
                </a14:m>
                <a:r>
                  <a:rPr lang="en-US" dirty="0">
                    <a:solidFill>
                      <a:prstClr val="black">
                        <a:lumMod val="75000"/>
                        <a:lumOff val="25000"/>
                      </a:prstClr>
                    </a:solidFill>
                  </a:rPr>
                  <a:t> (For very wide channels)</a:t>
                </a:r>
                <a:br>
                  <a:rPr lang="en-US" dirty="0">
                    <a:solidFill>
                      <a:prstClr val="black">
                        <a:lumMod val="75000"/>
                        <a:lumOff val="25000"/>
                      </a:prstClr>
                    </a:solidFill>
                  </a:rPr>
                </a:br>
                <a:r>
                  <a:rPr lang="en-US" dirty="0">
                    <a:solidFill>
                      <a:prstClr val="black">
                        <a:lumMod val="75000"/>
                        <a:lumOff val="25000"/>
                      </a:prstClr>
                    </a:solidFill>
                  </a:rPr>
                  <a:t>If C</a:t>
                </a:r>
                <a14:m>
                  <m:oMath xmlns:m="http://schemas.openxmlformats.org/officeDocument/2006/math">
                    <m:rad>
                      <m:radPr>
                        <m:degHide m:val="on"/>
                        <m:ctrlPr>
                          <a:rPr lang="en-US" i="1">
                            <a:solidFill>
                              <a:prstClr val="black">
                                <a:lumMod val="75000"/>
                                <a:lumOff val="25000"/>
                              </a:prstClr>
                            </a:solidFill>
                            <a:latin typeface="Cambria Math" panose="02040503050406030204" pitchFamily="18" charset="0"/>
                          </a:rPr>
                        </m:ctrlPr>
                      </m:radPr>
                      <m:deg/>
                      <m:e>
                        <m:r>
                          <a:rPr lang="en-US">
                            <a:solidFill>
                              <a:prstClr val="black">
                                <a:lumMod val="75000"/>
                                <a:lumOff val="25000"/>
                              </a:prstClr>
                            </a:solidFill>
                            <a:latin typeface="Cambria Math" panose="02040503050406030204" pitchFamily="18" charset="0"/>
                          </a:rPr>
                          <m:t>𝑆</m:t>
                        </m:r>
                      </m:e>
                    </m:rad>
                  </m:oMath>
                </a14:m>
                <a:r>
                  <a:rPr lang="en-US" dirty="0">
                    <a:solidFill>
                      <a:prstClr val="black">
                        <a:lumMod val="75000"/>
                        <a:lumOff val="25000"/>
                      </a:prstClr>
                    </a:solidFill>
                  </a:rPr>
                  <a:t>  is assumed to be constant for the station and D the mean depth </a:t>
                </a:r>
              </a:p>
              <a:p>
                <a:pPr marL="457200" lvl="1" indent="0">
                  <a:buClr>
                    <a:srgbClr val="353535"/>
                  </a:buClr>
                  <a:buNone/>
                </a:pPr>
                <a:r>
                  <a:rPr lang="en-US" dirty="0">
                    <a:solidFill>
                      <a:prstClr val="black">
                        <a:lumMod val="75000"/>
                        <a:lumOff val="25000"/>
                      </a:prstClr>
                    </a:solidFill>
                  </a:rPr>
                  <a:t>Q= C.</a:t>
                </a:r>
                <a14:m>
                  <m:oMath xmlns:m="http://schemas.openxmlformats.org/officeDocument/2006/math">
                    <m:rad>
                      <m:radPr>
                        <m:degHide m:val="on"/>
                        <m:ctrlPr>
                          <a:rPr lang="en-US" i="1">
                            <a:solidFill>
                              <a:prstClr val="black">
                                <a:lumMod val="75000"/>
                                <a:lumOff val="25000"/>
                              </a:prstClr>
                            </a:solidFill>
                            <a:latin typeface="Cambria Math" panose="02040503050406030204" pitchFamily="18" charset="0"/>
                          </a:rPr>
                        </m:ctrlPr>
                      </m:radPr>
                      <m:deg/>
                      <m:e>
                        <m:r>
                          <a:rPr lang="en-US">
                            <a:solidFill>
                              <a:prstClr val="black">
                                <a:lumMod val="75000"/>
                                <a:lumOff val="25000"/>
                              </a:prstClr>
                            </a:solidFill>
                            <a:latin typeface="Cambria Math" panose="02040503050406030204" pitchFamily="18" charset="0"/>
                          </a:rPr>
                          <m:t>𝑆</m:t>
                        </m:r>
                      </m:e>
                    </m:rad>
                  </m:oMath>
                </a14:m>
                <a:r>
                  <a:rPr lang="en-US" dirty="0">
                    <a:solidFill>
                      <a:prstClr val="black">
                        <a:lumMod val="75000"/>
                        <a:lumOff val="25000"/>
                      </a:prstClr>
                    </a:solidFill>
                  </a:rPr>
                  <a:t> xA.</a:t>
                </a:r>
                <a14:m>
                  <m:oMath xmlns:m="http://schemas.openxmlformats.org/officeDocument/2006/math">
                    <m:rad>
                      <m:radPr>
                        <m:degHide m:val="on"/>
                        <m:ctrlPr>
                          <a:rPr lang="en-US" i="1">
                            <a:solidFill>
                              <a:prstClr val="black">
                                <a:lumMod val="75000"/>
                                <a:lumOff val="25000"/>
                              </a:prstClr>
                            </a:solidFill>
                            <a:latin typeface="Cambria Math" panose="02040503050406030204" pitchFamily="18" charset="0"/>
                          </a:rPr>
                        </m:ctrlPr>
                      </m:radPr>
                      <m:deg/>
                      <m:e>
                        <m:r>
                          <a:rPr lang="en-US">
                            <a:solidFill>
                              <a:prstClr val="black">
                                <a:lumMod val="75000"/>
                                <a:lumOff val="25000"/>
                              </a:prstClr>
                            </a:solidFill>
                            <a:latin typeface="Cambria Math" panose="02040503050406030204" pitchFamily="18" charset="0"/>
                          </a:rPr>
                          <m:t>𝐷</m:t>
                        </m:r>
                      </m:e>
                    </m:rad>
                  </m:oMath>
                </a14:m>
                <a:endParaRPr lang="en-US" dirty="0">
                  <a:solidFill>
                    <a:prstClr val="black">
                      <a:lumMod val="75000"/>
                      <a:lumOff val="25000"/>
                    </a:prstClr>
                  </a:solidFill>
                </a:endParaRPr>
              </a:p>
              <a:p>
                <a:pPr marL="457200" lvl="1" indent="0">
                  <a:buClr>
                    <a:srgbClr val="353535"/>
                  </a:buClr>
                  <a:buNone/>
                </a:pPr>
                <a:r>
                  <a:rPr lang="en-US" dirty="0">
                    <a:solidFill>
                      <a:prstClr val="black">
                        <a:lumMod val="75000"/>
                        <a:lumOff val="25000"/>
                      </a:prstClr>
                    </a:solidFill>
                  </a:rPr>
                  <a:t>Q</a:t>
                </a:r>
                <a14:m>
                  <m:oMath xmlns:m="http://schemas.openxmlformats.org/officeDocument/2006/math">
                    <m:r>
                      <a:rPr lang="en-US">
                        <a:solidFill>
                          <a:prstClr val="black">
                            <a:lumMod val="75000"/>
                            <a:lumOff val="25000"/>
                          </a:prstClr>
                        </a:solidFill>
                        <a:latin typeface="Cambria Math" panose="02040503050406030204" pitchFamily="18" charset="0"/>
                      </a:rPr>
                      <m:t>∝</m:t>
                    </m:r>
                    <m:r>
                      <m:rPr>
                        <m:nor/>
                      </m:rPr>
                      <a:rPr lang="en-US" dirty="0">
                        <a:solidFill>
                          <a:prstClr val="black">
                            <a:lumMod val="75000"/>
                            <a:lumOff val="25000"/>
                          </a:prstClr>
                        </a:solidFill>
                      </a:rPr>
                      <m:t>A</m:t>
                    </m:r>
                    <m:r>
                      <m:rPr>
                        <m:nor/>
                      </m:rPr>
                      <a:rPr lang="en-US" dirty="0">
                        <a:solidFill>
                          <a:prstClr val="black">
                            <a:lumMod val="75000"/>
                            <a:lumOff val="25000"/>
                          </a:prstClr>
                        </a:solidFill>
                      </a:rPr>
                      <m:t>.</m:t>
                    </m:r>
                    <m:rad>
                      <m:radPr>
                        <m:degHide m:val="on"/>
                        <m:ctrlPr>
                          <a:rPr lang="en-US" i="1">
                            <a:solidFill>
                              <a:prstClr val="black">
                                <a:lumMod val="75000"/>
                                <a:lumOff val="25000"/>
                              </a:prstClr>
                            </a:solidFill>
                            <a:latin typeface="Cambria Math" panose="02040503050406030204" pitchFamily="18" charset="0"/>
                          </a:rPr>
                        </m:ctrlPr>
                      </m:radPr>
                      <m:deg/>
                      <m:e>
                        <m:r>
                          <a:rPr lang="en-US">
                            <a:solidFill>
                              <a:prstClr val="black">
                                <a:lumMod val="75000"/>
                                <a:lumOff val="25000"/>
                              </a:prstClr>
                            </a:solidFill>
                            <a:latin typeface="Cambria Math" panose="02040503050406030204" pitchFamily="18" charset="0"/>
                          </a:rPr>
                          <m:t>𝐷</m:t>
                        </m:r>
                      </m:e>
                    </m:rad>
                  </m:oMath>
                </a14:m>
                <a:r>
                  <a:rPr lang="en-US" dirty="0">
                    <a:solidFill>
                      <a:prstClr val="black">
                        <a:lumMod val="75000"/>
                        <a:lumOff val="25000"/>
                      </a:prstClr>
                    </a:solidFill>
                  </a:rPr>
                  <a:t>  ( Straight Line)</a:t>
                </a:r>
              </a:p>
              <a:p>
                <a:pPr marL="457200" lvl="1" indent="0">
                  <a:buClr>
                    <a:srgbClr val="353535"/>
                  </a:buClr>
                  <a:buNone/>
                </a:pPr>
                <a:r>
                  <a:rPr lang="en-US" dirty="0">
                    <a:solidFill>
                      <a:prstClr val="black">
                        <a:lumMod val="75000"/>
                        <a:lumOff val="25000"/>
                      </a:prstClr>
                    </a:solidFill>
                  </a:rPr>
                  <a:t>Known values of Q and A.</a:t>
                </a:r>
                <a14:m>
                  <m:oMath xmlns:m="http://schemas.openxmlformats.org/officeDocument/2006/math">
                    <m:rad>
                      <m:radPr>
                        <m:degHide m:val="on"/>
                        <m:ctrlPr>
                          <a:rPr lang="en-US" i="1">
                            <a:solidFill>
                              <a:prstClr val="black">
                                <a:lumMod val="75000"/>
                                <a:lumOff val="25000"/>
                              </a:prstClr>
                            </a:solidFill>
                            <a:latin typeface="Cambria Math" panose="02040503050406030204" pitchFamily="18" charset="0"/>
                          </a:rPr>
                        </m:ctrlPr>
                      </m:radPr>
                      <m:deg/>
                      <m:e>
                        <m:r>
                          <a:rPr lang="en-US">
                            <a:solidFill>
                              <a:prstClr val="black">
                                <a:lumMod val="75000"/>
                                <a:lumOff val="25000"/>
                              </a:prstClr>
                            </a:solidFill>
                            <a:latin typeface="Cambria Math" panose="02040503050406030204" pitchFamily="18" charset="0"/>
                          </a:rPr>
                          <m:t>𝐷</m:t>
                        </m:r>
                      </m:e>
                    </m:rad>
                  </m:oMath>
                </a14:m>
                <a:r>
                  <a:rPr lang="en-US" dirty="0">
                    <a:solidFill>
                      <a:prstClr val="black">
                        <a:lumMod val="75000"/>
                        <a:lumOff val="25000"/>
                      </a:prstClr>
                    </a:solidFill>
                  </a:rPr>
                  <a:t> are plotted on a graph, which is usually a straight line which can be extended</a:t>
                </a:r>
              </a:p>
              <a:p>
                <a:pPr marL="457200" lvl="1" indent="0">
                  <a:buClr>
                    <a:srgbClr val="353535"/>
                  </a:buClr>
                  <a:buNone/>
                </a:pPr>
                <a:endParaRPr lang="en-US" dirty="0"/>
              </a:p>
              <a:p>
                <a:pPr marL="457200" lvl="1" indent="0">
                  <a:buClr>
                    <a:srgbClr val="353535"/>
                  </a:buCl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86054" y="1668380"/>
                <a:ext cx="5800809" cy="4539915"/>
              </a:xfrm>
              <a:blipFill rotWithShape="0">
                <a:blip r:embed="rId2"/>
                <a:stretch>
                  <a:fillRect l="-735" t="-941" r="-630"/>
                </a:stretch>
              </a:blipFill>
            </p:spPr>
            <p:txBody>
              <a:bodyPr/>
              <a:lstStyle/>
              <a:p>
                <a:r>
                  <a:rPr lang="en-US">
                    <a:noFill/>
                  </a:rPr>
                  <a:t> </a:t>
                </a:r>
              </a:p>
            </p:txBody>
          </p:sp>
        </mc:Fallback>
      </mc:AlternateContent>
      <p:sp>
        <p:nvSpPr>
          <p:cNvPr id="4" name="Rectangle 3"/>
          <p:cNvSpPr/>
          <p:nvPr/>
        </p:nvSpPr>
        <p:spPr>
          <a:xfrm>
            <a:off x="7603958" y="1668380"/>
            <a:ext cx="3705726" cy="279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587916" y="2566737"/>
            <a:ext cx="3160295" cy="1876926"/>
          </a:xfrm>
          <a:custGeom>
            <a:avLst/>
            <a:gdLst>
              <a:gd name="connsiteX0" fmla="*/ 0 w 3262027"/>
              <a:gd name="connsiteY0" fmla="*/ 2209304 h 2209304"/>
              <a:gd name="connsiteX1" fmla="*/ 2342147 w 3262027"/>
              <a:gd name="connsiteY1" fmla="*/ 1166567 h 2209304"/>
              <a:gd name="connsiteX2" fmla="*/ 3176337 w 3262027"/>
              <a:gd name="connsiteY2" fmla="*/ 123830 h 2209304"/>
              <a:gd name="connsiteX3" fmla="*/ 3192379 w 3262027"/>
              <a:gd name="connsiteY3" fmla="*/ 59662 h 2209304"/>
            </a:gdLst>
            <a:ahLst/>
            <a:cxnLst>
              <a:cxn ang="0">
                <a:pos x="connsiteX0" y="connsiteY0"/>
              </a:cxn>
              <a:cxn ang="0">
                <a:pos x="connsiteX1" y="connsiteY1"/>
              </a:cxn>
              <a:cxn ang="0">
                <a:pos x="connsiteX2" y="connsiteY2"/>
              </a:cxn>
              <a:cxn ang="0">
                <a:pos x="connsiteX3" y="connsiteY3"/>
              </a:cxn>
            </a:cxnLst>
            <a:rect l="l" t="t" r="r" b="b"/>
            <a:pathLst>
              <a:path w="3262027" h="2209304">
                <a:moveTo>
                  <a:pt x="0" y="2209304"/>
                </a:moveTo>
                <a:cubicBezTo>
                  <a:pt x="906379" y="1861725"/>
                  <a:pt x="1812758" y="1514146"/>
                  <a:pt x="2342147" y="1166567"/>
                </a:cubicBezTo>
                <a:cubicBezTo>
                  <a:pt x="2871537" y="818988"/>
                  <a:pt x="3034632" y="308314"/>
                  <a:pt x="3176337" y="123830"/>
                </a:cubicBezTo>
                <a:cubicBezTo>
                  <a:pt x="3318042" y="-60654"/>
                  <a:pt x="3255210" y="-496"/>
                  <a:pt x="3192379" y="596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7587916" y="3064042"/>
            <a:ext cx="1684421" cy="1379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240253" y="2213811"/>
            <a:ext cx="1042736" cy="8662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523623" y="2871537"/>
            <a:ext cx="16040" cy="1588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456821" y="2871537"/>
            <a:ext cx="10668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488905" y="1668380"/>
            <a:ext cx="0" cy="1203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328485" y="4483222"/>
            <a:ext cx="340158" cy="369332"/>
          </a:xfrm>
          <a:prstGeom prst="rect">
            <a:avLst/>
          </a:prstGeom>
          <a:noFill/>
        </p:spPr>
        <p:txBody>
          <a:bodyPr wrap="none" rtlCol="0">
            <a:spAutoFit/>
          </a:bodyPr>
          <a:lstStyle/>
          <a:p>
            <a:r>
              <a:rPr lang="en-US" dirty="0"/>
              <a:t>g</a:t>
            </a:r>
          </a:p>
        </p:txBody>
      </p:sp>
      <p:sp>
        <p:nvSpPr>
          <p:cNvPr id="21" name="TextBox 20"/>
          <p:cNvSpPr txBox="1"/>
          <p:nvPr/>
        </p:nvSpPr>
        <p:spPr>
          <a:xfrm>
            <a:off x="9208171" y="1298863"/>
            <a:ext cx="385042" cy="369332"/>
          </a:xfrm>
          <a:prstGeom prst="rect">
            <a:avLst/>
          </a:prstGeom>
          <a:noFill/>
        </p:spPr>
        <p:txBody>
          <a:bodyPr wrap="none" rtlCol="0">
            <a:spAutoFit/>
          </a:bodyPr>
          <a:lstStyle/>
          <a:p>
            <a:r>
              <a:rPr lang="en-US" dirty="0"/>
              <a:t>Q</a:t>
            </a:r>
          </a:p>
        </p:txBody>
      </p:sp>
      <mc:AlternateContent xmlns:mc="http://schemas.openxmlformats.org/markup-compatibility/2006" xmlns:a14="http://schemas.microsoft.com/office/drawing/2010/main">
        <mc:Choice Requires="a14">
          <p:sp>
            <p:nvSpPr>
              <p:cNvPr id="22" name="TextBox 21"/>
              <p:cNvSpPr txBox="1"/>
              <p:nvPr/>
            </p:nvSpPr>
            <p:spPr>
              <a:xfrm>
                <a:off x="6970295" y="2814840"/>
                <a:ext cx="674800" cy="395429"/>
              </a:xfrm>
              <a:prstGeom prst="rect">
                <a:avLst/>
              </a:prstGeom>
              <a:noFill/>
            </p:spPr>
            <p:txBody>
              <a:bodyPr wrap="none" rtlCol="0">
                <a:spAutoFit/>
              </a:bodyPr>
              <a:lstStyle/>
              <a:p>
                <a:r>
                  <a:rPr lang="en-US" dirty="0"/>
                  <a:t>A</a:t>
                </a:r>
                <a14:m>
                  <m:oMath xmlns:m="http://schemas.openxmlformats.org/officeDocument/2006/math">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𝐷</m:t>
                        </m:r>
                      </m:e>
                    </m:rad>
                  </m:oMath>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970295" y="2814840"/>
                <a:ext cx="674800" cy="395429"/>
              </a:xfrm>
              <a:prstGeom prst="rect">
                <a:avLst/>
              </a:prstGeom>
              <a:blipFill rotWithShape="0">
                <a:blip r:embed="rId3"/>
                <a:stretch>
                  <a:fillRect l="-7207" t="-3077" b="-23077"/>
                </a:stretch>
              </a:blipFill>
            </p:spPr>
            <p:txBody>
              <a:bodyPr/>
              <a:lstStyle/>
              <a:p>
                <a:r>
                  <a:rPr lang="en-US">
                    <a:noFill/>
                  </a:rPr>
                  <a:t> </a:t>
                </a:r>
              </a:p>
            </p:txBody>
          </p:sp>
        </mc:Fallback>
      </mc:AlternateContent>
      <p:cxnSp>
        <p:nvCxnSpPr>
          <p:cNvPr id="24" name="Straight Arrow Connector 23"/>
          <p:cNvCxnSpPr>
            <a:stCxn id="21" idx="3"/>
          </p:cNvCxnSpPr>
          <p:nvPr/>
        </p:nvCxnSpPr>
        <p:spPr>
          <a:xfrm>
            <a:off x="9593213" y="1483529"/>
            <a:ext cx="561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713529" y="4667886"/>
            <a:ext cx="561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0"/>
          </p:cNvCxnSpPr>
          <p:nvPr/>
        </p:nvCxnSpPr>
        <p:spPr>
          <a:xfrm flipV="1">
            <a:off x="7307695" y="2269958"/>
            <a:ext cx="0" cy="544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1D54810-6751-4602-BDE9-E10C028084AA}" type="slidenum">
              <a:rPr lang="en-US" smtClean="0"/>
              <a:t>40</a:t>
            </a:fld>
            <a:endParaRPr lang="en-US" dirty="0"/>
          </a:p>
        </p:txBody>
      </p:sp>
    </p:spTree>
    <p:extLst>
      <p:ext uri="{BB962C8B-B14F-4D97-AF65-F5344CB8AC3E}">
        <p14:creationId xmlns:p14="http://schemas.microsoft.com/office/powerpoint/2010/main" val="1547139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433" y="624110"/>
            <a:ext cx="9435180" cy="1280890"/>
          </a:xfrm>
        </p:spPr>
        <p:txBody>
          <a:bodyPr/>
          <a:lstStyle/>
          <a:p>
            <a:r>
              <a:rPr lang="en-US" dirty="0"/>
              <a:t>PLANNING &amp; STREAM FLOW NETWORK</a:t>
            </a:r>
          </a:p>
        </p:txBody>
      </p:sp>
      <p:sp>
        <p:nvSpPr>
          <p:cNvPr id="3" name="Content Placeholder 2"/>
          <p:cNvSpPr>
            <a:spLocks noGrp="1"/>
          </p:cNvSpPr>
          <p:nvPr>
            <p:ph idx="1"/>
          </p:nvPr>
        </p:nvSpPr>
        <p:spPr>
          <a:xfrm>
            <a:off x="2069433" y="2133600"/>
            <a:ext cx="9435179" cy="3777622"/>
          </a:xfrm>
        </p:spPr>
        <p:txBody>
          <a:bodyPr>
            <a:normAutofit/>
          </a:bodyPr>
          <a:lstStyle/>
          <a:p>
            <a:r>
              <a:rPr lang="en-US" dirty="0"/>
              <a:t>Types of stations</a:t>
            </a:r>
          </a:p>
          <a:p>
            <a:pPr lvl="1"/>
            <a:r>
              <a:rPr lang="en-US" dirty="0"/>
              <a:t>Operational stations ( stream flow forecasting, project operation and water allocation)</a:t>
            </a:r>
          </a:p>
          <a:p>
            <a:pPr lvl="1"/>
            <a:r>
              <a:rPr lang="en-US" dirty="0"/>
              <a:t>Special Stations ( to secure data  for  project investigation, special studies on research)</a:t>
            </a:r>
          </a:p>
          <a:p>
            <a:pPr lvl="1"/>
            <a:r>
              <a:rPr lang="en-US" dirty="0"/>
              <a:t>Basic data Stations ( data for future use)</a:t>
            </a:r>
          </a:p>
          <a:p>
            <a:r>
              <a:rPr lang="en-US" dirty="0"/>
              <a:t>Factors affecting the planning</a:t>
            </a:r>
          </a:p>
          <a:p>
            <a:pPr lvl="1"/>
            <a:r>
              <a:rPr lang="en-US" dirty="0"/>
              <a:t>Regional development</a:t>
            </a:r>
          </a:p>
          <a:p>
            <a:pPr lvl="1"/>
            <a:r>
              <a:rPr lang="en-US" dirty="0"/>
              <a:t>Hydrologic characteristics of the region</a:t>
            </a:r>
          </a:p>
          <a:p>
            <a:pPr lvl="1"/>
            <a:r>
              <a:rPr lang="en-US" dirty="0"/>
              <a:t>Probable information needed ( design of hydraulic structure)</a:t>
            </a:r>
          </a:p>
          <a:p>
            <a:pPr lvl="2"/>
            <a:r>
              <a:rPr lang="en-US" dirty="0"/>
              <a:t> 1 gage in developed region		26km</a:t>
            </a:r>
            <a:r>
              <a:rPr lang="en-US" baseline="30000" dirty="0"/>
              <a:t>2</a:t>
            </a:r>
          </a:p>
          <a:p>
            <a:pPr lvl="2"/>
            <a:r>
              <a:rPr lang="en-US" dirty="0"/>
              <a:t> 1 gage in developing region		260km</a:t>
            </a:r>
            <a:r>
              <a:rPr lang="en-US" baseline="30000" dirty="0"/>
              <a:t>2</a:t>
            </a:r>
            <a:endParaRPr lang="en-US" dirty="0"/>
          </a:p>
          <a:p>
            <a:pPr lvl="1"/>
            <a:endParaRPr lang="en-US" dirty="0"/>
          </a:p>
        </p:txBody>
      </p:sp>
      <p:cxnSp>
        <p:nvCxnSpPr>
          <p:cNvPr id="5" name="Straight Arrow Connector 4"/>
          <p:cNvCxnSpPr/>
          <p:nvPr/>
        </p:nvCxnSpPr>
        <p:spPr>
          <a:xfrm>
            <a:off x="5807242" y="5165558"/>
            <a:ext cx="401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815264" y="5542546"/>
            <a:ext cx="401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1D54810-6751-4602-BDE9-E10C028084AA}" type="slidenum">
              <a:rPr lang="en-US" smtClean="0"/>
              <a:t>41</a:t>
            </a:fld>
            <a:endParaRPr lang="en-US" dirty="0"/>
          </a:p>
        </p:txBody>
      </p:sp>
    </p:spTree>
    <p:extLst>
      <p:ext uri="{BB962C8B-B14F-4D97-AF65-F5344CB8AC3E}">
        <p14:creationId xmlns:p14="http://schemas.microsoft.com/office/powerpoint/2010/main" val="3840303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STREAM FLOW</a:t>
            </a:r>
          </a:p>
        </p:txBody>
      </p:sp>
      <p:sp>
        <p:nvSpPr>
          <p:cNvPr id="3" name="Content Placeholder 2"/>
          <p:cNvSpPr>
            <a:spLocks noGrp="1"/>
          </p:cNvSpPr>
          <p:nvPr>
            <p:ph idx="1"/>
          </p:nvPr>
        </p:nvSpPr>
        <p:spPr>
          <a:xfrm>
            <a:off x="2589212" y="1536700"/>
            <a:ext cx="8915400" cy="4374522"/>
          </a:xfrm>
        </p:spPr>
        <p:txBody>
          <a:bodyPr>
            <a:normAutofit lnSpcReduction="10000"/>
          </a:bodyPr>
          <a:lstStyle/>
          <a:p>
            <a:r>
              <a:rPr lang="en-US" dirty="0"/>
              <a:t>Discharge units</a:t>
            </a:r>
          </a:p>
          <a:p>
            <a:pPr lvl="1"/>
            <a:r>
              <a:rPr lang="en-US" dirty="0"/>
              <a:t>Cusec = ft</a:t>
            </a:r>
            <a:r>
              <a:rPr lang="en-US" baseline="30000" dirty="0"/>
              <a:t>3</a:t>
            </a:r>
            <a:r>
              <a:rPr lang="en-US" dirty="0"/>
              <a:t>/s =second-</a:t>
            </a:r>
            <a:r>
              <a:rPr lang="en-US" dirty="0" err="1"/>
              <a:t>ft</a:t>
            </a:r>
            <a:r>
              <a:rPr lang="en-US" dirty="0"/>
              <a:t> = </a:t>
            </a:r>
            <a:r>
              <a:rPr lang="en-US" dirty="0" err="1"/>
              <a:t>cfs</a:t>
            </a:r>
            <a:endParaRPr lang="en-US" dirty="0"/>
          </a:p>
          <a:p>
            <a:pPr lvl="1"/>
            <a:r>
              <a:rPr lang="en-US" dirty="0"/>
              <a:t>Cumecs= m</a:t>
            </a:r>
            <a:r>
              <a:rPr lang="en-US" baseline="30000" dirty="0"/>
              <a:t>3</a:t>
            </a:r>
            <a:r>
              <a:rPr lang="en-US" dirty="0"/>
              <a:t>/s</a:t>
            </a:r>
          </a:p>
          <a:p>
            <a:r>
              <a:rPr lang="en-US" dirty="0"/>
              <a:t>Volume units</a:t>
            </a:r>
          </a:p>
          <a:p>
            <a:pPr lvl="1"/>
            <a:r>
              <a:rPr lang="en-US" dirty="0"/>
              <a:t>Cubic </a:t>
            </a:r>
            <a:r>
              <a:rPr lang="en-US" dirty="0" err="1"/>
              <a:t>ft</a:t>
            </a:r>
            <a:r>
              <a:rPr lang="en-US" dirty="0"/>
              <a:t> =</a:t>
            </a:r>
            <a:r>
              <a:rPr lang="en-US" dirty="0" err="1"/>
              <a:t>cft</a:t>
            </a:r>
            <a:endParaRPr lang="en-US" dirty="0"/>
          </a:p>
          <a:p>
            <a:pPr lvl="1"/>
            <a:r>
              <a:rPr lang="en-US" dirty="0" err="1"/>
              <a:t>Sfd</a:t>
            </a:r>
            <a:r>
              <a:rPr lang="en-US" dirty="0"/>
              <a:t> = </a:t>
            </a:r>
            <a:r>
              <a:rPr lang="en-US" dirty="0" err="1"/>
              <a:t>cfs</a:t>
            </a:r>
            <a:r>
              <a:rPr lang="en-US" dirty="0"/>
              <a:t>- day (vol. of water collected in one day at a rate of 1 cusec)</a:t>
            </a:r>
          </a:p>
          <a:p>
            <a:pPr lvl="1"/>
            <a:r>
              <a:rPr lang="en-US" dirty="0" err="1"/>
              <a:t>Sfh</a:t>
            </a:r>
            <a:endParaRPr lang="en-US" dirty="0"/>
          </a:p>
          <a:p>
            <a:pPr lvl="1"/>
            <a:r>
              <a:rPr lang="en-US" dirty="0"/>
              <a:t>Acre-</a:t>
            </a:r>
            <a:r>
              <a:rPr lang="en-US" dirty="0" err="1"/>
              <a:t>ft</a:t>
            </a:r>
            <a:r>
              <a:rPr lang="en-US" dirty="0"/>
              <a:t> ( vol. of runoff when it is spread over an acre of area and 1’ depth)</a:t>
            </a:r>
          </a:p>
          <a:p>
            <a:pPr lvl="1"/>
            <a:r>
              <a:rPr lang="en-US" dirty="0"/>
              <a:t>1 acre-</a:t>
            </a:r>
            <a:r>
              <a:rPr lang="en-US" dirty="0" err="1"/>
              <a:t>ft</a:t>
            </a:r>
            <a:r>
              <a:rPr lang="en-US" dirty="0"/>
              <a:t> = 43560 ft</a:t>
            </a:r>
            <a:r>
              <a:rPr lang="en-US" baseline="30000" dirty="0"/>
              <a:t>3</a:t>
            </a:r>
            <a:endParaRPr lang="en-US" dirty="0"/>
          </a:p>
          <a:p>
            <a:pPr lvl="1"/>
            <a:r>
              <a:rPr lang="en-US" dirty="0"/>
              <a:t>Inches or cm of runoff (volume when 1” water is spread throughout the area)</a:t>
            </a:r>
          </a:p>
          <a:p>
            <a:pPr lvl="1"/>
            <a:r>
              <a:rPr lang="en-US" dirty="0"/>
              <a:t>Millions of meter cube= ??? </a:t>
            </a:r>
            <a:r>
              <a:rPr lang="en-US" dirty="0" err="1"/>
              <a:t>Sfd</a:t>
            </a:r>
            <a:r>
              <a:rPr lang="en-US" dirty="0"/>
              <a:t>?</a:t>
            </a:r>
          </a:p>
          <a:p>
            <a:pPr lvl="1"/>
            <a:r>
              <a:rPr lang="en-US" dirty="0"/>
              <a:t>Water year = 1</a:t>
            </a:r>
            <a:r>
              <a:rPr lang="en-US" baseline="30000" dirty="0"/>
              <a:t>st</a:t>
            </a:r>
            <a:r>
              <a:rPr lang="en-US" dirty="0"/>
              <a:t> oct-30</a:t>
            </a:r>
            <a:r>
              <a:rPr lang="en-US" baseline="30000" dirty="0"/>
              <a:t>th</a:t>
            </a:r>
            <a:r>
              <a:rPr lang="en-US" dirty="0"/>
              <a:t> </a:t>
            </a:r>
            <a:r>
              <a:rPr lang="en-US" dirty="0" err="1"/>
              <a:t>sep</a:t>
            </a: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D1D54810-6751-4602-BDE9-E10C028084AA}" type="slidenum">
              <a:rPr lang="en-US" smtClean="0"/>
              <a:t>42</a:t>
            </a:fld>
            <a:endParaRPr lang="en-US" dirty="0"/>
          </a:p>
        </p:txBody>
      </p:sp>
    </p:spTree>
    <p:extLst>
      <p:ext uri="{BB962C8B-B14F-4D97-AF65-F5344CB8AC3E}">
        <p14:creationId xmlns:p14="http://schemas.microsoft.com/office/powerpoint/2010/main" val="156789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METER METHOD</a:t>
            </a:r>
          </a:p>
        </p:txBody>
      </p:sp>
      <p:sp>
        <p:nvSpPr>
          <p:cNvPr id="3" name="Content Placeholder 2"/>
          <p:cNvSpPr>
            <a:spLocks noGrp="1"/>
          </p:cNvSpPr>
          <p:nvPr>
            <p:ph idx="1"/>
          </p:nvPr>
        </p:nvSpPr>
        <p:spPr>
          <a:xfrm>
            <a:off x="848139" y="1789043"/>
            <a:ext cx="7805532" cy="4691270"/>
          </a:xfrm>
        </p:spPr>
        <p:txBody>
          <a:bodyPr>
            <a:normAutofit/>
          </a:bodyPr>
          <a:lstStyle/>
          <a:p>
            <a:pPr algn="just"/>
            <a:r>
              <a:rPr lang="en-US" dirty="0"/>
              <a:t>Price Current Meter</a:t>
            </a:r>
          </a:p>
          <a:p>
            <a:pPr lvl="1" algn="just"/>
            <a:r>
              <a:rPr lang="en-US" dirty="0"/>
              <a:t>Consists of 6 conical cups, rotating about a vertical axis</a:t>
            </a:r>
          </a:p>
          <a:p>
            <a:pPr lvl="1" algn="just"/>
            <a:r>
              <a:rPr lang="en-US" dirty="0"/>
              <a:t>Electric contacts driven by cups close a circuit through the battery and the wire of supporting cable to cause a click for each revolution (sometimes for 5 revolutions)</a:t>
            </a:r>
          </a:p>
          <a:p>
            <a:pPr lvl="1" algn="just"/>
            <a:r>
              <a:rPr lang="en-US" dirty="0"/>
              <a:t>This click sound is heard by the operator through Headphones</a:t>
            </a:r>
          </a:p>
          <a:p>
            <a:pPr lvl="1" algn="just"/>
            <a:r>
              <a:rPr lang="en-US" dirty="0"/>
              <a:t>Some times digital counters are used to count number of revolutions</a:t>
            </a:r>
          </a:p>
          <a:p>
            <a:pPr lvl="1" algn="just"/>
            <a:r>
              <a:rPr lang="en-US" dirty="0"/>
              <a:t>For measurement in deep water, the meter is suspended with a cable</a:t>
            </a:r>
          </a:p>
          <a:p>
            <a:pPr lvl="1" algn="just"/>
            <a:r>
              <a:rPr lang="en-US" dirty="0"/>
              <a:t>Tail vane keeps the meter facing into the current</a:t>
            </a:r>
          </a:p>
          <a:p>
            <a:pPr lvl="1" algn="just"/>
            <a:r>
              <a:rPr lang="en-US" dirty="0"/>
              <a:t>Sounding weight keeps the meter vertical</a:t>
            </a:r>
          </a:p>
          <a:p>
            <a:pPr lvl="1" algn="just"/>
            <a:r>
              <a:rPr lang="en-US" dirty="0"/>
              <a:t>Sometimes  cranes are used to support meter over bridge rail</a:t>
            </a:r>
          </a:p>
        </p:txBody>
      </p:sp>
      <p:pic>
        <p:nvPicPr>
          <p:cNvPr id="2050" name="Picture 2" descr="Image result for price meter hyd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671" y="1411356"/>
            <a:ext cx="32004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rice meter hydr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4890" y="4529655"/>
            <a:ext cx="3537962" cy="1990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46887" y="4148861"/>
            <a:ext cx="3013967" cy="307777"/>
          </a:xfrm>
          <a:prstGeom prst="rect">
            <a:avLst/>
          </a:prstGeom>
          <a:noFill/>
        </p:spPr>
        <p:txBody>
          <a:bodyPr wrap="none" rtlCol="0">
            <a:spAutoFit/>
          </a:bodyPr>
          <a:lstStyle/>
          <a:p>
            <a:r>
              <a:rPr lang="en-US" sz="1400" dirty="0"/>
              <a:t>Schematic sketch of price meter</a:t>
            </a:r>
          </a:p>
        </p:txBody>
      </p:sp>
      <p:sp>
        <p:nvSpPr>
          <p:cNvPr id="8" name="TextBox 7"/>
          <p:cNvSpPr txBox="1"/>
          <p:nvPr/>
        </p:nvSpPr>
        <p:spPr>
          <a:xfrm>
            <a:off x="9588463" y="6543880"/>
            <a:ext cx="1330814" cy="307777"/>
          </a:xfrm>
          <a:prstGeom prst="rect">
            <a:avLst/>
          </a:prstGeom>
          <a:noFill/>
        </p:spPr>
        <p:txBody>
          <a:bodyPr wrap="none" rtlCol="0">
            <a:spAutoFit/>
          </a:bodyPr>
          <a:lstStyle/>
          <a:p>
            <a:r>
              <a:rPr lang="en-US" sz="1400" dirty="0"/>
              <a:t>Conical cups</a:t>
            </a:r>
          </a:p>
        </p:txBody>
      </p:sp>
      <p:sp>
        <p:nvSpPr>
          <p:cNvPr id="5" name="Slide Number Placeholder 4"/>
          <p:cNvSpPr>
            <a:spLocks noGrp="1"/>
          </p:cNvSpPr>
          <p:nvPr>
            <p:ph type="sldNum" sz="quarter" idx="12"/>
          </p:nvPr>
        </p:nvSpPr>
        <p:spPr/>
        <p:txBody>
          <a:bodyPr/>
          <a:lstStyle/>
          <a:p>
            <a:fld id="{D1D54810-6751-4602-BDE9-E10C028084AA}" type="slidenum">
              <a:rPr lang="en-US" smtClean="0"/>
              <a:t>5</a:t>
            </a:fld>
            <a:endParaRPr lang="en-US" dirty="0"/>
          </a:p>
        </p:txBody>
      </p:sp>
    </p:spTree>
    <p:extLst>
      <p:ext uri="{BB962C8B-B14F-4D97-AF65-F5344CB8AC3E}">
        <p14:creationId xmlns:p14="http://schemas.microsoft.com/office/powerpoint/2010/main" val="1951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METER METHOD</a:t>
            </a:r>
          </a:p>
        </p:txBody>
      </p:sp>
      <p:sp>
        <p:nvSpPr>
          <p:cNvPr id="3" name="Content Placeholder 2"/>
          <p:cNvSpPr>
            <a:spLocks noGrp="1"/>
          </p:cNvSpPr>
          <p:nvPr>
            <p:ph idx="1"/>
          </p:nvPr>
        </p:nvSpPr>
        <p:spPr>
          <a:xfrm>
            <a:off x="848139" y="1789043"/>
            <a:ext cx="7805532" cy="4691270"/>
          </a:xfrm>
        </p:spPr>
        <p:txBody>
          <a:bodyPr>
            <a:normAutofit/>
          </a:bodyPr>
          <a:lstStyle/>
          <a:p>
            <a:pPr algn="just"/>
            <a:r>
              <a:rPr lang="en-US" dirty="0"/>
              <a:t>Price Current Meter</a:t>
            </a:r>
          </a:p>
          <a:p>
            <a:pPr lvl="1" algn="just"/>
            <a:r>
              <a:rPr lang="en-US" dirty="0"/>
              <a:t>In shallow water meter is mounted on a rod as the observer wades through the stream and notes down number of revolutions</a:t>
            </a:r>
          </a:p>
          <a:p>
            <a:pPr lvl="1" algn="just"/>
            <a:endParaRPr lang="en-US" dirty="0"/>
          </a:p>
          <a:p>
            <a:pPr lvl="1" algn="just"/>
            <a:endParaRPr lang="en-US" dirty="0"/>
          </a:p>
        </p:txBody>
      </p:sp>
      <p:pic>
        <p:nvPicPr>
          <p:cNvPr id="3074" name="Picture 2" descr="Image result for price meter hydr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148" y="2888976"/>
            <a:ext cx="2932181" cy="39144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rice meter hydr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857" y="2896169"/>
            <a:ext cx="5209691" cy="39072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D54810-6751-4602-BDE9-E10C028084AA}" type="slidenum">
              <a:rPr lang="en-US" smtClean="0"/>
              <a:t>6</a:t>
            </a:fld>
            <a:endParaRPr lang="en-US" dirty="0"/>
          </a:p>
        </p:txBody>
      </p:sp>
    </p:spTree>
    <p:extLst>
      <p:ext uri="{BB962C8B-B14F-4D97-AF65-F5344CB8AC3E}">
        <p14:creationId xmlns:p14="http://schemas.microsoft.com/office/powerpoint/2010/main" val="240414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METER METHOD</a:t>
            </a:r>
          </a:p>
        </p:txBody>
      </p:sp>
      <p:sp>
        <p:nvSpPr>
          <p:cNvPr id="3" name="Content Placeholder 2"/>
          <p:cNvSpPr>
            <a:spLocks noGrp="1"/>
          </p:cNvSpPr>
          <p:nvPr>
            <p:ph idx="1"/>
          </p:nvPr>
        </p:nvSpPr>
        <p:spPr>
          <a:xfrm>
            <a:off x="848139" y="1789043"/>
            <a:ext cx="5009322" cy="4691270"/>
          </a:xfrm>
        </p:spPr>
        <p:txBody>
          <a:bodyPr>
            <a:normAutofit/>
          </a:bodyPr>
          <a:lstStyle/>
          <a:p>
            <a:pPr algn="just"/>
            <a:r>
              <a:rPr lang="en-US" dirty="0"/>
              <a:t>Propeller type Current Meter</a:t>
            </a:r>
          </a:p>
          <a:p>
            <a:pPr lvl="1" algn="just"/>
            <a:r>
              <a:rPr lang="en-US" dirty="0"/>
              <a:t>In this type a propeller rotates about a horizontal axis</a:t>
            </a:r>
          </a:p>
          <a:p>
            <a:pPr lvl="1" algn="just"/>
            <a:r>
              <a:rPr lang="en-US" dirty="0"/>
              <a:t>Contacting mechanism is same</a:t>
            </a:r>
          </a:p>
          <a:p>
            <a:pPr lvl="1" algn="just"/>
            <a:r>
              <a:rPr lang="en-US" dirty="0"/>
              <a:t>Sediment may entrap in the bearing</a:t>
            </a:r>
          </a:p>
          <a:p>
            <a:pPr lvl="1" algn="just"/>
            <a:r>
              <a:rPr lang="en-US" dirty="0"/>
              <a:t>All the measurement procedure remains the same</a:t>
            </a:r>
          </a:p>
          <a:p>
            <a:pPr lvl="1" algn="just"/>
            <a:endParaRPr lang="en-US" dirty="0"/>
          </a:p>
          <a:p>
            <a:pPr lvl="1" algn="just"/>
            <a:endParaRPr lang="en-US" dirty="0"/>
          </a:p>
        </p:txBody>
      </p:sp>
      <p:pic>
        <p:nvPicPr>
          <p:cNvPr id="4098" name="Picture 2" descr="http://www.experimental-hydrology.net/wiki/images/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306" y="1905000"/>
            <a:ext cx="5715000" cy="403860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490112" y="3992318"/>
            <a:ext cx="4051623" cy="2713387"/>
            <a:chOff x="1490112" y="3992318"/>
            <a:chExt cx="4051623" cy="2713387"/>
          </a:xfrm>
        </p:grpSpPr>
        <p:sp>
          <p:nvSpPr>
            <p:cNvPr id="4" name="Rectangle 3"/>
            <p:cNvSpPr/>
            <p:nvPr/>
          </p:nvSpPr>
          <p:spPr>
            <a:xfrm>
              <a:off x="2888976" y="4249272"/>
              <a:ext cx="106015" cy="2072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478157" y="6321287"/>
              <a:ext cx="967408" cy="79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669774" y="4870174"/>
              <a:ext cx="3074504" cy="99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13580" y="4830418"/>
              <a:ext cx="437322" cy="2054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rot="5400000">
              <a:off x="4737653" y="4856926"/>
              <a:ext cx="185528" cy="1722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Terminator 7"/>
            <p:cNvSpPr/>
            <p:nvPr/>
          </p:nvSpPr>
          <p:spPr>
            <a:xfrm rot="5400000">
              <a:off x="3987276" y="4704525"/>
              <a:ext cx="1139687" cy="430696"/>
            </a:xfrm>
            <a:prstGeom prst="flowChartTerminator">
              <a:avLst/>
            </a:prstGeom>
            <a:solidFill>
              <a:schemeClr val="tx1">
                <a:lumMod val="75000"/>
                <a:lumOff val="2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Terminator 12"/>
            <p:cNvSpPr/>
            <p:nvPr/>
          </p:nvSpPr>
          <p:spPr>
            <a:xfrm rot="7217234">
              <a:off x="4019141" y="4704521"/>
              <a:ext cx="1139687" cy="430696"/>
            </a:xfrm>
            <a:prstGeom prst="flowChartTerminator">
              <a:avLst/>
            </a:prstGeom>
            <a:solidFill>
              <a:schemeClr val="tx1">
                <a:lumMod val="75000"/>
                <a:lumOff val="2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flipH="1" flipV="1">
              <a:off x="3352800" y="4717774"/>
              <a:ext cx="92765"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522369" y="4717775"/>
              <a:ext cx="121139" cy="152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346176" y="4717774"/>
              <a:ext cx="169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269129" y="4476376"/>
              <a:ext cx="176436" cy="241398"/>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29920" y="5672940"/>
              <a:ext cx="1011815" cy="307777"/>
            </a:xfrm>
            <a:prstGeom prst="rect">
              <a:avLst/>
            </a:prstGeom>
            <a:noFill/>
          </p:spPr>
          <p:txBody>
            <a:bodyPr wrap="none" rtlCol="0">
              <a:spAutoFit/>
            </a:bodyPr>
            <a:lstStyle/>
            <a:p>
              <a:r>
                <a:rPr lang="en-US" sz="1400" dirty="0"/>
                <a:t>Propellers</a:t>
              </a:r>
            </a:p>
          </p:txBody>
        </p:sp>
        <p:cxnSp>
          <p:nvCxnSpPr>
            <p:cNvPr id="25" name="Straight Connector 24"/>
            <p:cNvCxnSpPr/>
            <p:nvPr/>
          </p:nvCxnSpPr>
          <p:spPr>
            <a:xfrm flipH="1" flipV="1">
              <a:off x="4718071" y="5420350"/>
              <a:ext cx="176436" cy="24139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90112" y="5181940"/>
              <a:ext cx="1268296" cy="307777"/>
            </a:xfrm>
            <a:prstGeom prst="rect">
              <a:avLst/>
            </a:prstGeom>
            <a:noFill/>
          </p:spPr>
          <p:txBody>
            <a:bodyPr wrap="none" rtlCol="0">
              <a:spAutoFit/>
            </a:bodyPr>
            <a:lstStyle/>
            <a:p>
              <a:r>
                <a:rPr lang="en-US" sz="1400" dirty="0"/>
                <a:t>Wading Rod</a:t>
              </a:r>
            </a:p>
          </p:txBody>
        </p:sp>
        <p:cxnSp>
          <p:nvCxnSpPr>
            <p:cNvPr id="27" name="Straight Connector 26"/>
            <p:cNvCxnSpPr/>
            <p:nvPr/>
          </p:nvCxnSpPr>
          <p:spPr>
            <a:xfrm flipH="1" flipV="1">
              <a:off x="2687691" y="5420350"/>
              <a:ext cx="176436" cy="241398"/>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45869" y="6397928"/>
              <a:ext cx="1058303" cy="307777"/>
            </a:xfrm>
            <a:prstGeom prst="rect">
              <a:avLst/>
            </a:prstGeom>
            <a:noFill/>
          </p:spPr>
          <p:txBody>
            <a:bodyPr wrap="none" rtlCol="0">
              <a:spAutoFit/>
            </a:bodyPr>
            <a:lstStyle/>
            <a:p>
              <a:r>
                <a:rPr lang="en-US" sz="1400" dirty="0"/>
                <a:t>Foot Plate</a:t>
              </a:r>
            </a:p>
          </p:txBody>
        </p:sp>
        <p:sp>
          <p:nvSpPr>
            <p:cNvPr id="29" name="TextBox 28"/>
            <p:cNvSpPr txBox="1"/>
            <p:nvPr/>
          </p:nvSpPr>
          <p:spPr>
            <a:xfrm>
              <a:off x="3019840" y="3992318"/>
              <a:ext cx="1122033" cy="532229"/>
            </a:xfrm>
            <a:prstGeom prst="rect">
              <a:avLst/>
            </a:prstGeom>
            <a:noFill/>
          </p:spPr>
          <p:txBody>
            <a:bodyPr wrap="square" rtlCol="0">
              <a:spAutoFit/>
            </a:bodyPr>
            <a:lstStyle/>
            <a:p>
              <a:r>
                <a:rPr lang="en-US" sz="1400" dirty="0"/>
                <a:t>Contact Chamber</a:t>
              </a:r>
            </a:p>
          </p:txBody>
        </p:sp>
      </p:grpSp>
      <p:sp>
        <p:nvSpPr>
          <p:cNvPr id="10" name="Slide Number Placeholder 9"/>
          <p:cNvSpPr>
            <a:spLocks noGrp="1"/>
          </p:cNvSpPr>
          <p:nvPr>
            <p:ph type="sldNum" sz="quarter" idx="12"/>
          </p:nvPr>
        </p:nvSpPr>
        <p:spPr/>
        <p:txBody>
          <a:bodyPr/>
          <a:lstStyle/>
          <a:p>
            <a:fld id="{D1D54810-6751-4602-BDE9-E10C028084AA}" type="slidenum">
              <a:rPr lang="en-US" smtClean="0"/>
              <a:t>7</a:t>
            </a:fld>
            <a:endParaRPr lang="en-US" dirty="0"/>
          </a:p>
        </p:txBody>
      </p:sp>
    </p:spTree>
    <p:extLst>
      <p:ext uri="{BB962C8B-B14F-4D97-AF65-F5344CB8AC3E}">
        <p14:creationId xmlns:p14="http://schemas.microsoft.com/office/powerpoint/2010/main" val="328099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METER METHOD</a:t>
            </a:r>
          </a:p>
        </p:txBody>
      </p:sp>
      <p:sp>
        <p:nvSpPr>
          <p:cNvPr id="3" name="Content Placeholder 2"/>
          <p:cNvSpPr>
            <a:spLocks noGrp="1"/>
          </p:cNvSpPr>
          <p:nvPr>
            <p:ph idx="1"/>
          </p:nvPr>
        </p:nvSpPr>
        <p:spPr>
          <a:xfrm>
            <a:off x="848139" y="1789043"/>
            <a:ext cx="5009322" cy="4691270"/>
          </a:xfrm>
        </p:spPr>
        <p:txBody>
          <a:bodyPr>
            <a:normAutofit/>
          </a:bodyPr>
          <a:lstStyle/>
          <a:p>
            <a:pPr algn="just"/>
            <a:r>
              <a:rPr lang="en-US" dirty="0"/>
              <a:t>Propeller type Current Meter</a:t>
            </a:r>
          </a:p>
          <a:p>
            <a:pPr lvl="1" algn="just"/>
            <a:endParaRPr lang="en-US" dirty="0"/>
          </a:p>
          <a:p>
            <a:pPr lvl="1" algn="just"/>
            <a:endParaRPr lang="en-US" dirty="0"/>
          </a:p>
        </p:txBody>
      </p:sp>
      <p:pic>
        <p:nvPicPr>
          <p:cNvPr id="5122" name="Picture 2" descr="Image result for propeller type current 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460" y="2320070"/>
            <a:ext cx="5474001" cy="41602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D54810-6751-4602-BDE9-E10C028084AA}" type="slidenum">
              <a:rPr lang="en-US" smtClean="0"/>
              <a:t>8</a:t>
            </a:fld>
            <a:endParaRPr lang="en-US" dirty="0"/>
          </a:p>
        </p:txBody>
      </p:sp>
    </p:spTree>
    <p:extLst>
      <p:ext uri="{BB962C8B-B14F-4D97-AF65-F5344CB8AC3E}">
        <p14:creationId xmlns:p14="http://schemas.microsoft.com/office/powerpoint/2010/main" val="306852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METER MEASUREMENTS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96889" y="2092657"/>
                <a:ext cx="5258253" cy="4458268"/>
              </a:xfrm>
            </p:spPr>
            <p:txBody>
              <a:bodyPr/>
              <a:lstStyle/>
              <a:p>
                <a:r>
                  <a:rPr lang="en-US" dirty="0"/>
                  <a:t>Q= A x V</a:t>
                </a:r>
              </a:p>
              <a:p>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sub>
                      <m:sup>
                        <m:r>
                          <a:rPr lang="en-US" b="0" i="1" smtClean="0">
                            <a:latin typeface="Cambria Math" panose="02040503050406030204" pitchFamily="18" charset="0"/>
                          </a:rPr>
                          <m:t>𝑛</m:t>
                        </m:r>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𝑖</m:t>
                            </m:r>
                          </m:sub>
                        </m:sSub>
                        <m:r>
                          <a:rPr lang="en-US" b="0" i="1" smtClean="0">
                            <a:latin typeface="Cambria Math" panose="02040503050406030204" pitchFamily="18" charset="0"/>
                          </a:rPr>
                          <m:t> )</m:t>
                        </m:r>
                      </m:e>
                    </m:nary>
                  </m:oMath>
                </a14:m>
                <a:endParaRPr lang="en-US" dirty="0"/>
              </a:p>
              <a:p>
                <a:r>
                  <a:rPr lang="en-US" dirty="0"/>
                  <a:t>It is desirable to complete the measurements with a minimum change in stage</a:t>
                </a:r>
              </a:p>
              <a:p>
                <a:r>
                  <a:rPr lang="en-US" dirty="0"/>
                  <a:t>Stream is divided into a number of vertical sections</a:t>
                </a:r>
              </a:p>
              <a:p>
                <a:r>
                  <a:rPr lang="en-US" dirty="0"/>
                  <a:t>No section should include more than 10% of the total flow (20-30 Vertical sections)</a:t>
                </a:r>
              </a:p>
              <a:p>
                <a:r>
                  <a:rPr lang="en-US" dirty="0"/>
                  <a:t>Velocity varies in parabolic form from 0 at the channel bed to a maximum value at or near surface</a:t>
                </a:r>
              </a:p>
              <a:p>
                <a:r>
                  <a:rPr lang="en-US" dirty="0"/>
                  <a:t>This is developed by many field tests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96889" y="2092657"/>
                <a:ext cx="5258253" cy="4458268"/>
              </a:xfrm>
              <a:blipFill rotWithShape="0">
                <a:blip r:embed="rId2"/>
                <a:stretch>
                  <a:fillRect l="-811" t="-820" r="-1043" b="-1230"/>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142" y="1727579"/>
            <a:ext cx="5711090" cy="5015256"/>
          </a:xfrm>
          <a:prstGeom prst="rect">
            <a:avLst/>
          </a:prstGeom>
        </p:spPr>
      </p:pic>
      <p:sp>
        <p:nvSpPr>
          <p:cNvPr id="5" name="Slide Number Placeholder 4"/>
          <p:cNvSpPr>
            <a:spLocks noGrp="1"/>
          </p:cNvSpPr>
          <p:nvPr>
            <p:ph type="sldNum" sz="quarter" idx="12"/>
          </p:nvPr>
        </p:nvSpPr>
        <p:spPr/>
        <p:txBody>
          <a:bodyPr/>
          <a:lstStyle/>
          <a:p>
            <a:fld id="{D1D54810-6751-4602-BDE9-E10C028084AA}" type="slidenum">
              <a:rPr lang="en-US" smtClean="0"/>
              <a:t>9</a:t>
            </a:fld>
            <a:endParaRPr lang="en-US" dirty="0"/>
          </a:p>
        </p:txBody>
      </p:sp>
    </p:spTree>
    <p:extLst>
      <p:ext uri="{BB962C8B-B14F-4D97-AF65-F5344CB8AC3E}">
        <p14:creationId xmlns:p14="http://schemas.microsoft.com/office/powerpoint/2010/main" val="101045833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1876</TotalTime>
  <Words>2291</Words>
  <Application>Microsoft Office PowerPoint</Application>
  <PresentationFormat>Widescreen</PresentationFormat>
  <Paragraphs>616</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 Math</vt:lpstr>
      <vt:lpstr>Century Gothic</vt:lpstr>
      <vt:lpstr>Wingdings 3</vt:lpstr>
      <vt:lpstr>Wisp</vt:lpstr>
      <vt:lpstr>STREAM GAUGING</vt:lpstr>
      <vt:lpstr>STAGE-DISCHRAGE RELATIONSHIP</vt:lpstr>
      <vt:lpstr>METHODS OF DISCHARGE MEASUREMENT IN RIVERS</vt:lpstr>
      <vt:lpstr>CURRENT METER METHOD</vt:lpstr>
      <vt:lpstr>CURRENT METER METHOD</vt:lpstr>
      <vt:lpstr>CURRENT METER METHOD</vt:lpstr>
      <vt:lpstr>CURRENT METER METHOD</vt:lpstr>
      <vt:lpstr>CURRENT METER METHOD</vt:lpstr>
      <vt:lpstr>CURRENT METER MEASUREMENTS</vt:lpstr>
      <vt:lpstr>CURRENT METER MEASUREMENT</vt:lpstr>
      <vt:lpstr>CURRENT METER MEASUREMENTS</vt:lpstr>
      <vt:lpstr>CURRENT METER MEASUREMENTS</vt:lpstr>
      <vt:lpstr>CURRENT METER MEASUREMENTS</vt:lpstr>
      <vt:lpstr>RATING OF CURRENT METER</vt:lpstr>
      <vt:lpstr>NUMERICAL PROBLEM</vt:lpstr>
      <vt:lpstr>NUMERICAL PROBLEM</vt:lpstr>
      <vt:lpstr>NUMERICAL PROBLEM</vt:lpstr>
      <vt:lpstr>NUMERICAL PROBLEM</vt:lpstr>
      <vt:lpstr>METHODS OF DISCHARGE MEASUREMENTS</vt:lpstr>
      <vt:lpstr>WEIRS AND NOTCHES</vt:lpstr>
      <vt:lpstr>FLUMES</vt:lpstr>
      <vt:lpstr>DILUTION METHODS </vt:lpstr>
      <vt:lpstr>DILUTION METHOD</vt:lpstr>
      <vt:lpstr>DILUTION METHOD</vt:lpstr>
      <vt:lpstr>DILUTION METHOD</vt:lpstr>
      <vt:lpstr>DILUTION METHODS </vt:lpstr>
      <vt:lpstr>DILUTION METHOD FOR DISCHARGE MEASUREMENT</vt:lpstr>
      <vt:lpstr>DILUTION METHOD FOR DISCHARGE MEASUREMENT</vt:lpstr>
      <vt:lpstr>DILUTION METHOD FOR DISCHARGE MEASUREMENT</vt:lpstr>
      <vt:lpstr>DILUTION METHOD FOR DISCHARGE MEASUREMENT</vt:lpstr>
      <vt:lpstr>DILUTION METHOD FOR DISCHARGE MEASUREMENT</vt:lpstr>
      <vt:lpstr>DILUTION METHOD FOR DISCHARGE MEASUREMENT</vt:lpstr>
      <vt:lpstr>ULTRASONIC METHOD</vt:lpstr>
      <vt:lpstr>ULTRASONIC METHOD</vt:lpstr>
      <vt:lpstr>FLOAT METHOD</vt:lpstr>
      <vt:lpstr>BOATING METHOD</vt:lpstr>
      <vt:lpstr>STAGE-DISCHARGE RELATIONS</vt:lpstr>
      <vt:lpstr>EXTENSION OF RATING CURVE</vt:lpstr>
      <vt:lpstr>EXTENSION OF RATING CURVE</vt:lpstr>
      <vt:lpstr>EXTENSION OF RATING CURVE</vt:lpstr>
      <vt:lpstr>PLANNING &amp; STREAM FLOW NETWORK</vt:lpstr>
      <vt:lpstr>UNITS OF STREAM 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Rabeea</dc:creator>
  <cp:lastModifiedBy>Usman Iftikhar</cp:lastModifiedBy>
  <cp:revision>103</cp:revision>
  <dcterms:created xsi:type="dcterms:W3CDTF">2016-11-06T04:58:19Z</dcterms:created>
  <dcterms:modified xsi:type="dcterms:W3CDTF">2019-02-22T04:12:33Z</dcterms:modified>
</cp:coreProperties>
</file>