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0" r:id="rId3"/>
    <p:sldId id="257" r:id="rId4"/>
    <p:sldId id="258" r:id="rId5"/>
    <p:sldId id="259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68D6C-BF8E-4238-9AE8-40BC08A09316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D9B53-0A99-4AE0-A801-C82C38CE3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9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D9B53-0A99-4AE0-A801-C82C38CE37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409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6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0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9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7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6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8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2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7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9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1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313B4-F7E6-44E3-8800-FF52C420818C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5EB10-07E7-44B3-BACB-49DD21FBD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2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adullahqazi@gmail.com" TargetMode="External"/><Relationship Id="rId2" Type="http://schemas.openxmlformats.org/officeDocument/2006/relationships/hyperlink" Target="mailto:asad.qazi@uet.edu.p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M.Sc</a:t>
            </a:r>
            <a:r>
              <a:rPr lang="en-US" b="1" dirty="0" smtClean="0">
                <a:solidFill>
                  <a:srgbClr val="FF0000"/>
                </a:solidFill>
              </a:rPr>
              <a:t> Structural Engineering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14600"/>
            <a:ext cx="8001000" cy="31242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Subject: Reinforced Concrete Structures</a:t>
            </a:r>
          </a:p>
          <a:p>
            <a:pPr algn="l"/>
            <a:endParaRPr lang="en-US" sz="2400" b="1" dirty="0" smtClean="0">
              <a:solidFill>
                <a:srgbClr val="002060"/>
              </a:solidFill>
            </a:endParaRPr>
          </a:p>
          <a:p>
            <a:pPr algn="l"/>
            <a:r>
              <a:rPr lang="en-US" sz="2400" b="1" dirty="0" smtClean="0">
                <a:solidFill>
                  <a:srgbClr val="002060"/>
                </a:solidFill>
              </a:rPr>
              <a:t>Teacher </a:t>
            </a:r>
            <a:r>
              <a:rPr lang="en-US" sz="2400" b="1" dirty="0" err="1" smtClean="0">
                <a:solidFill>
                  <a:srgbClr val="002060"/>
                </a:solidFill>
              </a:rPr>
              <a:t>Incharge</a:t>
            </a:r>
            <a:r>
              <a:rPr lang="en-US" sz="2400" b="1" dirty="0" smtClean="0">
                <a:solidFill>
                  <a:srgbClr val="002060"/>
                </a:solidFill>
              </a:rPr>
              <a:t>: Prof. Dr. </a:t>
            </a:r>
            <a:r>
              <a:rPr lang="en-US" sz="2400" b="1" dirty="0" err="1" smtClean="0">
                <a:solidFill>
                  <a:srgbClr val="002060"/>
                </a:solidFill>
              </a:rPr>
              <a:t>Asad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Ullah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Qazi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algn="l"/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email: </a:t>
            </a:r>
            <a:r>
              <a:rPr lang="en-US" sz="2400" b="1" dirty="0" smtClean="0">
                <a:solidFill>
                  <a:srgbClr val="002060"/>
                </a:solidFill>
                <a:hlinkClick r:id="rId2"/>
              </a:rPr>
              <a:t>asad.qazi@uet.edu.pk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algn="l"/>
            <a:r>
              <a:rPr lang="en-US" sz="2400" b="1" dirty="0">
                <a:solidFill>
                  <a:srgbClr val="002060"/>
                </a:solidFill>
              </a:rPr>
              <a:t>	</a:t>
            </a:r>
            <a:r>
              <a:rPr lang="en-US" sz="2400" b="1" dirty="0" smtClean="0">
                <a:solidFill>
                  <a:srgbClr val="002060"/>
                </a:solidFill>
              </a:rPr>
              <a:t>	                    </a:t>
            </a:r>
            <a:r>
              <a:rPr lang="en-US" sz="2400" b="1" dirty="0" smtClean="0">
                <a:solidFill>
                  <a:srgbClr val="002060"/>
                </a:solidFill>
                <a:hlinkClick r:id="rId3"/>
              </a:rPr>
              <a:t>asadullahqazi@gmail.com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algn="l"/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                        Cell # 0332-4267664</a:t>
            </a:r>
          </a:p>
          <a:p>
            <a:pPr algn="l"/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2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915400" cy="52578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US" sz="2800" b="1" dirty="0" smtClean="0">
                <a:solidFill>
                  <a:schemeClr val="tx2"/>
                </a:solidFill>
                <a:latin typeface="Book Antiqua" pitchFamily="18" charset="0"/>
              </a:rPr>
              <a:t>Text Books</a:t>
            </a:r>
          </a:p>
          <a:p>
            <a:pPr lvl="1" eaLnBrk="1" hangingPunct="1"/>
            <a:r>
              <a:rPr lang="en-US" sz="2400" b="1" dirty="0" smtClean="0">
                <a:latin typeface="Book Antiqua" pitchFamily="18" charset="0"/>
              </a:rPr>
              <a:t>Design of Concrete Structures (13</a:t>
            </a:r>
            <a:r>
              <a:rPr lang="en-US" sz="2400" b="1" baseline="30000" dirty="0" smtClean="0">
                <a:latin typeface="Book Antiqua" pitchFamily="18" charset="0"/>
              </a:rPr>
              <a:t>th</a:t>
            </a:r>
            <a:r>
              <a:rPr lang="en-US" sz="2400" b="1" dirty="0" smtClean="0">
                <a:latin typeface="Book Antiqua" pitchFamily="18" charset="0"/>
              </a:rPr>
              <a:t> Edition) </a:t>
            </a:r>
            <a:br>
              <a:rPr lang="en-US" sz="2400" b="1" dirty="0" smtClean="0">
                <a:latin typeface="Book Antiqua" pitchFamily="18" charset="0"/>
              </a:rPr>
            </a:br>
            <a:r>
              <a:rPr lang="en-US" sz="2400" b="1" dirty="0" smtClean="0">
                <a:latin typeface="Book Antiqua" pitchFamily="18" charset="0"/>
              </a:rPr>
              <a:t>by Arthur H. </a:t>
            </a:r>
            <a:r>
              <a:rPr lang="en-US" sz="2400" b="1" dirty="0" err="1" smtClean="0">
                <a:latin typeface="Book Antiqua" pitchFamily="18" charset="0"/>
              </a:rPr>
              <a:t>Nilson</a:t>
            </a:r>
            <a:r>
              <a:rPr lang="en-US" sz="2400" b="1" dirty="0" smtClean="0">
                <a:latin typeface="Book Antiqua" pitchFamily="18" charset="0"/>
              </a:rPr>
              <a:t>, David Darwin &amp; Charles W. Dolan</a:t>
            </a:r>
          </a:p>
          <a:p>
            <a:pPr lvl="1" eaLnBrk="1" hangingPunct="1"/>
            <a:r>
              <a:rPr lang="en-US" sz="2400" b="1" dirty="0" smtClean="0">
                <a:solidFill>
                  <a:schemeClr val="accent2"/>
                </a:solidFill>
                <a:latin typeface="Book Antiqua" pitchFamily="18" charset="0"/>
              </a:rPr>
              <a:t>Concrete Structures Part I &amp; II by Prof. Dr. </a:t>
            </a:r>
            <a:r>
              <a:rPr lang="en-US" sz="2400" b="1" dirty="0" err="1" smtClean="0">
                <a:solidFill>
                  <a:schemeClr val="accent2"/>
                </a:solidFill>
                <a:latin typeface="Book Antiqua" pitchFamily="18" charset="0"/>
              </a:rPr>
              <a:t>Zahid</a:t>
            </a:r>
            <a:r>
              <a:rPr lang="en-US" sz="2400" b="1" dirty="0" smtClean="0">
                <a:solidFill>
                  <a:schemeClr val="accent2"/>
                </a:solidFill>
                <a:latin typeface="Book Antiqua" pitchFamily="18" charset="0"/>
              </a:rPr>
              <a:t> Ahmed </a:t>
            </a:r>
            <a:r>
              <a:rPr lang="en-US" sz="2400" b="1" dirty="0" err="1" smtClean="0">
                <a:solidFill>
                  <a:schemeClr val="accent2"/>
                </a:solidFill>
                <a:latin typeface="Book Antiqua" pitchFamily="18" charset="0"/>
              </a:rPr>
              <a:t>Siddiqui</a:t>
            </a:r>
            <a:endParaRPr lang="en-US" sz="2400" b="1" dirty="0" smtClean="0">
              <a:solidFill>
                <a:schemeClr val="accent2"/>
              </a:solidFill>
              <a:latin typeface="Book Antiqua" pitchFamily="18" charset="0"/>
            </a:endParaRPr>
          </a:p>
          <a:p>
            <a:pPr marL="0" indent="0" eaLnBrk="1" hangingPunct="1"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Book Antiqua" pitchFamily="18" charset="0"/>
              </a:rPr>
              <a:t>References</a:t>
            </a: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Reinforced Concrete Mechanics and Design (6</a:t>
            </a:r>
            <a:r>
              <a:rPr lang="en-US" sz="2200" b="1" baseline="30000" dirty="0" smtClean="0">
                <a:latin typeface="Book Antiqua" pitchFamily="18" charset="0"/>
              </a:rPr>
              <a:t>th</a:t>
            </a:r>
            <a:r>
              <a:rPr lang="en-US" sz="2200" b="1" dirty="0" smtClean="0">
                <a:latin typeface="Book Antiqua" pitchFamily="18" charset="0"/>
              </a:rPr>
              <a:t> Edition) by James G. Macgregor</a:t>
            </a: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Reinforced Concrete (5</a:t>
            </a:r>
            <a:r>
              <a:rPr lang="en-US" sz="2200" b="1" baseline="30000" dirty="0" smtClean="0">
                <a:latin typeface="Book Antiqua" pitchFamily="18" charset="0"/>
              </a:rPr>
              <a:t>th</a:t>
            </a:r>
            <a:r>
              <a:rPr lang="en-US" sz="2200" b="1" dirty="0" smtClean="0">
                <a:latin typeface="Book Antiqua" pitchFamily="18" charset="0"/>
              </a:rPr>
              <a:t> Edition) by Edward G. </a:t>
            </a:r>
            <a:r>
              <a:rPr lang="en-US" sz="2200" b="1" dirty="0" err="1" smtClean="0">
                <a:latin typeface="Book Antiqua" pitchFamily="18" charset="0"/>
              </a:rPr>
              <a:t>Nawy</a:t>
            </a:r>
            <a:endParaRPr lang="en-US" sz="2200" b="1" dirty="0" smtClean="0">
              <a:latin typeface="Book Antiqua" pitchFamily="18" charset="0"/>
            </a:endParaRP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Reinforced Concrete Design by Ferguson, SI Edition</a:t>
            </a: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Wind and Earthquake Resistant Buildings by </a:t>
            </a:r>
            <a:r>
              <a:rPr lang="en-US" sz="2200" b="1" dirty="0" err="1" smtClean="0">
                <a:latin typeface="Book Antiqua" pitchFamily="18" charset="0"/>
              </a:rPr>
              <a:t>Bungale</a:t>
            </a:r>
            <a:r>
              <a:rPr lang="en-US" sz="2200" b="1" dirty="0" smtClean="0">
                <a:latin typeface="Book Antiqua" pitchFamily="18" charset="0"/>
              </a:rPr>
              <a:t> S. </a:t>
            </a:r>
            <a:r>
              <a:rPr lang="en-US" sz="2200" b="1" smtClean="0">
                <a:latin typeface="Book Antiqua" pitchFamily="18" charset="0"/>
              </a:rPr>
              <a:t>Taranath</a:t>
            </a:r>
            <a:endParaRPr lang="en-US" sz="2200" b="1" dirty="0" smtClean="0">
              <a:latin typeface="Book Antiqua" pitchFamily="18" charset="0"/>
            </a:endParaRP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Building Code Requirements for Structural Concrete (ACI 318-14)</a:t>
            </a: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UBC 1997 or ASCE-7</a:t>
            </a:r>
          </a:p>
          <a:p>
            <a:pPr lvl="1" eaLnBrk="1" hangingPunct="1"/>
            <a:r>
              <a:rPr lang="en-US" sz="2200" b="1" dirty="0" smtClean="0">
                <a:latin typeface="Book Antiqua" pitchFamily="18" charset="0"/>
              </a:rPr>
              <a:t>Notes on ACI, Portland Cement Association, Latest 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200" b="1" dirty="0" smtClean="0">
              <a:latin typeface="Book Antiqu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228600"/>
            <a:ext cx="61347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Reinforced Concrete Structures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735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Reinforced Concrete Structures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Topics to be covered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Basic Concepts of Flexural Design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Codes, Standards and Specifications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Gravity and Lateral Loads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Preliminary Analysis and Proportioning of Frame Structures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Load Combinations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Pattern Loading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Moment and Shear Envelops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03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Reinforced Concrete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/>
          </a:bodyPr>
          <a:lstStyle/>
          <a:p>
            <a:pPr>
              <a:buFont typeface="Courier New" pitchFamily="49" charset="0"/>
              <a:buChar char="o"/>
            </a:pPr>
            <a:r>
              <a:rPr lang="en-US" b="1" dirty="0"/>
              <a:t>Bond, Development Lengths and Bar Cutoffs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/>
              <a:t>Uniaxial and Biaxial Bending of Columns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/>
              <a:t>Slender Columns, Moment Magnification for Sway and Braced Columns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/>
              <a:t> Torsion, Equilibrium and Compatibility Torsion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/>
              <a:t>Yield Line Theory for Analysis of Slabs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/>
              <a:t>Direct Design Method and Equivalent Frame Method for Two Way Slab Design</a:t>
            </a:r>
          </a:p>
        </p:txBody>
      </p:sp>
    </p:spTree>
    <p:extLst>
      <p:ext uri="{BB962C8B-B14F-4D97-AF65-F5344CB8AC3E}">
        <p14:creationId xmlns:p14="http://schemas.microsoft.com/office/powerpoint/2010/main" val="88599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Reinforced Concrete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b="1" dirty="0" smtClean="0"/>
              <a:t>Strip Method for Slab Design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Moment Curvature Relationships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Load Displacement Relationships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Moment Redistribution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Introduction to Section, Member and Structure Ductility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Design of Reinforcements at Joints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Detailing of Seismic Resistance</a:t>
            </a:r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Design of Raft Foundation</a:t>
            </a:r>
          </a:p>
          <a:p>
            <a:pPr>
              <a:buFont typeface="Courier New" pitchFamily="49" charset="0"/>
              <a:buChar char="o"/>
            </a:pPr>
            <a:endParaRPr lang="en-US" b="1" dirty="0" smtClean="0"/>
          </a:p>
          <a:p>
            <a:pPr>
              <a:buFont typeface="Courier New" pitchFamily="49" charset="0"/>
              <a:buChar char="o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88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6" t="13235" r="15956" b="8764"/>
          <a:stretch/>
        </p:blipFill>
        <p:spPr bwMode="auto">
          <a:xfrm>
            <a:off x="457200" y="457200"/>
            <a:ext cx="8095131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902896" y="5802868"/>
            <a:ext cx="320601" cy="430887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or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50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44" t="18000" r="24006" b="7765"/>
          <a:stretch/>
        </p:blipFill>
        <p:spPr bwMode="auto">
          <a:xfrm>
            <a:off x="927462" y="609600"/>
            <a:ext cx="7149737" cy="5656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0635" y="3242608"/>
            <a:ext cx="44285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Kinetic Energy per unit volume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½ mv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/volume   = kg (m/sec)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    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kg/(m.sec</a:t>
            </a:r>
            <a:r>
              <a:rPr lang="en-US" sz="20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        = kg/(m.sec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).(m/m)   = (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kg.m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/sec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)/m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N/m</a:t>
            </a:r>
            <a:r>
              <a:rPr lang="en-US" sz="2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2209800"/>
            <a:ext cx="75027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=          Dynamic pressure is kinetic energy per unit volume </a:t>
            </a:r>
          </a:p>
          <a:p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of a fluid</a:t>
            </a:r>
            <a:endParaRPr lang="en-US" b="1" baseline="-2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2329" y="4495800"/>
            <a:ext cx="4378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At sea level and at 15 °C air has a density of 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approximately </a:t>
            </a:r>
            <a:r>
              <a:rPr lang="en-US" b="1" dirty="0">
                <a:solidFill>
                  <a:srgbClr val="FF0000"/>
                </a:solidFill>
              </a:rPr>
              <a:t>1.225 kg/m</a:t>
            </a:r>
            <a:r>
              <a:rPr lang="en-US" b="1" baseline="30000" dirty="0">
                <a:solidFill>
                  <a:srgbClr val="FF0000"/>
                </a:solidFill>
              </a:rPr>
              <a:t>3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6" t="11314" r="15074" b="7706"/>
          <a:stretch/>
        </p:blipFill>
        <p:spPr bwMode="auto">
          <a:xfrm>
            <a:off x="609600" y="533400"/>
            <a:ext cx="8243047" cy="6170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1078468"/>
            <a:ext cx="481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i="1" baseline="-25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en-US" sz="24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60143" y="5405735"/>
            <a:ext cx="292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17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224</Words>
  <Application>Microsoft Office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M.Sc Structural Engineering</vt:lpstr>
      <vt:lpstr>PowerPoint Presentation</vt:lpstr>
      <vt:lpstr>Reinforced Concrete Structures</vt:lpstr>
      <vt:lpstr>Reinforced Concrete Structures</vt:lpstr>
      <vt:lpstr>Reinforced Concrete Structures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M.Sc Structural Engineering</dc:title>
  <dc:creator>asad</dc:creator>
  <cp:lastModifiedBy>asad</cp:lastModifiedBy>
  <cp:revision>34</cp:revision>
  <dcterms:created xsi:type="dcterms:W3CDTF">2018-01-20T13:20:09Z</dcterms:created>
  <dcterms:modified xsi:type="dcterms:W3CDTF">2018-02-10T13:44:04Z</dcterms:modified>
</cp:coreProperties>
</file>