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54" r:id="rId3"/>
    <p:sldId id="257" r:id="rId4"/>
    <p:sldId id="258" r:id="rId5"/>
    <p:sldId id="343" r:id="rId6"/>
    <p:sldId id="259" r:id="rId7"/>
    <p:sldId id="342" r:id="rId8"/>
    <p:sldId id="344" r:id="rId9"/>
    <p:sldId id="345" r:id="rId10"/>
    <p:sldId id="358" r:id="rId11"/>
    <p:sldId id="359" r:id="rId12"/>
    <p:sldId id="361" r:id="rId13"/>
    <p:sldId id="364" r:id="rId14"/>
    <p:sldId id="365" r:id="rId15"/>
    <p:sldId id="366" r:id="rId16"/>
    <p:sldId id="367" r:id="rId17"/>
    <p:sldId id="368" r:id="rId18"/>
    <p:sldId id="369" r:id="rId19"/>
    <p:sldId id="370" r:id="rId20"/>
    <p:sldId id="371" r:id="rId21"/>
    <p:sldId id="374" r:id="rId22"/>
    <p:sldId id="376" r:id="rId23"/>
    <p:sldId id="377" r:id="rId24"/>
    <p:sldId id="378" r:id="rId25"/>
    <p:sldId id="338" r:id="rId26"/>
    <p:sldId id="357" r:id="rId27"/>
    <p:sldId id="356" r:id="rId28"/>
    <p:sldId id="339" r:id="rId29"/>
    <p:sldId id="340" r:id="rId30"/>
    <p:sldId id="341" r:id="rId31"/>
    <p:sldId id="347" r:id="rId32"/>
    <p:sldId id="349" r:id="rId33"/>
    <p:sldId id="350" r:id="rId34"/>
    <p:sldId id="348" r:id="rId35"/>
    <p:sldId id="351" r:id="rId36"/>
    <p:sldId id="352" r:id="rId37"/>
    <p:sldId id="35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41" d="100"/>
          <a:sy n="41" d="100"/>
        </p:scale>
        <p:origin x="-1848" y="-8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67262E-5099-4C59-BFE0-975C63336868}" type="datetimeFigureOut">
              <a:rPr lang="en-US" smtClean="0"/>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190975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7262E-5099-4C59-BFE0-975C63336868}" type="datetimeFigureOut">
              <a:rPr lang="en-US" smtClean="0"/>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1205171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7262E-5099-4C59-BFE0-975C63336868}" type="datetimeFigureOut">
              <a:rPr lang="en-US" smtClean="0"/>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3017008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BD30FF-A403-45D4-B344-B6C884C1927A}" type="datetimeFigureOut">
              <a:rPr lang="en-US">
                <a:solidFill>
                  <a:prstClr val="black">
                    <a:tint val="75000"/>
                  </a:prstClr>
                </a:solidFill>
              </a:rPr>
              <a:pPr>
                <a:defRPr/>
              </a:pPr>
              <a:t>11/23/2018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B444A3B-8B01-4CED-B8DE-2DB182F4F6EB}" type="slidenum">
              <a:rPr lang="en-US"/>
              <a:pPr/>
              <a:t>‹#›</a:t>
            </a:fld>
            <a:endParaRPr lang="en-US"/>
          </a:p>
        </p:txBody>
      </p:sp>
    </p:spTree>
    <p:extLst>
      <p:ext uri="{BB962C8B-B14F-4D97-AF65-F5344CB8AC3E}">
        <p14:creationId xmlns:p14="http://schemas.microsoft.com/office/powerpoint/2010/main" val="409745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43B754-C0CE-4661-A97B-EF3BD624FC4D}" type="datetimeFigureOut">
              <a:rPr lang="en-US">
                <a:solidFill>
                  <a:prstClr val="black">
                    <a:tint val="75000"/>
                  </a:prstClr>
                </a:solidFill>
              </a:rPr>
              <a:pPr>
                <a:defRPr/>
              </a:pPr>
              <a:t>11/23/2018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C713FF2-F237-43E2-AE14-06B1A52636F0}" type="slidenum">
              <a:rPr lang="en-US"/>
              <a:pPr/>
              <a:t>‹#›</a:t>
            </a:fld>
            <a:endParaRPr lang="en-US"/>
          </a:p>
        </p:txBody>
      </p:sp>
    </p:spTree>
    <p:extLst>
      <p:ext uri="{BB962C8B-B14F-4D97-AF65-F5344CB8AC3E}">
        <p14:creationId xmlns:p14="http://schemas.microsoft.com/office/powerpoint/2010/main" val="2613487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463BD8C-7EB5-4921-982C-4BB4563FEBBA}" type="datetimeFigureOut">
              <a:rPr lang="en-US">
                <a:solidFill>
                  <a:prstClr val="black">
                    <a:tint val="75000"/>
                  </a:prstClr>
                </a:solidFill>
              </a:rPr>
              <a:pPr>
                <a:defRPr/>
              </a:pPr>
              <a:t>11/23/2018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F1CC6FC-6EF5-4936-85B3-87C258A5A28B}" type="slidenum">
              <a:rPr lang="en-US"/>
              <a:pPr/>
              <a:t>‹#›</a:t>
            </a:fld>
            <a:endParaRPr lang="en-US"/>
          </a:p>
        </p:txBody>
      </p:sp>
    </p:spTree>
    <p:extLst>
      <p:ext uri="{BB962C8B-B14F-4D97-AF65-F5344CB8AC3E}">
        <p14:creationId xmlns:p14="http://schemas.microsoft.com/office/powerpoint/2010/main" val="3958226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B6FC1EE-21FA-46F3-813A-06A0D44855EA}" type="datetimeFigureOut">
              <a:rPr lang="en-US">
                <a:solidFill>
                  <a:prstClr val="black">
                    <a:tint val="75000"/>
                  </a:prstClr>
                </a:solidFill>
              </a:rPr>
              <a:pPr>
                <a:defRPr/>
              </a:pPr>
              <a:t>11/23/2018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EF44561-0894-461F-B34B-422F30CB7640}" type="slidenum">
              <a:rPr lang="en-US"/>
              <a:pPr/>
              <a:t>‹#›</a:t>
            </a:fld>
            <a:endParaRPr lang="en-US"/>
          </a:p>
        </p:txBody>
      </p:sp>
    </p:spTree>
    <p:extLst>
      <p:ext uri="{BB962C8B-B14F-4D97-AF65-F5344CB8AC3E}">
        <p14:creationId xmlns:p14="http://schemas.microsoft.com/office/powerpoint/2010/main" val="333484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FD50778-9E72-4679-AD08-6E9B349BDD05}" type="datetimeFigureOut">
              <a:rPr lang="en-US">
                <a:solidFill>
                  <a:prstClr val="black">
                    <a:tint val="75000"/>
                  </a:prstClr>
                </a:solidFill>
              </a:rPr>
              <a:pPr>
                <a:defRPr/>
              </a:pPr>
              <a:t>11/23/2018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669933DB-CFA5-489D-BB38-63C1A5BB6F5E}" type="slidenum">
              <a:rPr lang="en-US"/>
              <a:pPr/>
              <a:t>‹#›</a:t>
            </a:fld>
            <a:endParaRPr lang="en-US"/>
          </a:p>
        </p:txBody>
      </p:sp>
    </p:spTree>
    <p:extLst>
      <p:ext uri="{BB962C8B-B14F-4D97-AF65-F5344CB8AC3E}">
        <p14:creationId xmlns:p14="http://schemas.microsoft.com/office/powerpoint/2010/main" val="2234090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250EC4E-975F-48F9-93C2-E2DA36E1F36C}" type="datetimeFigureOut">
              <a:rPr lang="en-US">
                <a:solidFill>
                  <a:prstClr val="black">
                    <a:tint val="75000"/>
                  </a:prstClr>
                </a:solidFill>
              </a:rPr>
              <a:pPr>
                <a:defRPr/>
              </a:pPr>
              <a:t>11/23/2018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F06BCCB-5725-4A97-A780-AF9F6D6964DF}" type="slidenum">
              <a:rPr lang="en-US"/>
              <a:pPr/>
              <a:t>‹#›</a:t>
            </a:fld>
            <a:endParaRPr lang="en-US"/>
          </a:p>
        </p:txBody>
      </p:sp>
    </p:spTree>
    <p:extLst>
      <p:ext uri="{BB962C8B-B14F-4D97-AF65-F5344CB8AC3E}">
        <p14:creationId xmlns:p14="http://schemas.microsoft.com/office/powerpoint/2010/main" val="1271097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366E14-1DDE-4173-9F74-581D9EA0FEB8}" type="datetimeFigureOut">
              <a:rPr lang="en-US">
                <a:solidFill>
                  <a:prstClr val="black">
                    <a:tint val="75000"/>
                  </a:prstClr>
                </a:solidFill>
              </a:rPr>
              <a:pPr>
                <a:defRPr/>
              </a:pPr>
              <a:t>11/23/2018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5FB4CB26-D5CE-494E-9CFE-592984C22CC8}" type="slidenum">
              <a:rPr lang="en-US"/>
              <a:pPr/>
              <a:t>‹#›</a:t>
            </a:fld>
            <a:endParaRPr lang="en-US"/>
          </a:p>
        </p:txBody>
      </p:sp>
    </p:spTree>
    <p:extLst>
      <p:ext uri="{BB962C8B-B14F-4D97-AF65-F5344CB8AC3E}">
        <p14:creationId xmlns:p14="http://schemas.microsoft.com/office/powerpoint/2010/main" val="899296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924C40-E45D-4328-8316-76EBFF7BD4B9}" type="datetimeFigureOut">
              <a:rPr lang="en-US">
                <a:solidFill>
                  <a:prstClr val="black">
                    <a:tint val="75000"/>
                  </a:prstClr>
                </a:solidFill>
              </a:rPr>
              <a:pPr>
                <a:defRPr/>
              </a:pPr>
              <a:t>11/23/2018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CE33935-A168-4634-86A1-D1D9E270558E}" type="slidenum">
              <a:rPr lang="en-US"/>
              <a:pPr/>
              <a:t>‹#›</a:t>
            </a:fld>
            <a:endParaRPr lang="en-US"/>
          </a:p>
        </p:txBody>
      </p:sp>
    </p:spTree>
    <p:extLst>
      <p:ext uri="{BB962C8B-B14F-4D97-AF65-F5344CB8AC3E}">
        <p14:creationId xmlns:p14="http://schemas.microsoft.com/office/powerpoint/2010/main" val="421580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67262E-5099-4C59-BFE0-975C63336868}" type="datetimeFigureOut">
              <a:rPr lang="en-US" smtClean="0"/>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2313469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3C43A4-49CB-499C-AB3A-5A3022C5C017}" type="datetimeFigureOut">
              <a:rPr lang="en-US">
                <a:solidFill>
                  <a:prstClr val="black">
                    <a:tint val="75000"/>
                  </a:prstClr>
                </a:solidFill>
              </a:rPr>
              <a:pPr>
                <a:defRPr/>
              </a:pPr>
              <a:t>11/23/2018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F396770-0E44-44BF-8429-8140C84CFE65}" type="slidenum">
              <a:rPr lang="en-US"/>
              <a:pPr/>
              <a:t>‹#›</a:t>
            </a:fld>
            <a:endParaRPr lang="en-US"/>
          </a:p>
        </p:txBody>
      </p:sp>
    </p:spTree>
    <p:extLst>
      <p:ext uri="{BB962C8B-B14F-4D97-AF65-F5344CB8AC3E}">
        <p14:creationId xmlns:p14="http://schemas.microsoft.com/office/powerpoint/2010/main" val="175205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302C47-6B2E-4175-B8A1-E2A23CF7AD89}" type="datetimeFigureOut">
              <a:rPr lang="en-US">
                <a:solidFill>
                  <a:prstClr val="black">
                    <a:tint val="75000"/>
                  </a:prstClr>
                </a:solidFill>
              </a:rPr>
              <a:pPr>
                <a:defRPr/>
              </a:pPr>
              <a:t>11/23/2018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FB06939-5127-4DB7-BD5B-1C61F3EC8078}" type="slidenum">
              <a:rPr lang="en-US"/>
              <a:pPr/>
              <a:t>‹#›</a:t>
            </a:fld>
            <a:endParaRPr lang="en-US"/>
          </a:p>
        </p:txBody>
      </p:sp>
    </p:spTree>
    <p:extLst>
      <p:ext uri="{BB962C8B-B14F-4D97-AF65-F5344CB8AC3E}">
        <p14:creationId xmlns:p14="http://schemas.microsoft.com/office/powerpoint/2010/main" val="2685093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E294A4-CFCC-4573-B8BE-195FFF1D29ED}" type="datetimeFigureOut">
              <a:rPr lang="en-US">
                <a:solidFill>
                  <a:prstClr val="black">
                    <a:tint val="75000"/>
                  </a:prstClr>
                </a:solidFill>
              </a:rPr>
              <a:pPr>
                <a:defRPr/>
              </a:pPr>
              <a:t>11/23/2018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2D87C25-B8C0-451B-83E2-0FF8F1935785}" type="slidenum">
              <a:rPr lang="en-US"/>
              <a:pPr/>
              <a:t>‹#›</a:t>
            </a:fld>
            <a:endParaRPr lang="en-US"/>
          </a:p>
        </p:txBody>
      </p:sp>
    </p:spTree>
    <p:extLst>
      <p:ext uri="{BB962C8B-B14F-4D97-AF65-F5344CB8AC3E}">
        <p14:creationId xmlns:p14="http://schemas.microsoft.com/office/powerpoint/2010/main" val="126834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67262E-5099-4C59-BFE0-975C63336868}" type="datetimeFigureOut">
              <a:rPr lang="en-US" smtClean="0"/>
              <a:t>11/23/2018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4011536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67262E-5099-4C59-BFE0-975C63336868}" type="datetimeFigureOut">
              <a:rPr lang="en-US" smtClean="0"/>
              <a:t>11/23/2018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130754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67262E-5099-4C59-BFE0-975C63336868}" type="datetimeFigureOut">
              <a:rPr lang="en-US" smtClean="0"/>
              <a:t>11/23/2018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1496564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67262E-5099-4C59-BFE0-975C63336868}" type="datetimeFigureOut">
              <a:rPr lang="en-US" smtClean="0"/>
              <a:t>11/23/2018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4122219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67262E-5099-4C59-BFE0-975C63336868}" type="datetimeFigureOut">
              <a:rPr lang="en-US" smtClean="0"/>
              <a:t>11/23/2018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147863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7262E-5099-4C59-BFE0-975C63336868}" type="datetimeFigureOut">
              <a:rPr lang="en-US" smtClean="0"/>
              <a:t>11/23/2018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2377460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7262E-5099-4C59-BFE0-975C63336868}" type="datetimeFigureOut">
              <a:rPr lang="en-US" smtClean="0"/>
              <a:t>11/23/2018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5ED33C-4BD8-4C21-9B73-97D4B352CD57}" type="slidenum">
              <a:rPr lang="en-US" smtClean="0"/>
              <a:t>‹#›</a:t>
            </a:fld>
            <a:endParaRPr lang="en-US"/>
          </a:p>
        </p:txBody>
      </p:sp>
    </p:spTree>
    <p:extLst>
      <p:ext uri="{BB962C8B-B14F-4D97-AF65-F5344CB8AC3E}">
        <p14:creationId xmlns:p14="http://schemas.microsoft.com/office/powerpoint/2010/main" val="18267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67262E-5099-4C59-BFE0-975C63336868}" type="datetimeFigureOut">
              <a:rPr lang="en-US" smtClean="0"/>
              <a:t>11/23/2018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ED33C-4BD8-4C21-9B73-97D4B352CD57}" type="slidenum">
              <a:rPr lang="en-US" smtClean="0"/>
              <a:t>‹#›</a:t>
            </a:fld>
            <a:endParaRPr lang="en-US"/>
          </a:p>
        </p:txBody>
      </p:sp>
    </p:spTree>
    <p:extLst>
      <p:ext uri="{BB962C8B-B14F-4D97-AF65-F5344CB8AC3E}">
        <p14:creationId xmlns:p14="http://schemas.microsoft.com/office/powerpoint/2010/main" val="1146361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B28267B-2D18-4A1F-8393-14D3C0DDA352}" type="datetimeFigureOut">
              <a:rPr lang="en-US">
                <a:solidFill>
                  <a:prstClr val="black">
                    <a:tint val="75000"/>
                  </a:prstClr>
                </a:solidFill>
              </a:rPr>
              <a:pPr>
                <a:defRPr/>
              </a:pPr>
              <a:t>11/23/2018</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453F1CD6-E4F5-4CAE-9E7E-3A6BE14306A3}" type="slidenum">
              <a:rPr lang="en-US">
                <a:cs typeface="Arial" panose="020B0604020202020204" pitchFamily="34" charset="0"/>
              </a:rPr>
              <a:pPr fontAlgn="base">
                <a:spcBef>
                  <a:spcPct val="0"/>
                </a:spcBef>
                <a:spcAft>
                  <a:spcPct val="0"/>
                </a:spcAft>
              </a:pPr>
              <a:t>‹#›</a:t>
            </a:fld>
            <a:endParaRPr lang="en-US">
              <a:cs typeface="Arial" panose="020B0604020202020204" pitchFamily="34" charset="0"/>
            </a:endParaRPr>
          </a:p>
        </p:txBody>
      </p:sp>
    </p:spTree>
    <p:extLst>
      <p:ext uri="{BB962C8B-B14F-4D97-AF65-F5344CB8AC3E}">
        <p14:creationId xmlns:p14="http://schemas.microsoft.com/office/powerpoint/2010/main" val="3173964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l"/>
            <a:r>
              <a:rPr lang="en-US" sz="4800" cap="all" spc="-100" dirty="0" smtClean="0">
                <a:solidFill>
                  <a:srgbClr val="FF0000"/>
                </a:solidFill>
                <a:latin typeface="+mj-lt"/>
                <a:ea typeface="+mj-ea"/>
                <a:cs typeface="+mj-cs"/>
              </a:rPr>
              <a:t>Steps involved in creating plan</a:t>
            </a:r>
            <a:endParaRPr lang="en-US" sz="4800" cap="all" spc="-100" dirty="0">
              <a:solidFill>
                <a:srgbClr val="FF0000"/>
              </a:solidFill>
              <a:latin typeface="+mj-lt"/>
              <a:ea typeface="+mj-ea"/>
              <a:cs typeface="+mj-cs"/>
            </a:endParaRPr>
          </a:p>
        </p:txBody>
      </p:sp>
      <p:sp>
        <p:nvSpPr>
          <p:cNvPr id="4" name="Subtitle 2"/>
          <p:cNvSpPr txBox="1">
            <a:spLocks/>
          </p:cNvSpPr>
          <p:nvPr/>
        </p:nvSpPr>
        <p:spPr>
          <a:xfrm>
            <a:off x="1625600" y="4442460"/>
            <a:ext cx="10566400" cy="17526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nSpc>
                <a:spcPct val="90000"/>
              </a:lnSpc>
              <a:spcBef>
                <a:spcPts val="1000"/>
              </a:spcBef>
            </a:pPr>
            <a:r>
              <a:rPr lang="en-US" sz="4800" cap="all" spc="-100" dirty="0">
                <a:solidFill>
                  <a:srgbClr val="FF0000"/>
                </a:solidFill>
                <a:latin typeface="+mj-lt"/>
                <a:ea typeface="+mj-ea"/>
                <a:cs typeface="+mj-cs"/>
              </a:rPr>
              <a:t>Instructor: Syed </a:t>
            </a:r>
            <a:r>
              <a:rPr lang="en-US" sz="4800" cap="all" spc="-100" dirty="0" err="1">
                <a:solidFill>
                  <a:srgbClr val="FF0000"/>
                </a:solidFill>
                <a:latin typeface="+mj-lt"/>
                <a:ea typeface="+mj-ea"/>
                <a:cs typeface="+mj-cs"/>
              </a:rPr>
              <a:t>Arif</a:t>
            </a:r>
            <a:r>
              <a:rPr lang="en-US" sz="4800" cap="all" spc="-100" dirty="0">
                <a:solidFill>
                  <a:srgbClr val="FF0000"/>
                </a:solidFill>
                <a:latin typeface="+mj-lt"/>
                <a:ea typeface="+mj-ea"/>
                <a:cs typeface="+mj-cs"/>
              </a:rPr>
              <a:t> </a:t>
            </a:r>
            <a:r>
              <a:rPr lang="en-US" sz="4800" cap="all" spc="-100" dirty="0" err="1">
                <a:solidFill>
                  <a:srgbClr val="FF0000"/>
                </a:solidFill>
                <a:latin typeface="+mj-lt"/>
                <a:ea typeface="+mj-ea"/>
                <a:cs typeface="+mj-cs"/>
              </a:rPr>
              <a:t>Hussain</a:t>
            </a:r>
            <a:endParaRPr lang="en-US" sz="4800" cap="all" spc="-100" dirty="0">
              <a:solidFill>
                <a:srgbClr val="FF0000"/>
              </a:solidFill>
              <a:latin typeface="+mj-lt"/>
              <a:ea typeface="+mj-ea"/>
              <a:cs typeface="+mj-cs"/>
            </a:endParaRPr>
          </a:p>
        </p:txBody>
      </p:sp>
      <p:sp>
        <p:nvSpPr>
          <p:cNvPr id="6" name="Title 1"/>
          <p:cNvSpPr txBox="1">
            <a:spLocks/>
          </p:cNvSpPr>
          <p:nvPr/>
        </p:nvSpPr>
        <p:spPr>
          <a:xfrm>
            <a:off x="1625600" y="1889760"/>
            <a:ext cx="8534400" cy="762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5400" b="1" u="sng" dirty="0" smtClean="0">
                <a:solidFill>
                  <a:srgbClr val="FF0000"/>
                </a:solidFill>
              </a:rPr>
              <a:t>PLANNING AND DESIGNING OF FLOOR PLAN</a:t>
            </a:r>
          </a:p>
        </p:txBody>
      </p:sp>
    </p:spTree>
    <p:extLst>
      <p:ext uri="{BB962C8B-B14F-4D97-AF65-F5344CB8AC3E}">
        <p14:creationId xmlns:p14="http://schemas.microsoft.com/office/powerpoint/2010/main" val="28066712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APPROVED SCHEME: means a duly approved scheme under the Act for urban development, redevelopment or renewal and also includes the larger area plan and area specified for specific use/ traffic control plan/ housing and zoning scheme.</a:t>
            </a:r>
          </a:p>
          <a:p>
            <a:r>
              <a:rPr lang="en-US" sz="2800" dirty="0"/>
              <a:t>ARCADE: means a covered walk-way or a verandah between the shops and the street/footpath on which the shops abut.</a:t>
            </a:r>
          </a:p>
          <a:p>
            <a:r>
              <a:rPr lang="en-US" sz="2800" dirty="0"/>
              <a:t>AUTHORITY: means the Development Authority of the respective city.</a:t>
            </a:r>
          </a:p>
        </p:txBody>
      </p:sp>
    </p:spTree>
    <p:extLst>
      <p:ext uri="{BB962C8B-B14F-4D97-AF65-F5344CB8AC3E}">
        <p14:creationId xmlns:p14="http://schemas.microsoft.com/office/powerpoint/2010/main" val="1756243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BUILDER: means any person having the ownership/leasehold title, project proponent, institution, company, firm, agency or government department, autonomous and semi autonomous bodies who intends to undertake building works.</a:t>
            </a:r>
          </a:p>
          <a:p>
            <a:r>
              <a:rPr lang="en-US" sz="2800" dirty="0"/>
              <a:t>BUILDING HEIGHT: means total height of a building measured from the crown of the road to the top of the parapet wall excluding the structures such as chimney stacks, lift heads and water tower etc. </a:t>
            </a:r>
          </a:p>
          <a:p>
            <a:r>
              <a:rPr lang="en-US" sz="2800" dirty="0"/>
              <a:t>BUILDING/HOUSE LINE: means line beyond which the outer face of any building except compound wall, may not project in the direction of any existing or proposed street.</a:t>
            </a:r>
          </a:p>
        </p:txBody>
      </p:sp>
    </p:spTree>
    <p:extLst>
      <p:ext uri="{BB962C8B-B14F-4D97-AF65-F5344CB8AC3E}">
        <p14:creationId xmlns:p14="http://schemas.microsoft.com/office/powerpoint/2010/main" val="2772291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PROPERTY LINE: means the boundary wall of the plot</a:t>
            </a:r>
            <a:r>
              <a:rPr lang="en-US" sz="2800" dirty="0" smtClean="0"/>
              <a:t>.</a:t>
            </a:r>
          </a:p>
          <a:p>
            <a:r>
              <a:rPr lang="en-US" sz="2800" dirty="0" smtClean="0"/>
              <a:t>BUILDING </a:t>
            </a:r>
            <a:r>
              <a:rPr lang="en-US" sz="2800" dirty="0"/>
              <a:t>REGULATIONS:  means the Development Authority Building and Zoning Regulations 2007.</a:t>
            </a:r>
          </a:p>
          <a:p>
            <a:r>
              <a:rPr lang="en-US" sz="2800" dirty="0"/>
              <a:t>BUILDING WORKS: mean site excavation, erection or re-erection of a building or making additions and alterations to an existing building.</a:t>
            </a:r>
          </a:p>
          <a:p>
            <a:r>
              <a:rPr lang="en-US" sz="2800" dirty="0"/>
              <a:t>CARDINAL POINTS: means the directions of North, South, East and West as marked on the block / building plan</a:t>
            </a:r>
            <a:r>
              <a:rPr lang="en-US" sz="2800" dirty="0" smtClean="0"/>
              <a:t>.</a:t>
            </a:r>
          </a:p>
          <a:p>
            <a:endParaRPr lang="en-US" sz="2800" dirty="0"/>
          </a:p>
        </p:txBody>
      </p:sp>
    </p:spTree>
    <p:extLst>
      <p:ext uri="{BB962C8B-B14F-4D97-AF65-F5344CB8AC3E}">
        <p14:creationId xmlns:p14="http://schemas.microsoft.com/office/powerpoint/2010/main" val="277229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CHAMFER:  means the flat surface made by cutting of sharp edge or corner of the plot to enhance the visibility at the turning point. </a:t>
            </a:r>
          </a:p>
          <a:p>
            <a:r>
              <a:rPr lang="en-US" sz="2800" dirty="0"/>
              <a:t>COMMERCIAL BUILDING: means a building having market, shops or show rooms, warehouses, offices, hotels, restaurants, marriage halls, gas and petrol filling stations,, public transport and cargo terminals etc. on any floor and may also have apartments in it.</a:t>
            </a:r>
          </a:p>
          <a:p>
            <a:endParaRPr lang="en-US" sz="2800" dirty="0"/>
          </a:p>
        </p:txBody>
      </p:sp>
    </p:spTree>
    <p:extLst>
      <p:ext uri="{BB962C8B-B14F-4D97-AF65-F5344CB8AC3E}">
        <p14:creationId xmlns:p14="http://schemas.microsoft.com/office/powerpoint/2010/main" val="277229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COMPETENT AUTHORITY: means the authority competent to approve building plans under these regulations. </a:t>
            </a:r>
          </a:p>
          <a:p>
            <a:r>
              <a:rPr lang="en-US" sz="2800" dirty="0"/>
              <a:t>COMPLETION CERTIFICATE: means the certificate issued by the Competent Authority on the completion of building works.</a:t>
            </a:r>
          </a:p>
          <a:p>
            <a:r>
              <a:rPr lang="en-US" sz="2800" dirty="0"/>
              <a:t>COMPLETION PLAN: means a building plan submitted to the Development Authority for the purpose of obtaining approval after construction.</a:t>
            </a:r>
          </a:p>
          <a:p>
            <a:r>
              <a:rPr lang="en-US" sz="2800" dirty="0"/>
              <a:t>CONTRACTOR: means a person hired by a builder for constructing the building as per provision of sanctioned plan and other approvals.</a:t>
            </a:r>
          </a:p>
          <a:p>
            <a:endParaRPr lang="en-US" sz="2800" dirty="0"/>
          </a:p>
        </p:txBody>
      </p:sp>
    </p:spTree>
    <p:extLst>
      <p:ext uri="{BB962C8B-B14F-4D97-AF65-F5344CB8AC3E}">
        <p14:creationId xmlns:p14="http://schemas.microsoft.com/office/powerpoint/2010/main" val="277229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CONTROLLED AREA: means an area declared as such by the notification of Development Authorities under the Act.</a:t>
            </a:r>
          </a:p>
          <a:p>
            <a:r>
              <a:rPr lang="en-US" sz="2800" dirty="0"/>
              <a:t>CONSULTANT: means a person duly registered with respective statutory professional body and hired by a builder for designing and supervision of construction activities of the building(s) in accordance with the sanctioned plan and other approvals.</a:t>
            </a:r>
          </a:p>
          <a:p>
            <a:r>
              <a:rPr lang="en-US" sz="2800" dirty="0"/>
              <a:t>CONVERTED PLOT: means a plot converted to commercial use under the commercialization rules notified by the government from time to time.</a:t>
            </a:r>
          </a:p>
          <a:p>
            <a:r>
              <a:rPr lang="en-US" sz="2800" dirty="0"/>
              <a:t>CORNER PLOT: means a plot facing two or more intersecting streets / roads.</a:t>
            </a:r>
          </a:p>
          <a:p>
            <a:endParaRPr lang="en-US" sz="2800" dirty="0"/>
          </a:p>
        </p:txBody>
      </p:sp>
    </p:spTree>
    <p:extLst>
      <p:ext uri="{BB962C8B-B14F-4D97-AF65-F5344CB8AC3E}">
        <p14:creationId xmlns:p14="http://schemas.microsoft.com/office/powerpoint/2010/main" val="277229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COVERED AREA: means area covered by the building/ buildings above and below the ground level, but does not include the space covered by: a) Court yard at the ground level, garden, rocky area, plant nursery, water pool, swimming pool (if uncovered) platform around a tree, water tank, fountain and bench etc. b) Drainage, culvert, conduit, catch-pit, chamber gutter and the like; c) Compound or boundary wall, gate, slide, swing, uncovered staircase, watchman booth and pump house. d) Sump tank and electricity transformer.</a:t>
            </a:r>
          </a:p>
          <a:p>
            <a:r>
              <a:rPr lang="en-US" sz="2800" dirty="0"/>
              <a:t>DAMP PROOF COURSE: means a layer of material impervious to moisture.</a:t>
            </a:r>
          </a:p>
          <a:p>
            <a:endParaRPr lang="en-US" sz="2800" dirty="0"/>
          </a:p>
        </p:txBody>
      </p:sp>
    </p:spTree>
    <p:extLst>
      <p:ext uri="{BB962C8B-B14F-4D97-AF65-F5344CB8AC3E}">
        <p14:creationId xmlns:p14="http://schemas.microsoft.com/office/powerpoint/2010/main" val="277229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smtClean="0"/>
              <a:t>DEAD </a:t>
            </a:r>
            <a:r>
              <a:rPr lang="en-US" sz="2800" dirty="0"/>
              <a:t>LOADS:  mean the load due to the weight of all walls, permanent partitions, floors, roofs and finishes including services, and all other permanent construction. DEMOLITION: means the process of dismantling the building or part thereof. </a:t>
            </a:r>
            <a:endParaRPr lang="en-US" sz="2800" dirty="0" smtClean="0"/>
          </a:p>
          <a:p>
            <a:r>
              <a:rPr lang="en-US" sz="2800" dirty="0"/>
              <a:t>LIVE LOADS: mean those loads produced by the use and occupancy of building or other structure and do not include the construction or environmental loads such as wind load, snow load, rain load, earthquake load, flood load or dead load.</a:t>
            </a:r>
          </a:p>
          <a:p>
            <a:endParaRPr lang="en-US" sz="2800" dirty="0"/>
          </a:p>
        </p:txBody>
      </p:sp>
    </p:spTree>
    <p:extLst>
      <p:ext uri="{BB962C8B-B14F-4D97-AF65-F5344CB8AC3E}">
        <p14:creationId xmlns:p14="http://schemas.microsoft.com/office/powerpoint/2010/main" val="2772291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ESTABLISHED BUILT UP AREAS: mean old unplanned areas where the buildings have been in existence for a minimum period of 25 years.</a:t>
            </a:r>
          </a:p>
          <a:p>
            <a:r>
              <a:rPr lang="en-US" sz="2800" dirty="0"/>
              <a:t>FARM HOUSE:  means a dwelling place attached to a farm on a plot not less than 4 Kanal</a:t>
            </a:r>
            <a:r>
              <a:rPr lang="en-US" sz="2800" dirty="0" smtClean="0"/>
              <a:t>.</a:t>
            </a:r>
            <a:endParaRPr lang="en-US" sz="2800" dirty="0"/>
          </a:p>
        </p:txBody>
      </p:sp>
    </p:spTree>
    <p:extLst>
      <p:ext uri="{BB962C8B-B14F-4D97-AF65-F5344CB8AC3E}">
        <p14:creationId xmlns:p14="http://schemas.microsoft.com/office/powerpoint/2010/main" val="277229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FLOOR AREA RATIO (FAR): means the aggregate covered area of a building or buildings (excluding the area under covered parking) on a plot divided by the total area of the plot, </a:t>
            </a:r>
            <a:endParaRPr lang="en-US" sz="2800" dirty="0" smtClean="0"/>
          </a:p>
          <a:p>
            <a:r>
              <a:rPr lang="en-US" sz="2800" dirty="0"/>
              <a:t>FLOOR HEIGHT: means the vertical distance from the top of the floor finish to the top of the ceiling.</a:t>
            </a:r>
          </a:p>
          <a:p>
            <a:r>
              <a:rPr lang="en-US" sz="2800" dirty="0"/>
              <a:t>FOUNDATION: means a structure entirely below the level of the ground which carries and distributes the load from pillars, beams or walls on to the soil below.</a:t>
            </a:r>
          </a:p>
          <a:p>
            <a:r>
              <a:rPr lang="en-US" sz="2800" dirty="0"/>
              <a:t>GALLERY: means an open or a covered walk way or a long passage.</a:t>
            </a:r>
            <a:endParaRPr lang="en-US" sz="2800" dirty="0"/>
          </a:p>
        </p:txBody>
      </p:sp>
    </p:spTree>
    <p:extLst>
      <p:ext uri="{BB962C8B-B14F-4D97-AF65-F5344CB8AC3E}">
        <p14:creationId xmlns:p14="http://schemas.microsoft.com/office/powerpoint/2010/main" val="277229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ctrTitle"/>
          </p:nvPr>
        </p:nvSpPr>
        <p:spPr>
          <a:xfrm>
            <a:off x="1905000" y="152400"/>
            <a:ext cx="8534400" cy="762000"/>
          </a:xfrm>
        </p:spPr>
        <p:txBody>
          <a:bodyPr/>
          <a:lstStyle/>
          <a:p>
            <a:pPr eaLnBrk="1" hangingPunct="1"/>
            <a:r>
              <a:rPr lang="en-US" altLang="en-US" sz="3200" b="1" u="sng" dirty="0" smtClean="0">
                <a:solidFill>
                  <a:srgbClr val="FF0000"/>
                </a:solidFill>
              </a:rPr>
              <a:t>PLANNING AND DESIGNING OF FLOOR PLAN</a:t>
            </a:r>
          </a:p>
        </p:txBody>
      </p:sp>
      <p:sp>
        <p:nvSpPr>
          <p:cNvPr id="5" name="Subtitle 2"/>
          <p:cNvSpPr txBox="1">
            <a:spLocks/>
          </p:cNvSpPr>
          <p:nvPr/>
        </p:nvSpPr>
        <p:spPr bwMode="auto">
          <a:xfrm>
            <a:off x="1905000" y="1066800"/>
            <a:ext cx="3200400" cy="609600"/>
          </a:xfrm>
          <a:prstGeom prst="rect">
            <a:avLst/>
          </a:prstGeom>
          <a:noFill/>
          <a:ln w="9525">
            <a:noFill/>
            <a:miter lim="800000"/>
            <a:headEnd/>
            <a:tailEnd/>
          </a:ln>
        </p:spPr>
        <p:txBody>
          <a:bodyPr/>
          <a:lstStyle/>
          <a:p>
            <a:pPr fontAlgn="base">
              <a:spcBef>
                <a:spcPct val="20000"/>
              </a:spcBef>
              <a:spcAft>
                <a:spcPct val="0"/>
              </a:spcAft>
              <a:buFont typeface="Arial" charset="0"/>
              <a:buNone/>
              <a:defRPr/>
            </a:pPr>
            <a:r>
              <a:rPr lang="en-US" sz="3200" b="1" dirty="0">
                <a:solidFill>
                  <a:prstClr val="black"/>
                </a:solidFill>
              </a:rPr>
              <a:t>STEPS INVOLVED</a:t>
            </a:r>
          </a:p>
        </p:txBody>
      </p:sp>
      <p:grpSp>
        <p:nvGrpSpPr>
          <p:cNvPr id="6" name="Group 5"/>
          <p:cNvGrpSpPr/>
          <p:nvPr/>
        </p:nvGrpSpPr>
        <p:grpSpPr>
          <a:xfrm>
            <a:off x="0" y="1828800"/>
            <a:ext cx="12192000" cy="4113258"/>
            <a:chOff x="0" y="1828800"/>
            <a:chExt cx="12192000" cy="4113258"/>
          </a:xfrm>
        </p:grpSpPr>
        <p:pic>
          <p:nvPicPr>
            <p:cNvPr id="2" name="Picture 1"/>
            <p:cNvPicPr>
              <a:picLocks noChangeAspect="1"/>
            </p:cNvPicPr>
            <p:nvPr/>
          </p:nvPicPr>
          <p:blipFill>
            <a:blip r:embed="rId2"/>
            <a:stretch>
              <a:fillRect/>
            </a:stretch>
          </p:blipFill>
          <p:spPr>
            <a:xfrm>
              <a:off x="25758" y="1828800"/>
              <a:ext cx="5500478" cy="1569813"/>
            </a:xfrm>
            <a:prstGeom prst="rect">
              <a:avLst/>
            </a:prstGeom>
          </p:spPr>
        </p:pic>
        <p:pic>
          <p:nvPicPr>
            <p:cNvPr id="3" name="Picture 2"/>
            <p:cNvPicPr>
              <a:picLocks noChangeAspect="1"/>
            </p:cNvPicPr>
            <p:nvPr/>
          </p:nvPicPr>
          <p:blipFill>
            <a:blip r:embed="rId3"/>
            <a:stretch>
              <a:fillRect/>
            </a:stretch>
          </p:blipFill>
          <p:spPr>
            <a:xfrm>
              <a:off x="5446660" y="1949607"/>
              <a:ext cx="6745340" cy="3992451"/>
            </a:xfrm>
            <a:prstGeom prst="rect">
              <a:avLst/>
            </a:prstGeom>
          </p:spPr>
        </p:pic>
        <p:pic>
          <p:nvPicPr>
            <p:cNvPr id="4" name="Picture 3"/>
            <p:cNvPicPr>
              <a:picLocks noChangeAspect="1"/>
            </p:cNvPicPr>
            <p:nvPr/>
          </p:nvPicPr>
          <p:blipFill>
            <a:blip r:embed="rId4"/>
            <a:stretch>
              <a:fillRect/>
            </a:stretch>
          </p:blipFill>
          <p:spPr>
            <a:xfrm>
              <a:off x="0" y="3308461"/>
              <a:ext cx="5526236" cy="2633597"/>
            </a:xfrm>
            <a:prstGeom prst="rect">
              <a:avLst/>
            </a:prstGeom>
          </p:spPr>
        </p:pic>
      </p:grpSp>
    </p:spTree>
    <p:extLst>
      <p:ext uri="{BB962C8B-B14F-4D97-AF65-F5344CB8AC3E}">
        <p14:creationId xmlns:p14="http://schemas.microsoft.com/office/powerpoint/2010/main" val="454577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MULTI-STOREY BUILDING: means a building having more than three </a:t>
            </a:r>
            <a:r>
              <a:rPr lang="en-US" sz="2800" dirty="0" err="1"/>
              <a:t>storeys</a:t>
            </a:r>
            <a:r>
              <a:rPr lang="en-US" sz="2800" dirty="0"/>
              <a:t> or more than 38 </a:t>
            </a:r>
            <a:r>
              <a:rPr lang="en-US" sz="2800" dirty="0" err="1"/>
              <a:t>ft</a:t>
            </a:r>
            <a:r>
              <a:rPr lang="en-US" sz="2800" dirty="0"/>
              <a:t> height (11.58m).whichever is less</a:t>
            </a:r>
          </a:p>
          <a:p>
            <a:r>
              <a:rPr lang="en-US" sz="2800" dirty="0"/>
              <a:t>PARAPET WALL: means a wall, whether plain, perforated or paneled, protecting the edge of a roof, balcony, verandah or terrace.</a:t>
            </a:r>
          </a:p>
          <a:p>
            <a:r>
              <a:rPr lang="en-US" sz="2800" dirty="0" smtClean="0"/>
              <a:t>PERIOD </a:t>
            </a:r>
            <a:r>
              <a:rPr lang="en-US" sz="2800" dirty="0"/>
              <a:t>OF VALIDITY OF SANCTIONED PLAN: means the period specified at the time of sanctioning of building plan for the completion of the said building.</a:t>
            </a:r>
          </a:p>
          <a:p>
            <a:endParaRPr lang="en-US" sz="2800" dirty="0"/>
          </a:p>
        </p:txBody>
      </p:sp>
    </p:spTree>
    <p:extLst>
      <p:ext uri="{BB962C8B-B14F-4D97-AF65-F5344CB8AC3E}">
        <p14:creationId xmlns:p14="http://schemas.microsoft.com/office/powerpoint/2010/main" val="918190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smtClean="0"/>
              <a:t>REGISTERED </a:t>
            </a:r>
            <a:r>
              <a:rPr lang="en-US" sz="2800" dirty="0"/>
              <a:t>ARCHITECT: means a person holding valid registration / enlistment with the Pakistan Council of Architects &amp; Town Planners and enrolled on the list of approved architects maintained by the respective Development Authority.</a:t>
            </a:r>
          </a:p>
          <a:p>
            <a:r>
              <a:rPr lang="en-US" sz="2800" dirty="0"/>
              <a:t>RIGHT OF WAY: means width of road/street between two opposite property lines. </a:t>
            </a:r>
          </a:p>
        </p:txBody>
      </p:sp>
    </p:spTree>
    <p:extLst>
      <p:ext uri="{BB962C8B-B14F-4D97-AF65-F5344CB8AC3E}">
        <p14:creationId xmlns:p14="http://schemas.microsoft.com/office/powerpoint/2010/main" val="91819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SEPTIC TANK:  means a tank in which sewage is collected and decomposed before its discharge into a public sewer or Soakage Pit.</a:t>
            </a:r>
          </a:p>
          <a:p>
            <a:r>
              <a:rPr lang="en-US" sz="2800" dirty="0"/>
              <a:t>SETBACK: means an area to be surrendered for road widening as per approved scheme/plan, under the relevant master plan of a city or provided under any other rule. </a:t>
            </a:r>
            <a:endParaRPr lang="en-US" sz="2800" dirty="0" smtClean="0"/>
          </a:p>
          <a:p>
            <a:endParaRPr lang="en-US" sz="2800" dirty="0"/>
          </a:p>
        </p:txBody>
      </p:sp>
    </p:spTree>
    <p:extLst>
      <p:ext uri="{BB962C8B-B14F-4D97-AF65-F5344CB8AC3E}">
        <p14:creationId xmlns:p14="http://schemas.microsoft.com/office/powerpoint/2010/main" val="91819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smtClean="0"/>
              <a:t>Approved </a:t>
            </a:r>
            <a:r>
              <a:rPr lang="en-US" sz="2800" dirty="0"/>
              <a:t>Scheme: residential buildings / units in approved schemes </a:t>
            </a:r>
          </a:p>
          <a:p>
            <a:r>
              <a:rPr lang="en-US" sz="2800" dirty="0" smtClean="0"/>
              <a:t>Established </a:t>
            </a:r>
            <a:r>
              <a:rPr lang="en-US" sz="2800" dirty="0"/>
              <a:t>Built up Areas: residential buildings/units in established built up areas</a:t>
            </a:r>
          </a:p>
        </p:txBody>
      </p:sp>
    </p:spTree>
    <p:extLst>
      <p:ext uri="{BB962C8B-B14F-4D97-AF65-F5344CB8AC3E}">
        <p14:creationId xmlns:p14="http://schemas.microsoft.com/office/powerpoint/2010/main" val="918190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22"/>
          <p:cNvGrpSpPr/>
          <p:nvPr/>
        </p:nvGrpSpPr>
        <p:grpSpPr>
          <a:xfrm>
            <a:off x="2537139" y="165278"/>
            <a:ext cx="6712039" cy="6349285"/>
            <a:chOff x="489398" y="165278"/>
            <a:chExt cx="6712039" cy="6349285"/>
          </a:xfrm>
        </p:grpSpPr>
        <p:sp>
          <p:nvSpPr>
            <p:cNvPr id="2" name="Vertical Scroll 1"/>
            <p:cNvSpPr/>
            <p:nvPr/>
          </p:nvSpPr>
          <p:spPr>
            <a:xfrm>
              <a:off x="489398" y="165278"/>
              <a:ext cx="6712039" cy="6349285"/>
            </a:xfrm>
            <a:prstGeom prst="verticalScroll">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1353354" y="1262130"/>
              <a:ext cx="4995932" cy="4953326"/>
              <a:chOff x="1353354" y="1262130"/>
              <a:chExt cx="4995932" cy="4953326"/>
            </a:xfrm>
          </p:grpSpPr>
          <p:grpSp>
            <p:nvGrpSpPr>
              <p:cNvPr id="94" name="Group 93"/>
              <p:cNvGrpSpPr/>
              <p:nvPr/>
            </p:nvGrpSpPr>
            <p:grpSpPr>
              <a:xfrm>
                <a:off x="1365161" y="1262130"/>
                <a:ext cx="4984124" cy="1706450"/>
                <a:chOff x="1365161" y="1262130"/>
                <a:chExt cx="4984124" cy="1706450"/>
              </a:xfrm>
            </p:grpSpPr>
            <p:grpSp>
              <p:nvGrpSpPr>
                <p:cNvPr id="86" name="Group 85"/>
                <p:cNvGrpSpPr/>
                <p:nvPr/>
              </p:nvGrpSpPr>
              <p:grpSpPr>
                <a:xfrm>
                  <a:off x="1365161" y="1262130"/>
                  <a:ext cx="4984124" cy="792050"/>
                  <a:chOff x="1365161" y="1262130"/>
                  <a:chExt cx="4984124" cy="792050"/>
                </a:xfrm>
              </p:grpSpPr>
              <p:grpSp>
                <p:nvGrpSpPr>
                  <p:cNvPr id="9" name="Group 8"/>
                  <p:cNvGrpSpPr/>
                  <p:nvPr/>
                </p:nvGrpSpPr>
                <p:grpSpPr>
                  <a:xfrm>
                    <a:off x="1365161" y="1262130"/>
                    <a:ext cx="4984124" cy="334850"/>
                    <a:chOff x="1365161" y="1262130"/>
                    <a:chExt cx="4984124" cy="334850"/>
                  </a:xfrm>
                </p:grpSpPr>
                <p:sp>
                  <p:nvSpPr>
                    <p:cNvPr id="7" name="Rectangle 6"/>
                    <p:cNvSpPr/>
                    <p:nvPr/>
                  </p:nvSpPr>
                  <p:spPr>
                    <a:xfrm>
                      <a:off x="1365161" y="1262130"/>
                      <a:ext cx="1854556"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Name of Client</a:t>
                      </a:r>
                      <a:endParaRPr lang="en-US" sz="1600" dirty="0">
                        <a:solidFill>
                          <a:schemeClr val="tx1"/>
                        </a:solidFill>
                      </a:endParaRPr>
                    </a:p>
                  </p:txBody>
                </p:sp>
                <p:sp>
                  <p:nvSpPr>
                    <p:cNvPr id="8" name="Rectangle 7"/>
                    <p:cNvSpPr/>
                    <p:nvPr/>
                  </p:nvSpPr>
                  <p:spPr>
                    <a:xfrm>
                      <a:off x="3348507" y="1262130"/>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1365161" y="1719330"/>
                    <a:ext cx="4984124" cy="334850"/>
                    <a:chOff x="1365161" y="1262130"/>
                    <a:chExt cx="4984124" cy="334850"/>
                  </a:xfrm>
                </p:grpSpPr>
                <p:sp>
                  <p:nvSpPr>
                    <p:cNvPr id="17" name="Rectangle 16"/>
                    <p:cNvSpPr/>
                    <p:nvPr/>
                  </p:nvSpPr>
                  <p:spPr>
                    <a:xfrm>
                      <a:off x="1365161" y="1262130"/>
                      <a:ext cx="1854556"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Project Description </a:t>
                      </a:r>
                      <a:endParaRPr lang="en-US" sz="1600" dirty="0">
                        <a:solidFill>
                          <a:schemeClr val="tx1"/>
                        </a:solidFill>
                      </a:endParaRPr>
                    </a:p>
                  </p:txBody>
                </p:sp>
                <p:sp>
                  <p:nvSpPr>
                    <p:cNvPr id="18" name="Rectangle 17"/>
                    <p:cNvSpPr/>
                    <p:nvPr/>
                  </p:nvSpPr>
                  <p:spPr>
                    <a:xfrm>
                      <a:off x="3348507" y="1262130"/>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a:off x="1365161" y="2176530"/>
                  <a:ext cx="4984124" cy="792050"/>
                  <a:chOff x="1365161" y="1262130"/>
                  <a:chExt cx="4984124" cy="792050"/>
                </a:xfrm>
              </p:grpSpPr>
              <p:grpSp>
                <p:nvGrpSpPr>
                  <p:cNvPr id="88" name="Group 87"/>
                  <p:cNvGrpSpPr/>
                  <p:nvPr/>
                </p:nvGrpSpPr>
                <p:grpSpPr>
                  <a:xfrm>
                    <a:off x="1365161" y="1262130"/>
                    <a:ext cx="4984124" cy="334850"/>
                    <a:chOff x="1365161" y="1262130"/>
                    <a:chExt cx="4984124" cy="334850"/>
                  </a:xfrm>
                </p:grpSpPr>
                <p:sp>
                  <p:nvSpPr>
                    <p:cNvPr id="92" name="Rectangle 91"/>
                    <p:cNvSpPr/>
                    <p:nvPr/>
                  </p:nvSpPr>
                  <p:spPr>
                    <a:xfrm>
                      <a:off x="1365161" y="1262130"/>
                      <a:ext cx="1854556"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Project Location</a:t>
                      </a:r>
                      <a:endParaRPr lang="en-US" sz="1600" dirty="0">
                        <a:solidFill>
                          <a:schemeClr val="tx1"/>
                        </a:solidFill>
                      </a:endParaRPr>
                    </a:p>
                  </p:txBody>
                </p:sp>
                <p:sp>
                  <p:nvSpPr>
                    <p:cNvPr id="93" name="Rectangle 92"/>
                    <p:cNvSpPr/>
                    <p:nvPr/>
                  </p:nvSpPr>
                  <p:spPr>
                    <a:xfrm>
                      <a:off x="3348507" y="1262130"/>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1365161" y="1719330"/>
                    <a:ext cx="4984124" cy="334850"/>
                    <a:chOff x="1365161" y="1262130"/>
                    <a:chExt cx="4984124" cy="334850"/>
                  </a:xfrm>
                </p:grpSpPr>
                <p:sp>
                  <p:nvSpPr>
                    <p:cNvPr id="90" name="Rectangle 89"/>
                    <p:cNvSpPr/>
                    <p:nvPr/>
                  </p:nvSpPr>
                  <p:spPr>
                    <a:xfrm>
                      <a:off x="1365161" y="1262130"/>
                      <a:ext cx="1854556"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Project Range</a:t>
                      </a:r>
                      <a:endParaRPr lang="en-US" sz="1600" dirty="0">
                        <a:solidFill>
                          <a:schemeClr val="tx1"/>
                        </a:solidFill>
                      </a:endParaRPr>
                    </a:p>
                  </p:txBody>
                </p:sp>
                <p:sp>
                  <p:nvSpPr>
                    <p:cNvPr id="91" name="Rectangle 90"/>
                    <p:cNvSpPr/>
                    <p:nvPr/>
                  </p:nvSpPr>
                  <p:spPr>
                    <a:xfrm>
                      <a:off x="3348507" y="1262130"/>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5" name="Group 94"/>
              <p:cNvGrpSpPr/>
              <p:nvPr/>
            </p:nvGrpSpPr>
            <p:grpSpPr>
              <a:xfrm>
                <a:off x="1353354" y="3090930"/>
                <a:ext cx="4995932" cy="3124526"/>
                <a:chOff x="1365160" y="1262130"/>
                <a:chExt cx="4995932" cy="3124526"/>
              </a:xfrm>
            </p:grpSpPr>
            <p:grpSp>
              <p:nvGrpSpPr>
                <p:cNvPr id="96" name="Group 95"/>
                <p:cNvGrpSpPr/>
                <p:nvPr/>
              </p:nvGrpSpPr>
              <p:grpSpPr>
                <a:xfrm>
                  <a:off x="1365160" y="1262130"/>
                  <a:ext cx="4984125" cy="792050"/>
                  <a:chOff x="1365160" y="1262130"/>
                  <a:chExt cx="4984125" cy="792050"/>
                </a:xfrm>
              </p:grpSpPr>
              <p:grpSp>
                <p:nvGrpSpPr>
                  <p:cNvPr id="104" name="Group 103"/>
                  <p:cNvGrpSpPr/>
                  <p:nvPr/>
                </p:nvGrpSpPr>
                <p:grpSpPr>
                  <a:xfrm>
                    <a:off x="1365160" y="1262130"/>
                    <a:ext cx="4984125" cy="334850"/>
                    <a:chOff x="1365160" y="1262130"/>
                    <a:chExt cx="4984125" cy="334850"/>
                  </a:xfrm>
                </p:grpSpPr>
                <p:sp>
                  <p:nvSpPr>
                    <p:cNvPr id="108" name="Rectangle 107"/>
                    <p:cNvSpPr/>
                    <p:nvPr/>
                  </p:nvSpPr>
                  <p:spPr>
                    <a:xfrm>
                      <a:off x="1365160" y="1262130"/>
                      <a:ext cx="1866363"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Desired Schedule</a:t>
                      </a:r>
                      <a:endParaRPr lang="en-US" sz="1600" dirty="0">
                        <a:solidFill>
                          <a:schemeClr val="tx1"/>
                        </a:solidFill>
                      </a:endParaRPr>
                    </a:p>
                  </p:txBody>
                </p:sp>
                <p:sp>
                  <p:nvSpPr>
                    <p:cNvPr id="109" name="Rectangle 108"/>
                    <p:cNvSpPr/>
                    <p:nvPr/>
                  </p:nvSpPr>
                  <p:spPr>
                    <a:xfrm>
                      <a:off x="3348507" y="1262130"/>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1365161" y="1719330"/>
                    <a:ext cx="4984124" cy="334850"/>
                    <a:chOff x="1365161" y="1262130"/>
                    <a:chExt cx="4984124" cy="334850"/>
                  </a:xfrm>
                </p:grpSpPr>
                <p:sp>
                  <p:nvSpPr>
                    <p:cNvPr id="106" name="Rectangle 105"/>
                    <p:cNvSpPr/>
                    <p:nvPr/>
                  </p:nvSpPr>
                  <p:spPr>
                    <a:xfrm>
                      <a:off x="1365161" y="1262130"/>
                      <a:ext cx="1866362"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Required rooms</a:t>
                      </a:r>
                      <a:endParaRPr lang="en-US" sz="1600" dirty="0">
                        <a:solidFill>
                          <a:schemeClr val="tx1"/>
                        </a:solidFill>
                      </a:endParaRPr>
                    </a:p>
                  </p:txBody>
                </p:sp>
                <p:sp>
                  <p:nvSpPr>
                    <p:cNvPr id="107" name="Rectangle 106"/>
                    <p:cNvSpPr/>
                    <p:nvPr/>
                  </p:nvSpPr>
                  <p:spPr>
                    <a:xfrm>
                      <a:off x="3348507" y="1262130"/>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7" name="Group 96"/>
                <p:cNvGrpSpPr/>
                <p:nvPr/>
              </p:nvGrpSpPr>
              <p:grpSpPr>
                <a:xfrm>
                  <a:off x="1365161" y="2176530"/>
                  <a:ext cx="4995931" cy="2210126"/>
                  <a:chOff x="1365161" y="1262130"/>
                  <a:chExt cx="4995931" cy="2210126"/>
                </a:xfrm>
              </p:grpSpPr>
              <p:grpSp>
                <p:nvGrpSpPr>
                  <p:cNvPr id="98" name="Group 97"/>
                  <p:cNvGrpSpPr/>
                  <p:nvPr/>
                </p:nvGrpSpPr>
                <p:grpSpPr>
                  <a:xfrm>
                    <a:off x="1365161" y="1262130"/>
                    <a:ext cx="4984124" cy="334850"/>
                    <a:chOff x="1365161" y="1262130"/>
                    <a:chExt cx="4984124" cy="334850"/>
                  </a:xfrm>
                </p:grpSpPr>
                <p:sp>
                  <p:nvSpPr>
                    <p:cNvPr id="102" name="Rectangle 101"/>
                    <p:cNvSpPr/>
                    <p:nvPr/>
                  </p:nvSpPr>
                  <p:spPr>
                    <a:xfrm>
                      <a:off x="1365161" y="1262130"/>
                      <a:ext cx="1866362"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Family Members</a:t>
                      </a:r>
                      <a:endParaRPr lang="en-US" sz="1600" dirty="0">
                        <a:solidFill>
                          <a:schemeClr val="tx1"/>
                        </a:solidFill>
                      </a:endParaRPr>
                    </a:p>
                  </p:txBody>
                </p:sp>
                <p:sp>
                  <p:nvSpPr>
                    <p:cNvPr id="103" name="Rectangle 102"/>
                    <p:cNvSpPr/>
                    <p:nvPr/>
                  </p:nvSpPr>
                  <p:spPr>
                    <a:xfrm>
                      <a:off x="3348507" y="1262130"/>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1376968" y="3137406"/>
                    <a:ext cx="4984124" cy="334850"/>
                    <a:chOff x="1376968" y="2680206"/>
                    <a:chExt cx="4984124" cy="334850"/>
                  </a:xfrm>
                </p:grpSpPr>
                <p:sp>
                  <p:nvSpPr>
                    <p:cNvPr id="100" name="Rectangle 99"/>
                    <p:cNvSpPr/>
                    <p:nvPr/>
                  </p:nvSpPr>
                  <p:spPr>
                    <a:xfrm>
                      <a:off x="1376968" y="2680206"/>
                      <a:ext cx="1866362"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O</a:t>
                      </a:r>
                      <a:r>
                        <a:rPr lang="en-US" sz="1600" dirty="0" smtClean="0">
                          <a:solidFill>
                            <a:schemeClr val="tx1"/>
                          </a:solidFill>
                        </a:rPr>
                        <a:t>ther Requirements</a:t>
                      </a:r>
                      <a:endParaRPr lang="en-US" sz="1600" dirty="0">
                        <a:solidFill>
                          <a:schemeClr val="tx1"/>
                        </a:solidFill>
                      </a:endParaRPr>
                    </a:p>
                  </p:txBody>
                </p:sp>
                <p:sp>
                  <p:nvSpPr>
                    <p:cNvPr id="101" name="Rectangle 100"/>
                    <p:cNvSpPr/>
                    <p:nvPr/>
                  </p:nvSpPr>
                  <p:spPr>
                    <a:xfrm>
                      <a:off x="3360314" y="2680206"/>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12" name="TextBox 111"/>
            <p:cNvSpPr txBox="1"/>
            <p:nvPr/>
          </p:nvSpPr>
          <p:spPr>
            <a:xfrm>
              <a:off x="2060620" y="355104"/>
              <a:ext cx="4185634" cy="369332"/>
            </a:xfrm>
            <a:prstGeom prst="rect">
              <a:avLst/>
            </a:prstGeom>
            <a:noFill/>
          </p:spPr>
          <p:txBody>
            <a:bodyPr wrap="square" rtlCol="0">
              <a:spAutoFit/>
            </a:bodyPr>
            <a:lstStyle/>
            <a:p>
              <a:r>
                <a:rPr lang="en-US" b="1" i="1" u="sng" dirty="0" smtClean="0"/>
                <a:t>SAMPLE QUESTIONNAIRE FOR CLIENT</a:t>
              </a:r>
              <a:endParaRPr lang="en-US" b="1" i="1" u="sng" dirty="0"/>
            </a:p>
          </p:txBody>
        </p:sp>
        <p:sp>
          <p:nvSpPr>
            <p:cNvPr id="113" name="Rectangle 112"/>
            <p:cNvSpPr/>
            <p:nvPr/>
          </p:nvSpPr>
          <p:spPr>
            <a:xfrm>
              <a:off x="1376968" y="5423406"/>
              <a:ext cx="1854556"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Number of Cars</a:t>
              </a:r>
              <a:endParaRPr lang="en-US" sz="1600" dirty="0">
                <a:solidFill>
                  <a:schemeClr val="tx1"/>
                </a:solidFill>
              </a:endParaRPr>
            </a:p>
          </p:txBody>
        </p:sp>
        <p:sp>
          <p:nvSpPr>
            <p:cNvPr id="114" name="Rectangle 113"/>
            <p:cNvSpPr/>
            <p:nvPr/>
          </p:nvSpPr>
          <p:spPr>
            <a:xfrm>
              <a:off x="3360314" y="5423406"/>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1365161" y="4462530"/>
              <a:ext cx="1854556"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Desired quality of sound</a:t>
              </a:r>
              <a:endParaRPr lang="en-US" sz="1600" dirty="0">
                <a:solidFill>
                  <a:schemeClr val="tx1"/>
                </a:solidFill>
              </a:endParaRPr>
            </a:p>
          </p:txBody>
        </p:sp>
        <p:sp>
          <p:nvSpPr>
            <p:cNvPr id="120" name="Rectangle 119"/>
            <p:cNvSpPr/>
            <p:nvPr/>
          </p:nvSpPr>
          <p:spPr>
            <a:xfrm>
              <a:off x="3348507" y="4462530"/>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1376968" y="4968962"/>
              <a:ext cx="1854556" cy="3348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Desired quality of light</a:t>
              </a:r>
              <a:endParaRPr lang="en-US" sz="1600" dirty="0">
                <a:solidFill>
                  <a:schemeClr val="tx1"/>
                </a:solidFill>
              </a:endParaRPr>
            </a:p>
          </p:txBody>
        </p:sp>
        <p:sp>
          <p:nvSpPr>
            <p:cNvPr id="122" name="Rectangle 121"/>
            <p:cNvSpPr/>
            <p:nvPr/>
          </p:nvSpPr>
          <p:spPr>
            <a:xfrm>
              <a:off x="3360314" y="4968962"/>
              <a:ext cx="3000778" cy="3348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38" name="Picture 2" descr="Image result for virtual university DG Skil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774" y="357457"/>
            <a:ext cx="1046401" cy="366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656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use plan on graph paper"/>
          <p:cNvPicPr>
            <a:picLocks noChangeAspect="1" noChangeArrowheads="1"/>
          </p:cNvPicPr>
          <p:nvPr/>
        </p:nvPicPr>
        <p:blipFill rotWithShape="1">
          <a:blip r:embed="rId2">
            <a:extLst>
              <a:ext uri="{28A0092B-C50C-407E-A947-70E740481C1C}">
                <a14:useLocalDpi xmlns:a14="http://schemas.microsoft.com/office/drawing/2010/main" val="0"/>
              </a:ext>
            </a:extLst>
          </a:blip>
          <a:srcRect b="7620"/>
          <a:stretch/>
        </p:blipFill>
        <p:spPr bwMode="auto">
          <a:xfrm>
            <a:off x="2522296" y="962366"/>
            <a:ext cx="6574811" cy="5895634"/>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p:cNvSpPr txBox="1">
            <a:spLocks/>
          </p:cNvSpPr>
          <p:nvPr/>
        </p:nvSpPr>
        <p:spPr>
          <a:xfrm>
            <a:off x="609600" y="274638"/>
            <a:ext cx="109728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hangingPunct="1"/>
            <a:r>
              <a:rPr lang="en-US" sz="4000" b="1" dirty="0" smtClean="0">
                <a:solidFill>
                  <a:srgbClr val="FF0000"/>
                </a:solidFill>
                <a:latin typeface="Arial" panose="020B0604020202020204" pitchFamily="34" charset="0"/>
                <a:ea typeface="+mn-ea"/>
                <a:cs typeface="Arial" panose="020B0604020202020204" pitchFamily="34" charset="0"/>
              </a:rPr>
              <a:t>Draw a rough Floor plan on Graph Paper</a:t>
            </a:r>
            <a:endParaRPr lang="en-US" sz="4000" b="1" dirty="0">
              <a:solidFill>
                <a:srgbClr val="FF0000"/>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045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eaLnBrk="1" hangingPunct="1"/>
            <a:r>
              <a:rPr lang="en-US" sz="4000" b="1" dirty="0">
                <a:solidFill>
                  <a:srgbClr val="FF0000"/>
                </a:solidFill>
                <a:latin typeface="Arial" panose="020B0604020202020204" pitchFamily="34" charset="0"/>
                <a:ea typeface="+mn-ea"/>
                <a:cs typeface="Arial" panose="020B0604020202020204" pitchFamily="34" charset="0"/>
              </a:rPr>
              <a:t>Structure of door</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363" y="1189505"/>
            <a:ext cx="4272734" cy="5668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26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3909"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82698"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c 4"/>
          <p:cNvSpPr/>
          <p:nvPr/>
        </p:nvSpPr>
        <p:spPr>
          <a:xfrm rot="16200000">
            <a:off x="4835794"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ectangle 7"/>
          <p:cNvSpPr/>
          <p:nvPr/>
        </p:nvSpPr>
        <p:spPr>
          <a:xfrm>
            <a:off x="4807296"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CREATING DOORS</a:t>
            </a:r>
            <a:endParaRPr lang="en-US" altLang="en-US" sz="3000" b="1" dirty="0"/>
          </a:p>
        </p:txBody>
      </p:sp>
      <p:sp>
        <p:nvSpPr>
          <p:cNvPr id="13" name="Rectangle 6"/>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rPr>
              <a:t>STEP-3</a:t>
            </a:r>
            <a:endParaRPr lang="en-US" altLang="en-US" dirty="0">
              <a:solidFill>
                <a:srgbClr val="FF0000"/>
              </a:solidFill>
            </a:endParaRPr>
          </a:p>
        </p:txBody>
      </p:sp>
    </p:spTree>
    <p:extLst>
      <p:ext uri="{BB962C8B-B14F-4D97-AF65-F5344CB8AC3E}">
        <p14:creationId xmlns:p14="http://schemas.microsoft.com/office/powerpoint/2010/main" val="120012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anim calcmode="lin" valueType="num">
                                      <p:cBhvr>
                                        <p:cTn id="15" dur="2000" fill="hold"/>
                                        <p:tgtEl>
                                          <p:spTgt spid="3"/>
                                        </p:tgtEl>
                                        <p:attrNameLst>
                                          <p:attrName>ppt_x</p:attrName>
                                        </p:attrNameLst>
                                      </p:cBhvr>
                                      <p:tavLst>
                                        <p:tav tm="0">
                                          <p:val>
                                            <p:strVal val="#ppt_x"/>
                                          </p:val>
                                        </p:tav>
                                        <p:tav tm="100000">
                                          <p:val>
                                            <p:strVal val="#ppt_x"/>
                                          </p:val>
                                        </p:tav>
                                      </p:tavLst>
                                    </p:anim>
                                    <p:anim calcmode="lin" valueType="num">
                                      <p:cBhvr>
                                        <p:cTn id="16" dur="2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2000" fill="hold"/>
                                        <p:tgtEl>
                                          <p:spTgt spid="5"/>
                                        </p:tgtEl>
                                        <p:attrNameLst>
                                          <p:attrName>ppt_x</p:attrName>
                                        </p:attrNameLst>
                                      </p:cBhvr>
                                      <p:tavLst>
                                        <p:tav tm="0">
                                          <p:val>
                                            <p:strVal val="#ppt_x"/>
                                          </p:val>
                                        </p:tav>
                                        <p:tav tm="100000">
                                          <p:val>
                                            <p:strVal val="#ppt_x"/>
                                          </p:val>
                                        </p:tav>
                                      </p:tavLst>
                                    </p:anim>
                                    <p:anim calcmode="lin" valueType="num">
                                      <p:cBhvr additive="base">
                                        <p:cTn id="22"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ppt_x</p:attrName>
                                        </p:attrNameLst>
                                      </p:cBhvr>
                                      <p:tavLst>
                                        <p:tav tm="0">
                                          <p:val>
                                            <p:strVal val="#ppt_x"/>
                                          </p:val>
                                        </p:tav>
                                        <p:tav tm="100000">
                                          <p:val>
                                            <p:strVal val="#ppt_x"/>
                                          </p:val>
                                        </p:tav>
                                      </p:tavLst>
                                    </p:anim>
                                    <p:anim calcmode="lin" valueType="num">
                                      <p:cBhvr>
                                        <p:cTn id="2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855930" y="1577421"/>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984719" y="3200159"/>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16200000">
            <a:off x="6102658" y="1585150"/>
            <a:ext cx="3300416" cy="3333049"/>
          </a:xfrm>
          <a:prstGeom prst="arc">
            <a:avLst>
              <a:gd name="adj1" fmla="val 16291345"/>
              <a:gd name="adj2" fmla="val 232493"/>
            </a:avLst>
          </a:prstGeom>
          <a:ln w="3810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Rectangle 14"/>
          <p:cNvSpPr/>
          <p:nvPr/>
        </p:nvSpPr>
        <p:spPr>
          <a:xfrm>
            <a:off x="6009317" y="3212729"/>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165461" y="3251672"/>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242484" y="162893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c 40"/>
          <p:cNvSpPr/>
          <p:nvPr/>
        </p:nvSpPr>
        <p:spPr>
          <a:xfrm>
            <a:off x="2607733" y="1628935"/>
            <a:ext cx="3478607" cy="2959997"/>
          </a:xfrm>
          <a:prstGeom prst="arc">
            <a:avLst>
              <a:gd name="adj1" fmla="val 15995871"/>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Rectangle 41"/>
          <p:cNvSpPr/>
          <p:nvPr/>
        </p:nvSpPr>
        <p:spPr>
          <a:xfrm>
            <a:off x="6073711" y="3212729"/>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CREATING MAIN GATE</a:t>
            </a:r>
            <a:endParaRPr lang="en-US" altLang="en-US" sz="3000" b="1" dirty="0"/>
          </a:p>
        </p:txBody>
      </p:sp>
      <p:sp>
        <p:nvSpPr>
          <p:cNvPr id="11" name="Rectangle 10"/>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rPr>
              <a:t>STEP-3</a:t>
            </a:r>
            <a:endParaRPr lang="en-US" altLang="en-US" dirty="0">
              <a:solidFill>
                <a:srgbClr val="FF0000"/>
              </a:solidFill>
            </a:endParaRPr>
          </a:p>
        </p:txBody>
      </p:sp>
    </p:spTree>
    <p:extLst>
      <p:ext uri="{BB962C8B-B14F-4D97-AF65-F5344CB8AC3E}">
        <p14:creationId xmlns:p14="http://schemas.microsoft.com/office/powerpoint/2010/main" val="30740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ppt_x"/>
                                          </p:val>
                                        </p:tav>
                                        <p:tav tm="100000">
                                          <p:val>
                                            <p:strVal val="#ppt_x"/>
                                          </p:val>
                                        </p:tav>
                                      </p:tavLst>
                                    </p:anim>
                                    <p:anim calcmode="lin" valueType="num">
                                      <p:cBhvr additive="base">
                                        <p:cTn id="2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1000"/>
                                        <p:tgtEl>
                                          <p:spTgt spid="42"/>
                                        </p:tgtEl>
                                      </p:cBhvr>
                                    </p:animEffect>
                                    <p:anim calcmode="lin" valueType="num">
                                      <p:cBhvr>
                                        <p:cTn id="28" dur="1000" fill="hold"/>
                                        <p:tgtEl>
                                          <p:spTgt spid="42"/>
                                        </p:tgtEl>
                                        <p:attrNameLst>
                                          <p:attrName>ppt_x</p:attrName>
                                        </p:attrNameLst>
                                      </p:cBhvr>
                                      <p:tavLst>
                                        <p:tav tm="0">
                                          <p:val>
                                            <p:strVal val="#ppt_x"/>
                                          </p:val>
                                        </p:tav>
                                        <p:tav tm="100000">
                                          <p:val>
                                            <p:strVal val="#ppt_x"/>
                                          </p:val>
                                        </p:tav>
                                      </p:tavLst>
                                    </p:anim>
                                    <p:anim calcmode="lin" valueType="num">
                                      <p:cBhvr>
                                        <p:cTn id="2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1000" fill="hold"/>
                                        <p:tgtEl>
                                          <p:spTgt spid="41"/>
                                        </p:tgtEl>
                                        <p:attrNameLst>
                                          <p:attrName>ppt_x</p:attrName>
                                        </p:attrNameLst>
                                      </p:cBhvr>
                                      <p:tavLst>
                                        <p:tav tm="0">
                                          <p:val>
                                            <p:strVal val="#ppt_x"/>
                                          </p:val>
                                        </p:tav>
                                        <p:tav tm="100000">
                                          <p:val>
                                            <p:strVal val="#ppt_x"/>
                                          </p:val>
                                        </p:tav>
                                      </p:tavLst>
                                    </p:anim>
                                    <p:anim calcmode="lin" valueType="num">
                                      <p:cBhvr additive="base">
                                        <p:cTn id="56"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1" nodeType="clickEffect">
                                  <p:stCondLst>
                                    <p:cond delay="0"/>
                                  </p:stCondLst>
                                  <p:childTnLst>
                                    <p:set>
                                      <p:cBhvr>
                                        <p:cTn id="60" dur="1" fill="hold">
                                          <p:stCondLst>
                                            <p:cond delay="0"/>
                                          </p:stCondLst>
                                        </p:cTn>
                                        <p:tgtEl>
                                          <p:spTgt spid="4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5" grpId="1" animBg="1"/>
      <p:bldP spid="33" grpId="0" animBg="1"/>
      <p:bldP spid="34" grpId="0" animBg="1"/>
      <p:bldP spid="41" grpId="0" animBg="1"/>
      <p:bldP spid="42" grpId="0" animBg="1"/>
      <p:bldP spid="4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449727" y="2809627"/>
            <a:ext cx="3561348" cy="4812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a:stCxn id="8" idx="1"/>
            <a:endCxn id="8" idx="3"/>
          </p:cNvCxnSpPr>
          <p:nvPr/>
        </p:nvCxnSpPr>
        <p:spPr>
          <a:xfrm>
            <a:off x="4449727" y="3050259"/>
            <a:ext cx="35613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49727" y="2983203"/>
            <a:ext cx="35613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49727" y="3112743"/>
            <a:ext cx="3561348"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CREATING WINDOWS</a:t>
            </a:r>
            <a:endParaRPr lang="en-US" altLang="en-US" sz="3000" b="1" dirty="0"/>
          </a:p>
        </p:txBody>
      </p:sp>
      <p:sp>
        <p:nvSpPr>
          <p:cNvPr id="7" name="Rectangle 6"/>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rPr>
              <a:t>STEP-3</a:t>
            </a:r>
            <a:endParaRPr lang="en-US" altLang="en-US" dirty="0">
              <a:solidFill>
                <a:srgbClr val="FF0000"/>
              </a:solidFill>
            </a:endParaRPr>
          </a:p>
        </p:txBody>
      </p:sp>
    </p:spTree>
    <p:extLst>
      <p:ext uri="{BB962C8B-B14F-4D97-AF65-F5344CB8AC3E}">
        <p14:creationId xmlns:p14="http://schemas.microsoft.com/office/powerpoint/2010/main" val="27927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ppt_x"/>
                                          </p:val>
                                        </p:tav>
                                        <p:tav tm="100000">
                                          <p:val>
                                            <p:strVal val="#ppt_x"/>
                                          </p:val>
                                        </p:tav>
                                      </p:tavLst>
                                    </p:anim>
                                    <p:anim calcmode="lin" valueType="num">
                                      <p:cBhvr additive="base">
                                        <p:cTn id="15"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1000" fill="hold"/>
                                        <p:tgtEl>
                                          <p:spTgt spid="10"/>
                                        </p:tgtEl>
                                        <p:attrNameLst>
                                          <p:attrName>ppt_x</p:attrName>
                                        </p:attrNameLst>
                                      </p:cBhvr>
                                      <p:tavLst>
                                        <p:tav tm="0">
                                          <p:val>
                                            <p:strVal val="#ppt_x"/>
                                          </p:val>
                                        </p:tav>
                                        <p:tav tm="100000">
                                          <p:val>
                                            <p:strVal val="#ppt_x"/>
                                          </p:val>
                                        </p:tav>
                                      </p:tavLst>
                                    </p:anim>
                                    <p:anim calcmode="lin" valueType="num">
                                      <p:cBhvr additive="base">
                                        <p:cTn id="2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1000" fill="hold"/>
                                        <p:tgtEl>
                                          <p:spTgt spid="11"/>
                                        </p:tgtEl>
                                        <p:attrNameLst>
                                          <p:attrName>ppt_x</p:attrName>
                                        </p:attrNameLst>
                                      </p:cBhvr>
                                      <p:tavLst>
                                        <p:tav tm="0">
                                          <p:val>
                                            <p:strVal val="#ppt_x"/>
                                          </p:val>
                                        </p:tav>
                                        <p:tav tm="100000">
                                          <p:val>
                                            <p:strVal val="#ppt_x"/>
                                          </p:val>
                                        </p:tav>
                                      </p:tavLst>
                                    </p:anim>
                                    <p:anim calcmode="lin" valueType="num">
                                      <p:cBhvr additive="base">
                                        <p:cTn id="27"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0" y="76200"/>
            <a:ext cx="2971800" cy="609600"/>
          </a:xfrm>
        </p:spPr>
        <p:txBody>
          <a:bodyPr/>
          <a:lstStyle/>
          <a:p>
            <a:r>
              <a:rPr lang="en-US" altLang="en-US" sz="3000" b="1"/>
              <a:t>INTRODUCTION</a:t>
            </a:r>
          </a:p>
        </p:txBody>
      </p:sp>
      <p:sp>
        <p:nvSpPr>
          <p:cNvPr id="4099" name="Content Placeholder 2"/>
          <p:cNvSpPr>
            <a:spLocks noGrp="1"/>
          </p:cNvSpPr>
          <p:nvPr>
            <p:ph idx="1"/>
          </p:nvPr>
        </p:nvSpPr>
        <p:spPr>
          <a:xfrm>
            <a:off x="1981200" y="685800"/>
            <a:ext cx="8229600" cy="5943600"/>
          </a:xfrm>
        </p:spPr>
        <p:txBody>
          <a:bodyPr/>
          <a:lstStyle/>
          <a:p>
            <a:pPr algn="just">
              <a:buFont typeface="Wingdings" panose="05000000000000000000" pitchFamily="2" charset="2"/>
              <a:buChar char="q"/>
            </a:pPr>
            <a:r>
              <a:rPr lang="en-US" sz="2400" dirty="0"/>
              <a:t>A floor plan is a type of drawing that shows you the layout of a home or property from above. </a:t>
            </a:r>
            <a:endParaRPr lang="en-US" sz="2400" dirty="0" smtClean="0"/>
          </a:p>
          <a:p>
            <a:pPr algn="just">
              <a:buFont typeface="Wingdings" panose="05000000000000000000" pitchFamily="2" charset="2"/>
              <a:buChar char="q"/>
            </a:pPr>
            <a:r>
              <a:rPr lang="en-US" sz="2400" dirty="0"/>
              <a:t>Floor plans typically illustrate the location of walls, windows, doors, and stairs, as well as fixed installations such as bathroom fixtures, kitchen cabinetry, and </a:t>
            </a:r>
            <a:r>
              <a:rPr lang="en-US" sz="2400" dirty="0" smtClean="0"/>
              <a:t>appliances. </a:t>
            </a:r>
          </a:p>
          <a:p>
            <a:pPr algn="just">
              <a:buFont typeface="Wingdings" panose="05000000000000000000" pitchFamily="2" charset="2"/>
              <a:buChar char="q"/>
            </a:pPr>
            <a:r>
              <a:rPr lang="en-US" sz="2400" dirty="0"/>
              <a:t>Floor plans are usually drawn to scale and will indicate room types, room sizes, and wall lengths</a:t>
            </a:r>
            <a:r>
              <a:rPr lang="en-US" sz="2400" dirty="0" smtClean="0"/>
              <a:t>.</a:t>
            </a:r>
          </a:p>
          <a:p>
            <a:pPr algn="just">
              <a:buFont typeface="Wingdings" panose="05000000000000000000" pitchFamily="2" charset="2"/>
              <a:buChar char="q"/>
            </a:pPr>
            <a:r>
              <a:rPr lang="en-US" sz="2400" dirty="0"/>
              <a:t>They may also show furniture layouts and include outdoor areas.</a:t>
            </a:r>
            <a:endParaRPr lang="en-US" sz="2400" dirty="0" smtClean="0"/>
          </a:p>
          <a:p>
            <a:pPr algn="just">
              <a:buFont typeface="Wingdings" panose="05000000000000000000" pitchFamily="2" charset="2"/>
              <a:buChar char="q"/>
            </a:pPr>
            <a:r>
              <a:rPr lang="en-US" altLang="en-US" sz="2400" dirty="0" smtClean="0"/>
              <a:t>Every designer has it own technique to draw a </a:t>
            </a:r>
            <a:r>
              <a:rPr lang="en-US" altLang="en-US" sz="2400" b="1" dirty="0" smtClean="0"/>
              <a:t>layout</a:t>
            </a:r>
            <a:r>
              <a:rPr lang="en-US" altLang="en-US" sz="2400" dirty="0" smtClean="0"/>
              <a:t> for a floor plan however there are always some step in chronological order to for any task to save time and produce efficiency. </a:t>
            </a:r>
            <a:endParaRPr lang="en-US" altLang="en-US" sz="2400" dirty="0"/>
          </a:p>
        </p:txBody>
      </p:sp>
    </p:spTree>
    <p:extLst>
      <p:ext uri="{BB962C8B-B14F-4D97-AF65-F5344CB8AC3E}">
        <p14:creationId xmlns:p14="http://schemas.microsoft.com/office/powerpoint/2010/main" val="3943672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3587750" y="1587055"/>
            <a:ext cx="4762500" cy="411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5400000">
            <a:off x="3759200" y="1847850"/>
            <a:ext cx="4419600" cy="3657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140200" y="213360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140200" y="533400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flipV="1">
            <a:off x="3810351" y="5410200"/>
            <a:ext cx="2540000" cy="968944"/>
            <a:chOff x="2607733" y="1577421"/>
            <a:chExt cx="6811657" cy="3324462"/>
          </a:xfrm>
        </p:grpSpPr>
        <p:sp>
          <p:nvSpPr>
            <p:cNvPr id="8" name="Rectangle 7"/>
            <p:cNvSpPr/>
            <p:nvPr/>
          </p:nvSpPr>
          <p:spPr>
            <a:xfrm>
              <a:off x="7855930" y="1577421"/>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4719" y="320015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16200000">
              <a:off x="6102658" y="1585150"/>
              <a:ext cx="3300416" cy="3333049"/>
            </a:xfrm>
            <a:prstGeom prst="arc">
              <a:avLst>
                <a:gd name="adj1" fmla="val 16291345"/>
                <a:gd name="adj2" fmla="val 232493"/>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6009317"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65461" y="3251672"/>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42484" y="1628936"/>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a:off x="2607733" y="1628935"/>
              <a:ext cx="3478607" cy="2959997"/>
            </a:xfrm>
            <a:prstGeom prst="arc">
              <a:avLst>
                <a:gd name="adj1" fmla="val 15995871"/>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Rectangle 14"/>
            <p:cNvSpPr/>
            <p:nvPr/>
          </p:nvSpPr>
          <p:spPr>
            <a:xfrm>
              <a:off x="6073711"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458921" y="5820300"/>
            <a:ext cx="1310761" cy="255158"/>
            <a:chOff x="3344190" y="5820300"/>
            <a:chExt cx="983071" cy="255158"/>
          </a:xfrm>
        </p:grpSpPr>
        <p:sp>
          <p:nvSpPr>
            <p:cNvPr id="17" name="Rectangle 16"/>
            <p:cNvSpPr/>
            <p:nvPr/>
          </p:nvSpPr>
          <p:spPr>
            <a:xfrm>
              <a:off x="3344190" y="5820300"/>
              <a:ext cx="458109" cy="255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69152" y="5852418"/>
              <a:ext cx="458109" cy="22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flipV="1">
            <a:off x="5969000" y="2133600"/>
            <a:ext cx="0" cy="3200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70756" y="3182572"/>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28" name="Picture 4" descr="Image result for top view of car with white backgrou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3806174" y="4686290"/>
            <a:ext cx="1506887" cy="668708"/>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4165879" y="1689274"/>
            <a:ext cx="1260133" cy="276999"/>
          </a:xfrm>
          <a:prstGeom prst="rect">
            <a:avLst/>
          </a:prstGeom>
          <a:noFill/>
        </p:spPr>
        <p:txBody>
          <a:bodyPr wrap="square" rtlCol="0">
            <a:spAutoFit/>
          </a:bodyPr>
          <a:lstStyle/>
          <a:p>
            <a:r>
              <a:rPr lang="en-US" sz="1200" dirty="0" smtClean="0"/>
              <a:t>Bath Room</a:t>
            </a:r>
            <a:endParaRPr lang="en-US" sz="1200" dirty="0"/>
          </a:p>
        </p:txBody>
      </p:sp>
      <p:sp>
        <p:nvSpPr>
          <p:cNvPr id="31" name="TextBox 30"/>
          <p:cNvSpPr txBox="1"/>
          <p:nvPr/>
        </p:nvSpPr>
        <p:spPr>
          <a:xfrm>
            <a:off x="4962839" y="4553588"/>
            <a:ext cx="1260133" cy="276999"/>
          </a:xfrm>
          <a:prstGeom prst="rect">
            <a:avLst/>
          </a:prstGeom>
          <a:noFill/>
        </p:spPr>
        <p:txBody>
          <a:bodyPr wrap="square" rtlCol="0">
            <a:spAutoFit/>
          </a:bodyPr>
          <a:lstStyle/>
          <a:p>
            <a:r>
              <a:rPr lang="en-US" sz="1200" dirty="0" smtClean="0"/>
              <a:t>Car Porch</a:t>
            </a:r>
            <a:endParaRPr lang="en-US" sz="1200" dirty="0"/>
          </a:p>
        </p:txBody>
      </p:sp>
      <p:sp>
        <p:nvSpPr>
          <p:cNvPr id="32" name="TextBox 31"/>
          <p:cNvSpPr txBox="1"/>
          <p:nvPr/>
        </p:nvSpPr>
        <p:spPr>
          <a:xfrm>
            <a:off x="6439802" y="2886030"/>
            <a:ext cx="1260133" cy="276999"/>
          </a:xfrm>
          <a:prstGeom prst="rect">
            <a:avLst/>
          </a:prstGeom>
          <a:noFill/>
        </p:spPr>
        <p:txBody>
          <a:bodyPr wrap="square" rtlCol="0">
            <a:spAutoFit/>
          </a:bodyPr>
          <a:lstStyle/>
          <a:p>
            <a:r>
              <a:rPr lang="en-US" sz="1200" dirty="0" smtClean="0"/>
              <a:t>Kitchen</a:t>
            </a:r>
            <a:endParaRPr lang="en-US" sz="1200" dirty="0"/>
          </a:p>
        </p:txBody>
      </p:sp>
      <p:sp>
        <p:nvSpPr>
          <p:cNvPr id="33" name="TextBox 32"/>
          <p:cNvSpPr txBox="1"/>
          <p:nvPr/>
        </p:nvSpPr>
        <p:spPr>
          <a:xfrm>
            <a:off x="4531231" y="2859408"/>
            <a:ext cx="1260133" cy="276999"/>
          </a:xfrm>
          <a:prstGeom prst="rect">
            <a:avLst/>
          </a:prstGeom>
          <a:noFill/>
        </p:spPr>
        <p:txBody>
          <a:bodyPr wrap="square" rtlCol="0">
            <a:spAutoFit/>
          </a:bodyPr>
          <a:lstStyle/>
          <a:p>
            <a:r>
              <a:rPr lang="en-US" sz="1200" dirty="0" smtClean="0"/>
              <a:t>Bedroom</a:t>
            </a:r>
            <a:endParaRPr lang="en-US" sz="1200" dirty="0"/>
          </a:p>
        </p:txBody>
      </p:sp>
      <p:sp>
        <p:nvSpPr>
          <p:cNvPr id="34" name="TextBox 33"/>
          <p:cNvSpPr txBox="1"/>
          <p:nvPr/>
        </p:nvSpPr>
        <p:spPr>
          <a:xfrm>
            <a:off x="6350351" y="4599754"/>
            <a:ext cx="1260133" cy="276999"/>
          </a:xfrm>
          <a:prstGeom prst="rect">
            <a:avLst/>
          </a:prstGeom>
          <a:noFill/>
        </p:spPr>
        <p:txBody>
          <a:bodyPr wrap="square" rtlCol="0">
            <a:spAutoFit/>
          </a:bodyPr>
          <a:lstStyle/>
          <a:p>
            <a:r>
              <a:rPr lang="en-US" sz="1200" dirty="0" smtClean="0"/>
              <a:t>Drawing Room</a:t>
            </a:r>
            <a:endParaRPr lang="en-US" sz="1200" dirty="0"/>
          </a:p>
        </p:txBody>
      </p:sp>
      <p:cxnSp>
        <p:nvCxnSpPr>
          <p:cNvPr id="20" name="Straight Connector 19"/>
          <p:cNvCxnSpPr/>
          <p:nvPr/>
        </p:nvCxnSpPr>
        <p:spPr>
          <a:xfrm>
            <a:off x="5283200" y="1447801"/>
            <a:ext cx="0" cy="68408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22677" y="4267200"/>
            <a:ext cx="3657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222972" y="3595300"/>
            <a:ext cx="1260133" cy="276999"/>
          </a:xfrm>
          <a:prstGeom prst="rect">
            <a:avLst/>
          </a:prstGeom>
          <a:noFill/>
        </p:spPr>
        <p:txBody>
          <a:bodyPr wrap="square" rtlCol="0">
            <a:spAutoFit/>
          </a:bodyPr>
          <a:lstStyle/>
          <a:p>
            <a:r>
              <a:rPr lang="en-US" sz="1200" dirty="0" smtClean="0"/>
              <a:t>Lounge</a:t>
            </a:r>
            <a:endParaRPr lang="en-US" sz="1200" dirty="0"/>
          </a:p>
        </p:txBody>
      </p:sp>
      <p:pic>
        <p:nvPicPr>
          <p:cNvPr id="2050" name="Picture 2" descr="Image result for plan of stair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58" t="58157" r="58964" b="26964"/>
          <a:stretch/>
        </p:blipFill>
        <p:spPr bwMode="auto">
          <a:xfrm rot="16200000">
            <a:off x="4004491" y="3368429"/>
            <a:ext cx="957723" cy="625189"/>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ZONING IN FLOOR PLAN</a:t>
            </a:r>
            <a:endParaRPr lang="en-US" altLang="en-US" sz="3000" b="1" dirty="0"/>
          </a:p>
        </p:txBody>
      </p:sp>
      <p:sp>
        <p:nvSpPr>
          <p:cNvPr id="36" name="Rectangle 35"/>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rPr>
              <a:t>STEP-4</a:t>
            </a:r>
            <a:endParaRPr lang="en-US" altLang="en-US" dirty="0">
              <a:solidFill>
                <a:srgbClr val="FF0000"/>
              </a:solidFill>
            </a:endParaRPr>
          </a:p>
        </p:txBody>
      </p:sp>
    </p:spTree>
    <p:extLst>
      <p:ext uri="{BB962C8B-B14F-4D97-AF65-F5344CB8AC3E}">
        <p14:creationId xmlns:p14="http://schemas.microsoft.com/office/powerpoint/2010/main" val="177153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circle(in)">
                                      <p:cBhvr>
                                        <p:cTn id="31" dur="2000"/>
                                        <p:tgtEl>
                                          <p:spTgt spid="19"/>
                                        </p:tgtEl>
                                      </p:cBhvr>
                                    </p:animEffect>
                                  </p:childTnLst>
                                </p:cTn>
                              </p:par>
                              <p:par>
                                <p:cTn id="32" presetID="6" presetClass="entr" presetSubtype="16"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circle(in)">
                                      <p:cBhvr>
                                        <p:cTn id="34" dur="20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1000"/>
                                        <p:tgtEl>
                                          <p:spTgt spid="30"/>
                                        </p:tgtEl>
                                      </p:cBhvr>
                                    </p:animEffect>
                                    <p:anim calcmode="lin" valueType="num">
                                      <p:cBhvr>
                                        <p:cTn id="59" dur="1000" fill="hold"/>
                                        <p:tgtEl>
                                          <p:spTgt spid="30"/>
                                        </p:tgtEl>
                                        <p:attrNameLst>
                                          <p:attrName>ppt_x</p:attrName>
                                        </p:attrNameLst>
                                      </p:cBhvr>
                                      <p:tavLst>
                                        <p:tav tm="0">
                                          <p:val>
                                            <p:strVal val="#ppt_x"/>
                                          </p:val>
                                        </p:tav>
                                        <p:tav tm="100000">
                                          <p:val>
                                            <p:strVal val="#ppt_x"/>
                                          </p:val>
                                        </p:tav>
                                      </p:tavLst>
                                    </p:anim>
                                    <p:anim calcmode="lin" valueType="num">
                                      <p:cBhvr>
                                        <p:cTn id="6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2050"/>
                                        </p:tgtEl>
                                        <p:attrNameLst>
                                          <p:attrName>style.visibility</p:attrName>
                                        </p:attrNameLst>
                                      </p:cBhvr>
                                      <p:to>
                                        <p:strVal val="visible"/>
                                      </p:to>
                                    </p:set>
                                    <p:animEffect transition="in" filter="fade">
                                      <p:cBhvr>
                                        <p:cTn id="65" dur="1000"/>
                                        <p:tgtEl>
                                          <p:spTgt spid="2050"/>
                                        </p:tgtEl>
                                      </p:cBhvr>
                                    </p:animEffect>
                                    <p:anim calcmode="lin" valueType="num">
                                      <p:cBhvr>
                                        <p:cTn id="66" dur="1000" fill="hold"/>
                                        <p:tgtEl>
                                          <p:spTgt spid="2050"/>
                                        </p:tgtEl>
                                        <p:attrNameLst>
                                          <p:attrName>ppt_x</p:attrName>
                                        </p:attrNameLst>
                                      </p:cBhvr>
                                      <p:tavLst>
                                        <p:tav tm="0">
                                          <p:val>
                                            <p:strVal val="#ppt_x"/>
                                          </p:val>
                                        </p:tav>
                                        <p:tav tm="100000">
                                          <p:val>
                                            <p:strVal val="#ppt_x"/>
                                          </p:val>
                                        </p:tav>
                                      </p:tavLst>
                                    </p:anim>
                                    <p:anim calcmode="lin" valueType="num">
                                      <p:cBhvr>
                                        <p:cTn id="67" dur="1000" fill="hold"/>
                                        <p:tgtEl>
                                          <p:spTgt spid="205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1000"/>
                                        <p:tgtEl>
                                          <p:spTgt spid="33"/>
                                        </p:tgtEl>
                                      </p:cBhvr>
                                    </p:animEffect>
                                    <p:anim calcmode="lin" valueType="num">
                                      <p:cBhvr>
                                        <p:cTn id="71" dur="1000" fill="hold"/>
                                        <p:tgtEl>
                                          <p:spTgt spid="33"/>
                                        </p:tgtEl>
                                        <p:attrNameLst>
                                          <p:attrName>ppt_x</p:attrName>
                                        </p:attrNameLst>
                                      </p:cBhvr>
                                      <p:tavLst>
                                        <p:tav tm="0">
                                          <p:val>
                                            <p:strVal val="#ppt_x"/>
                                          </p:val>
                                        </p:tav>
                                        <p:tav tm="100000">
                                          <p:val>
                                            <p:strVal val="#ppt_x"/>
                                          </p:val>
                                        </p:tav>
                                      </p:tavLst>
                                    </p:anim>
                                    <p:anim calcmode="lin" valueType="num">
                                      <p:cBhvr>
                                        <p:cTn id="72" dur="1000" fill="hold"/>
                                        <p:tgtEl>
                                          <p:spTgt spid="33"/>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nodeType="clickEffect">
                                  <p:stCondLst>
                                    <p:cond delay="0"/>
                                  </p:stCondLst>
                                  <p:childTnLst>
                                    <p:set>
                                      <p:cBhvr>
                                        <p:cTn id="91" dur="1" fill="hold">
                                          <p:stCondLst>
                                            <p:cond delay="0"/>
                                          </p:stCondLst>
                                        </p:cTn>
                                        <p:tgtEl>
                                          <p:spTgt spid="1028"/>
                                        </p:tgtEl>
                                        <p:attrNameLst>
                                          <p:attrName>style.visibility</p:attrName>
                                        </p:attrNameLst>
                                      </p:cBhvr>
                                      <p:to>
                                        <p:strVal val="visible"/>
                                      </p:to>
                                    </p:set>
                                    <p:animEffect transition="in" filter="fade">
                                      <p:cBhvr>
                                        <p:cTn id="92" dur="1000"/>
                                        <p:tgtEl>
                                          <p:spTgt spid="1028"/>
                                        </p:tgtEl>
                                      </p:cBhvr>
                                    </p:animEffect>
                                    <p:anim calcmode="lin" valueType="num">
                                      <p:cBhvr>
                                        <p:cTn id="93" dur="1000" fill="hold"/>
                                        <p:tgtEl>
                                          <p:spTgt spid="1028"/>
                                        </p:tgtEl>
                                        <p:attrNameLst>
                                          <p:attrName>ppt_x</p:attrName>
                                        </p:attrNameLst>
                                      </p:cBhvr>
                                      <p:tavLst>
                                        <p:tav tm="0">
                                          <p:val>
                                            <p:strVal val="#ppt_x"/>
                                          </p:val>
                                        </p:tav>
                                        <p:tav tm="100000">
                                          <p:val>
                                            <p:strVal val="#ppt_x"/>
                                          </p:val>
                                        </p:tav>
                                      </p:tavLst>
                                    </p:anim>
                                    <p:anim calcmode="lin" valueType="num">
                                      <p:cBhvr>
                                        <p:cTn id="9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1000"/>
                                        <p:tgtEl>
                                          <p:spTgt spid="40"/>
                                        </p:tgtEl>
                                      </p:cBhvr>
                                    </p:animEffect>
                                    <p:anim calcmode="lin" valueType="num">
                                      <p:cBhvr>
                                        <p:cTn id="105" dur="1000" fill="hold"/>
                                        <p:tgtEl>
                                          <p:spTgt spid="40"/>
                                        </p:tgtEl>
                                        <p:attrNameLst>
                                          <p:attrName>ppt_x</p:attrName>
                                        </p:attrNameLst>
                                      </p:cBhvr>
                                      <p:tavLst>
                                        <p:tav tm="0">
                                          <p:val>
                                            <p:strVal val="#ppt_x"/>
                                          </p:val>
                                        </p:tav>
                                        <p:tav tm="100000">
                                          <p:val>
                                            <p:strVal val="#ppt_x"/>
                                          </p:val>
                                        </p:tav>
                                      </p:tavLst>
                                    </p:anim>
                                    <p:anim calcmode="lin" valueType="num">
                                      <p:cBhvr>
                                        <p:cTn id="10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0" grpId="0"/>
      <p:bldP spid="31" grpId="0"/>
      <p:bldP spid="32" grpId="0"/>
      <p:bldP spid="33" grpId="0"/>
      <p:bldP spid="34" grpId="0"/>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810352" y="1295400"/>
            <a:ext cx="4216049" cy="5083744"/>
            <a:chOff x="2857763" y="1295400"/>
            <a:chExt cx="3162037" cy="5083744"/>
          </a:xfrm>
        </p:grpSpPr>
        <p:sp>
          <p:nvSpPr>
            <p:cNvPr id="2" name="Rectangle 1"/>
            <p:cNvSpPr/>
            <p:nvPr/>
          </p:nvSpPr>
          <p:spPr>
            <a:xfrm rot="5400000">
              <a:off x="2095500" y="2133600"/>
              <a:ext cx="4762500" cy="3086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5400000">
              <a:off x="2266950" y="2305050"/>
              <a:ext cx="4419600" cy="2743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flipV="1">
              <a:off x="2857763" y="5410200"/>
              <a:ext cx="1905000" cy="968944"/>
              <a:chOff x="2607733" y="1577421"/>
              <a:chExt cx="6811657" cy="3324462"/>
            </a:xfrm>
          </p:grpSpPr>
          <p:sp>
            <p:nvSpPr>
              <p:cNvPr id="7" name="Rectangle 6"/>
              <p:cNvSpPr/>
              <p:nvPr/>
            </p:nvSpPr>
            <p:spPr>
              <a:xfrm>
                <a:off x="7855930" y="1577421"/>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4719" y="320015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16200000">
                <a:off x="6102658" y="1585150"/>
                <a:ext cx="3300416" cy="3333049"/>
              </a:xfrm>
              <a:prstGeom prst="arc">
                <a:avLst>
                  <a:gd name="adj1" fmla="val 16291345"/>
                  <a:gd name="adj2" fmla="val 232493"/>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6009317"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65461" y="3251672"/>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2484" y="1628936"/>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p:nvPr/>
            </p:nvSpPr>
            <p:spPr>
              <a:xfrm>
                <a:off x="2607733" y="1628935"/>
                <a:ext cx="3478607" cy="2959997"/>
              </a:xfrm>
              <a:prstGeom prst="arc">
                <a:avLst>
                  <a:gd name="adj1" fmla="val 15995871"/>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6073711"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44190" y="5820300"/>
              <a:ext cx="983071" cy="255158"/>
              <a:chOff x="3344190" y="5820300"/>
              <a:chExt cx="983071" cy="255158"/>
            </a:xfrm>
          </p:grpSpPr>
          <p:sp>
            <p:nvSpPr>
              <p:cNvPr id="16" name="Rectangle 15"/>
              <p:cNvSpPr/>
              <p:nvPr/>
            </p:nvSpPr>
            <p:spPr>
              <a:xfrm>
                <a:off x="3344190" y="5820300"/>
                <a:ext cx="458109" cy="255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69152" y="5852418"/>
                <a:ext cx="458109" cy="22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4165879" y="2362200"/>
            <a:ext cx="3657600" cy="89598"/>
            <a:chOff x="361950" y="3339402"/>
            <a:chExt cx="2743200" cy="89598"/>
          </a:xfrm>
        </p:grpSpPr>
        <p:cxnSp>
          <p:nvCxnSpPr>
            <p:cNvPr id="22" name="Straight Connector 21"/>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140200" y="3631851"/>
            <a:ext cx="3657600" cy="89598"/>
            <a:chOff x="361950" y="3339402"/>
            <a:chExt cx="2743200" cy="89598"/>
          </a:xfrm>
        </p:grpSpPr>
        <p:cxnSp>
          <p:nvCxnSpPr>
            <p:cNvPr id="26" name="Straight Connector 2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V="1">
            <a:off x="4165878" y="4701791"/>
            <a:ext cx="1733769" cy="76198"/>
            <a:chOff x="361950" y="3339402"/>
            <a:chExt cx="2743200" cy="89598"/>
          </a:xfrm>
        </p:grpSpPr>
        <p:cxnSp>
          <p:nvCxnSpPr>
            <p:cNvPr id="29" name="Straight Connector 28"/>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flipV="1">
            <a:off x="5899647" y="5254450"/>
            <a:ext cx="1879463" cy="79550"/>
            <a:chOff x="361950" y="3339402"/>
            <a:chExt cx="2743200" cy="89598"/>
          </a:xfrm>
        </p:grpSpPr>
        <p:cxnSp>
          <p:nvCxnSpPr>
            <p:cNvPr id="36" name="Straight Connector 3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362954" y="1470199"/>
            <a:ext cx="101321" cy="895350"/>
            <a:chOff x="4496009" y="1466850"/>
            <a:chExt cx="75991" cy="895350"/>
          </a:xfrm>
        </p:grpSpPr>
        <p:cxnSp>
          <p:nvCxnSpPr>
            <p:cNvPr id="43" name="Straight Connector 42"/>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299690" y="2456298"/>
            <a:ext cx="101321" cy="1175553"/>
            <a:chOff x="4496009" y="1466850"/>
            <a:chExt cx="75991" cy="895350"/>
          </a:xfrm>
        </p:grpSpPr>
        <p:cxnSp>
          <p:nvCxnSpPr>
            <p:cNvPr id="49" name="Straight Connector 48"/>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899649" y="3721450"/>
            <a:ext cx="101321" cy="1609199"/>
            <a:chOff x="4496009" y="1466850"/>
            <a:chExt cx="75991" cy="895350"/>
          </a:xfrm>
        </p:grpSpPr>
        <p:cxnSp>
          <p:nvCxnSpPr>
            <p:cNvPr id="52" name="Straight Connector 51"/>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16200000">
            <a:off x="5186635" y="1876370"/>
            <a:ext cx="457200" cy="83008"/>
            <a:chOff x="2247702" y="1895227"/>
            <a:chExt cx="3561348" cy="481263"/>
          </a:xfrm>
        </p:grpSpPr>
        <p:sp>
          <p:nvSpPr>
            <p:cNvPr id="60" name="Rectangle 5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60" idx="1"/>
              <a:endCxn id="6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47702" y="2198342"/>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253603" y="5254451"/>
            <a:ext cx="1320311" cy="79551"/>
            <a:chOff x="2247702" y="1895227"/>
            <a:chExt cx="3561348" cy="481263"/>
          </a:xfrm>
        </p:grpSpPr>
        <p:sp>
          <p:nvSpPr>
            <p:cNvPr id="75" name="Rectangle 74"/>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stCxn id="75" idx="1"/>
              <a:endCxn id="75"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pic>
        <p:nvPicPr>
          <p:cNvPr id="54" name="Picture 13" descr="D:\presentation\Unti12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378" y="2558299"/>
            <a:ext cx="63923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Box 54"/>
          <p:cNvSpPr txBox="1"/>
          <p:nvPr/>
        </p:nvSpPr>
        <p:spPr>
          <a:xfrm>
            <a:off x="4383950" y="5103169"/>
            <a:ext cx="1260133" cy="276999"/>
          </a:xfrm>
          <a:prstGeom prst="rect">
            <a:avLst/>
          </a:prstGeom>
          <a:noFill/>
        </p:spPr>
        <p:txBody>
          <a:bodyPr wrap="square" rtlCol="0">
            <a:spAutoFit/>
          </a:bodyPr>
          <a:lstStyle/>
          <a:p>
            <a:r>
              <a:rPr lang="en-US" sz="1200" dirty="0" smtClean="0"/>
              <a:t>Car Porch</a:t>
            </a:r>
            <a:endParaRPr lang="en-US" sz="1200" dirty="0"/>
          </a:p>
        </p:txBody>
      </p:sp>
      <p:sp>
        <p:nvSpPr>
          <p:cNvPr id="56" name="TextBox 55"/>
          <p:cNvSpPr txBox="1"/>
          <p:nvPr/>
        </p:nvSpPr>
        <p:spPr>
          <a:xfrm>
            <a:off x="6454854" y="3044074"/>
            <a:ext cx="1260133" cy="276999"/>
          </a:xfrm>
          <a:prstGeom prst="rect">
            <a:avLst/>
          </a:prstGeom>
          <a:noFill/>
        </p:spPr>
        <p:txBody>
          <a:bodyPr wrap="square" rtlCol="0">
            <a:spAutoFit/>
          </a:bodyPr>
          <a:lstStyle/>
          <a:p>
            <a:r>
              <a:rPr lang="en-US" sz="1200" dirty="0" smtClean="0"/>
              <a:t>Kitchen</a:t>
            </a:r>
            <a:endParaRPr lang="en-US" sz="1200" dirty="0"/>
          </a:p>
        </p:txBody>
      </p:sp>
      <p:sp>
        <p:nvSpPr>
          <p:cNvPr id="57" name="TextBox 56"/>
          <p:cNvSpPr txBox="1"/>
          <p:nvPr/>
        </p:nvSpPr>
        <p:spPr>
          <a:xfrm>
            <a:off x="4531231" y="2859408"/>
            <a:ext cx="1260133" cy="276999"/>
          </a:xfrm>
          <a:prstGeom prst="rect">
            <a:avLst/>
          </a:prstGeom>
          <a:noFill/>
        </p:spPr>
        <p:txBody>
          <a:bodyPr wrap="square" rtlCol="0">
            <a:spAutoFit/>
          </a:bodyPr>
          <a:lstStyle/>
          <a:p>
            <a:r>
              <a:rPr lang="en-US" sz="1200" dirty="0" smtClean="0"/>
              <a:t>Bedroom</a:t>
            </a:r>
            <a:endParaRPr lang="en-US" sz="1200" dirty="0"/>
          </a:p>
        </p:txBody>
      </p:sp>
      <p:sp>
        <p:nvSpPr>
          <p:cNvPr id="58" name="TextBox 57"/>
          <p:cNvSpPr txBox="1"/>
          <p:nvPr/>
        </p:nvSpPr>
        <p:spPr>
          <a:xfrm>
            <a:off x="6222972" y="4230423"/>
            <a:ext cx="1260133" cy="276999"/>
          </a:xfrm>
          <a:prstGeom prst="rect">
            <a:avLst/>
          </a:prstGeom>
          <a:noFill/>
        </p:spPr>
        <p:txBody>
          <a:bodyPr wrap="square" rtlCol="0">
            <a:spAutoFit/>
          </a:bodyPr>
          <a:lstStyle/>
          <a:p>
            <a:r>
              <a:rPr lang="en-US" sz="1200" dirty="0" smtClean="0"/>
              <a:t>Drawing Room</a:t>
            </a:r>
            <a:endParaRPr lang="en-US" sz="1200" dirty="0"/>
          </a:p>
        </p:txBody>
      </p:sp>
      <p:sp>
        <p:nvSpPr>
          <p:cNvPr id="64"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PLACING WINDOWS IN APPROPRIATE LOCATIONS</a:t>
            </a:r>
            <a:endParaRPr lang="en-US" altLang="en-US" sz="3000" b="1" dirty="0"/>
          </a:p>
        </p:txBody>
      </p:sp>
      <p:sp>
        <p:nvSpPr>
          <p:cNvPr id="65" name="Rectangle 64"/>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rPr>
              <a:t>STEP-4</a:t>
            </a:r>
            <a:endParaRPr lang="en-US" altLang="en-US" dirty="0">
              <a:solidFill>
                <a:srgbClr val="FF0000"/>
              </a:solidFill>
            </a:endParaRPr>
          </a:p>
        </p:txBody>
      </p:sp>
      <p:sp>
        <p:nvSpPr>
          <p:cNvPr id="66" name="TextBox 65"/>
          <p:cNvSpPr txBox="1"/>
          <p:nvPr/>
        </p:nvSpPr>
        <p:spPr>
          <a:xfrm>
            <a:off x="4165879" y="1689274"/>
            <a:ext cx="1260133" cy="276999"/>
          </a:xfrm>
          <a:prstGeom prst="rect">
            <a:avLst/>
          </a:prstGeom>
          <a:noFill/>
        </p:spPr>
        <p:txBody>
          <a:bodyPr wrap="square" rtlCol="0">
            <a:spAutoFit/>
          </a:bodyPr>
          <a:lstStyle/>
          <a:p>
            <a:r>
              <a:rPr lang="en-US" sz="1200" dirty="0" smtClean="0"/>
              <a:t>Bath Room</a:t>
            </a:r>
            <a:endParaRPr lang="en-US" sz="1200" dirty="0"/>
          </a:p>
        </p:txBody>
      </p:sp>
      <p:sp>
        <p:nvSpPr>
          <p:cNvPr id="67" name="TextBox 66"/>
          <p:cNvSpPr txBox="1"/>
          <p:nvPr/>
        </p:nvSpPr>
        <p:spPr>
          <a:xfrm>
            <a:off x="4419934" y="3982352"/>
            <a:ext cx="1260133" cy="276999"/>
          </a:xfrm>
          <a:prstGeom prst="rect">
            <a:avLst/>
          </a:prstGeom>
          <a:noFill/>
        </p:spPr>
        <p:txBody>
          <a:bodyPr wrap="square" rtlCol="0">
            <a:spAutoFit/>
          </a:bodyPr>
          <a:lstStyle/>
          <a:p>
            <a:r>
              <a:rPr lang="en-US" sz="1200" dirty="0" smtClean="0"/>
              <a:t>Lounge</a:t>
            </a:r>
            <a:endParaRPr lang="en-US" sz="1200" dirty="0"/>
          </a:p>
        </p:txBody>
      </p:sp>
    </p:spTree>
    <p:extLst>
      <p:ext uri="{BB962C8B-B14F-4D97-AF65-F5344CB8AC3E}">
        <p14:creationId xmlns:p14="http://schemas.microsoft.com/office/powerpoint/2010/main" val="217639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1750"/>
                                        <p:tgtEl>
                                          <p:spTgt spid="42"/>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175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175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175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1750"/>
                                        <p:tgtEl>
                                          <p:spTgt spid="28"/>
                                        </p:tgtEl>
                                      </p:cBhvr>
                                    </p:animEffect>
                                  </p:childTnLst>
                                </p:cTn>
                              </p:par>
                              <p:par>
                                <p:cTn id="25" presetID="16" presetClass="entr" presetSubtype="21"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arn(inVertical)">
                                      <p:cBhvr>
                                        <p:cTn id="27" dur="1750"/>
                                        <p:tgtEl>
                                          <p:spTgt spid="51"/>
                                        </p:tgtEl>
                                      </p:cBhvr>
                                    </p:animEffect>
                                  </p:childTnLst>
                                </p:cTn>
                              </p:par>
                              <p:par>
                                <p:cTn id="28" presetID="16" presetClass="entr" presetSubtype="2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1750"/>
                                        <p:tgtEl>
                                          <p:spTgt spid="35"/>
                                        </p:tgtEl>
                                      </p:cBhvr>
                                    </p:animEffect>
                                  </p:childTnLst>
                                </p:cTn>
                              </p:par>
                              <p:par>
                                <p:cTn id="31" presetID="42"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000"/>
                                        <p:tgtEl>
                                          <p:spTgt spid="57"/>
                                        </p:tgtEl>
                                      </p:cBhvr>
                                    </p:animEffect>
                                    <p:anim calcmode="lin" valueType="num">
                                      <p:cBhvr>
                                        <p:cTn id="34" dur="1000" fill="hold"/>
                                        <p:tgtEl>
                                          <p:spTgt spid="57"/>
                                        </p:tgtEl>
                                        <p:attrNameLst>
                                          <p:attrName>ppt_x</p:attrName>
                                        </p:attrNameLst>
                                      </p:cBhvr>
                                      <p:tavLst>
                                        <p:tav tm="0">
                                          <p:val>
                                            <p:strVal val="#ppt_x"/>
                                          </p:val>
                                        </p:tav>
                                        <p:tav tm="100000">
                                          <p:val>
                                            <p:strVal val="#ppt_x"/>
                                          </p:val>
                                        </p:tav>
                                      </p:tavLst>
                                    </p:anim>
                                    <p:anim calcmode="lin" valueType="num">
                                      <p:cBhvr>
                                        <p:cTn id="35" dur="1000" fill="hold"/>
                                        <p:tgtEl>
                                          <p:spTgt spid="5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1000"/>
                                        <p:tgtEl>
                                          <p:spTgt spid="58"/>
                                        </p:tgtEl>
                                      </p:cBhvr>
                                    </p:animEffect>
                                    <p:anim calcmode="lin" valueType="num">
                                      <p:cBhvr>
                                        <p:cTn id="44" dur="1000" fill="hold"/>
                                        <p:tgtEl>
                                          <p:spTgt spid="58"/>
                                        </p:tgtEl>
                                        <p:attrNameLst>
                                          <p:attrName>ppt_x</p:attrName>
                                        </p:attrNameLst>
                                      </p:cBhvr>
                                      <p:tavLst>
                                        <p:tav tm="0">
                                          <p:val>
                                            <p:strVal val="#ppt_x"/>
                                          </p:val>
                                        </p:tav>
                                        <p:tav tm="100000">
                                          <p:val>
                                            <p:strVal val="#ppt_x"/>
                                          </p:val>
                                        </p:tav>
                                      </p:tavLst>
                                    </p:anim>
                                    <p:anim calcmode="lin" valueType="num">
                                      <p:cBhvr>
                                        <p:cTn id="45" dur="1000" fill="hold"/>
                                        <p:tgtEl>
                                          <p:spTgt spid="5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1000"/>
                                        <p:tgtEl>
                                          <p:spTgt spid="59"/>
                                        </p:tgtEl>
                                      </p:cBhvr>
                                    </p:animEffect>
                                    <p:anim calcmode="lin" valueType="num">
                                      <p:cBhvr>
                                        <p:cTn id="56" dur="1000" fill="hold"/>
                                        <p:tgtEl>
                                          <p:spTgt spid="59"/>
                                        </p:tgtEl>
                                        <p:attrNameLst>
                                          <p:attrName>ppt_x</p:attrName>
                                        </p:attrNameLst>
                                      </p:cBhvr>
                                      <p:tavLst>
                                        <p:tav tm="0">
                                          <p:val>
                                            <p:strVal val="#ppt_x"/>
                                          </p:val>
                                        </p:tav>
                                        <p:tav tm="100000">
                                          <p:val>
                                            <p:strVal val="#ppt_x"/>
                                          </p:val>
                                        </p:tav>
                                      </p:tavLst>
                                    </p:anim>
                                    <p:anim calcmode="lin" valueType="num">
                                      <p:cBhvr>
                                        <p:cTn id="57" dur="1000" fill="hold"/>
                                        <p:tgtEl>
                                          <p:spTgt spid="59"/>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1000"/>
                                        <p:tgtEl>
                                          <p:spTgt spid="74"/>
                                        </p:tgtEl>
                                      </p:cBhvr>
                                    </p:animEffect>
                                    <p:anim calcmode="lin" valueType="num">
                                      <p:cBhvr>
                                        <p:cTn id="61" dur="1000" fill="hold"/>
                                        <p:tgtEl>
                                          <p:spTgt spid="74"/>
                                        </p:tgtEl>
                                        <p:attrNameLst>
                                          <p:attrName>ppt_x</p:attrName>
                                        </p:attrNameLst>
                                      </p:cBhvr>
                                      <p:tavLst>
                                        <p:tav tm="0">
                                          <p:val>
                                            <p:strVal val="#ppt_x"/>
                                          </p:val>
                                        </p:tav>
                                        <p:tav tm="100000">
                                          <p:val>
                                            <p:strVal val="#ppt_x"/>
                                          </p:val>
                                        </p:tav>
                                      </p:tavLst>
                                    </p:anim>
                                    <p:anim calcmode="lin" valueType="num">
                                      <p:cBhvr>
                                        <p:cTn id="62" dur="1000" fill="hold"/>
                                        <p:tgtEl>
                                          <p:spTgt spid="74"/>
                                        </p:tgtEl>
                                        <p:attrNameLst>
                                          <p:attrName>ppt_y</p:attrName>
                                        </p:attrNameLst>
                                      </p:cBhvr>
                                      <p:tavLst>
                                        <p:tav tm="0">
                                          <p:val>
                                            <p:strVal val="#ppt_y+.1"/>
                                          </p:val>
                                        </p:tav>
                                        <p:tav tm="100000">
                                          <p:val>
                                            <p:strVal val="#ppt_y"/>
                                          </p:val>
                                        </p:tav>
                                      </p:tavLst>
                                    </p:anim>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wipe(down)">
                                      <p:cBhvr>
                                        <p:cTn id="66" dur="500"/>
                                        <p:tgtEl>
                                          <p:spTgt spid="54"/>
                                        </p:tgtEl>
                                      </p:cBhvr>
                                    </p:animEffect>
                                  </p:childTnLst>
                                </p:cTn>
                              </p:par>
                            </p:childTnLst>
                          </p:cTn>
                        </p:par>
                        <p:par>
                          <p:cTn id="67" fill="hold">
                            <p:stCondLst>
                              <p:cond delay="1500"/>
                            </p:stCondLst>
                            <p:childTnLst>
                              <p:par>
                                <p:cTn id="68" presetID="35" presetClass="emph" presetSubtype="0" repeatCount="indefinite" fill="hold" nodeType="afterEffect">
                                  <p:stCondLst>
                                    <p:cond delay="0"/>
                                  </p:stCondLst>
                                  <p:childTnLst>
                                    <p:anim calcmode="discrete" valueType="str">
                                      <p:cBhvr>
                                        <p:cTn id="69" dur="500" fill="hold"/>
                                        <p:tgtEl>
                                          <p:spTgt spid="54"/>
                                        </p:tgtEl>
                                        <p:attrNameLst>
                                          <p:attrName>style.visibility</p:attrName>
                                        </p:attrNameLst>
                                      </p:cBhvr>
                                      <p:tavLst>
                                        <p:tav tm="0">
                                          <p:val>
                                            <p:strVal val="hidden"/>
                                          </p:val>
                                        </p:tav>
                                        <p:tav tm="50000">
                                          <p:val>
                                            <p:strVal val="visible"/>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66"/>
                                        </p:tgtEl>
                                        <p:attrNameLst>
                                          <p:attrName>style.visibility</p:attrName>
                                        </p:attrNameLst>
                                      </p:cBhvr>
                                      <p:to>
                                        <p:strVal val="visible"/>
                                      </p:to>
                                    </p:set>
                                    <p:animEffect transition="in" filter="fade">
                                      <p:cBhvr>
                                        <p:cTn id="74" dur="1000"/>
                                        <p:tgtEl>
                                          <p:spTgt spid="66"/>
                                        </p:tgtEl>
                                      </p:cBhvr>
                                    </p:animEffect>
                                    <p:anim calcmode="lin" valueType="num">
                                      <p:cBhvr>
                                        <p:cTn id="75" dur="1000" fill="hold"/>
                                        <p:tgtEl>
                                          <p:spTgt spid="66"/>
                                        </p:tgtEl>
                                        <p:attrNameLst>
                                          <p:attrName>ppt_x</p:attrName>
                                        </p:attrNameLst>
                                      </p:cBhvr>
                                      <p:tavLst>
                                        <p:tav tm="0">
                                          <p:val>
                                            <p:strVal val="#ppt_x"/>
                                          </p:val>
                                        </p:tav>
                                        <p:tav tm="100000">
                                          <p:val>
                                            <p:strVal val="#ppt_x"/>
                                          </p:val>
                                        </p:tav>
                                      </p:tavLst>
                                    </p:anim>
                                    <p:anim calcmode="lin" valueType="num">
                                      <p:cBhvr>
                                        <p:cTn id="7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1000"/>
                                        <p:tgtEl>
                                          <p:spTgt spid="67"/>
                                        </p:tgtEl>
                                      </p:cBhvr>
                                    </p:animEffect>
                                    <p:anim calcmode="lin" valueType="num">
                                      <p:cBhvr>
                                        <p:cTn id="82" dur="1000" fill="hold"/>
                                        <p:tgtEl>
                                          <p:spTgt spid="67"/>
                                        </p:tgtEl>
                                        <p:attrNameLst>
                                          <p:attrName>ppt_x</p:attrName>
                                        </p:attrNameLst>
                                      </p:cBhvr>
                                      <p:tavLst>
                                        <p:tav tm="0">
                                          <p:val>
                                            <p:strVal val="#ppt_x"/>
                                          </p:val>
                                        </p:tav>
                                        <p:tav tm="100000">
                                          <p:val>
                                            <p:strVal val="#ppt_x"/>
                                          </p:val>
                                        </p:tav>
                                      </p:tavLst>
                                    </p:anim>
                                    <p:anim calcmode="lin" valueType="num">
                                      <p:cBhvr>
                                        <p:cTn id="83"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810352" y="1295400"/>
            <a:ext cx="4216049" cy="5083744"/>
            <a:chOff x="2857763" y="1295400"/>
            <a:chExt cx="3162037" cy="5083744"/>
          </a:xfrm>
        </p:grpSpPr>
        <p:sp>
          <p:nvSpPr>
            <p:cNvPr id="2" name="Rectangle 1"/>
            <p:cNvSpPr/>
            <p:nvPr/>
          </p:nvSpPr>
          <p:spPr>
            <a:xfrm rot="5400000">
              <a:off x="2095500" y="2133600"/>
              <a:ext cx="4762500" cy="3086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5400000">
              <a:off x="2266950" y="2305050"/>
              <a:ext cx="4419600" cy="2743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flipV="1">
              <a:off x="2857763" y="5410200"/>
              <a:ext cx="1905000" cy="968944"/>
              <a:chOff x="2607733" y="1577421"/>
              <a:chExt cx="6811657" cy="3324462"/>
            </a:xfrm>
          </p:grpSpPr>
          <p:sp>
            <p:nvSpPr>
              <p:cNvPr id="7" name="Rectangle 6"/>
              <p:cNvSpPr/>
              <p:nvPr/>
            </p:nvSpPr>
            <p:spPr>
              <a:xfrm>
                <a:off x="7855930" y="1577421"/>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4719" y="320015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16200000">
                <a:off x="6102658" y="1585150"/>
                <a:ext cx="3300416" cy="3333049"/>
              </a:xfrm>
              <a:prstGeom prst="arc">
                <a:avLst>
                  <a:gd name="adj1" fmla="val 16291345"/>
                  <a:gd name="adj2" fmla="val 232493"/>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6009317"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65461" y="3251672"/>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2484" y="1628936"/>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p:nvPr/>
            </p:nvSpPr>
            <p:spPr>
              <a:xfrm>
                <a:off x="2607733" y="1628935"/>
                <a:ext cx="3478607" cy="2959997"/>
              </a:xfrm>
              <a:prstGeom prst="arc">
                <a:avLst>
                  <a:gd name="adj1" fmla="val 15995871"/>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6073711"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44190" y="5820300"/>
              <a:ext cx="983071" cy="255158"/>
              <a:chOff x="3344190" y="5820300"/>
              <a:chExt cx="983071" cy="255158"/>
            </a:xfrm>
          </p:grpSpPr>
          <p:sp>
            <p:nvSpPr>
              <p:cNvPr id="16" name="Rectangle 15"/>
              <p:cNvSpPr/>
              <p:nvPr/>
            </p:nvSpPr>
            <p:spPr>
              <a:xfrm>
                <a:off x="3344190" y="5820300"/>
                <a:ext cx="458109" cy="255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69152" y="5852418"/>
                <a:ext cx="458109" cy="22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4165879" y="2362200"/>
            <a:ext cx="3657600" cy="89598"/>
            <a:chOff x="361950" y="3339402"/>
            <a:chExt cx="2743200" cy="89598"/>
          </a:xfrm>
        </p:grpSpPr>
        <p:cxnSp>
          <p:nvCxnSpPr>
            <p:cNvPr id="22" name="Straight Connector 21"/>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140200" y="3631851"/>
            <a:ext cx="3657600" cy="89598"/>
            <a:chOff x="361950" y="3339402"/>
            <a:chExt cx="2743200" cy="89598"/>
          </a:xfrm>
        </p:grpSpPr>
        <p:cxnSp>
          <p:nvCxnSpPr>
            <p:cNvPr id="26" name="Straight Connector 2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V="1">
            <a:off x="4165878" y="4701791"/>
            <a:ext cx="1733769" cy="76198"/>
            <a:chOff x="361950" y="3339402"/>
            <a:chExt cx="2743200" cy="89598"/>
          </a:xfrm>
        </p:grpSpPr>
        <p:cxnSp>
          <p:nvCxnSpPr>
            <p:cNvPr id="29" name="Straight Connector 28"/>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flipV="1">
            <a:off x="5899647" y="5254450"/>
            <a:ext cx="1879463" cy="79550"/>
            <a:chOff x="361950" y="3339402"/>
            <a:chExt cx="2743200" cy="89598"/>
          </a:xfrm>
        </p:grpSpPr>
        <p:cxnSp>
          <p:nvCxnSpPr>
            <p:cNvPr id="36" name="Straight Connector 3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362954" y="1470199"/>
            <a:ext cx="101321" cy="895350"/>
            <a:chOff x="4496009" y="1466850"/>
            <a:chExt cx="75991" cy="895350"/>
          </a:xfrm>
        </p:grpSpPr>
        <p:cxnSp>
          <p:nvCxnSpPr>
            <p:cNvPr id="43" name="Straight Connector 42"/>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299690" y="2456298"/>
            <a:ext cx="101321" cy="1175553"/>
            <a:chOff x="4496009" y="1466850"/>
            <a:chExt cx="75991" cy="895350"/>
          </a:xfrm>
        </p:grpSpPr>
        <p:cxnSp>
          <p:nvCxnSpPr>
            <p:cNvPr id="49" name="Straight Connector 48"/>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899649" y="3721450"/>
            <a:ext cx="101321" cy="1609199"/>
            <a:chOff x="4496009" y="1466850"/>
            <a:chExt cx="75991" cy="895350"/>
          </a:xfrm>
        </p:grpSpPr>
        <p:cxnSp>
          <p:nvCxnSpPr>
            <p:cNvPr id="52" name="Straight Connector 51"/>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16200000">
            <a:off x="5186635" y="1876370"/>
            <a:ext cx="457200" cy="83008"/>
            <a:chOff x="2247702" y="1895227"/>
            <a:chExt cx="3561348" cy="481263"/>
          </a:xfrm>
        </p:grpSpPr>
        <p:sp>
          <p:nvSpPr>
            <p:cNvPr id="60" name="Rectangle 5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60" idx="1"/>
              <a:endCxn id="6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47702" y="2198342"/>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805431" y="2384236"/>
            <a:ext cx="768483" cy="72817"/>
            <a:chOff x="2247702" y="1895227"/>
            <a:chExt cx="3561348" cy="481263"/>
          </a:xfrm>
        </p:grpSpPr>
        <p:sp>
          <p:nvSpPr>
            <p:cNvPr id="70" name="Rectangle 6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253603" y="5254451"/>
            <a:ext cx="1320311" cy="79551"/>
            <a:chOff x="2247702" y="1895227"/>
            <a:chExt cx="3561348" cy="481263"/>
          </a:xfrm>
        </p:grpSpPr>
        <p:sp>
          <p:nvSpPr>
            <p:cNvPr id="75" name="Rectangle 74"/>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stCxn id="75" idx="1"/>
              <a:endCxn id="75"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pic>
        <p:nvPicPr>
          <p:cNvPr id="54" name="Picture 13" descr="D:\presentation\Unti12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4292215"/>
            <a:ext cx="63923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p:cNvSpPr txBox="1"/>
          <p:nvPr/>
        </p:nvSpPr>
        <p:spPr>
          <a:xfrm>
            <a:off x="4383950" y="5103169"/>
            <a:ext cx="1260133" cy="276999"/>
          </a:xfrm>
          <a:prstGeom prst="rect">
            <a:avLst/>
          </a:prstGeom>
          <a:noFill/>
        </p:spPr>
        <p:txBody>
          <a:bodyPr wrap="square" rtlCol="0">
            <a:spAutoFit/>
          </a:bodyPr>
          <a:lstStyle/>
          <a:p>
            <a:r>
              <a:rPr lang="en-US" sz="1200" dirty="0" smtClean="0"/>
              <a:t>Car Porch</a:t>
            </a:r>
            <a:endParaRPr lang="en-US" sz="1200" dirty="0"/>
          </a:p>
        </p:txBody>
      </p:sp>
      <p:sp>
        <p:nvSpPr>
          <p:cNvPr id="57" name="TextBox 56"/>
          <p:cNvSpPr txBox="1"/>
          <p:nvPr/>
        </p:nvSpPr>
        <p:spPr>
          <a:xfrm>
            <a:off x="6454854" y="3044074"/>
            <a:ext cx="1260133" cy="276999"/>
          </a:xfrm>
          <a:prstGeom prst="rect">
            <a:avLst/>
          </a:prstGeom>
          <a:noFill/>
        </p:spPr>
        <p:txBody>
          <a:bodyPr wrap="square" rtlCol="0">
            <a:spAutoFit/>
          </a:bodyPr>
          <a:lstStyle/>
          <a:p>
            <a:r>
              <a:rPr lang="en-US" sz="1200" dirty="0" smtClean="0"/>
              <a:t>Kitchen</a:t>
            </a:r>
            <a:endParaRPr lang="en-US" sz="1200" dirty="0"/>
          </a:p>
        </p:txBody>
      </p:sp>
      <p:sp>
        <p:nvSpPr>
          <p:cNvPr id="58" name="TextBox 57"/>
          <p:cNvSpPr txBox="1"/>
          <p:nvPr/>
        </p:nvSpPr>
        <p:spPr>
          <a:xfrm>
            <a:off x="4531231" y="2859408"/>
            <a:ext cx="1260133" cy="276999"/>
          </a:xfrm>
          <a:prstGeom prst="rect">
            <a:avLst/>
          </a:prstGeom>
          <a:noFill/>
        </p:spPr>
        <p:txBody>
          <a:bodyPr wrap="square" rtlCol="0">
            <a:spAutoFit/>
          </a:bodyPr>
          <a:lstStyle/>
          <a:p>
            <a:r>
              <a:rPr lang="en-US" sz="1200" dirty="0" smtClean="0"/>
              <a:t>Bedroom</a:t>
            </a:r>
            <a:endParaRPr lang="en-US" sz="1200" dirty="0"/>
          </a:p>
        </p:txBody>
      </p:sp>
      <p:sp>
        <p:nvSpPr>
          <p:cNvPr id="64" name="TextBox 63"/>
          <p:cNvSpPr txBox="1"/>
          <p:nvPr/>
        </p:nvSpPr>
        <p:spPr>
          <a:xfrm>
            <a:off x="6222972" y="4230423"/>
            <a:ext cx="1260133" cy="276999"/>
          </a:xfrm>
          <a:prstGeom prst="rect">
            <a:avLst/>
          </a:prstGeom>
          <a:noFill/>
        </p:spPr>
        <p:txBody>
          <a:bodyPr wrap="square" rtlCol="0">
            <a:spAutoFit/>
          </a:bodyPr>
          <a:lstStyle/>
          <a:p>
            <a:r>
              <a:rPr lang="en-US" sz="1200" dirty="0" smtClean="0"/>
              <a:t>Drawing Room</a:t>
            </a:r>
            <a:endParaRPr lang="en-US" sz="1200" dirty="0"/>
          </a:p>
        </p:txBody>
      </p:sp>
      <p:sp>
        <p:nvSpPr>
          <p:cNvPr id="65" name="TextBox 64"/>
          <p:cNvSpPr txBox="1"/>
          <p:nvPr/>
        </p:nvSpPr>
        <p:spPr>
          <a:xfrm>
            <a:off x="4419934" y="3982352"/>
            <a:ext cx="1260133" cy="276999"/>
          </a:xfrm>
          <a:prstGeom prst="rect">
            <a:avLst/>
          </a:prstGeom>
          <a:noFill/>
        </p:spPr>
        <p:txBody>
          <a:bodyPr wrap="square" rtlCol="0">
            <a:spAutoFit/>
          </a:bodyPr>
          <a:lstStyle/>
          <a:p>
            <a:r>
              <a:rPr lang="en-US" sz="1200" dirty="0" smtClean="0"/>
              <a:t>Lounge</a:t>
            </a:r>
            <a:endParaRPr lang="en-US" sz="1200" dirty="0"/>
          </a:p>
        </p:txBody>
      </p:sp>
      <p:grpSp>
        <p:nvGrpSpPr>
          <p:cNvPr id="66" name="Group 65"/>
          <p:cNvGrpSpPr/>
          <p:nvPr/>
        </p:nvGrpSpPr>
        <p:grpSpPr>
          <a:xfrm rot="16200000">
            <a:off x="7354575" y="4395625"/>
            <a:ext cx="1149972" cy="203101"/>
            <a:chOff x="2247702" y="1895227"/>
            <a:chExt cx="3561348" cy="481263"/>
          </a:xfrm>
        </p:grpSpPr>
        <p:sp>
          <p:nvSpPr>
            <p:cNvPr id="67" name="Rectangle 66"/>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 name="Straight Connector 67"/>
            <p:cNvCxnSpPr>
              <a:stCxn id="67" idx="1"/>
              <a:endCxn id="67"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247702" y="2198342"/>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sp>
        <p:nvSpPr>
          <p:cNvPr id="81"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PLACING WINDOWS IN APPROPRIATE LOCATIONS</a:t>
            </a:r>
            <a:endParaRPr lang="en-US" altLang="en-US" sz="3000" b="1" dirty="0"/>
          </a:p>
        </p:txBody>
      </p:sp>
      <p:sp>
        <p:nvSpPr>
          <p:cNvPr id="82" name="Rectangle 81"/>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rPr>
              <a:t>STEP-4</a:t>
            </a:r>
            <a:endParaRPr lang="en-US" altLang="en-US" dirty="0">
              <a:solidFill>
                <a:srgbClr val="FF0000"/>
              </a:solidFill>
            </a:endParaRPr>
          </a:p>
        </p:txBody>
      </p:sp>
      <p:sp>
        <p:nvSpPr>
          <p:cNvPr id="83" name="TextBox 82"/>
          <p:cNvSpPr txBox="1"/>
          <p:nvPr/>
        </p:nvSpPr>
        <p:spPr>
          <a:xfrm>
            <a:off x="4165879" y="1689274"/>
            <a:ext cx="1260133" cy="276999"/>
          </a:xfrm>
          <a:prstGeom prst="rect">
            <a:avLst/>
          </a:prstGeom>
          <a:noFill/>
        </p:spPr>
        <p:txBody>
          <a:bodyPr wrap="square" rtlCol="0">
            <a:spAutoFit/>
          </a:bodyPr>
          <a:lstStyle/>
          <a:p>
            <a:r>
              <a:rPr lang="en-US" sz="1200" dirty="0" smtClean="0"/>
              <a:t>Bath Room</a:t>
            </a:r>
            <a:endParaRPr lang="en-US" sz="1200" dirty="0"/>
          </a:p>
        </p:txBody>
      </p:sp>
    </p:spTree>
    <p:extLst>
      <p:ext uri="{BB962C8B-B14F-4D97-AF65-F5344CB8AC3E}">
        <p14:creationId xmlns:p14="http://schemas.microsoft.com/office/powerpoint/2010/main" val="45401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1750"/>
                                        <p:tgtEl>
                                          <p:spTgt spid="42"/>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175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175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175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175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fade">
                                      <p:cBhvr>
                                        <p:cTn id="34" dur="1000"/>
                                        <p:tgtEl>
                                          <p:spTgt spid="69"/>
                                        </p:tgtEl>
                                      </p:cBhvr>
                                    </p:animEffect>
                                    <p:anim calcmode="lin" valueType="num">
                                      <p:cBhvr>
                                        <p:cTn id="35" dur="1000" fill="hold"/>
                                        <p:tgtEl>
                                          <p:spTgt spid="69"/>
                                        </p:tgtEl>
                                        <p:attrNameLst>
                                          <p:attrName>ppt_x</p:attrName>
                                        </p:attrNameLst>
                                      </p:cBhvr>
                                      <p:tavLst>
                                        <p:tav tm="0">
                                          <p:val>
                                            <p:strVal val="#ppt_x"/>
                                          </p:val>
                                        </p:tav>
                                        <p:tav tm="100000">
                                          <p:val>
                                            <p:strVal val="#ppt_x"/>
                                          </p:val>
                                        </p:tav>
                                      </p:tavLst>
                                    </p:anim>
                                    <p:anim calcmode="lin" valueType="num">
                                      <p:cBhvr>
                                        <p:cTn id="36" dur="1000" fill="hold"/>
                                        <p:tgtEl>
                                          <p:spTgt spid="6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1000"/>
                                        <p:tgtEl>
                                          <p:spTgt spid="66"/>
                                        </p:tgtEl>
                                      </p:cBhvr>
                                    </p:animEffect>
                                    <p:anim calcmode="lin" valueType="num">
                                      <p:cBhvr>
                                        <p:cTn id="40" dur="1000" fill="hold"/>
                                        <p:tgtEl>
                                          <p:spTgt spid="66"/>
                                        </p:tgtEl>
                                        <p:attrNameLst>
                                          <p:attrName>ppt_x</p:attrName>
                                        </p:attrNameLst>
                                      </p:cBhvr>
                                      <p:tavLst>
                                        <p:tav tm="0">
                                          <p:val>
                                            <p:strVal val="#ppt_x"/>
                                          </p:val>
                                        </p:tav>
                                        <p:tav tm="100000">
                                          <p:val>
                                            <p:strVal val="#ppt_x"/>
                                          </p:val>
                                        </p:tav>
                                      </p:tavLst>
                                    </p:anim>
                                    <p:anim calcmode="lin" valueType="num">
                                      <p:cBhvr>
                                        <p:cTn id="41" dur="1000" fill="hold"/>
                                        <p:tgtEl>
                                          <p:spTgt spid="66"/>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74"/>
                                        </p:tgtEl>
                                        <p:attrNameLst>
                                          <p:attrName>style.visibility</p:attrName>
                                        </p:attrNameLst>
                                      </p:cBhvr>
                                      <p:to>
                                        <p:strVal val="visible"/>
                                      </p:to>
                                    </p:set>
                                    <p:animEffect transition="in" filter="fade">
                                      <p:cBhvr>
                                        <p:cTn id="44" dur="1000"/>
                                        <p:tgtEl>
                                          <p:spTgt spid="74"/>
                                        </p:tgtEl>
                                      </p:cBhvr>
                                    </p:animEffect>
                                    <p:anim calcmode="lin" valueType="num">
                                      <p:cBhvr>
                                        <p:cTn id="45" dur="1000" fill="hold"/>
                                        <p:tgtEl>
                                          <p:spTgt spid="74"/>
                                        </p:tgtEl>
                                        <p:attrNameLst>
                                          <p:attrName>ppt_x</p:attrName>
                                        </p:attrNameLst>
                                      </p:cBhvr>
                                      <p:tavLst>
                                        <p:tav tm="0">
                                          <p:val>
                                            <p:strVal val="#ppt_x"/>
                                          </p:val>
                                        </p:tav>
                                        <p:tav tm="100000">
                                          <p:val>
                                            <p:strVal val="#ppt_x"/>
                                          </p:val>
                                        </p:tav>
                                      </p:tavLst>
                                    </p:anim>
                                    <p:anim calcmode="lin" valueType="num">
                                      <p:cBhvr>
                                        <p:cTn id="46" dur="1000" fill="hold"/>
                                        <p:tgtEl>
                                          <p:spTgt spid="74"/>
                                        </p:tgtEl>
                                        <p:attrNameLst>
                                          <p:attrName>ppt_y</p:attrName>
                                        </p:attrNameLst>
                                      </p:cBhvr>
                                      <p:tavLst>
                                        <p:tav tm="0">
                                          <p:val>
                                            <p:strVal val="#ppt_y+.1"/>
                                          </p:val>
                                        </p:tav>
                                        <p:tav tm="100000">
                                          <p:val>
                                            <p:strVal val="#ppt_y"/>
                                          </p:val>
                                        </p:tav>
                                      </p:tavLst>
                                    </p:anim>
                                  </p:childTnLst>
                                </p:cTn>
                              </p:par>
                              <p:par>
                                <p:cTn id="47" presetID="16" presetClass="entr" presetSubtype="21"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175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arn(inVertical)">
                                      <p:cBhvr>
                                        <p:cTn id="52" dur="175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1000"/>
                                        <p:tgtEl>
                                          <p:spTgt spid="58"/>
                                        </p:tgtEl>
                                      </p:cBhvr>
                                    </p:animEffect>
                                    <p:anim calcmode="lin" valueType="num">
                                      <p:cBhvr>
                                        <p:cTn id="63" dur="1000" fill="hold"/>
                                        <p:tgtEl>
                                          <p:spTgt spid="58"/>
                                        </p:tgtEl>
                                        <p:attrNameLst>
                                          <p:attrName>ppt_x</p:attrName>
                                        </p:attrNameLst>
                                      </p:cBhvr>
                                      <p:tavLst>
                                        <p:tav tm="0">
                                          <p:val>
                                            <p:strVal val="#ppt_x"/>
                                          </p:val>
                                        </p:tav>
                                        <p:tav tm="100000">
                                          <p:val>
                                            <p:strVal val="#ppt_x"/>
                                          </p:val>
                                        </p:tav>
                                      </p:tavLst>
                                    </p:anim>
                                    <p:anim calcmode="lin" valueType="num">
                                      <p:cBhvr>
                                        <p:cTn id="64" dur="1000" fill="hold"/>
                                        <p:tgtEl>
                                          <p:spTgt spid="5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1000"/>
                                        <p:tgtEl>
                                          <p:spTgt spid="57"/>
                                        </p:tgtEl>
                                      </p:cBhvr>
                                    </p:animEffect>
                                    <p:anim calcmode="lin" valueType="num">
                                      <p:cBhvr>
                                        <p:cTn id="68" dur="1000" fill="hold"/>
                                        <p:tgtEl>
                                          <p:spTgt spid="57"/>
                                        </p:tgtEl>
                                        <p:attrNameLst>
                                          <p:attrName>ppt_x</p:attrName>
                                        </p:attrNameLst>
                                      </p:cBhvr>
                                      <p:tavLst>
                                        <p:tav tm="0">
                                          <p:val>
                                            <p:strVal val="#ppt_x"/>
                                          </p:val>
                                        </p:tav>
                                        <p:tav tm="100000">
                                          <p:val>
                                            <p:strVal val="#ppt_x"/>
                                          </p:val>
                                        </p:tav>
                                      </p:tavLst>
                                    </p:anim>
                                    <p:anim calcmode="lin" valueType="num">
                                      <p:cBhvr>
                                        <p:cTn id="69" dur="1000" fill="hold"/>
                                        <p:tgtEl>
                                          <p:spTgt spid="5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1000"/>
                                        <p:tgtEl>
                                          <p:spTgt spid="64"/>
                                        </p:tgtEl>
                                      </p:cBhvr>
                                    </p:animEffect>
                                    <p:anim calcmode="lin" valueType="num">
                                      <p:cBhvr>
                                        <p:cTn id="73" dur="1000" fill="hold"/>
                                        <p:tgtEl>
                                          <p:spTgt spid="64"/>
                                        </p:tgtEl>
                                        <p:attrNameLst>
                                          <p:attrName>ppt_x</p:attrName>
                                        </p:attrNameLst>
                                      </p:cBhvr>
                                      <p:tavLst>
                                        <p:tav tm="0">
                                          <p:val>
                                            <p:strVal val="#ppt_x"/>
                                          </p:val>
                                        </p:tav>
                                        <p:tav tm="100000">
                                          <p:val>
                                            <p:strVal val="#ppt_x"/>
                                          </p:val>
                                        </p:tav>
                                      </p:tavLst>
                                    </p:anim>
                                    <p:anim calcmode="lin" valueType="num">
                                      <p:cBhvr>
                                        <p:cTn id="74" dur="1000" fill="hold"/>
                                        <p:tgtEl>
                                          <p:spTgt spid="6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500"/>
                            </p:stCondLst>
                            <p:childTnLst>
                              <p:par>
                                <p:cTn id="85" presetID="35" presetClass="emph" presetSubtype="0" repeatCount="indefinite" fill="hold" nodeType="afterEffect">
                                  <p:stCondLst>
                                    <p:cond delay="0"/>
                                  </p:stCondLst>
                                  <p:childTnLst>
                                    <p:anim calcmode="discrete" valueType="str">
                                      <p:cBhvr>
                                        <p:cTn id="86" dur="500" fill="hold"/>
                                        <p:tgtEl>
                                          <p:spTgt spid="54"/>
                                        </p:tgtEl>
                                        <p:attrNameLst>
                                          <p:attrName>style.visibility</p:attrName>
                                        </p:attrNameLst>
                                      </p:cBhvr>
                                      <p:tavLst>
                                        <p:tav tm="0">
                                          <p:val>
                                            <p:strVal val="hidden"/>
                                          </p:val>
                                        </p:tav>
                                        <p:tav tm="50000">
                                          <p:val>
                                            <p:strVal val="visible"/>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83"/>
                                        </p:tgtEl>
                                        <p:attrNameLst>
                                          <p:attrName>style.visibility</p:attrName>
                                        </p:attrNameLst>
                                      </p:cBhvr>
                                      <p:to>
                                        <p:strVal val="visible"/>
                                      </p:to>
                                    </p:set>
                                    <p:animEffect transition="in" filter="fade">
                                      <p:cBhvr>
                                        <p:cTn id="91" dur="1000"/>
                                        <p:tgtEl>
                                          <p:spTgt spid="83"/>
                                        </p:tgtEl>
                                      </p:cBhvr>
                                    </p:animEffect>
                                    <p:anim calcmode="lin" valueType="num">
                                      <p:cBhvr>
                                        <p:cTn id="92" dur="1000" fill="hold"/>
                                        <p:tgtEl>
                                          <p:spTgt spid="83"/>
                                        </p:tgtEl>
                                        <p:attrNameLst>
                                          <p:attrName>ppt_x</p:attrName>
                                        </p:attrNameLst>
                                      </p:cBhvr>
                                      <p:tavLst>
                                        <p:tav tm="0">
                                          <p:val>
                                            <p:strVal val="#ppt_x"/>
                                          </p:val>
                                        </p:tav>
                                        <p:tav tm="100000">
                                          <p:val>
                                            <p:strVal val="#ppt_x"/>
                                          </p:val>
                                        </p:tav>
                                      </p:tavLst>
                                    </p:anim>
                                    <p:anim calcmode="lin" valueType="num">
                                      <p:cBhvr>
                                        <p:cTn id="93"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64" grpId="0"/>
      <p:bldP spid="65" grpId="0"/>
      <p:bldP spid="8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810352" y="1295400"/>
            <a:ext cx="4216049" cy="5083744"/>
            <a:chOff x="2857763" y="1295400"/>
            <a:chExt cx="3162037" cy="5083744"/>
          </a:xfrm>
        </p:grpSpPr>
        <p:sp>
          <p:nvSpPr>
            <p:cNvPr id="2" name="Rectangle 1"/>
            <p:cNvSpPr/>
            <p:nvPr/>
          </p:nvSpPr>
          <p:spPr>
            <a:xfrm rot="5400000">
              <a:off x="2095500" y="2133600"/>
              <a:ext cx="4762500" cy="3086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5400000">
              <a:off x="2266950" y="2305050"/>
              <a:ext cx="4419600" cy="2743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flipV="1">
              <a:off x="2857763" y="5410200"/>
              <a:ext cx="1905000" cy="968944"/>
              <a:chOff x="2607733" y="1577421"/>
              <a:chExt cx="6811657" cy="3324462"/>
            </a:xfrm>
          </p:grpSpPr>
          <p:sp>
            <p:nvSpPr>
              <p:cNvPr id="7" name="Rectangle 6"/>
              <p:cNvSpPr/>
              <p:nvPr/>
            </p:nvSpPr>
            <p:spPr>
              <a:xfrm>
                <a:off x="7855930" y="1577421"/>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4719" y="320015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16200000">
                <a:off x="6102658" y="1585150"/>
                <a:ext cx="3300416" cy="3333049"/>
              </a:xfrm>
              <a:prstGeom prst="arc">
                <a:avLst>
                  <a:gd name="adj1" fmla="val 16291345"/>
                  <a:gd name="adj2" fmla="val 232493"/>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6009317"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65461" y="3251672"/>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2484" y="1628936"/>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p:nvPr/>
            </p:nvSpPr>
            <p:spPr>
              <a:xfrm>
                <a:off x="2607733" y="1628935"/>
                <a:ext cx="3478607" cy="2959997"/>
              </a:xfrm>
              <a:prstGeom prst="arc">
                <a:avLst>
                  <a:gd name="adj1" fmla="val 15995871"/>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6073711"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44190" y="5820300"/>
              <a:ext cx="983071" cy="255158"/>
              <a:chOff x="3344190" y="5820300"/>
              <a:chExt cx="983071" cy="255158"/>
            </a:xfrm>
          </p:grpSpPr>
          <p:sp>
            <p:nvSpPr>
              <p:cNvPr id="16" name="Rectangle 15"/>
              <p:cNvSpPr/>
              <p:nvPr/>
            </p:nvSpPr>
            <p:spPr>
              <a:xfrm>
                <a:off x="3344190" y="5820300"/>
                <a:ext cx="458109" cy="255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69152" y="5852418"/>
                <a:ext cx="458109" cy="22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4165879" y="2362200"/>
            <a:ext cx="3657600" cy="89598"/>
            <a:chOff x="361950" y="3339402"/>
            <a:chExt cx="2743200" cy="89598"/>
          </a:xfrm>
        </p:grpSpPr>
        <p:cxnSp>
          <p:nvCxnSpPr>
            <p:cNvPr id="22" name="Straight Connector 21"/>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140200" y="3631851"/>
            <a:ext cx="3657600" cy="89598"/>
            <a:chOff x="361950" y="3339402"/>
            <a:chExt cx="2743200" cy="89598"/>
          </a:xfrm>
        </p:grpSpPr>
        <p:cxnSp>
          <p:nvCxnSpPr>
            <p:cNvPr id="26" name="Straight Connector 2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V="1">
            <a:off x="4165878" y="4701791"/>
            <a:ext cx="1733769" cy="76198"/>
            <a:chOff x="361950" y="3339402"/>
            <a:chExt cx="2743200" cy="89598"/>
          </a:xfrm>
        </p:grpSpPr>
        <p:cxnSp>
          <p:nvCxnSpPr>
            <p:cNvPr id="29" name="Straight Connector 28"/>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flipV="1">
            <a:off x="5899647" y="5254450"/>
            <a:ext cx="1879463" cy="79550"/>
            <a:chOff x="361950" y="3339402"/>
            <a:chExt cx="2743200" cy="89598"/>
          </a:xfrm>
        </p:grpSpPr>
        <p:cxnSp>
          <p:nvCxnSpPr>
            <p:cNvPr id="36" name="Straight Connector 3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362954" y="1470199"/>
            <a:ext cx="101321" cy="895350"/>
            <a:chOff x="4496009" y="1466850"/>
            <a:chExt cx="75991" cy="895350"/>
          </a:xfrm>
        </p:grpSpPr>
        <p:cxnSp>
          <p:nvCxnSpPr>
            <p:cNvPr id="43" name="Straight Connector 42"/>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299690" y="2456298"/>
            <a:ext cx="101321" cy="1175553"/>
            <a:chOff x="4496009" y="1466850"/>
            <a:chExt cx="75991" cy="895350"/>
          </a:xfrm>
        </p:grpSpPr>
        <p:cxnSp>
          <p:nvCxnSpPr>
            <p:cNvPr id="49" name="Straight Connector 48"/>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899649" y="3721450"/>
            <a:ext cx="101321" cy="1609199"/>
            <a:chOff x="4496009" y="1466850"/>
            <a:chExt cx="75991" cy="895350"/>
          </a:xfrm>
        </p:grpSpPr>
        <p:cxnSp>
          <p:nvCxnSpPr>
            <p:cNvPr id="52" name="Straight Connector 51"/>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16200000">
            <a:off x="5186635" y="1876370"/>
            <a:ext cx="457200" cy="83008"/>
            <a:chOff x="2247702" y="1895227"/>
            <a:chExt cx="3561348" cy="481263"/>
          </a:xfrm>
        </p:grpSpPr>
        <p:sp>
          <p:nvSpPr>
            <p:cNvPr id="60" name="Rectangle 5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60" idx="1"/>
              <a:endCxn id="6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47702" y="2198342"/>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851517" y="2374782"/>
            <a:ext cx="768483" cy="72817"/>
            <a:chOff x="2247702" y="1895227"/>
            <a:chExt cx="3561348" cy="481263"/>
          </a:xfrm>
        </p:grpSpPr>
        <p:sp>
          <p:nvSpPr>
            <p:cNvPr id="70" name="Rectangle 6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253603" y="5254451"/>
            <a:ext cx="1320311" cy="79551"/>
            <a:chOff x="2247702" y="1895227"/>
            <a:chExt cx="3561348" cy="481263"/>
          </a:xfrm>
        </p:grpSpPr>
        <p:sp>
          <p:nvSpPr>
            <p:cNvPr id="75" name="Rectangle 74"/>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stCxn id="75" idx="1"/>
              <a:endCxn id="75"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pic>
        <p:nvPicPr>
          <p:cNvPr id="79" name="Picture 12" descr="D:\presentation\Unti123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4901" y="3890964"/>
            <a:ext cx="9271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 name="TextBox 80"/>
          <p:cNvSpPr txBox="1"/>
          <p:nvPr/>
        </p:nvSpPr>
        <p:spPr>
          <a:xfrm>
            <a:off x="4383950" y="5103169"/>
            <a:ext cx="1260133" cy="276999"/>
          </a:xfrm>
          <a:prstGeom prst="rect">
            <a:avLst/>
          </a:prstGeom>
          <a:noFill/>
        </p:spPr>
        <p:txBody>
          <a:bodyPr wrap="square" rtlCol="0">
            <a:spAutoFit/>
          </a:bodyPr>
          <a:lstStyle/>
          <a:p>
            <a:r>
              <a:rPr lang="en-US" sz="1200" dirty="0" smtClean="0"/>
              <a:t>Car Porch</a:t>
            </a:r>
            <a:endParaRPr lang="en-US" sz="1200" dirty="0"/>
          </a:p>
        </p:txBody>
      </p:sp>
      <p:sp>
        <p:nvSpPr>
          <p:cNvPr id="82" name="TextBox 81"/>
          <p:cNvSpPr txBox="1"/>
          <p:nvPr/>
        </p:nvSpPr>
        <p:spPr>
          <a:xfrm>
            <a:off x="6535950" y="2905574"/>
            <a:ext cx="1260133" cy="276999"/>
          </a:xfrm>
          <a:prstGeom prst="rect">
            <a:avLst/>
          </a:prstGeom>
          <a:noFill/>
        </p:spPr>
        <p:txBody>
          <a:bodyPr wrap="square" rtlCol="0">
            <a:spAutoFit/>
          </a:bodyPr>
          <a:lstStyle/>
          <a:p>
            <a:r>
              <a:rPr lang="en-US" sz="1200" dirty="0" smtClean="0"/>
              <a:t>Kitchen</a:t>
            </a:r>
            <a:endParaRPr lang="en-US" sz="1200" dirty="0"/>
          </a:p>
        </p:txBody>
      </p:sp>
      <p:sp>
        <p:nvSpPr>
          <p:cNvPr id="83" name="TextBox 82"/>
          <p:cNvSpPr txBox="1"/>
          <p:nvPr/>
        </p:nvSpPr>
        <p:spPr>
          <a:xfrm>
            <a:off x="4531231" y="2859408"/>
            <a:ext cx="1260133" cy="276999"/>
          </a:xfrm>
          <a:prstGeom prst="rect">
            <a:avLst/>
          </a:prstGeom>
          <a:noFill/>
        </p:spPr>
        <p:txBody>
          <a:bodyPr wrap="square" rtlCol="0">
            <a:spAutoFit/>
          </a:bodyPr>
          <a:lstStyle/>
          <a:p>
            <a:r>
              <a:rPr lang="en-US" sz="1200" dirty="0" smtClean="0"/>
              <a:t>Bedroom</a:t>
            </a:r>
            <a:endParaRPr lang="en-US" sz="1200" dirty="0"/>
          </a:p>
        </p:txBody>
      </p:sp>
      <p:sp>
        <p:nvSpPr>
          <p:cNvPr id="84" name="TextBox 83"/>
          <p:cNvSpPr txBox="1"/>
          <p:nvPr/>
        </p:nvSpPr>
        <p:spPr>
          <a:xfrm>
            <a:off x="6222972" y="4230423"/>
            <a:ext cx="1260133" cy="276999"/>
          </a:xfrm>
          <a:prstGeom prst="rect">
            <a:avLst/>
          </a:prstGeom>
          <a:noFill/>
        </p:spPr>
        <p:txBody>
          <a:bodyPr wrap="square" rtlCol="0">
            <a:spAutoFit/>
          </a:bodyPr>
          <a:lstStyle/>
          <a:p>
            <a:r>
              <a:rPr lang="en-US" sz="1200" dirty="0" smtClean="0"/>
              <a:t>Drawing Room</a:t>
            </a:r>
            <a:endParaRPr lang="en-US" sz="1200" dirty="0"/>
          </a:p>
        </p:txBody>
      </p:sp>
      <p:sp>
        <p:nvSpPr>
          <p:cNvPr id="85" name="TextBox 84"/>
          <p:cNvSpPr txBox="1"/>
          <p:nvPr/>
        </p:nvSpPr>
        <p:spPr>
          <a:xfrm>
            <a:off x="4419934" y="3982352"/>
            <a:ext cx="1260133" cy="276999"/>
          </a:xfrm>
          <a:prstGeom prst="rect">
            <a:avLst/>
          </a:prstGeom>
          <a:noFill/>
        </p:spPr>
        <p:txBody>
          <a:bodyPr wrap="square" rtlCol="0">
            <a:spAutoFit/>
          </a:bodyPr>
          <a:lstStyle/>
          <a:p>
            <a:r>
              <a:rPr lang="en-US" sz="1200" dirty="0" smtClean="0"/>
              <a:t>Lounge</a:t>
            </a:r>
            <a:endParaRPr lang="en-US" sz="1200" dirty="0"/>
          </a:p>
        </p:txBody>
      </p:sp>
      <p:sp>
        <p:nvSpPr>
          <p:cNvPr id="64"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PLACING WINDOWS IN APPROPRIATE LOCATIONS</a:t>
            </a:r>
            <a:endParaRPr lang="en-US" altLang="en-US" sz="3000" b="1" dirty="0"/>
          </a:p>
        </p:txBody>
      </p:sp>
      <p:sp>
        <p:nvSpPr>
          <p:cNvPr id="65" name="Rectangle 64"/>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rPr>
              <a:t>STEP-4</a:t>
            </a:r>
            <a:endParaRPr lang="en-US" altLang="en-US" dirty="0">
              <a:solidFill>
                <a:srgbClr val="FF0000"/>
              </a:solidFill>
            </a:endParaRPr>
          </a:p>
        </p:txBody>
      </p:sp>
      <p:sp>
        <p:nvSpPr>
          <p:cNvPr id="66" name="TextBox 65"/>
          <p:cNvSpPr txBox="1"/>
          <p:nvPr/>
        </p:nvSpPr>
        <p:spPr>
          <a:xfrm>
            <a:off x="4165879" y="1689274"/>
            <a:ext cx="1260133" cy="276999"/>
          </a:xfrm>
          <a:prstGeom prst="rect">
            <a:avLst/>
          </a:prstGeom>
          <a:noFill/>
        </p:spPr>
        <p:txBody>
          <a:bodyPr wrap="square" rtlCol="0">
            <a:spAutoFit/>
          </a:bodyPr>
          <a:lstStyle/>
          <a:p>
            <a:r>
              <a:rPr lang="en-US" sz="1200" dirty="0" smtClean="0"/>
              <a:t>Bath Room</a:t>
            </a:r>
            <a:endParaRPr lang="en-US" sz="1200" dirty="0"/>
          </a:p>
        </p:txBody>
      </p:sp>
    </p:spTree>
    <p:extLst>
      <p:ext uri="{BB962C8B-B14F-4D97-AF65-F5344CB8AC3E}">
        <p14:creationId xmlns:p14="http://schemas.microsoft.com/office/powerpoint/2010/main" val="35979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1750"/>
                                        <p:tgtEl>
                                          <p:spTgt spid="42"/>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175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175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175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1750"/>
                                        <p:tgtEl>
                                          <p:spTgt spid="28"/>
                                        </p:tgtEl>
                                      </p:cBhvr>
                                    </p:animEffect>
                                  </p:childTnLst>
                                </p:cTn>
                              </p:par>
                              <p:par>
                                <p:cTn id="25" presetID="16" presetClass="entr" presetSubtype="21"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arn(inVertical)">
                                      <p:cBhvr>
                                        <p:cTn id="27" dur="175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1000"/>
                                        <p:tgtEl>
                                          <p:spTgt spid="85"/>
                                        </p:tgtEl>
                                      </p:cBhvr>
                                    </p:animEffect>
                                    <p:anim calcmode="lin" valueType="num">
                                      <p:cBhvr>
                                        <p:cTn id="33" dur="1000" fill="hold"/>
                                        <p:tgtEl>
                                          <p:spTgt spid="85"/>
                                        </p:tgtEl>
                                        <p:attrNameLst>
                                          <p:attrName>ppt_x</p:attrName>
                                        </p:attrNameLst>
                                      </p:cBhvr>
                                      <p:tavLst>
                                        <p:tav tm="0">
                                          <p:val>
                                            <p:strVal val="#ppt_x"/>
                                          </p:val>
                                        </p:tav>
                                        <p:tav tm="100000">
                                          <p:val>
                                            <p:strVal val="#ppt_x"/>
                                          </p:val>
                                        </p:tav>
                                      </p:tavLst>
                                    </p:anim>
                                    <p:anim calcmode="lin" valueType="num">
                                      <p:cBhvr>
                                        <p:cTn id="34" dur="1000" fill="hold"/>
                                        <p:tgtEl>
                                          <p:spTgt spid="8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fade">
                                      <p:cBhvr>
                                        <p:cTn id="37" dur="1000"/>
                                        <p:tgtEl>
                                          <p:spTgt spid="82"/>
                                        </p:tgtEl>
                                      </p:cBhvr>
                                    </p:animEffect>
                                    <p:anim calcmode="lin" valueType="num">
                                      <p:cBhvr>
                                        <p:cTn id="38" dur="1000" fill="hold"/>
                                        <p:tgtEl>
                                          <p:spTgt spid="82"/>
                                        </p:tgtEl>
                                        <p:attrNameLst>
                                          <p:attrName>ppt_x</p:attrName>
                                        </p:attrNameLst>
                                      </p:cBhvr>
                                      <p:tavLst>
                                        <p:tav tm="0">
                                          <p:val>
                                            <p:strVal val="#ppt_x"/>
                                          </p:val>
                                        </p:tav>
                                        <p:tav tm="100000">
                                          <p:val>
                                            <p:strVal val="#ppt_x"/>
                                          </p:val>
                                        </p:tav>
                                      </p:tavLst>
                                    </p:anim>
                                    <p:anim calcmode="lin" valueType="num">
                                      <p:cBhvr>
                                        <p:cTn id="39" dur="1000" fill="hold"/>
                                        <p:tgtEl>
                                          <p:spTgt spid="8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1000"/>
                                        <p:tgtEl>
                                          <p:spTgt spid="84"/>
                                        </p:tgtEl>
                                      </p:cBhvr>
                                    </p:animEffect>
                                    <p:anim calcmode="lin" valueType="num">
                                      <p:cBhvr>
                                        <p:cTn id="43" dur="1000" fill="hold"/>
                                        <p:tgtEl>
                                          <p:spTgt spid="84"/>
                                        </p:tgtEl>
                                        <p:attrNameLst>
                                          <p:attrName>ppt_x</p:attrName>
                                        </p:attrNameLst>
                                      </p:cBhvr>
                                      <p:tavLst>
                                        <p:tav tm="0">
                                          <p:val>
                                            <p:strVal val="#ppt_x"/>
                                          </p:val>
                                        </p:tav>
                                        <p:tav tm="100000">
                                          <p:val>
                                            <p:strVal val="#ppt_x"/>
                                          </p:val>
                                        </p:tav>
                                      </p:tavLst>
                                    </p:anim>
                                    <p:anim calcmode="lin" valueType="num">
                                      <p:cBhvr>
                                        <p:cTn id="44" dur="1000" fill="hold"/>
                                        <p:tgtEl>
                                          <p:spTgt spid="8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fade">
                                      <p:cBhvr>
                                        <p:cTn id="47" dur="1000"/>
                                        <p:tgtEl>
                                          <p:spTgt spid="81"/>
                                        </p:tgtEl>
                                      </p:cBhvr>
                                    </p:animEffect>
                                    <p:anim calcmode="lin" valueType="num">
                                      <p:cBhvr>
                                        <p:cTn id="48" dur="1000" fill="hold"/>
                                        <p:tgtEl>
                                          <p:spTgt spid="81"/>
                                        </p:tgtEl>
                                        <p:attrNameLst>
                                          <p:attrName>ppt_x</p:attrName>
                                        </p:attrNameLst>
                                      </p:cBhvr>
                                      <p:tavLst>
                                        <p:tav tm="0">
                                          <p:val>
                                            <p:strVal val="#ppt_x"/>
                                          </p:val>
                                        </p:tav>
                                        <p:tav tm="100000">
                                          <p:val>
                                            <p:strVal val="#ppt_x"/>
                                          </p:val>
                                        </p:tav>
                                      </p:tavLst>
                                    </p:anim>
                                    <p:anim calcmode="lin" valueType="num">
                                      <p:cBhvr>
                                        <p:cTn id="49" dur="1000" fill="hold"/>
                                        <p:tgtEl>
                                          <p:spTgt spid="8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1000"/>
                                        <p:tgtEl>
                                          <p:spTgt spid="83"/>
                                        </p:tgtEl>
                                      </p:cBhvr>
                                    </p:animEffect>
                                    <p:anim calcmode="lin" valueType="num">
                                      <p:cBhvr>
                                        <p:cTn id="53" dur="1000" fill="hold"/>
                                        <p:tgtEl>
                                          <p:spTgt spid="83"/>
                                        </p:tgtEl>
                                        <p:attrNameLst>
                                          <p:attrName>ppt_x</p:attrName>
                                        </p:attrNameLst>
                                      </p:cBhvr>
                                      <p:tavLst>
                                        <p:tav tm="0">
                                          <p:val>
                                            <p:strVal val="#ppt_x"/>
                                          </p:val>
                                        </p:tav>
                                        <p:tav tm="100000">
                                          <p:val>
                                            <p:strVal val="#ppt_x"/>
                                          </p:val>
                                        </p:tav>
                                      </p:tavLst>
                                    </p:anim>
                                    <p:anim calcmode="lin" valueType="num">
                                      <p:cBhvr>
                                        <p:cTn id="54" dur="1000" fill="hold"/>
                                        <p:tgtEl>
                                          <p:spTgt spid="83"/>
                                        </p:tgtEl>
                                        <p:attrNameLst>
                                          <p:attrName>ppt_y</p:attrName>
                                        </p:attrNameLst>
                                      </p:cBhvr>
                                      <p:tavLst>
                                        <p:tav tm="0">
                                          <p:val>
                                            <p:strVal val="#ppt_y+.1"/>
                                          </p:val>
                                        </p:tav>
                                        <p:tav tm="100000">
                                          <p:val>
                                            <p:strVal val="#ppt_y"/>
                                          </p:val>
                                        </p:tav>
                                      </p:tavLst>
                                    </p:anim>
                                  </p:childTnLst>
                                </p:cTn>
                              </p:par>
                              <p:par>
                                <p:cTn id="55" presetID="16" presetClass="entr" presetSubtype="21"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barn(inVertical)">
                                      <p:cBhvr>
                                        <p:cTn id="57" dur="175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1000"/>
                                        <p:tgtEl>
                                          <p:spTgt spid="74"/>
                                        </p:tgtEl>
                                      </p:cBhvr>
                                    </p:animEffect>
                                    <p:anim calcmode="lin" valueType="num">
                                      <p:cBhvr>
                                        <p:cTn id="73" dur="1000" fill="hold"/>
                                        <p:tgtEl>
                                          <p:spTgt spid="74"/>
                                        </p:tgtEl>
                                        <p:attrNameLst>
                                          <p:attrName>ppt_x</p:attrName>
                                        </p:attrNameLst>
                                      </p:cBhvr>
                                      <p:tavLst>
                                        <p:tav tm="0">
                                          <p:val>
                                            <p:strVal val="#ppt_x"/>
                                          </p:val>
                                        </p:tav>
                                        <p:tav tm="100000">
                                          <p:val>
                                            <p:strVal val="#ppt_x"/>
                                          </p:val>
                                        </p:tav>
                                      </p:tavLst>
                                    </p:anim>
                                    <p:anim calcmode="lin" valueType="num">
                                      <p:cBhvr>
                                        <p:cTn id="74" dur="1000" fill="hold"/>
                                        <p:tgtEl>
                                          <p:spTgt spid="74"/>
                                        </p:tgtEl>
                                        <p:attrNameLst>
                                          <p:attrName>ppt_y</p:attrName>
                                        </p:attrNameLst>
                                      </p:cBhvr>
                                      <p:tavLst>
                                        <p:tav tm="0">
                                          <p:val>
                                            <p:strVal val="#ppt_y+.1"/>
                                          </p:val>
                                        </p:tav>
                                        <p:tav tm="100000">
                                          <p:val>
                                            <p:strVal val="#ppt_y"/>
                                          </p:val>
                                        </p:tav>
                                      </p:tavLst>
                                    </p:anim>
                                  </p:childTnLst>
                                </p:cTn>
                              </p:par>
                            </p:childTnLst>
                          </p:cTn>
                        </p:par>
                        <p:par>
                          <p:cTn id="75" fill="hold">
                            <p:stCondLst>
                              <p:cond delay="1000"/>
                            </p:stCondLst>
                            <p:childTnLst>
                              <p:par>
                                <p:cTn id="76" presetID="22" presetClass="entr" presetSubtype="4" fill="hold" nodeType="afterEffect">
                                  <p:stCondLst>
                                    <p:cond delay="0"/>
                                  </p:stCondLst>
                                  <p:childTnLst>
                                    <p:set>
                                      <p:cBhvr>
                                        <p:cTn id="77" dur="1" fill="hold">
                                          <p:stCondLst>
                                            <p:cond delay="0"/>
                                          </p:stCondLst>
                                        </p:cTn>
                                        <p:tgtEl>
                                          <p:spTgt spid="79"/>
                                        </p:tgtEl>
                                        <p:attrNameLst>
                                          <p:attrName>style.visibility</p:attrName>
                                        </p:attrNameLst>
                                      </p:cBhvr>
                                      <p:to>
                                        <p:strVal val="visible"/>
                                      </p:to>
                                    </p:set>
                                    <p:animEffect transition="in" filter="wipe(down)">
                                      <p:cBhvr>
                                        <p:cTn id="78" dur="500"/>
                                        <p:tgtEl>
                                          <p:spTgt spid="79"/>
                                        </p:tgtEl>
                                      </p:cBhvr>
                                    </p:animEffect>
                                  </p:childTnLst>
                                </p:cTn>
                              </p:par>
                            </p:childTnLst>
                          </p:cTn>
                        </p:par>
                        <p:par>
                          <p:cTn id="79" fill="hold">
                            <p:stCondLst>
                              <p:cond delay="1500"/>
                            </p:stCondLst>
                            <p:childTnLst>
                              <p:par>
                                <p:cTn id="80" presetID="35" presetClass="emph" presetSubtype="0" repeatCount="indefinite" fill="hold" nodeType="afterEffect">
                                  <p:stCondLst>
                                    <p:cond delay="0"/>
                                  </p:stCondLst>
                                  <p:childTnLst>
                                    <p:anim calcmode="discrete" valueType="str">
                                      <p:cBhvr>
                                        <p:cTn id="81" dur="500" fill="hold"/>
                                        <p:tgtEl>
                                          <p:spTgt spid="79"/>
                                        </p:tgtEl>
                                        <p:attrNameLst>
                                          <p:attrName>style.visibility</p:attrName>
                                        </p:attrNameLst>
                                      </p:cBhvr>
                                      <p:tavLst>
                                        <p:tav tm="0">
                                          <p:val>
                                            <p:strVal val="hidden"/>
                                          </p:val>
                                        </p:tav>
                                        <p:tav tm="50000">
                                          <p:val>
                                            <p:strVal val="visible"/>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66"/>
                                        </p:tgtEl>
                                        <p:attrNameLst>
                                          <p:attrName>style.visibility</p:attrName>
                                        </p:attrNameLst>
                                      </p:cBhvr>
                                      <p:to>
                                        <p:strVal val="visible"/>
                                      </p:to>
                                    </p:set>
                                    <p:animEffect transition="in" filter="fade">
                                      <p:cBhvr>
                                        <p:cTn id="86" dur="1000"/>
                                        <p:tgtEl>
                                          <p:spTgt spid="66"/>
                                        </p:tgtEl>
                                      </p:cBhvr>
                                    </p:animEffect>
                                    <p:anim calcmode="lin" valueType="num">
                                      <p:cBhvr>
                                        <p:cTn id="87" dur="1000" fill="hold"/>
                                        <p:tgtEl>
                                          <p:spTgt spid="66"/>
                                        </p:tgtEl>
                                        <p:attrNameLst>
                                          <p:attrName>ppt_x</p:attrName>
                                        </p:attrNameLst>
                                      </p:cBhvr>
                                      <p:tavLst>
                                        <p:tav tm="0">
                                          <p:val>
                                            <p:strVal val="#ppt_x"/>
                                          </p:val>
                                        </p:tav>
                                        <p:tav tm="100000">
                                          <p:val>
                                            <p:strVal val="#ppt_x"/>
                                          </p:val>
                                        </p:tav>
                                      </p:tavLst>
                                    </p:anim>
                                    <p:anim calcmode="lin" valueType="num">
                                      <p:cBhvr>
                                        <p:cTn id="8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810352" y="1295400"/>
            <a:ext cx="4216049" cy="5083744"/>
            <a:chOff x="2857763" y="1295400"/>
            <a:chExt cx="3162037" cy="5083744"/>
          </a:xfrm>
        </p:grpSpPr>
        <p:sp>
          <p:nvSpPr>
            <p:cNvPr id="2" name="Rectangle 1"/>
            <p:cNvSpPr/>
            <p:nvPr/>
          </p:nvSpPr>
          <p:spPr>
            <a:xfrm rot="5400000">
              <a:off x="2095500" y="2133600"/>
              <a:ext cx="4762500" cy="3086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5400000">
              <a:off x="2266950" y="2305050"/>
              <a:ext cx="4419600" cy="2743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flipV="1">
              <a:off x="2857763" y="5410200"/>
              <a:ext cx="1905000" cy="968944"/>
              <a:chOff x="2607733" y="1577421"/>
              <a:chExt cx="6811657" cy="3324462"/>
            </a:xfrm>
          </p:grpSpPr>
          <p:sp>
            <p:nvSpPr>
              <p:cNvPr id="7" name="Rectangle 6"/>
              <p:cNvSpPr/>
              <p:nvPr/>
            </p:nvSpPr>
            <p:spPr>
              <a:xfrm>
                <a:off x="7855930" y="1577421"/>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4719" y="320015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16200000">
                <a:off x="6102658" y="1585150"/>
                <a:ext cx="3300416" cy="3333049"/>
              </a:xfrm>
              <a:prstGeom prst="arc">
                <a:avLst>
                  <a:gd name="adj1" fmla="val 16291345"/>
                  <a:gd name="adj2" fmla="val 232493"/>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6009317"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65461" y="3251672"/>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2484" y="1628936"/>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p:nvPr/>
            </p:nvSpPr>
            <p:spPr>
              <a:xfrm>
                <a:off x="2607733" y="1628935"/>
                <a:ext cx="3478607" cy="2959997"/>
              </a:xfrm>
              <a:prstGeom prst="arc">
                <a:avLst>
                  <a:gd name="adj1" fmla="val 15995871"/>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6073711"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44190" y="5820300"/>
              <a:ext cx="983071" cy="255158"/>
              <a:chOff x="3344190" y="5820300"/>
              <a:chExt cx="983071" cy="255158"/>
            </a:xfrm>
          </p:grpSpPr>
          <p:sp>
            <p:nvSpPr>
              <p:cNvPr id="16" name="Rectangle 15"/>
              <p:cNvSpPr/>
              <p:nvPr/>
            </p:nvSpPr>
            <p:spPr>
              <a:xfrm>
                <a:off x="3344190" y="5820300"/>
                <a:ext cx="458109" cy="255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69152" y="5852418"/>
                <a:ext cx="458109" cy="22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4165879" y="2362200"/>
            <a:ext cx="3657600" cy="89598"/>
            <a:chOff x="361950" y="3339402"/>
            <a:chExt cx="2743200" cy="89598"/>
          </a:xfrm>
        </p:grpSpPr>
        <p:cxnSp>
          <p:nvCxnSpPr>
            <p:cNvPr id="22" name="Straight Connector 21"/>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140200" y="3631851"/>
            <a:ext cx="3657600" cy="89598"/>
            <a:chOff x="361950" y="3339402"/>
            <a:chExt cx="2743200" cy="89598"/>
          </a:xfrm>
        </p:grpSpPr>
        <p:cxnSp>
          <p:nvCxnSpPr>
            <p:cNvPr id="26" name="Straight Connector 2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V="1">
            <a:off x="4165878" y="4701791"/>
            <a:ext cx="1733769" cy="76198"/>
            <a:chOff x="361950" y="3339402"/>
            <a:chExt cx="2743200" cy="89598"/>
          </a:xfrm>
        </p:grpSpPr>
        <p:cxnSp>
          <p:nvCxnSpPr>
            <p:cNvPr id="29" name="Straight Connector 28"/>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flipV="1">
            <a:off x="5899647" y="5254450"/>
            <a:ext cx="1879463" cy="79550"/>
            <a:chOff x="361950" y="3339402"/>
            <a:chExt cx="2743200" cy="89598"/>
          </a:xfrm>
        </p:grpSpPr>
        <p:cxnSp>
          <p:nvCxnSpPr>
            <p:cNvPr id="36" name="Straight Connector 3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362954" y="1470199"/>
            <a:ext cx="101321" cy="895350"/>
            <a:chOff x="4496009" y="1466850"/>
            <a:chExt cx="75991" cy="895350"/>
          </a:xfrm>
        </p:grpSpPr>
        <p:cxnSp>
          <p:nvCxnSpPr>
            <p:cNvPr id="43" name="Straight Connector 42"/>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299690" y="2456298"/>
            <a:ext cx="101321" cy="1175553"/>
            <a:chOff x="4496009" y="1466850"/>
            <a:chExt cx="75991" cy="895350"/>
          </a:xfrm>
        </p:grpSpPr>
        <p:cxnSp>
          <p:nvCxnSpPr>
            <p:cNvPr id="49" name="Straight Connector 48"/>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899649" y="3721450"/>
            <a:ext cx="101321" cy="1609199"/>
            <a:chOff x="4496009" y="1466850"/>
            <a:chExt cx="75991" cy="895350"/>
          </a:xfrm>
        </p:grpSpPr>
        <p:cxnSp>
          <p:nvCxnSpPr>
            <p:cNvPr id="52" name="Straight Connector 51"/>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16200000">
            <a:off x="5186635" y="1876370"/>
            <a:ext cx="457200" cy="83008"/>
            <a:chOff x="2247702" y="1895227"/>
            <a:chExt cx="3561348" cy="481263"/>
          </a:xfrm>
        </p:grpSpPr>
        <p:sp>
          <p:nvSpPr>
            <p:cNvPr id="60" name="Rectangle 5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60" idx="1"/>
              <a:endCxn id="6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47702" y="2198342"/>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851517" y="2374782"/>
            <a:ext cx="768483" cy="72817"/>
            <a:chOff x="2247702" y="1895227"/>
            <a:chExt cx="3561348" cy="481263"/>
          </a:xfrm>
        </p:grpSpPr>
        <p:sp>
          <p:nvSpPr>
            <p:cNvPr id="70" name="Rectangle 6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253603" y="5254451"/>
            <a:ext cx="1320311" cy="79551"/>
            <a:chOff x="2247702" y="1895227"/>
            <a:chExt cx="3561348" cy="481263"/>
          </a:xfrm>
        </p:grpSpPr>
        <p:sp>
          <p:nvSpPr>
            <p:cNvPr id="75" name="Rectangle 74"/>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stCxn id="75" idx="1"/>
              <a:endCxn id="75"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4487074" y="5362913"/>
            <a:ext cx="1260133" cy="276999"/>
          </a:xfrm>
          <a:prstGeom prst="rect">
            <a:avLst/>
          </a:prstGeom>
          <a:noFill/>
        </p:spPr>
        <p:txBody>
          <a:bodyPr wrap="square" rtlCol="0">
            <a:spAutoFit/>
          </a:bodyPr>
          <a:lstStyle/>
          <a:p>
            <a:r>
              <a:rPr lang="en-US" sz="1200" dirty="0" smtClean="0"/>
              <a:t>Car Porch</a:t>
            </a:r>
            <a:endParaRPr lang="en-US" sz="1200" dirty="0"/>
          </a:p>
        </p:txBody>
      </p:sp>
      <p:sp>
        <p:nvSpPr>
          <p:cNvPr id="82" name="TextBox 81"/>
          <p:cNvSpPr txBox="1"/>
          <p:nvPr/>
        </p:nvSpPr>
        <p:spPr>
          <a:xfrm>
            <a:off x="6605692" y="2859408"/>
            <a:ext cx="1260133" cy="276999"/>
          </a:xfrm>
          <a:prstGeom prst="rect">
            <a:avLst/>
          </a:prstGeom>
          <a:noFill/>
        </p:spPr>
        <p:txBody>
          <a:bodyPr wrap="square" rtlCol="0">
            <a:spAutoFit/>
          </a:bodyPr>
          <a:lstStyle/>
          <a:p>
            <a:r>
              <a:rPr lang="en-US" sz="1200" dirty="0" smtClean="0"/>
              <a:t>Kitchen</a:t>
            </a:r>
            <a:endParaRPr lang="en-US" sz="1200" dirty="0"/>
          </a:p>
        </p:txBody>
      </p:sp>
      <p:sp>
        <p:nvSpPr>
          <p:cNvPr id="83" name="TextBox 82"/>
          <p:cNvSpPr txBox="1"/>
          <p:nvPr/>
        </p:nvSpPr>
        <p:spPr>
          <a:xfrm>
            <a:off x="4531231" y="2859408"/>
            <a:ext cx="1260133" cy="276999"/>
          </a:xfrm>
          <a:prstGeom prst="rect">
            <a:avLst/>
          </a:prstGeom>
          <a:noFill/>
        </p:spPr>
        <p:txBody>
          <a:bodyPr wrap="square" rtlCol="0">
            <a:spAutoFit/>
          </a:bodyPr>
          <a:lstStyle/>
          <a:p>
            <a:r>
              <a:rPr lang="en-US" sz="1200" dirty="0" smtClean="0"/>
              <a:t>Bedroom</a:t>
            </a:r>
            <a:endParaRPr lang="en-US" sz="1200" dirty="0"/>
          </a:p>
        </p:txBody>
      </p:sp>
      <p:sp>
        <p:nvSpPr>
          <p:cNvPr id="84" name="TextBox 83"/>
          <p:cNvSpPr txBox="1"/>
          <p:nvPr/>
        </p:nvSpPr>
        <p:spPr>
          <a:xfrm>
            <a:off x="6222972" y="4230423"/>
            <a:ext cx="1260133" cy="276999"/>
          </a:xfrm>
          <a:prstGeom prst="rect">
            <a:avLst/>
          </a:prstGeom>
          <a:noFill/>
        </p:spPr>
        <p:txBody>
          <a:bodyPr wrap="square" rtlCol="0">
            <a:spAutoFit/>
          </a:bodyPr>
          <a:lstStyle/>
          <a:p>
            <a:r>
              <a:rPr lang="en-US" sz="1200" dirty="0" smtClean="0"/>
              <a:t>Drawing Room</a:t>
            </a:r>
            <a:endParaRPr lang="en-US" sz="1200" dirty="0"/>
          </a:p>
        </p:txBody>
      </p:sp>
      <p:sp>
        <p:nvSpPr>
          <p:cNvPr id="85" name="TextBox 84"/>
          <p:cNvSpPr txBox="1"/>
          <p:nvPr/>
        </p:nvSpPr>
        <p:spPr>
          <a:xfrm>
            <a:off x="4419934" y="3982352"/>
            <a:ext cx="1260133" cy="276999"/>
          </a:xfrm>
          <a:prstGeom prst="rect">
            <a:avLst/>
          </a:prstGeom>
          <a:noFill/>
        </p:spPr>
        <p:txBody>
          <a:bodyPr wrap="square" rtlCol="0">
            <a:spAutoFit/>
          </a:bodyPr>
          <a:lstStyle/>
          <a:p>
            <a:r>
              <a:rPr lang="en-US" sz="1200" dirty="0" smtClean="0"/>
              <a:t>Lounge</a:t>
            </a:r>
            <a:endParaRPr lang="en-US" sz="1200" dirty="0"/>
          </a:p>
        </p:txBody>
      </p:sp>
      <p:grpSp>
        <p:nvGrpSpPr>
          <p:cNvPr id="4" name="Group 3"/>
          <p:cNvGrpSpPr/>
          <p:nvPr/>
        </p:nvGrpSpPr>
        <p:grpSpPr>
          <a:xfrm>
            <a:off x="4817032" y="4485846"/>
            <a:ext cx="703827" cy="612009"/>
            <a:chOff x="3948880" y="1764405"/>
            <a:chExt cx="3353624" cy="3373652"/>
          </a:xfrm>
        </p:grpSpPr>
        <p:sp>
          <p:nvSpPr>
            <p:cNvPr id="64" name="Rectangle 63"/>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c 65"/>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7" name="Rectangle 66"/>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4852668" y="3415445"/>
            <a:ext cx="703827" cy="612009"/>
            <a:chOff x="3948880" y="1764405"/>
            <a:chExt cx="3353624" cy="3373652"/>
          </a:xfrm>
        </p:grpSpPr>
        <p:sp>
          <p:nvSpPr>
            <p:cNvPr id="86" name="Rectangle 85"/>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Arc 87"/>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9" name="Rectangle 88"/>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5400000">
            <a:off x="6043718" y="2774567"/>
            <a:ext cx="527870" cy="816012"/>
            <a:chOff x="3948880" y="1764405"/>
            <a:chExt cx="3353624" cy="3373652"/>
          </a:xfrm>
        </p:grpSpPr>
        <p:sp>
          <p:nvSpPr>
            <p:cNvPr id="91" name="Rectangle 90"/>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c 92"/>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Rectangle 93"/>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rot="5400000">
            <a:off x="5635710" y="4705624"/>
            <a:ext cx="527870" cy="816012"/>
            <a:chOff x="3948880" y="1764405"/>
            <a:chExt cx="3353624" cy="3373652"/>
          </a:xfrm>
        </p:grpSpPr>
        <p:sp>
          <p:nvSpPr>
            <p:cNvPr id="96" name="Rectangle 95"/>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9" name="Rectangle 98"/>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4571715" y="2145794"/>
            <a:ext cx="703827" cy="612009"/>
            <a:chOff x="3948880" y="1764405"/>
            <a:chExt cx="3353624" cy="3373652"/>
          </a:xfrm>
        </p:grpSpPr>
        <p:sp>
          <p:nvSpPr>
            <p:cNvPr id="101" name="Rectangle 100"/>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Arc 102"/>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4" name="Rectangle 103"/>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8" name="Picture 13" descr="D:\presentation\Unti12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498" y="2490549"/>
            <a:ext cx="63923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3" descr="D:\presentation\Unti12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768" y="3111360"/>
            <a:ext cx="63923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3" descr="D:\presentation\Unti12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677" y="4768676"/>
            <a:ext cx="63923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Picture 13" descr="D:\presentation\Unti12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8937" y="3078197"/>
            <a:ext cx="63923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PLACING DOORS IN APPROPRIATE LOCATIONS</a:t>
            </a:r>
            <a:endParaRPr lang="en-US" altLang="en-US" sz="3000" b="1" dirty="0"/>
          </a:p>
        </p:txBody>
      </p:sp>
      <p:sp>
        <p:nvSpPr>
          <p:cNvPr id="106" name="Rectangle 105"/>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rPr>
              <a:t>STEP-4</a:t>
            </a:r>
            <a:endParaRPr lang="en-US" altLang="en-US" dirty="0">
              <a:solidFill>
                <a:srgbClr val="FF0000"/>
              </a:solidFill>
            </a:endParaRPr>
          </a:p>
        </p:txBody>
      </p:sp>
      <p:sp>
        <p:nvSpPr>
          <p:cNvPr id="107" name="TextBox 106"/>
          <p:cNvSpPr txBox="1"/>
          <p:nvPr/>
        </p:nvSpPr>
        <p:spPr>
          <a:xfrm>
            <a:off x="4165879" y="1689274"/>
            <a:ext cx="1260133" cy="276999"/>
          </a:xfrm>
          <a:prstGeom prst="rect">
            <a:avLst/>
          </a:prstGeom>
          <a:noFill/>
        </p:spPr>
        <p:txBody>
          <a:bodyPr wrap="square" rtlCol="0">
            <a:spAutoFit/>
          </a:bodyPr>
          <a:lstStyle/>
          <a:p>
            <a:r>
              <a:rPr lang="en-US" sz="1200" dirty="0" smtClean="0"/>
              <a:t>Bath Room</a:t>
            </a:r>
            <a:endParaRPr lang="en-US" sz="1200" dirty="0"/>
          </a:p>
        </p:txBody>
      </p:sp>
    </p:spTree>
    <p:extLst>
      <p:ext uri="{BB962C8B-B14F-4D97-AF65-F5344CB8AC3E}">
        <p14:creationId xmlns:p14="http://schemas.microsoft.com/office/powerpoint/2010/main" val="117536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1750"/>
                                        <p:tgtEl>
                                          <p:spTgt spid="42"/>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175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175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175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1750"/>
                                        <p:tgtEl>
                                          <p:spTgt spid="28"/>
                                        </p:tgtEl>
                                      </p:cBhvr>
                                    </p:animEffect>
                                  </p:childTnLst>
                                </p:cTn>
                              </p:par>
                              <p:par>
                                <p:cTn id="25" presetID="16" presetClass="entr" presetSubtype="21"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arn(inVertical)">
                                      <p:cBhvr>
                                        <p:cTn id="27" dur="1750"/>
                                        <p:tgtEl>
                                          <p:spTgt spid="51"/>
                                        </p:tgtEl>
                                      </p:cBhvr>
                                    </p:animEffect>
                                  </p:childTnLst>
                                </p:cTn>
                              </p:par>
                              <p:par>
                                <p:cTn id="28" presetID="16" presetClass="entr" presetSubtype="2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175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1000"/>
                                        <p:tgtEl>
                                          <p:spTgt spid="74"/>
                                        </p:tgtEl>
                                      </p:cBhvr>
                                    </p:animEffect>
                                    <p:anim calcmode="lin" valueType="num">
                                      <p:cBhvr>
                                        <p:cTn id="36" dur="1000" fill="hold"/>
                                        <p:tgtEl>
                                          <p:spTgt spid="74"/>
                                        </p:tgtEl>
                                        <p:attrNameLst>
                                          <p:attrName>ppt_x</p:attrName>
                                        </p:attrNameLst>
                                      </p:cBhvr>
                                      <p:tavLst>
                                        <p:tav tm="0">
                                          <p:val>
                                            <p:strVal val="#ppt_x"/>
                                          </p:val>
                                        </p:tav>
                                        <p:tav tm="100000">
                                          <p:val>
                                            <p:strVal val="#ppt_x"/>
                                          </p:val>
                                        </p:tav>
                                      </p:tavLst>
                                    </p:anim>
                                    <p:anim calcmode="lin" valueType="num">
                                      <p:cBhvr>
                                        <p:cTn id="37" dur="1000" fill="hold"/>
                                        <p:tgtEl>
                                          <p:spTgt spid="7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fade">
                                      <p:cBhvr>
                                        <p:cTn id="45" dur="1000"/>
                                        <p:tgtEl>
                                          <p:spTgt spid="69"/>
                                        </p:tgtEl>
                                      </p:cBhvr>
                                    </p:animEffect>
                                    <p:anim calcmode="lin" valueType="num">
                                      <p:cBhvr>
                                        <p:cTn id="46" dur="1000" fill="hold"/>
                                        <p:tgtEl>
                                          <p:spTgt spid="69"/>
                                        </p:tgtEl>
                                        <p:attrNameLst>
                                          <p:attrName>ppt_x</p:attrName>
                                        </p:attrNameLst>
                                      </p:cBhvr>
                                      <p:tavLst>
                                        <p:tav tm="0">
                                          <p:val>
                                            <p:strVal val="#ppt_x"/>
                                          </p:val>
                                        </p:tav>
                                        <p:tav tm="100000">
                                          <p:val>
                                            <p:strVal val="#ppt_x"/>
                                          </p:val>
                                        </p:tav>
                                      </p:tavLst>
                                    </p:anim>
                                    <p:anim calcmode="lin" valueType="num">
                                      <p:cBhvr>
                                        <p:cTn id="47"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85"/>
                                        </p:tgtEl>
                                        <p:attrNameLst>
                                          <p:attrName>style.visibility</p:attrName>
                                        </p:attrNameLst>
                                      </p:cBhvr>
                                      <p:to>
                                        <p:strVal val="visible"/>
                                      </p:to>
                                    </p:set>
                                    <p:animEffect transition="in" filter="fade">
                                      <p:cBhvr>
                                        <p:cTn id="52" dur="1000"/>
                                        <p:tgtEl>
                                          <p:spTgt spid="85"/>
                                        </p:tgtEl>
                                      </p:cBhvr>
                                    </p:animEffect>
                                    <p:anim calcmode="lin" valueType="num">
                                      <p:cBhvr>
                                        <p:cTn id="53" dur="1000" fill="hold"/>
                                        <p:tgtEl>
                                          <p:spTgt spid="85"/>
                                        </p:tgtEl>
                                        <p:attrNameLst>
                                          <p:attrName>ppt_x</p:attrName>
                                        </p:attrNameLst>
                                      </p:cBhvr>
                                      <p:tavLst>
                                        <p:tav tm="0">
                                          <p:val>
                                            <p:strVal val="#ppt_x"/>
                                          </p:val>
                                        </p:tav>
                                        <p:tav tm="100000">
                                          <p:val>
                                            <p:strVal val="#ppt_x"/>
                                          </p:val>
                                        </p:tav>
                                      </p:tavLst>
                                    </p:anim>
                                    <p:anim calcmode="lin" valueType="num">
                                      <p:cBhvr>
                                        <p:cTn id="54" dur="1000" fill="hold"/>
                                        <p:tgtEl>
                                          <p:spTgt spid="8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fade">
                                      <p:cBhvr>
                                        <p:cTn id="57" dur="1000"/>
                                        <p:tgtEl>
                                          <p:spTgt spid="82"/>
                                        </p:tgtEl>
                                      </p:cBhvr>
                                    </p:animEffect>
                                    <p:anim calcmode="lin" valueType="num">
                                      <p:cBhvr>
                                        <p:cTn id="58" dur="1000" fill="hold"/>
                                        <p:tgtEl>
                                          <p:spTgt spid="82"/>
                                        </p:tgtEl>
                                        <p:attrNameLst>
                                          <p:attrName>ppt_x</p:attrName>
                                        </p:attrNameLst>
                                      </p:cBhvr>
                                      <p:tavLst>
                                        <p:tav tm="0">
                                          <p:val>
                                            <p:strVal val="#ppt_x"/>
                                          </p:val>
                                        </p:tav>
                                        <p:tav tm="100000">
                                          <p:val>
                                            <p:strVal val="#ppt_x"/>
                                          </p:val>
                                        </p:tav>
                                      </p:tavLst>
                                    </p:anim>
                                    <p:anim calcmode="lin" valueType="num">
                                      <p:cBhvr>
                                        <p:cTn id="59" dur="1000" fill="hold"/>
                                        <p:tgtEl>
                                          <p:spTgt spid="8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1000"/>
                                        <p:tgtEl>
                                          <p:spTgt spid="83"/>
                                        </p:tgtEl>
                                      </p:cBhvr>
                                    </p:animEffect>
                                    <p:anim calcmode="lin" valueType="num">
                                      <p:cBhvr>
                                        <p:cTn id="63" dur="1000" fill="hold"/>
                                        <p:tgtEl>
                                          <p:spTgt spid="83"/>
                                        </p:tgtEl>
                                        <p:attrNameLst>
                                          <p:attrName>ppt_x</p:attrName>
                                        </p:attrNameLst>
                                      </p:cBhvr>
                                      <p:tavLst>
                                        <p:tav tm="0">
                                          <p:val>
                                            <p:strVal val="#ppt_x"/>
                                          </p:val>
                                        </p:tav>
                                        <p:tav tm="100000">
                                          <p:val>
                                            <p:strVal val="#ppt_x"/>
                                          </p:val>
                                        </p:tav>
                                      </p:tavLst>
                                    </p:anim>
                                    <p:anim calcmode="lin" valueType="num">
                                      <p:cBhvr>
                                        <p:cTn id="64" dur="1000" fill="hold"/>
                                        <p:tgtEl>
                                          <p:spTgt spid="83"/>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fade">
                                      <p:cBhvr>
                                        <p:cTn id="67" dur="1000"/>
                                        <p:tgtEl>
                                          <p:spTgt spid="84"/>
                                        </p:tgtEl>
                                      </p:cBhvr>
                                    </p:animEffect>
                                    <p:anim calcmode="lin" valueType="num">
                                      <p:cBhvr>
                                        <p:cTn id="68" dur="1000" fill="hold"/>
                                        <p:tgtEl>
                                          <p:spTgt spid="84"/>
                                        </p:tgtEl>
                                        <p:attrNameLst>
                                          <p:attrName>ppt_x</p:attrName>
                                        </p:attrNameLst>
                                      </p:cBhvr>
                                      <p:tavLst>
                                        <p:tav tm="0">
                                          <p:val>
                                            <p:strVal val="#ppt_x"/>
                                          </p:val>
                                        </p:tav>
                                        <p:tav tm="100000">
                                          <p:val>
                                            <p:strVal val="#ppt_x"/>
                                          </p:val>
                                        </p:tav>
                                      </p:tavLst>
                                    </p:anim>
                                    <p:anim calcmode="lin" valueType="num">
                                      <p:cBhvr>
                                        <p:cTn id="69" dur="1000" fill="hold"/>
                                        <p:tgtEl>
                                          <p:spTgt spid="8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81"/>
                                        </p:tgtEl>
                                        <p:attrNameLst>
                                          <p:attrName>style.visibility</p:attrName>
                                        </p:attrNameLst>
                                      </p:cBhvr>
                                      <p:to>
                                        <p:strVal val="visible"/>
                                      </p:to>
                                    </p:set>
                                    <p:animEffect transition="in" filter="fade">
                                      <p:cBhvr>
                                        <p:cTn id="72" dur="1000"/>
                                        <p:tgtEl>
                                          <p:spTgt spid="81"/>
                                        </p:tgtEl>
                                      </p:cBhvr>
                                    </p:animEffect>
                                    <p:anim calcmode="lin" valueType="num">
                                      <p:cBhvr>
                                        <p:cTn id="73" dur="1000" fill="hold"/>
                                        <p:tgtEl>
                                          <p:spTgt spid="81"/>
                                        </p:tgtEl>
                                        <p:attrNameLst>
                                          <p:attrName>ppt_x</p:attrName>
                                        </p:attrNameLst>
                                      </p:cBhvr>
                                      <p:tavLst>
                                        <p:tav tm="0">
                                          <p:val>
                                            <p:strVal val="#ppt_x"/>
                                          </p:val>
                                        </p:tav>
                                        <p:tav tm="100000">
                                          <p:val>
                                            <p:strVal val="#ppt_x"/>
                                          </p:val>
                                        </p:tav>
                                      </p:tavLst>
                                    </p:anim>
                                    <p:anim calcmode="lin" valueType="num">
                                      <p:cBhvr>
                                        <p:cTn id="74"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4"/>
                                        </p:tgtEl>
                                        <p:attrNameLst>
                                          <p:attrName>style.visibility</p:attrName>
                                        </p:attrNameLst>
                                      </p:cBhvr>
                                      <p:to>
                                        <p:strVal val="visible"/>
                                      </p:to>
                                    </p:set>
                                    <p:animEffect transition="in" filter="wipe(down)">
                                      <p:cBhvr>
                                        <p:cTn id="79" dur="1000"/>
                                        <p:tgtEl>
                                          <p:spTgt spid="4"/>
                                        </p:tgtEl>
                                      </p:cBhvr>
                                    </p:animEffect>
                                  </p:childTnLst>
                                </p:cTn>
                              </p:par>
                              <p:par>
                                <p:cTn id="80" presetID="22" presetClass="entr" presetSubtype="4" fill="hold"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down)">
                                      <p:cBhvr>
                                        <p:cTn id="82" dur="1000"/>
                                        <p:tgtEl>
                                          <p:spTgt spid="68"/>
                                        </p:tgtEl>
                                      </p:cBhvr>
                                    </p:animEffect>
                                  </p:childTnLst>
                                </p:cTn>
                              </p:par>
                              <p:par>
                                <p:cTn id="83" presetID="22" presetClass="entr" presetSubtype="4" fill="hold" nodeType="with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wipe(down)">
                                      <p:cBhvr>
                                        <p:cTn id="85" dur="1000"/>
                                        <p:tgtEl>
                                          <p:spTgt spid="100"/>
                                        </p:tgtEl>
                                      </p:cBhvr>
                                    </p:animEffect>
                                  </p:childTnLst>
                                </p:cTn>
                              </p:par>
                              <p:par>
                                <p:cTn id="86" presetID="22" presetClass="entr" presetSubtype="4" fill="hold" nodeType="withEffect">
                                  <p:stCondLst>
                                    <p:cond delay="0"/>
                                  </p:stCondLst>
                                  <p:childTnLst>
                                    <p:set>
                                      <p:cBhvr>
                                        <p:cTn id="87" dur="1" fill="hold">
                                          <p:stCondLst>
                                            <p:cond delay="0"/>
                                          </p:stCondLst>
                                        </p:cTn>
                                        <p:tgtEl>
                                          <p:spTgt spid="90"/>
                                        </p:tgtEl>
                                        <p:attrNameLst>
                                          <p:attrName>style.visibility</p:attrName>
                                        </p:attrNameLst>
                                      </p:cBhvr>
                                      <p:to>
                                        <p:strVal val="visible"/>
                                      </p:to>
                                    </p:set>
                                    <p:animEffect transition="in" filter="wipe(down)">
                                      <p:cBhvr>
                                        <p:cTn id="88" dur="1000"/>
                                        <p:tgtEl>
                                          <p:spTgt spid="90"/>
                                        </p:tgtEl>
                                      </p:cBhvr>
                                    </p:animEffect>
                                  </p:childTnLst>
                                </p:cTn>
                              </p:par>
                              <p:par>
                                <p:cTn id="89" presetID="22" presetClass="entr" presetSubtype="4" fill="hold" nodeType="withEffect">
                                  <p:stCondLst>
                                    <p:cond delay="0"/>
                                  </p:stCondLst>
                                  <p:childTnLst>
                                    <p:set>
                                      <p:cBhvr>
                                        <p:cTn id="90" dur="1" fill="hold">
                                          <p:stCondLst>
                                            <p:cond delay="0"/>
                                          </p:stCondLst>
                                        </p:cTn>
                                        <p:tgtEl>
                                          <p:spTgt spid="95"/>
                                        </p:tgtEl>
                                        <p:attrNameLst>
                                          <p:attrName>style.visibility</p:attrName>
                                        </p:attrNameLst>
                                      </p:cBhvr>
                                      <p:to>
                                        <p:strVal val="visible"/>
                                      </p:to>
                                    </p:set>
                                    <p:animEffect transition="in" filter="wipe(down)">
                                      <p:cBhvr>
                                        <p:cTn id="91" dur="1000"/>
                                        <p:tgtEl>
                                          <p:spTgt spid="95"/>
                                        </p:tgtEl>
                                      </p:cBhvr>
                                    </p:animEffect>
                                  </p:childTnLst>
                                </p:cTn>
                              </p:par>
                            </p:childTnLst>
                          </p:cTn>
                        </p:par>
                        <p:par>
                          <p:cTn id="92" fill="hold">
                            <p:stCondLst>
                              <p:cond delay="1000"/>
                            </p:stCondLst>
                            <p:childTnLst>
                              <p:par>
                                <p:cTn id="93" presetID="22" presetClass="entr" presetSubtype="4" fill="hold"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wipe(down)">
                                      <p:cBhvr>
                                        <p:cTn id="95" dur="500"/>
                                        <p:tgtEl>
                                          <p:spTgt spid="108"/>
                                        </p:tgtEl>
                                      </p:cBhvr>
                                    </p:animEffect>
                                  </p:childTnLst>
                                </p:cTn>
                              </p:par>
                            </p:childTnLst>
                          </p:cTn>
                        </p:par>
                        <p:par>
                          <p:cTn id="96" fill="hold">
                            <p:stCondLst>
                              <p:cond delay="1500"/>
                            </p:stCondLst>
                            <p:childTnLst>
                              <p:par>
                                <p:cTn id="97" presetID="35" presetClass="emph" presetSubtype="0" repeatCount="indefinite" fill="hold" nodeType="afterEffect">
                                  <p:stCondLst>
                                    <p:cond delay="0"/>
                                  </p:stCondLst>
                                  <p:childTnLst>
                                    <p:anim calcmode="discrete" valueType="str">
                                      <p:cBhvr>
                                        <p:cTn id="98" dur="500" fill="hold"/>
                                        <p:tgtEl>
                                          <p:spTgt spid="108"/>
                                        </p:tgtEl>
                                        <p:attrNameLst>
                                          <p:attrName>style.visibility</p:attrName>
                                        </p:attrNameLst>
                                      </p:cBhvr>
                                      <p:tavLst>
                                        <p:tav tm="0">
                                          <p:val>
                                            <p:strVal val="hidden"/>
                                          </p:val>
                                        </p:tav>
                                        <p:tav tm="50000">
                                          <p:val>
                                            <p:strVal val="visible"/>
                                          </p:val>
                                        </p:tav>
                                      </p:tavLst>
                                    </p:anim>
                                  </p:childTnLst>
                                </p:cTn>
                              </p:par>
                            </p:childTnLst>
                          </p:cTn>
                        </p:par>
                        <p:par>
                          <p:cTn id="99" fill="hold">
                            <p:stCondLst>
                              <p:cond delay="2000"/>
                            </p:stCondLst>
                            <p:childTnLst>
                              <p:par>
                                <p:cTn id="100" presetID="22" presetClass="entr" presetSubtype="4" fill="hold" nodeType="afterEffect">
                                  <p:stCondLst>
                                    <p:cond delay="0"/>
                                  </p:stCondLst>
                                  <p:childTnLst>
                                    <p:set>
                                      <p:cBhvr>
                                        <p:cTn id="101" dur="1" fill="hold">
                                          <p:stCondLst>
                                            <p:cond delay="0"/>
                                          </p:stCondLst>
                                        </p:cTn>
                                        <p:tgtEl>
                                          <p:spTgt spid="111"/>
                                        </p:tgtEl>
                                        <p:attrNameLst>
                                          <p:attrName>style.visibility</p:attrName>
                                        </p:attrNameLst>
                                      </p:cBhvr>
                                      <p:to>
                                        <p:strVal val="visible"/>
                                      </p:to>
                                    </p:set>
                                    <p:animEffect transition="in" filter="wipe(down)">
                                      <p:cBhvr>
                                        <p:cTn id="102" dur="500"/>
                                        <p:tgtEl>
                                          <p:spTgt spid="111"/>
                                        </p:tgtEl>
                                      </p:cBhvr>
                                    </p:animEffect>
                                  </p:childTnLst>
                                </p:cTn>
                              </p:par>
                            </p:childTnLst>
                          </p:cTn>
                        </p:par>
                        <p:par>
                          <p:cTn id="103" fill="hold">
                            <p:stCondLst>
                              <p:cond delay="2500"/>
                            </p:stCondLst>
                            <p:childTnLst>
                              <p:par>
                                <p:cTn id="104" presetID="35" presetClass="emph" presetSubtype="0" repeatCount="indefinite" fill="hold" nodeType="afterEffect">
                                  <p:stCondLst>
                                    <p:cond delay="0"/>
                                  </p:stCondLst>
                                  <p:childTnLst>
                                    <p:anim calcmode="discrete" valueType="str">
                                      <p:cBhvr>
                                        <p:cTn id="105" dur="500" fill="hold"/>
                                        <p:tgtEl>
                                          <p:spTgt spid="111"/>
                                        </p:tgtEl>
                                        <p:attrNameLst>
                                          <p:attrName>style.visibility</p:attrName>
                                        </p:attrNameLst>
                                      </p:cBhvr>
                                      <p:tavLst>
                                        <p:tav tm="0">
                                          <p:val>
                                            <p:strVal val="hidden"/>
                                          </p:val>
                                        </p:tav>
                                        <p:tav tm="50000">
                                          <p:val>
                                            <p:strVal val="visible"/>
                                          </p:val>
                                        </p:tav>
                                      </p:tavLst>
                                    </p:anim>
                                  </p:childTnLst>
                                </p:cTn>
                              </p:par>
                            </p:childTnLst>
                          </p:cTn>
                        </p:par>
                        <p:par>
                          <p:cTn id="106" fill="hold">
                            <p:stCondLst>
                              <p:cond delay="3000"/>
                            </p:stCondLst>
                            <p:childTnLst>
                              <p:par>
                                <p:cTn id="107" presetID="22" presetClass="entr" presetSubtype="4" fill="hold" nodeType="afterEffect">
                                  <p:stCondLst>
                                    <p:cond delay="0"/>
                                  </p:stCondLst>
                                  <p:childTnLst>
                                    <p:set>
                                      <p:cBhvr>
                                        <p:cTn id="108" dur="1" fill="hold">
                                          <p:stCondLst>
                                            <p:cond delay="0"/>
                                          </p:stCondLst>
                                        </p:cTn>
                                        <p:tgtEl>
                                          <p:spTgt spid="112"/>
                                        </p:tgtEl>
                                        <p:attrNameLst>
                                          <p:attrName>style.visibility</p:attrName>
                                        </p:attrNameLst>
                                      </p:cBhvr>
                                      <p:to>
                                        <p:strVal val="visible"/>
                                      </p:to>
                                    </p:set>
                                    <p:animEffect transition="in" filter="wipe(down)">
                                      <p:cBhvr>
                                        <p:cTn id="109" dur="500"/>
                                        <p:tgtEl>
                                          <p:spTgt spid="112"/>
                                        </p:tgtEl>
                                      </p:cBhvr>
                                    </p:animEffect>
                                  </p:childTnLst>
                                </p:cTn>
                              </p:par>
                            </p:childTnLst>
                          </p:cTn>
                        </p:par>
                        <p:par>
                          <p:cTn id="110" fill="hold">
                            <p:stCondLst>
                              <p:cond delay="3500"/>
                            </p:stCondLst>
                            <p:childTnLst>
                              <p:par>
                                <p:cTn id="111" presetID="35" presetClass="emph" presetSubtype="0" repeatCount="indefinite" fill="hold" nodeType="afterEffect">
                                  <p:stCondLst>
                                    <p:cond delay="0"/>
                                  </p:stCondLst>
                                  <p:childTnLst>
                                    <p:anim calcmode="discrete" valueType="str">
                                      <p:cBhvr>
                                        <p:cTn id="112" dur="500" fill="hold"/>
                                        <p:tgtEl>
                                          <p:spTgt spid="112"/>
                                        </p:tgtEl>
                                        <p:attrNameLst>
                                          <p:attrName>style.visibility</p:attrName>
                                        </p:attrNameLst>
                                      </p:cBhvr>
                                      <p:tavLst>
                                        <p:tav tm="0">
                                          <p:val>
                                            <p:strVal val="hidden"/>
                                          </p:val>
                                        </p:tav>
                                        <p:tav tm="50000">
                                          <p:val>
                                            <p:strVal val="visible"/>
                                          </p:val>
                                        </p:tav>
                                      </p:tavLst>
                                    </p:anim>
                                  </p:childTnLst>
                                </p:cTn>
                              </p:par>
                            </p:childTnLst>
                          </p:cTn>
                        </p:par>
                        <p:par>
                          <p:cTn id="113" fill="hold">
                            <p:stCondLst>
                              <p:cond delay="4000"/>
                            </p:stCondLst>
                            <p:childTnLst>
                              <p:par>
                                <p:cTn id="114" presetID="22" presetClass="entr" presetSubtype="4" fill="hold" nodeType="after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wipe(down)">
                                      <p:cBhvr>
                                        <p:cTn id="116" dur="500"/>
                                        <p:tgtEl>
                                          <p:spTgt spid="113"/>
                                        </p:tgtEl>
                                      </p:cBhvr>
                                    </p:animEffect>
                                  </p:childTnLst>
                                </p:cTn>
                              </p:par>
                            </p:childTnLst>
                          </p:cTn>
                        </p:par>
                        <p:par>
                          <p:cTn id="117" fill="hold">
                            <p:stCondLst>
                              <p:cond delay="4500"/>
                            </p:stCondLst>
                            <p:childTnLst>
                              <p:par>
                                <p:cTn id="118" presetID="35" presetClass="emph" presetSubtype="0" repeatCount="indefinite" fill="hold" nodeType="afterEffect">
                                  <p:stCondLst>
                                    <p:cond delay="0"/>
                                  </p:stCondLst>
                                  <p:childTnLst>
                                    <p:anim calcmode="discrete" valueType="str">
                                      <p:cBhvr>
                                        <p:cTn id="119" dur="500" fill="hold"/>
                                        <p:tgtEl>
                                          <p:spTgt spid="113"/>
                                        </p:tgtEl>
                                        <p:attrNameLst>
                                          <p:attrName>style.visibility</p:attrName>
                                        </p:attrNameLst>
                                      </p:cBhvr>
                                      <p:tavLst>
                                        <p:tav tm="0">
                                          <p:val>
                                            <p:strVal val="hidden"/>
                                          </p:val>
                                        </p:tav>
                                        <p:tav tm="50000">
                                          <p:val>
                                            <p:strVal val="visible"/>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107"/>
                                        </p:tgtEl>
                                        <p:attrNameLst>
                                          <p:attrName>style.visibility</p:attrName>
                                        </p:attrNameLst>
                                      </p:cBhvr>
                                      <p:to>
                                        <p:strVal val="visible"/>
                                      </p:to>
                                    </p:set>
                                    <p:animEffect transition="in" filter="fade">
                                      <p:cBhvr>
                                        <p:cTn id="124" dur="1000"/>
                                        <p:tgtEl>
                                          <p:spTgt spid="107"/>
                                        </p:tgtEl>
                                      </p:cBhvr>
                                    </p:animEffect>
                                    <p:anim calcmode="lin" valueType="num">
                                      <p:cBhvr>
                                        <p:cTn id="125" dur="1000" fill="hold"/>
                                        <p:tgtEl>
                                          <p:spTgt spid="107"/>
                                        </p:tgtEl>
                                        <p:attrNameLst>
                                          <p:attrName>ppt_x</p:attrName>
                                        </p:attrNameLst>
                                      </p:cBhvr>
                                      <p:tavLst>
                                        <p:tav tm="0">
                                          <p:val>
                                            <p:strVal val="#ppt_x"/>
                                          </p:val>
                                        </p:tav>
                                        <p:tav tm="100000">
                                          <p:val>
                                            <p:strVal val="#ppt_x"/>
                                          </p:val>
                                        </p:tav>
                                      </p:tavLst>
                                    </p:anim>
                                    <p:anim calcmode="lin" valueType="num">
                                      <p:cBhvr>
                                        <p:cTn id="126"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10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810352" y="1295400"/>
            <a:ext cx="4216049" cy="5083744"/>
            <a:chOff x="2857763" y="1295400"/>
            <a:chExt cx="3162037" cy="5083744"/>
          </a:xfrm>
        </p:grpSpPr>
        <p:sp>
          <p:nvSpPr>
            <p:cNvPr id="2" name="Rectangle 1"/>
            <p:cNvSpPr/>
            <p:nvPr/>
          </p:nvSpPr>
          <p:spPr>
            <a:xfrm rot="5400000">
              <a:off x="2095500" y="2133600"/>
              <a:ext cx="4762500" cy="3086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5400000">
              <a:off x="2266950" y="2305050"/>
              <a:ext cx="4419600" cy="2743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flipV="1">
              <a:off x="2857763" y="5410200"/>
              <a:ext cx="1905000" cy="968944"/>
              <a:chOff x="2607733" y="1577421"/>
              <a:chExt cx="6811657" cy="3324462"/>
            </a:xfrm>
          </p:grpSpPr>
          <p:sp>
            <p:nvSpPr>
              <p:cNvPr id="7" name="Rectangle 6"/>
              <p:cNvSpPr/>
              <p:nvPr/>
            </p:nvSpPr>
            <p:spPr>
              <a:xfrm>
                <a:off x="7855930" y="1577421"/>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4719" y="320015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16200000">
                <a:off x="6102658" y="1585150"/>
                <a:ext cx="3300416" cy="3333049"/>
              </a:xfrm>
              <a:prstGeom prst="arc">
                <a:avLst>
                  <a:gd name="adj1" fmla="val 16291345"/>
                  <a:gd name="adj2" fmla="val 232493"/>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6009317"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65461" y="3251672"/>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2484" y="1628936"/>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p:nvPr/>
            </p:nvSpPr>
            <p:spPr>
              <a:xfrm>
                <a:off x="2607733" y="1628935"/>
                <a:ext cx="3478607" cy="2959997"/>
              </a:xfrm>
              <a:prstGeom prst="arc">
                <a:avLst>
                  <a:gd name="adj1" fmla="val 15995871"/>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6073711"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44190" y="5820300"/>
              <a:ext cx="983071" cy="255158"/>
              <a:chOff x="3344190" y="5820300"/>
              <a:chExt cx="983071" cy="255158"/>
            </a:xfrm>
          </p:grpSpPr>
          <p:sp>
            <p:nvSpPr>
              <p:cNvPr id="16" name="Rectangle 15"/>
              <p:cNvSpPr/>
              <p:nvPr/>
            </p:nvSpPr>
            <p:spPr>
              <a:xfrm>
                <a:off x="3344190" y="5820300"/>
                <a:ext cx="458109" cy="255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69152" y="5852418"/>
                <a:ext cx="458109" cy="22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4165879" y="2362200"/>
            <a:ext cx="3657600" cy="89598"/>
            <a:chOff x="361950" y="3339402"/>
            <a:chExt cx="2743200" cy="89598"/>
          </a:xfrm>
        </p:grpSpPr>
        <p:cxnSp>
          <p:nvCxnSpPr>
            <p:cNvPr id="22" name="Straight Connector 21"/>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140200" y="3631851"/>
            <a:ext cx="3657600" cy="89598"/>
            <a:chOff x="361950" y="3339402"/>
            <a:chExt cx="2743200" cy="89598"/>
          </a:xfrm>
        </p:grpSpPr>
        <p:cxnSp>
          <p:nvCxnSpPr>
            <p:cNvPr id="26" name="Straight Connector 2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V="1">
            <a:off x="4165878" y="4701791"/>
            <a:ext cx="1733769" cy="76198"/>
            <a:chOff x="361950" y="3339402"/>
            <a:chExt cx="2743200" cy="89598"/>
          </a:xfrm>
        </p:grpSpPr>
        <p:cxnSp>
          <p:nvCxnSpPr>
            <p:cNvPr id="29" name="Straight Connector 28"/>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flipV="1">
            <a:off x="5899647" y="5254450"/>
            <a:ext cx="1879463" cy="79550"/>
            <a:chOff x="361950" y="3339402"/>
            <a:chExt cx="2743200" cy="89598"/>
          </a:xfrm>
        </p:grpSpPr>
        <p:cxnSp>
          <p:nvCxnSpPr>
            <p:cNvPr id="36" name="Straight Connector 3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362954" y="1470199"/>
            <a:ext cx="101321" cy="895350"/>
            <a:chOff x="4496009" y="1466850"/>
            <a:chExt cx="75991" cy="895350"/>
          </a:xfrm>
        </p:grpSpPr>
        <p:cxnSp>
          <p:nvCxnSpPr>
            <p:cNvPr id="43" name="Straight Connector 42"/>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299690" y="2456298"/>
            <a:ext cx="101321" cy="1175553"/>
            <a:chOff x="4496009" y="1466850"/>
            <a:chExt cx="75991" cy="895350"/>
          </a:xfrm>
        </p:grpSpPr>
        <p:cxnSp>
          <p:nvCxnSpPr>
            <p:cNvPr id="49" name="Straight Connector 48"/>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899649" y="3721450"/>
            <a:ext cx="101321" cy="1609199"/>
            <a:chOff x="4496009" y="1466850"/>
            <a:chExt cx="75991" cy="895350"/>
          </a:xfrm>
        </p:grpSpPr>
        <p:cxnSp>
          <p:nvCxnSpPr>
            <p:cNvPr id="52" name="Straight Connector 51"/>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16200000">
            <a:off x="5186635" y="1876370"/>
            <a:ext cx="457200" cy="83008"/>
            <a:chOff x="2247702" y="1895227"/>
            <a:chExt cx="3561348" cy="481263"/>
          </a:xfrm>
        </p:grpSpPr>
        <p:sp>
          <p:nvSpPr>
            <p:cNvPr id="60" name="Rectangle 5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60" idx="1"/>
              <a:endCxn id="6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47702" y="2198342"/>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851517" y="2374782"/>
            <a:ext cx="768483" cy="72817"/>
            <a:chOff x="2247702" y="1895227"/>
            <a:chExt cx="3561348" cy="481263"/>
          </a:xfrm>
        </p:grpSpPr>
        <p:sp>
          <p:nvSpPr>
            <p:cNvPr id="70" name="Rectangle 6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253603" y="5254451"/>
            <a:ext cx="1320311" cy="79551"/>
            <a:chOff x="2247702" y="1895227"/>
            <a:chExt cx="3561348" cy="481263"/>
          </a:xfrm>
        </p:grpSpPr>
        <p:sp>
          <p:nvSpPr>
            <p:cNvPr id="75" name="Rectangle 74"/>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stCxn id="75" idx="1"/>
              <a:endCxn id="75"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4487074" y="5362913"/>
            <a:ext cx="1260133" cy="276999"/>
          </a:xfrm>
          <a:prstGeom prst="rect">
            <a:avLst/>
          </a:prstGeom>
          <a:noFill/>
        </p:spPr>
        <p:txBody>
          <a:bodyPr wrap="square" rtlCol="0">
            <a:spAutoFit/>
          </a:bodyPr>
          <a:lstStyle/>
          <a:p>
            <a:r>
              <a:rPr lang="en-US" sz="1200" dirty="0" smtClean="0"/>
              <a:t>Car Porch</a:t>
            </a:r>
            <a:endParaRPr lang="en-US" sz="1200" dirty="0"/>
          </a:p>
        </p:txBody>
      </p:sp>
      <p:sp>
        <p:nvSpPr>
          <p:cNvPr id="82" name="TextBox 81"/>
          <p:cNvSpPr txBox="1"/>
          <p:nvPr/>
        </p:nvSpPr>
        <p:spPr>
          <a:xfrm>
            <a:off x="6569442" y="2719550"/>
            <a:ext cx="1260133" cy="276999"/>
          </a:xfrm>
          <a:prstGeom prst="rect">
            <a:avLst/>
          </a:prstGeom>
          <a:noFill/>
        </p:spPr>
        <p:txBody>
          <a:bodyPr wrap="square" rtlCol="0">
            <a:spAutoFit/>
          </a:bodyPr>
          <a:lstStyle/>
          <a:p>
            <a:r>
              <a:rPr lang="en-US" sz="1200" dirty="0" smtClean="0"/>
              <a:t>Kitchen</a:t>
            </a:r>
            <a:endParaRPr lang="en-US" sz="1200" dirty="0"/>
          </a:p>
        </p:txBody>
      </p:sp>
      <p:sp>
        <p:nvSpPr>
          <p:cNvPr id="83" name="TextBox 82"/>
          <p:cNvSpPr txBox="1"/>
          <p:nvPr/>
        </p:nvSpPr>
        <p:spPr>
          <a:xfrm>
            <a:off x="5058082" y="2719549"/>
            <a:ext cx="1260133" cy="276999"/>
          </a:xfrm>
          <a:prstGeom prst="rect">
            <a:avLst/>
          </a:prstGeom>
          <a:noFill/>
        </p:spPr>
        <p:txBody>
          <a:bodyPr wrap="square" rtlCol="0">
            <a:spAutoFit/>
          </a:bodyPr>
          <a:lstStyle/>
          <a:p>
            <a:r>
              <a:rPr lang="en-US" sz="1200" dirty="0" smtClean="0"/>
              <a:t>Bedroom</a:t>
            </a:r>
            <a:endParaRPr lang="en-US" sz="1200" dirty="0"/>
          </a:p>
        </p:txBody>
      </p:sp>
      <p:sp>
        <p:nvSpPr>
          <p:cNvPr id="84" name="TextBox 83"/>
          <p:cNvSpPr txBox="1"/>
          <p:nvPr/>
        </p:nvSpPr>
        <p:spPr>
          <a:xfrm>
            <a:off x="6222972" y="4230423"/>
            <a:ext cx="1260133" cy="276999"/>
          </a:xfrm>
          <a:prstGeom prst="rect">
            <a:avLst/>
          </a:prstGeom>
          <a:noFill/>
        </p:spPr>
        <p:txBody>
          <a:bodyPr wrap="square" rtlCol="0">
            <a:spAutoFit/>
          </a:bodyPr>
          <a:lstStyle/>
          <a:p>
            <a:r>
              <a:rPr lang="en-US" sz="1200" dirty="0" smtClean="0"/>
              <a:t>Drawing Room</a:t>
            </a:r>
            <a:endParaRPr lang="en-US" sz="1200" dirty="0"/>
          </a:p>
        </p:txBody>
      </p:sp>
      <p:sp>
        <p:nvSpPr>
          <p:cNvPr id="85" name="TextBox 84"/>
          <p:cNvSpPr txBox="1"/>
          <p:nvPr/>
        </p:nvSpPr>
        <p:spPr>
          <a:xfrm>
            <a:off x="4419934" y="3982352"/>
            <a:ext cx="1260133" cy="276999"/>
          </a:xfrm>
          <a:prstGeom prst="rect">
            <a:avLst/>
          </a:prstGeom>
          <a:noFill/>
        </p:spPr>
        <p:txBody>
          <a:bodyPr wrap="square" rtlCol="0">
            <a:spAutoFit/>
          </a:bodyPr>
          <a:lstStyle/>
          <a:p>
            <a:r>
              <a:rPr lang="en-US" sz="1200" dirty="0" smtClean="0"/>
              <a:t>Lounge</a:t>
            </a:r>
            <a:endParaRPr lang="en-US" sz="1200" dirty="0"/>
          </a:p>
        </p:txBody>
      </p:sp>
      <p:grpSp>
        <p:nvGrpSpPr>
          <p:cNvPr id="4" name="Group 3"/>
          <p:cNvGrpSpPr/>
          <p:nvPr/>
        </p:nvGrpSpPr>
        <p:grpSpPr>
          <a:xfrm>
            <a:off x="5328153" y="4485846"/>
            <a:ext cx="703827" cy="612009"/>
            <a:chOff x="3948880" y="1764405"/>
            <a:chExt cx="3353624" cy="3373652"/>
          </a:xfrm>
        </p:grpSpPr>
        <p:sp>
          <p:nvSpPr>
            <p:cNvPr id="64" name="Rectangle 63"/>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Arc 65"/>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7" name="Rectangle 66"/>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rot="5400000">
            <a:off x="6031254" y="3078937"/>
            <a:ext cx="527870" cy="816012"/>
            <a:chOff x="3948880" y="1764405"/>
            <a:chExt cx="3353624" cy="3373652"/>
          </a:xfrm>
        </p:grpSpPr>
        <p:sp>
          <p:nvSpPr>
            <p:cNvPr id="91" name="Rectangle 90"/>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c 92"/>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Rectangle 93"/>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rot="5400000">
            <a:off x="5635710" y="4705624"/>
            <a:ext cx="527870" cy="816012"/>
            <a:chOff x="3948880" y="1764405"/>
            <a:chExt cx="3353624" cy="3373652"/>
          </a:xfrm>
        </p:grpSpPr>
        <p:sp>
          <p:nvSpPr>
            <p:cNvPr id="96" name="Rectangle 95"/>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9" name="Rectangle 98"/>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2" name="Picture 13" descr="D:\presentation\Unti12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781" y="4823370"/>
            <a:ext cx="639233"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5" name="Group 104"/>
          <p:cNvGrpSpPr/>
          <p:nvPr/>
        </p:nvGrpSpPr>
        <p:grpSpPr>
          <a:xfrm>
            <a:off x="4050642" y="2164800"/>
            <a:ext cx="681140" cy="590288"/>
            <a:chOff x="2607733" y="1628935"/>
            <a:chExt cx="3531791" cy="2959997"/>
          </a:xfrm>
        </p:grpSpPr>
        <p:sp>
          <p:nvSpPr>
            <p:cNvPr id="106" name="Rectangle 105"/>
            <p:cNvSpPr/>
            <p:nvPr/>
          </p:nvSpPr>
          <p:spPr>
            <a:xfrm>
              <a:off x="6062501" y="3109698"/>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165461" y="3251672"/>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242484" y="162893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p:cNvSpPr/>
            <p:nvPr/>
          </p:nvSpPr>
          <p:spPr>
            <a:xfrm>
              <a:off x="2607733" y="1628935"/>
              <a:ext cx="3478607" cy="2959997"/>
            </a:xfrm>
            <a:prstGeom prst="arc">
              <a:avLst>
                <a:gd name="adj1" fmla="val 15995871"/>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20" name="Picture 12" descr="D:\presentation\Unti123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207" y="4633035"/>
            <a:ext cx="9271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 descr="D:\presentation\Unti123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9557" y="2456985"/>
            <a:ext cx="9271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2" descr="D:\presentation\Unti123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09" y="2997907"/>
            <a:ext cx="9271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PLACING DOORS IN APPROPRIATE LOCATIONS</a:t>
            </a:r>
            <a:endParaRPr lang="en-US" altLang="en-US" sz="3000" b="1" dirty="0"/>
          </a:p>
        </p:txBody>
      </p:sp>
      <p:sp>
        <p:nvSpPr>
          <p:cNvPr id="87" name="Rectangle 86"/>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rPr>
              <a:t>STEP-4</a:t>
            </a:r>
            <a:endParaRPr lang="en-US" altLang="en-US" dirty="0">
              <a:solidFill>
                <a:srgbClr val="FF0000"/>
              </a:solidFill>
            </a:endParaRPr>
          </a:p>
        </p:txBody>
      </p:sp>
      <p:sp>
        <p:nvSpPr>
          <p:cNvPr id="88" name="TextBox 87"/>
          <p:cNvSpPr txBox="1"/>
          <p:nvPr/>
        </p:nvSpPr>
        <p:spPr>
          <a:xfrm>
            <a:off x="4165879" y="1689274"/>
            <a:ext cx="1260133" cy="276999"/>
          </a:xfrm>
          <a:prstGeom prst="rect">
            <a:avLst/>
          </a:prstGeom>
          <a:noFill/>
        </p:spPr>
        <p:txBody>
          <a:bodyPr wrap="square" rtlCol="0">
            <a:spAutoFit/>
          </a:bodyPr>
          <a:lstStyle/>
          <a:p>
            <a:r>
              <a:rPr lang="en-US" sz="1200" dirty="0" smtClean="0"/>
              <a:t>Bath Room</a:t>
            </a:r>
            <a:endParaRPr lang="en-US" sz="1200" dirty="0"/>
          </a:p>
        </p:txBody>
      </p:sp>
      <p:grpSp>
        <p:nvGrpSpPr>
          <p:cNvPr id="89" name="Group 88"/>
          <p:cNvGrpSpPr/>
          <p:nvPr/>
        </p:nvGrpSpPr>
        <p:grpSpPr>
          <a:xfrm>
            <a:off x="5390818" y="3415444"/>
            <a:ext cx="703827" cy="612009"/>
            <a:chOff x="3948880" y="1764405"/>
            <a:chExt cx="3353624" cy="3373652"/>
          </a:xfrm>
        </p:grpSpPr>
        <p:sp>
          <p:nvSpPr>
            <p:cNvPr id="100" name="Rectangle 99"/>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Arc 101"/>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3" name="Rectangle 102"/>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1873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1750"/>
                                        <p:tgtEl>
                                          <p:spTgt spid="42"/>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175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175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175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1750"/>
                                        <p:tgtEl>
                                          <p:spTgt spid="28"/>
                                        </p:tgtEl>
                                      </p:cBhvr>
                                    </p:animEffect>
                                  </p:childTnLst>
                                </p:cTn>
                              </p:par>
                              <p:par>
                                <p:cTn id="25" presetID="16" presetClass="entr" presetSubtype="21"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arn(inVertical)">
                                      <p:cBhvr>
                                        <p:cTn id="27" dur="1750"/>
                                        <p:tgtEl>
                                          <p:spTgt spid="51"/>
                                        </p:tgtEl>
                                      </p:cBhvr>
                                    </p:animEffect>
                                  </p:childTnLst>
                                </p:cTn>
                              </p:par>
                              <p:par>
                                <p:cTn id="28" presetID="16" presetClass="entr" presetSubtype="2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175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anim calcmode="lin" valueType="num">
                                      <p:cBhvr>
                                        <p:cTn id="36" dur="1000" fill="hold"/>
                                        <p:tgtEl>
                                          <p:spTgt spid="105"/>
                                        </p:tgtEl>
                                        <p:attrNameLst>
                                          <p:attrName>ppt_x</p:attrName>
                                        </p:attrNameLst>
                                      </p:cBhvr>
                                      <p:tavLst>
                                        <p:tav tm="0">
                                          <p:val>
                                            <p:strVal val="#ppt_x"/>
                                          </p:val>
                                        </p:tav>
                                        <p:tav tm="100000">
                                          <p:val>
                                            <p:strVal val="#ppt_x"/>
                                          </p:val>
                                        </p:tav>
                                      </p:tavLst>
                                    </p:anim>
                                    <p:anim calcmode="lin" valueType="num">
                                      <p:cBhvr>
                                        <p:cTn id="37" dur="1000" fill="hold"/>
                                        <p:tgtEl>
                                          <p:spTgt spid="10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1000"/>
                                        <p:tgtEl>
                                          <p:spTgt spid="90"/>
                                        </p:tgtEl>
                                      </p:cBhvr>
                                    </p:animEffect>
                                    <p:anim calcmode="lin" valueType="num">
                                      <p:cBhvr>
                                        <p:cTn id="41" dur="1000" fill="hold"/>
                                        <p:tgtEl>
                                          <p:spTgt spid="90"/>
                                        </p:tgtEl>
                                        <p:attrNameLst>
                                          <p:attrName>ppt_x</p:attrName>
                                        </p:attrNameLst>
                                      </p:cBhvr>
                                      <p:tavLst>
                                        <p:tav tm="0">
                                          <p:val>
                                            <p:strVal val="#ppt_x"/>
                                          </p:val>
                                        </p:tav>
                                        <p:tav tm="100000">
                                          <p:val>
                                            <p:strVal val="#ppt_x"/>
                                          </p:val>
                                        </p:tav>
                                      </p:tavLst>
                                    </p:anim>
                                    <p:anim calcmode="lin" valueType="num">
                                      <p:cBhvr>
                                        <p:cTn id="42" dur="1000" fill="hold"/>
                                        <p:tgtEl>
                                          <p:spTgt spid="9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anim calcmode="lin" valueType="num">
                                      <p:cBhvr>
                                        <p:cTn id="46" dur="1000" fill="hold"/>
                                        <p:tgtEl>
                                          <p:spTgt spid="4"/>
                                        </p:tgtEl>
                                        <p:attrNameLst>
                                          <p:attrName>ppt_x</p:attrName>
                                        </p:attrNameLst>
                                      </p:cBhvr>
                                      <p:tavLst>
                                        <p:tav tm="0">
                                          <p:val>
                                            <p:strVal val="#ppt_x"/>
                                          </p:val>
                                        </p:tav>
                                        <p:tav tm="100000">
                                          <p:val>
                                            <p:strVal val="#ppt_x"/>
                                          </p:val>
                                        </p:tav>
                                      </p:tavLst>
                                    </p:anim>
                                    <p:anim calcmode="lin" valueType="num">
                                      <p:cBhvr>
                                        <p:cTn id="47" dur="1000" fill="hold"/>
                                        <p:tgtEl>
                                          <p:spTgt spid="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1000"/>
                                        <p:tgtEl>
                                          <p:spTgt spid="74"/>
                                        </p:tgtEl>
                                      </p:cBhvr>
                                    </p:animEffect>
                                    <p:anim calcmode="lin" valueType="num">
                                      <p:cBhvr>
                                        <p:cTn id="58" dur="1000" fill="hold"/>
                                        <p:tgtEl>
                                          <p:spTgt spid="74"/>
                                        </p:tgtEl>
                                        <p:attrNameLst>
                                          <p:attrName>ppt_x</p:attrName>
                                        </p:attrNameLst>
                                      </p:cBhvr>
                                      <p:tavLst>
                                        <p:tav tm="0">
                                          <p:val>
                                            <p:strVal val="#ppt_x"/>
                                          </p:val>
                                        </p:tav>
                                        <p:tav tm="100000">
                                          <p:val>
                                            <p:strVal val="#ppt_x"/>
                                          </p:val>
                                        </p:tav>
                                      </p:tavLst>
                                    </p:anim>
                                    <p:anim calcmode="lin" valueType="num">
                                      <p:cBhvr>
                                        <p:cTn id="59" dur="1000" fill="hold"/>
                                        <p:tgtEl>
                                          <p:spTgt spid="74"/>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1000" fill="hold"/>
                                        <p:tgtEl>
                                          <p:spTgt spid="5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fade">
                                      <p:cBhvr>
                                        <p:cTn id="74" dur="1000"/>
                                        <p:tgtEl>
                                          <p:spTgt spid="85"/>
                                        </p:tgtEl>
                                      </p:cBhvr>
                                    </p:animEffect>
                                    <p:anim calcmode="lin" valueType="num">
                                      <p:cBhvr>
                                        <p:cTn id="75" dur="1000" fill="hold"/>
                                        <p:tgtEl>
                                          <p:spTgt spid="85"/>
                                        </p:tgtEl>
                                        <p:attrNameLst>
                                          <p:attrName>ppt_x</p:attrName>
                                        </p:attrNameLst>
                                      </p:cBhvr>
                                      <p:tavLst>
                                        <p:tav tm="0">
                                          <p:val>
                                            <p:strVal val="#ppt_x"/>
                                          </p:val>
                                        </p:tav>
                                        <p:tav tm="100000">
                                          <p:val>
                                            <p:strVal val="#ppt_x"/>
                                          </p:val>
                                        </p:tav>
                                      </p:tavLst>
                                    </p:anim>
                                    <p:anim calcmode="lin" valueType="num">
                                      <p:cBhvr>
                                        <p:cTn id="76" dur="1000" fill="hold"/>
                                        <p:tgtEl>
                                          <p:spTgt spid="85"/>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fade">
                                      <p:cBhvr>
                                        <p:cTn id="79" dur="1000"/>
                                        <p:tgtEl>
                                          <p:spTgt spid="82"/>
                                        </p:tgtEl>
                                      </p:cBhvr>
                                    </p:animEffect>
                                    <p:anim calcmode="lin" valueType="num">
                                      <p:cBhvr>
                                        <p:cTn id="80" dur="1000" fill="hold"/>
                                        <p:tgtEl>
                                          <p:spTgt spid="82"/>
                                        </p:tgtEl>
                                        <p:attrNameLst>
                                          <p:attrName>ppt_x</p:attrName>
                                        </p:attrNameLst>
                                      </p:cBhvr>
                                      <p:tavLst>
                                        <p:tav tm="0">
                                          <p:val>
                                            <p:strVal val="#ppt_x"/>
                                          </p:val>
                                        </p:tav>
                                        <p:tav tm="100000">
                                          <p:val>
                                            <p:strVal val="#ppt_x"/>
                                          </p:val>
                                        </p:tav>
                                      </p:tavLst>
                                    </p:anim>
                                    <p:anim calcmode="lin" valueType="num">
                                      <p:cBhvr>
                                        <p:cTn id="81" dur="1000" fill="hold"/>
                                        <p:tgtEl>
                                          <p:spTgt spid="82"/>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83"/>
                                        </p:tgtEl>
                                        <p:attrNameLst>
                                          <p:attrName>style.visibility</p:attrName>
                                        </p:attrNameLst>
                                      </p:cBhvr>
                                      <p:to>
                                        <p:strVal val="visible"/>
                                      </p:to>
                                    </p:set>
                                    <p:animEffect transition="in" filter="fade">
                                      <p:cBhvr>
                                        <p:cTn id="84" dur="1000"/>
                                        <p:tgtEl>
                                          <p:spTgt spid="83"/>
                                        </p:tgtEl>
                                      </p:cBhvr>
                                    </p:animEffect>
                                    <p:anim calcmode="lin" valueType="num">
                                      <p:cBhvr>
                                        <p:cTn id="85" dur="1000" fill="hold"/>
                                        <p:tgtEl>
                                          <p:spTgt spid="83"/>
                                        </p:tgtEl>
                                        <p:attrNameLst>
                                          <p:attrName>ppt_x</p:attrName>
                                        </p:attrNameLst>
                                      </p:cBhvr>
                                      <p:tavLst>
                                        <p:tav tm="0">
                                          <p:val>
                                            <p:strVal val="#ppt_x"/>
                                          </p:val>
                                        </p:tav>
                                        <p:tav tm="100000">
                                          <p:val>
                                            <p:strVal val="#ppt_x"/>
                                          </p:val>
                                        </p:tav>
                                      </p:tavLst>
                                    </p:anim>
                                    <p:anim calcmode="lin" valueType="num">
                                      <p:cBhvr>
                                        <p:cTn id="86" dur="1000" fill="hold"/>
                                        <p:tgtEl>
                                          <p:spTgt spid="8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fade">
                                      <p:cBhvr>
                                        <p:cTn id="89" dur="1000"/>
                                        <p:tgtEl>
                                          <p:spTgt spid="84"/>
                                        </p:tgtEl>
                                      </p:cBhvr>
                                    </p:animEffect>
                                    <p:anim calcmode="lin" valueType="num">
                                      <p:cBhvr>
                                        <p:cTn id="90" dur="1000" fill="hold"/>
                                        <p:tgtEl>
                                          <p:spTgt spid="84"/>
                                        </p:tgtEl>
                                        <p:attrNameLst>
                                          <p:attrName>ppt_x</p:attrName>
                                        </p:attrNameLst>
                                      </p:cBhvr>
                                      <p:tavLst>
                                        <p:tav tm="0">
                                          <p:val>
                                            <p:strVal val="#ppt_x"/>
                                          </p:val>
                                        </p:tav>
                                        <p:tav tm="100000">
                                          <p:val>
                                            <p:strVal val="#ppt_x"/>
                                          </p:val>
                                        </p:tav>
                                      </p:tavLst>
                                    </p:anim>
                                    <p:anim calcmode="lin" valueType="num">
                                      <p:cBhvr>
                                        <p:cTn id="91" dur="1000" fill="hold"/>
                                        <p:tgtEl>
                                          <p:spTgt spid="84"/>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Effect transition="in" filter="fade">
                                      <p:cBhvr>
                                        <p:cTn id="94" dur="1000"/>
                                        <p:tgtEl>
                                          <p:spTgt spid="81"/>
                                        </p:tgtEl>
                                      </p:cBhvr>
                                    </p:animEffect>
                                    <p:anim calcmode="lin" valueType="num">
                                      <p:cBhvr>
                                        <p:cTn id="95" dur="1000" fill="hold"/>
                                        <p:tgtEl>
                                          <p:spTgt spid="81"/>
                                        </p:tgtEl>
                                        <p:attrNameLst>
                                          <p:attrName>ppt_x</p:attrName>
                                        </p:attrNameLst>
                                      </p:cBhvr>
                                      <p:tavLst>
                                        <p:tav tm="0">
                                          <p:val>
                                            <p:strVal val="#ppt_x"/>
                                          </p:val>
                                        </p:tav>
                                        <p:tav tm="100000">
                                          <p:val>
                                            <p:strVal val="#ppt_x"/>
                                          </p:val>
                                        </p:tav>
                                      </p:tavLst>
                                    </p:anim>
                                    <p:anim calcmode="lin" valueType="num">
                                      <p:cBhvr>
                                        <p:cTn id="96" dur="1000" fill="hold"/>
                                        <p:tgtEl>
                                          <p:spTgt spid="81"/>
                                        </p:tgtEl>
                                        <p:attrNameLst>
                                          <p:attrName>ppt_y</p:attrName>
                                        </p:attrNameLst>
                                      </p:cBhvr>
                                      <p:tavLst>
                                        <p:tav tm="0">
                                          <p:val>
                                            <p:strVal val="#ppt_y+.1"/>
                                          </p:val>
                                        </p:tav>
                                        <p:tav tm="100000">
                                          <p:val>
                                            <p:strVal val="#ppt_y"/>
                                          </p:val>
                                        </p:tav>
                                      </p:tavLst>
                                    </p:anim>
                                  </p:childTnLst>
                                </p:cTn>
                              </p:par>
                            </p:childTnLst>
                          </p:cTn>
                        </p:par>
                        <p:par>
                          <p:cTn id="97" fill="hold">
                            <p:stCondLst>
                              <p:cond delay="1000"/>
                            </p:stCondLst>
                            <p:childTnLst>
                              <p:par>
                                <p:cTn id="98" presetID="22" presetClass="entr" presetSubtype="4" fill="hold" nodeType="afterEffect">
                                  <p:stCondLst>
                                    <p:cond delay="0"/>
                                  </p:stCondLst>
                                  <p:childTnLst>
                                    <p:set>
                                      <p:cBhvr>
                                        <p:cTn id="99" dur="1" fill="hold">
                                          <p:stCondLst>
                                            <p:cond delay="0"/>
                                          </p:stCondLst>
                                        </p:cTn>
                                        <p:tgtEl>
                                          <p:spTgt spid="112"/>
                                        </p:tgtEl>
                                        <p:attrNameLst>
                                          <p:attrName>style.visibility</p:attrName>
                                        </p:attrNameLst>
                                      </p:cBhvr>
                                      <p:to>
                                        <p:strVal val="visible"/>
                                      </p:to>
                                    </p:set>
                                    <p:animEffect transition="in" filter="wipe(down)">
                                      <p:cBhvr>
                                        <p:cTn id="100" dur="500"/>
                                        <p:tgtEl>
                                          <p:spTgt spid="112"/>
                                        </p:tgtEl>
                                      </p:cBhvr>
                                    </p:animEffect>
                                  </p:childTnLst>
                                </p:cTn>
                              </p:par>
                            </p:childTnLst>
                          </p:cTn>
                        </p:par>
                        <p:par>
                          <p:cTn id="101" fill="hold">
                            <p:stCondLst>
                              <p:cond delay="1500"/>
                            </p:stCondLst>
                            <p:childTnLst>
                              <p:par>
                                <p:cTn id="102" presetID="35" presetClass="emph" presetSubtype="0" repeatCount="indefinite" fill="hold" nodeType="afterEffect">
                                  <p:stCondLst>
                                    <p:cond delay="0"/>
                                  </p:stCondLst>
                                  <p:childTnLst>
                                    <p:anim calcmode="discrete" valueType="str">
                                      <p:cBhvr>
                                        <p:cTn id="103" dur="500" fill="hold"/>
                                        <p:tgtEl>
                                          <p:spTgt spid="112"/>
                                        </p:tgtEl>
                                        <p:attrNameLst>
                                          <p:attrName>style.visibility</p:attrName>
                                        </p:attrNameLst>
                                      </p:cBhvr>
                                      <p:tavLst>
                                        <p:tav tm="0">
                                          <p:val>
                                            <p:strVal val="hidden"/>
                                          </p:val>
                                        </p:tav>
                                        <p:tav tm="50000">
                                          <p:val>
                                            <p:strVal val="visible"/>
                                          </p:val>
                                        </p:tav>
                                      </p:tavLst>
                                    </p:anim>
                                  </p:childTnLst>
                                </p:cTn>
                              </p:par>
                            </p:childTnLst>
                          </p:cTn>
                        </p:par>
                        <p:par>
                          <p:cTn id="104" fill="hold">
                            <p:stCondLst>
                              <p:cond delay="2000"/>
                            </p:stCondLst>
                            <p:childTnLst>
                              <p:par>
                                <p:cTn id="105" presetID="22" presetClass="entr" presetSubtype="4" fill="hold" nodeType="afterEffect">
                                  <p:stCondLst>
                                    <p:cond delay="0"/>
                                  </p:stCondLst>
                                  <p:childTnLst>
                                    <p:set>
                                      <p:cBhvr>
                                        <p:cTn id="106" dur="1" fill="hold">
                                          <p:stCondLst>
                                            <p:cond delay="0"/>
                                          </p:stCondLst>
                                        </p:cTn>
                                        <p:tgtEl>
                                          <p:spTgt spid="120"/>
                                        </p:tgtEl>
                                        <p:attrNameLst>
                                          <p:attrName>style.visibility</p:attrName>
                                        </p:attrNameLst>
                                      </p:cBhvr>
                                      <p:to>
                                        <p:strVal val="visible"/>
                                      </p:to>
                                    </p:set>
                                    <p:animEffect transition="in" filter="wipe(down)">
                                      <p:cBhvr>
                                        <p:cTn id="107" dur="500"/>
                                        <p:tgtEl>
                                          <p:spTgt spid="120"/>
                                        </p:tgtEl>
                                      </p:cBhvr>
                                    </p:animEffect>
                                  </p:childTnLst>
                                </p:cTn>
                              </p:par>
                            </p:childTnLst>
                          </p:cTn>
                        </p:par>
                        <p:par>
                          <p:cTn id="108" fill="hold">
                            <p:stCondLst>
                              <p:cond delay="2500"/>
                            </p:stCondLst>
                            <p:childTnLst>
                              <p:par>
                                <p:cTn id="109" presetID="35" presetClass="emph" presetSubtype="0" repeatCount="indefinite" fill="hold" nodeType="afterEffect">
                                  <p:stCondLst>
                                    <p:cond delay="0"/>
                                  </p:stCondLst>
                                  <p:childTnLst>
                                    <p:anim calcmode="discrete" valueType="str">
                                      <p:cBhvr>
                                        <p:cTn id="110" dur="500" fill="hold"/>
                                        <p:tgtEl>
                                          <p:spTgt spid="120"/>
                                        </p:tgtEl>
                                        <p:attrNameLst>
                                          <p:attrName>style.visibility</p:attrName>
                                        </p:attrNameLst>
                                      </p:cBhvr>
                                      <p:tavLst>
                                        <p:tav tm="0">
                                          <p:val>
                                            <p:strVal val="hidden"/>
                                          </p:val>
                                        </p:tav>
                                        <p:tav tm="50000">
                                          <p:val>
                                            <p:strVal val="visible"/>
                                          </p:val>
                                        </p:tav>
                                      </p:tavLst>
                                    </p:anim>
                                  </p:childTnLst>
                                </p:cTn>
                              </p:par>
                            </p:childTnLst>
                          </p:cTn>
                        </p:par>
                        <p:par>
                          <p:cTn id="111" fill="hold">
                            <p:stCondLst>
                              <p:cond delay="3000"/>
                            </p:stCondLst>
                            <p:childTnLst>
                              <p:par>
                                <p:cTn id="112" presetID="22" presetClass="entr" presetSubtype="4" fill="hold" nodeType="afterEffect">
                                  <p:stCondLst>
                                    <p:cond delay="0"/>
                                  </p:stCondLst>
                                  <p:childTnLst>
                                    <p:set>
                                      <p:cBhvr>
                                        <p:cTn id="113" dur="1" fill="hold">
                                          <p:stCondLst>
                                            <p:cond delay="0"/>
                                          </p:stCondLst>
                                        </p:cTn>
                                        <p:tgtEl>
                                          <p:spTgt spid="121"/>
                                        </p:tgtEl>
                                        <p:attrNameLst>
                                          <p:attrName>style.visibility</p:attrName>
                                        </p:attrNameLst>
                                      </p:cBhvr>
                                      <p:to>
                                        <p:strVal val="visible"/>
                                      </p:to>
                                    </p:set>
                                    <p:animEffect transition="in" filter="wipe(down)">
                                      <p:cBhvr>
                                        <p:cTn id="114" dur="500"/>
                                        <p:tgtEl>
                                          <p:spTgt spid="121"/>
                                        </p:tgtEl>
                                      </p:cBhvr>
                                    </p:animEffect>
                                  </p:childTnLst>
                                </p:cTn>
                              </p:par>
                            </p:childTnLst>
                          </p:cTn>
                        </p:par>
                        <p:par>
                          <p:cTn id="115" fill="hold">
                            <p:stCondLst>
                              <p:cond delay="3500"/>
                            </p:stCondLst>
                            <p:childTnLst>
                              <p:par>
                                <p:cTn id="116" presetID="35" presetClass="emph" presetSubtype="0" repeatCount="indefinite" fill="hold" nodeType="afterEffect">
                                  <p:stCondLst>
                                    <p:cond delay="0"/>
                                  </p:stCondLst>
                                  <p:childTnLst>
                                    <p:anim calcmode="discrete" valueType="str">
                                      <p:cBhvr>
                                        <p:cTn id="117" dur="500" fill="hold"/>
                                        <p:tgtEl>
                                          <p:spTgt spid="121"/>
                                        </p:tgtEl>
                                        <p:attrNameLst>
                                          <p:attrName>style.visibility</p:attrName>
                                        </p:attrNameLst>
                                      </p:cBhvr>
                                      <p:tavLst>
                                        <p:tav tm="0">
                                          <p:val>
                                            <p:strVal val="hidden"/>
                                          </p:val>
                                        </p:tav>
                                        <p:tav tm="50000">
                                          <p:val>
                                            <p:strVal val="visible"/>
                                          </p:val>
                                        </p:tav>
                                      </p:tavLst>
                                    </p:anim>
                                  </p:childTnLst>
                                </p:cTn>
                              </p:par>
                            </p:childTnLst>
                          </p:cTn>
                        </p:par>
                        <p:par>
                          <p:cTn id="118" fill="hold">
                            <p:stCondLst>
                              <p:cond delay="4000"/>
                            </p:stCondLst>
                            <p:childTnLst>
                              <p:par>
                                <p:cTn id="119" presetID="22" presetClass="entr" presetSubtype="4" fill="hold" nodeType="afterEffect">
                                  <p:stCondLst>
                                    <p:cond delay="0"/>
                                  </p:stCondLst>
                                  <p:childTnLst>
                                    <p:set>
                                      <p:cBhvr>
                                        <p:cTn id="120" dur="1" fill="hold">
                                          <p:stCondLst>
                                            <p:cond delay="0"/>
                                          </p:stCondLst>
                                        </p:cTn>
                                        <p:tgtEl>
                                          <p:spTgt spid="122"/>
                                        </p:tgtEl>
                                        <p:attrNameLst>
                                          <p:attrName>style.visibility</p:attrName>
                                        </p:attrNameLst>
                                      </p:cBhvr>
                                      <p:to>
                                        <p:strVal val="visible"/>
                                      </p:to>
                                    </p:set>
                                    <p:animEffect transition="in" filter="wipe(down)">
                                      <p:cBhvr>
                                        <p:cTn id="121" dur="500"/>
                                        <p:tgtEl>
                                          <p:spTgt spid="122"/>
                                        </p:tgtEl>
                                      </p:cBhvr>
                                    </p:animEffect>
                                  </p:childTnLst>
                                </p:cTn>
                              </p:par>
                            </p:childTnLst>
                          </p:cTn>
                        </p:par>
                        <p:par>
                          <p:cTn id="122" fill="hold">
                            <p:stCondLst>
                              <p:cond delay="4500"/>
                            </p:stCondLst>
                            <p:childTnLst>
                              <p:par>
                                <p:cTn id="123" presetID="35" presetClass="emph" presetSubtype="0" repeatCount="indefinite" fill="hold" nodeType="afterEffect">
                                  <p:stCondLst>
                                    <p:cond delay="0"/>
                                  </p:stCondLst>
                                  <p:childTnLst>
                                    <p:anim calcmode="discrete" valueType="str">
                                      <p:cBhvr>
                                        <p:cTn id="124" dur="500" fill="hold"/>
                                        <p:tgtEl>
                                          <p:spTgt spid="122"/>
                                        </p:tgtEl>
                                        <p:attrNameLst>
                                          <p:attrName>style.visibility</p:attrName>
                                        </p:attrNameLst>
                                      </p:cBhvr>
                                      <p:tavLst>
                                        <p:tav tm="0">
                                          <p:val>
                                            <p:strVal val="hidden"/>
                                          </p:val>
                                        </p:tav>
                                        <p:tav tm="50000">
                                          <p:val>
                                            <p:strVal val="visible"/>
                                          </p:val>
                                        </p:tav>
                                      </p:tavLst>
                                    </p:anim>
                                  </p:childTnLst>
                                </p:cTn>
                              </p:par>
                            </p:childTnLst>
                          </p:cTn>
                        </p:par>
                      </p:childTnLst>
                    </p:cTn>
                  </p:par>
                  <p:par>
                    <p:cTn id="125" fill="hold">
                      <p:stCondLst>
                        <p:cond delay="indefinite"/>
                      </p:stCondLst>
                      <p:childTnLst>
                        <p:par>
                          <p:cTn id="126" fill="hold">
                            <p:stCondLst>
                              <p:cond delay="0"/>
                            </p:stCondLst>
                            <p:childTnLst>
                              <p:par>
                                <p:cTn id="127" presetID="42" presetClass="entr" presetSubtype="0" fill="hold" grpId="0" nodeType="click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fade">
                                      <p:cBhvr>
                                        <p:cTn id="129" dur="1000"/>
                                        <p:tgtEl>
                                          <p:spTgt spid="88"/>
                                        </p:tgtEl>
                                      </p:cBhvr>
                                    </p:animEffect>
                                    <p:anim calcmode="lin" valueType="num">
                                      <p:cBhvr>
                                        <p:cTn id="130" dur="1000" fill="hold"/>
                                        <p:tgtEl>
                                          <p:spTgt spid="88"/>
                                        </p:tgtEl>
                                        <p:attrNameLst>
                                          <p:attrName>ppt_x</p:attrName>
                                        </p:attrNameLst>
                                      </p:cBhvr>
                                      <p:tavLst>
                                        <p:tav tm="0">
                                          <p:val>
                                            <p:strVal val="#ppt_x"/>
                                          </p:val>
                                        </p:tav>
                                        <p:tav tm="100000">
                                          <p:val>
                                            <p:strVal val="#ppt_x"/>
                                          </p:val>
                                        </p:tav>
                                      </p:tavLst>
                                    </p:anim>
                                    <p:anim calcmode="lin" valueType="num">
                                      <p:cBhvr>
                                        <p:cTn id="13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89"/>
                                        </p:tgtEl>
                                        <p:attrNameLst>
                                          <p:attrName>style.visibility</p:attrName>
                                        </p:attrNameLst>
                                      </p:cBhvr>
                                      <p:to>
                                        <p:strVal val="visible"/>
                                      </p:to>
                                    </p:set>
                                    <p:animEffect transition="in" filter="wipe(down)">
                                      <p:cBhvr>
                                        <p:cTn id="136"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8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3810352" y="1295400"/>
            <a:ext cx="4216049" cy="5083744"/>
            <a:chOff x="2857763" y="1295400"/>
            <a:chExt cx="3162037" cy="5083744"/>
          </a:xfrm>
        </p:grpSpPr>
        <p:sp>
          <p:nvSpPr>
            <p:cNvPr id="2" name="Rectangle 1"/>
            <p:cNvSpPr/>
            <p:nvPr/>
          </p:nvSpPr>
          <p:spPr>
            <a:xfrm rot="5400000">
              <a:off x="2095500" y="2133600"/>
              <a:ext cx="4762500" cy="30861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rot="5400000">
              <a:off x="2266950" y="2305050"/>
              <a:ext cx="4419600" cy="27432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flipV="1">
              <a:off x="2857763" y="5410200"/>
              <a:ext cx="1905000" cy="968944"/>
              <a:chOff x="2607733" y="1577421"/>
              <a:chExt cx="6811657" cy="3324462"/>
            </a:xfrm>
          </p:grpSpPr>
          <p:sp>
            <p:nvSpPr>
              <p:cNvPr id="7" name="Rectangle 6"/>
              <p:cNvSpPr/>
              <p:nvPr/>
            </p:nvSpPr>
            <p:spPr>
              <a:xfrm>
                <a:off x="7855930" y="1577421"/>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984719" y="320015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p:nvPr/>
            </p:nvSpPr>
            <p:spPr>
              <a:xfrm rot="16200000">
                <a:off x="6102658" y="1585150"/>
                <a:ext cx="3300416" cy="3333049"/>
              </a:xfrm>
              <a:prstGeom prst="arc">
                <a:avLst>
                  <a:gd name="adj1" fmla="val 16291345"/>
                  <a:gd name="adj2" fmla="val 232493"/>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ectangle 9"/>
              <p:cNvSpPr/>
              <p:nvPr/>
            </p:nvSpPr>
            <p:spPr>
              <a:xfrm>
                <a:off x="6009317"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165461" y="3251672"/>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42484" y="1628936"/>
                <a:ext cx="128789" cy="1622738"/>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p:cNvSpPr/>
              <p:nvPr/>
            </p:nvSpPr>
            <p:spPr>
              <a:xfrm>
                <a:off x="2607733" y="1628935"/>
                <a:ext cx="3478607" cy="2959997"/>
              </a:xfrm>
              <a:prstGeom prst="arc">
                <a:avLst>
                  <a:gd name="adj1" fmla="val 15995871"/>
                  <a:gd name="adj2" fmla="val 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ectangle 13"/>
              <p:cNvSpPr/>
              <p:nvPr/>
            </p:nvSpPr>
            <p:spPr>
              <a:xfrm>
                <a:off x="6073711" y="3212729"/>
                <a:ext cx="77023" cy="103031"/>
              </a:xfrm>
              <a:prstGeom prst="rect">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3344190" y="5820300"/>
              <a:ext cx="983071" cy="255158"/>
              <a:chOff x="3344190" y="5820300"/>
              <a:chExt cx="983071" cy="255158"/>
            </a:xfrm>
          </p:grpSpPr>
          <p:sp>
            <p:nvSpPr>
              <p:cNvPr id="16" name="Rectangle 15"/>
              <p:cNvSpPr/>
              <p:nvPr/>
            </p:nvSpPr>
            <p:spPr>
              <a:xfrm>
                <a:off x="3344190" y="5820300"/>
                <a:ext cx="458109" cy="2551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69152" y="5852418"/>
                <a:ext cx="458109" cy="223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4165879" y="2362200"/>
            <a:ext cx="3657600" cy="89598"/>
            <a:chOff x="361950" y="3339402"/>
            <a:chExt cx="2743200" cy="89598"/>
          </a:xfrm>
        </p:grpSpPr>
        <p:cxnSp>
          <p:nvCxnSpPr>
            <p:cNvPr id="22" name="Straight Connector 21"/>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4140200" y="3631851"/>
            <a:ext cx="3657600" cy="89598"/>
            <a:chOff x="361950" y="3339402"/>
            <a:chExt cx="2743200" cy="89598"/>
          </a:xfrm>
        </p:grpSpPr>
        <p:cxnSp>
          <p:nvCxnSpPr>
            <p:cNvPr id="26" name="Straight Connector 2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flipV="1">
            <a:off x="4165878" y="4701791"/>
            <a:ext cx="1733769" cy="76198"/>
            <a:chOff x="361950" y="3339402"/>
            <a:chExt cx="2743200" cy="89598"/>
          </a:xfrm>
        </p:grpSpPr>
        <p:cxnSp>
          <p:nvCxnSpPr>
            <p:cNvPr id="29" name="Straight Connector 28"/>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5" name="Group 34"/>
          <p:cNvGrpSpPr/>
          <p:nvPr/>
        </p:nvGrpSpPr>
        <p:grpSpPr>
          <a:xfrm flipV="1">
            <a:off x="5899647" y="5254450"/>
            <a:ext cx="1879463" cy="79550"/>
            <a:chOff x="361950" y="3339402"/>
            <a:chExt cx="2743200" cy="89598"/>
          </a:xfrm>
        </p:grpSpPr>
        <p:cxnSp>
          <p:nvCxnSpPr>
            <p:cNvPr id="36" name="Straight Connector 35"/>
            <p:cNvCxnSpPr/>
            <p:nvPr/>
          </p:nvCxnSpPr>
          <p:spPr>
            <a:xfrm>
              <a:off x="361950" y="3429000"/>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61950" y="3339402"/>
              <a:ext cx="2743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5362954" y="1470199"/>
            <a:ext cx="101321" cy="895350"/>
            <a:chOff x="4496009" y="1466850"/>
            <a:chExt cx="75991" cy="895350"/>
          </a:xfrm>
        </p:grpSpPr>
        <p:cxnSp>
          <p:nvCxnSpPr>
            <p:cNvPr id="43" name="Straight Connector 42"/>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6299690" y="2456298"/>
            <a:ext cx="101321" cy="1175553"/>
            <a:chOff x="4496009" y="1466850"/>
            <a:chExt cx="75991" cy="895350"/>
          </a:xfrm>
        </p:grpSpPr>
        <p:cxnSp>
          <p:nvCxnSpPr>
            <p:cNvPr id="49" name="Straight Connector 48"/>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5899649" y="3721450"/>
            <a:ext cx="101321" cy="1609199"/>
            <a:chOff x="4496009" y="1466850"/>
            <a:chExt cx="75991" cy="895350"/>
          </a:xfrm>
        </p:grpSpPr>
        <p:cxnSp>
          <p:nvCxnSpPr>
            <p:cNvPr id="52" name="Straight Connector 51"/>
            <p:cNvCxnSpPr/>
            <p:nvPr/>
          </p:nvCxnSpPr>
          <p:spPr>
            <a:xfrm flipV="1">
              <a:off x="4496009"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572000" y="1466850"/>
              <a:ext cx="0" cy="8953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rot="16200000">
            <a:off x="5186635" y="1876370"/>
            <a:ext cx="457200" cy="83008"/>
            <a:chOff x="2247702" y="1895227"/>
            <a:chExt cx="3561348" cy="481263"/>
          </a:xfrm>
        </p:grpSpPr>
        <p:sp>
          <p:nvSpPr>
            <p:cNvPr id="60" name="Rectangle 5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1" name="Straight Connector 60"/>
            <p:cNvCxnSpPr>
              <a:stCxn id="60" idx="1"/>
              <a:endCxn id="6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47702" y="2198342"/>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6851517" y="2374782"/>
            <a:ext cx="768483" cy="72817"/>
            <a:chOff x="2247702" y="1895227"/>
            <a:chExt cx="3561348" cy="481263"/>
          </a:xfrm>
        </p:grpSpPr>
        <p:sp>
          <p:nvSpPr>
            <p:cNvPr id="70" name="Rectangle 69"/>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Connector 70"/>
            <p:cNvCxnSpPr>
              <a:stCxn id="70" idx="1"/>
              <a:endCxn id="70"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6253603" y="5254451"/>
            <a:ext cx="1320311" cy="79551"/>
            <a:chOff x="2247702" y="1895227"/>
            <a:chExt cx="3561348" cy="481263"/>
          </a:xfrm>
        </p:grpSpPr>
        <p:sp>
          <p:nvSpPr>
            <p:cNvPr id="75" name="Rectangle 74"/>
            <p:cNvSpPr/>
            <p:nvPr/>
          </p:nvSpPr>
          <p:spPr>
            <a:xfrm>
              <a:off x="2247702" y="1895227"/>
              <a:ext cx="3561348" cy="481263"/>
            </a:xfrm>
            <a:prstGeom prst="rect">
              <a:avLst/>
            </a:prstGeom>
            <a:noFill/>
            <a:ln w="6350">
              <a:solidFill>
                <a:srgbClr val="49D7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p:cNvCxnSpPr>
              <a:stCxn id="75" idx="1"/>
              <a:endCxn id="75" idx="3"/>
            </p:cNvCxnSpPr>
            <p:nvPr/>
          </p:nvCxnSpPr>
          <p:spPr>
            <a:xfrm>
              <a:off x="2247702" y="2135859"/>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247702" y="206880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247702" y="2198343"/>
              <a:ext cx="3561348" cy="0"/>
            </a:xfrm>
            <a:prstGeom prst="line">
              <a:avLst/>
            </a:prstGeom>
            <a:ln w="6350">
              <a:solidFill>
                <a:srgbClr val="49D74C"/>
              </a:solidFill>
            </a:ln>
          </p:spPr>
          <p:style>
            <a:lnRef idx="1">
              <a:schemeClr val="accent1"/>
            </a:lnRef>
            <a:fillRef idx="0">
              <a:schemeClr val="accent1"/>
            </a:fillRef>
            <a:effectRef idx="0">
              <a:schemeClr val="accent1"/>
            </a:effectRef>
            <a:fontRef idx="minor">
              <a:schemeClr val="tx1"/>
            </a:fontRef>
          </p:style>
        </p:cxnSp>
      </p:grpSp>
      <p:sp>
        <p:nvSpPr>
          <p:cNvPr id="81" name="TextBox 80"/>
          <p:cNvSpPr txBox="1"/>
          <p:nvPr/>
        </p:nvSpPr>
        <p:spPr>
          <a:xfrm>
            <a:off x="4487074" y="5362913"/>
            <a:ext cx="1260133" cy="276999"/>
          </a:xfrm>
          <a:prstGeom prst="rect">
            <a:avLst/>
          </a:prstGeom>
          <a:noFill/>
        </p:spPr>
        <p:txBody>
          <a:bodyPr wrap="square" rtlCol="0">
            <a:spAutoFit/>
          </a:bodyPr>
          <a:lstStyle/>
          <a:p>
            <a:r>
              <a:rPr lang="en-US" sz="1200" dirty="0" smtClean="0"/>
              <a:t>Car Porch</a:t>
            </a:r>
            <a:endParaRPr lang="en-US" sz="1200" dirty="0"/>
          </a:p>
        </p:txBody>
      </p:sp>
      <p:sp>
        <p:nvSpPr>
          <p:cNvPr id="82" name="TextBox 81"/>
          <p:cNvSpPr txBox="1"/>
          <p:nvPr/>
        </p:nvSpPr>
        <p:spPr>
          <a:xfrm>
            <a:off x="6506943" y="2620903"/>
            <a:ext cx="1260133" cy="276999"/>
          </a:xfrm>
          <a:prstGeom prst="rect">
            <a:avLst/>
          </a:prstGeom>
          <a:noFill/>
        </p:spPr>
        <p:txBody>
          <a:bodyPr wrap="square" rtlCol="0">
            <a:spAutoFit/>
          </a:bodyPr>
          <a:lstStyle/>
          <a:p>
            <a:r>
              <a:rPr lang="en-US" sz="1200" dirty="0" smtClean="0"/>
              <a:t>Kitchen</a:t>
            </a:r>
            <a:endParaRPr lang="en-US" sz="1200" dirty="0"/>
          </a:p>
        </p:txBody>
      </p:sp>
      <p:sp>
        <p:nvSpPr>
          <p:cNvPr id="83" name="TextBox 82"/>
          <p:cNvSpPr txBox="1"/>
          <p:nvPr/>
        </p:nvSpPr>
        <p:spPr>
          <a:xfrm>
            <a:off x="5084963" y="2620903"/>
            <a:ext cx="1260133" cy="276999"/>
          </a:xfrm>
          <a:prstGeom prst="rect">
            <a:avLst/>
          </a:prstGeom>
          <a:noFill/>
        </p:spPr>
        <p:txBody>
          <a:bodyPr wrap="square" rtlCol="0">
            <a:spAutoFit/>
          </a:bodyPr>
          <a:lstStyle/>
          <a:p>
            <a:r>
              <a:rPr lang="en-US" sz="1200" dirty="0" smtClean="0"/>
              <a:t>Bedroom</a:t>
            </a:r>
            <a:endParaRPr lang="en-US" sz="1200" dirty="0"/>
          </a:p>
        </p:txBody>
      </p:sp>
      <p:sp>
        <p:nvSpPr>
          <p:cNvPr id="84" name="TextBox 83"/>
          <p:cNvSpPr txBox="1"/>
          <p:nvPr/>
        </p:nvSpPr>
        <p:spPr>
          <a:xfrm>
            <a:off x="6222972" y="4230423"/>
            <a:ext cx="1260133" cy="276999"/>
          </a:xfrm>
          <a:prstGeom prst="rect">
            <a:avLst/>
          </a:prstGeom>
          <a:noFill/>
        </p:spPr>
        <p:txBody>
          <a:bodyPr wrap="square" rtlCol="0">
            <a:spAutoFit/>
          </a:bodyPr>
          <a:lstStyle/>
          <a:p>
            <a:r>
              <a:rPr lang="en-US" sz="1200" dirty="0" smtClean="0"/>
              <a:t>Drawing Room</a:t>
            </a:r>
            <a:endParaRPr lang="en-US" sz="1200" dirty="0"/>
          </a:p>
        </p:txBody>
      </p:sp>
      <p:sp>
        <p:nvSpPr>
          <p:cNvPr id="85" name="TextBox 84"/>
          <p:cNvSpPr txBox="1"/>
          <p:nvPr/>
        </p:nvSpPr>
        <p:spPr>
          <a:xfrm>
            <a:off x="4419934" y="3982352"/>
            <a:ext cx="1260133" cy="276999"/>
          </a:xfrm>
          <a:prstGeom prst="rect">
            <a:avLst/>
          </a:prstGeom>
          <a:noFill/>
        </p:spPr>
        <p:txBody>
          <a:bodyPr wrap="square" rtlCol="0">
            <a:spAutoFit/>
          </a:bodyPr>
          <a:lstStyle/>
          <a:p>
            <a:r>
              <a:rPr lang="en-US" sz="1200" dirty="0" smtClean="0"/>
              <a:t>Lounge</a:t>
            </a:r>
            <a:endParaRPr lang="en-US" sz="1200" dirty="0"/>
          </a:p>
        </p:txBody>
      </p:sp>
      <p:grpSp>
        <p:nvGrpSpPr>
          <p:cNvPr id="90" name="Group 89"/>
          <p:cNvGrpSpPr/>
          <p:nvPr/>
        </p:nvGrpSpPr>
        <p:grpSpPr>
          <a:xfrm rot="5400000">
            <a:off x="6031254" y="3078937"/>
            <a:ext cx="527870" cy="816012"/>
            <a:chOff x="3948880" y="1764405"/>
            <a:chExt cx="3353624" cy="3373652"/>
          </a:xfrm>
        </p:grpSpPr>
        <p:sp>
          <p:nvSpPr>
            <p:cNvPr id="91" name="Rectangle 90"/>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c 92"/>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4" name="Rectangle 93"/>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rot="5400000">
            <a:off x="5635710" y="4705624"/>
            <a:ext cx="527870" cy="816012"/>
            <a:chOff x="3948880" y="1764405"/>
            <a:chExt cx="3353624" cy="3373652"/>
          </a:xfrm>
        </p:grpSpPr>
        <p:sp>
          <p:nvSpPr>
            <p:cNvPr id="96" name="Rectangle 95"/>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c 97"/>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9" name="Rectangle 98"/>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050642" y="2164800"/>
            <a:ext cx="681140" cy="590288"/>
            <a:chOff x="2607733" y="1628935"/>
            <a:chExt cx="3531791" cy="2959997"/>
          </a:xfrm>
        </p:grpSpPr>
        <p:sp>
          <p:nvSpPr>
            <p:cNvPr id="106" name="Rectangle 105"/>
            <p:cNvSpPr/>
            <p:nvPr/>
          </p:nvSpPr>
          <p:spPr>
            <a:xfrm>
              <a:off x="6062501" y="3109698"/>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165461" y="3251672"/>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242484" y="162893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p:cNvSpPr/>
            <p:nvPr/>
          </p:nvSpPr>
          <p:spPr>
            <a:xfrm>
              <a:off x="2607733" y="1628935"/>
              <a:ext cx="3478607" cy="2959997"/>
            </a:xfrm>
            <a:prstGeom prst="arc">
              <a:avLst>
                <a:gd name="adj1" fmla="val 15995871"/>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20" name="Picture 12" descr="D:\presentation\Unti123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0207" y="4633035"/>
            <a:ext cx="9271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Picture 12" descr="D:\presentation\Unti123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9557" y="2456985"/>
            <a:ext cx="9271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2" descr="D:\presentation\Unti123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2209" y="2997907"/>
            <a:ext cx="9271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6" name="Group 85"/>
          <p:cNvGrpSpPr/>
          <p:nvPr/>
        </p:nvGrpSpPr>
        <p:grpSpPr>
          <a:xfrm>
            <a:off x="3961966" y="4455648"/>
            <a:ext cx="681140" cy="590288"/>
            <a:chOff x="2607733" y="1628935"/>
            <a:chExt cx="3531791" cy="2959997"/>
          </a:xfrm>
        </p:grpSpPr>
        <p:sp>
          <p:nvSpPr>
            <p:cNvPr id="87" name="Rectangle 86"/>
            <p:cNvSpPr/>
            <p:nvPr/>
          </p:nvSpPr>
          <p:spPr>
            <a:xfrm>
              <a:off x="6062501" y="3109698"/>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165461" y="3251672"/>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242484" y="162893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Arc 99"/>
            <p:cNvSpPr/>
            <p:nvPr/>
          </p:nvSpPr>
          <p:spPr>
            <a:xfrm>
              <a:off x="2607733" y="1628935"/>
              <a:ext cx="3478607" cy="2959997"/>
            </a:xfrm>
            <a:prstGeom prst="arc">
              <a:avLst>
                <a:gd name="adj1" fmla="val 15995871"/>
                <a:gd name="adj2" fmla="val 0"/>
              </a:avLst>
            </a:prstGeom>
            <a:ln w="381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101" name="Picture 12" descr="D:\presentation\Unti123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0803" y="4837938"/>
            <a:ext cx="9271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PLACING DOORS IN APPROPRIATE LOCATIONS</a:t>
            </a:r>
            <a:endParaRPr lang="en-US" altLang="en-US" sz="3000" b="1" dirty="0"/>
          </a:p>
        </p:txBody>
      </p:sp>
      <p:sp>
        <p:nvSpPr>
          <p:cNvPr id="103" name="Rectangle 102"/>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smtClean="0">
                <a:solidFill>
                  <a:srgbClr val="FF0000"/>
                </a:solidFill>
              </a:rPr>
              <a:t>STEP-4</a:t>
            </a:r>
            <a:endParaRPr lang="en-US" altLang="en-US" dirty="0">
              <a:solidFill>
                <a:srgbClr val="FF0000"/>
              </a:solidFill>
            </a:endParaRPr>
          </a:p>
        </p:txBody>
      </p:sp>
      <p:sp>
        <p:nvSpPr>
          <p:cNvPr id="104" name="TextBox 103"/>
          <p:cNvSpPr txBox="1"/>
          <p:nvPr/>
        </p:nvSpPr>
        <p:spPr>
          <a:xfrm>
            <a:off x="4165879" y="1689274"/>
            <a:ext cx="1260133" cy="276999"/>
          </a:xfrm>
          <a:prstGeom prst="rect">
            <a:avLst/>
          </a:prstGeom>
          <a:noFill/>
        </p:spPr>
        <p:txBody>
          <a:bodyPr wrap="square" rtlCol="0">
            <a:spAutoFit/>
          </a:bodyPr>
          <a:lstStyle/>
          <a:p>
            <a:r>
              <a:rPr lang="en-US" sz="1200" dirty="0" smtClean="0"/>
              <a:t>Bath Room</a:t>
            </a:r>
            <a:endParaRPr lang="en-US" sz="1200" dirty="0"/>
          </a:p>
        </p:txBody>
      </p:sp>
      <p:grpSp>
        <p:nvGrpSpPr>
          <p:cNvPr id="108" name="Group 107"/>
          <p:cNvGrpSpPr/>
          <p:nvPr/>
        </p:nvGrpSpPr>
        <p:grpSpPr>
          <a:xfrm>
            <a:off x="5390818" y="3415444"/>
            <a:ext cx="703827" cy="612009"/>
            <a:chOff x="3948880" y="1764405"/>
            <a:chExt cx="3353624" cy="3373652"/>
          </a:xfrm>
        </p:grpSpPr>
        <p:sp>
          <p:nvSpPr>
            <p:cNvPr id="111" name="Rectangle 110"/>
            <p:cNvSpPr/>
            <p:nvPr/>
          </p:nvSpPr>
          <p:spPr>
            <a:xfrm>
              <a:off x="5795493" y="1764406"/>
              <a:ext cx="128789" cy="16227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5924282" y="338714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Arc 112"/>
            <p:cNvSpPr/>
            <p:nvPr/>
          </p:nvSpPr>
          <p:spPr>
            <a:xfrm rot="16200000">
              <a:off x="3977378" y="1812931"/>
              <a:ext cx="3373652" cy="3276600"/>
            </a:xfrm>
            <a:prstGeom prst="arc">
              <a:avLst>
                <a:gd name="adj1" fmla="val 16291345"/>
                <a:gd name="adj2" fmla="val 265607"/>
              </a:avLst>
            </a:prstGeom>
            <a:ln w="57150">
              <a:solidFill>
                <a:schemeClr val="accent2"/>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4" name="Rectangle 113"/>
            <p:cNvSpPr/>
            <p:nvPr/>
          </p:nvSpPr>
          <p:spPr>
            <a:xfrm>
              <a:off x="3948880" y="3399714"/>
              <a:ext cx="77023" cy="103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9745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1750"/>
                                        <p:tgtEl>
                                          <p:spTgt spid="42"/>
                                        </p:tgtEl>
                                      </p:cBhvr>
                                    </p:animEffect>
                                  </p:childTnLst>
                                </p:cTn>
                              </p:par>
                              <p:par>
                                <p:cTn id="13" presetID="16" presetClass="entr" presetSubtype="21"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1750"/>
                                        <p:tgtEl>
                                          <p:spTgt spid="24"/>
                                        </p:tgtEl>
                                      </p:cBhvr>
                                    </p:animEffect>
                                  </p:childTnLst>
                                </p:cTn>
                              </p:par>
                              <p:par>
                                <p:cTn id="16" presetID="16" presetClass="entr" presetSubtype="21"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1750"/>
                                        <p:tgtEl>
                                          <p:spTgt spid="48"/>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1750"/>
                                        <p:tgtEl>
                                          <p:spTgt spid="25"/>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1750"/>
                                        <p:tgtEl>
                                          <p:spTgt spid="28"/>
                                        </p:tgtEl>
                                      </p:cBhvr>
                                    </p:animEffect>
                                  </p:childTnLst>
                                </p:cTn>
                              </p:par>
                              <p:par>
                                <p:cTn id="25" presetID="16" presetClass="entr" presetSubtype="21"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barn(inVertical)">
                                      <p:cBhvr>
                                        <p:cTn id="27" dur="1750"/>
                                        <p:tgtEl>
                                          <p:spTgt spid="51"/>
                                        </p:tgtEl>
                                      </p:cBhvr>
                                    </p:animEffect>
                                  </p:childTnLst>
                                </p:cTn>
                              </p:par>
                              <p:par>
                                <p:cTn id="28" presetID="16" presetClass="entr" presetSubtype="21"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inVertical)">
                                      <p:cBhvr>
                                        <p:cTn id="30" dur="175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1000"/>
                                        <p:tgtEl>
                                          <p:spTgt spid="105"/>
                                        </p:tgtEl>
                                      </p:cBhvr>
                                    </p:animEffect>
                                    <p:anim calcmode="lin" valueType="num">
                                      <p:cBhvr>
                                        <p:cTn id="36" dur="1000" fill="hold"/>
                                        <p:tgtEl>
                                          <p:spTgt spid="105"/>
                                        </p:tgtEl>
                                        <p:attrNameLst>
                                          <p:attrName>ppt_x</p:attrName>
                                        </p:attrNameLst>
                                      </p:cBhvr>
                                      <p:tavLst>
                                        <p:tav tm="0">
                                          <p:val>
                                            <p:strVal val="#ppt_x"/>
                                          </p:val>
                                        </p:tav>
                                        <p:tav tm="100000">
                                          <p:val>
                                            <p:strVal val="#ppt_x"/>
                                          </p:val>
                                        </p:tav>
                                      </p:tavLst>
                                    </p:anim>
                                    <p:anim calcmode="lin" valueType="num">
                                      <p:cBhvr>
                                        <p:cTn id="37" dur="1000" fill="hold"/>
                                        <p:tgtEl>
                                          <p:spTgt spid="105"/>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90"/>
                                        </p:tgtEl>
                                        <p:attrNameLst>
                                          <p:attrName>style.visibility</p:attrName>
                                        </p:attrNameLst>
                                      </p:cBhvr>
                                      <p:to>
                                        <p:strVal val="visible"/>
                                      </p:to>
                                    </p:set>
                                    <p:animEffect transition="in" filter="fade">
                                      <p:cBhvr>
                                        <p:cTn id="40" dur="1000"/>
                                        <p:tgtEl>
                                          <p:spTgt spid="90"/>
                                        </p:tgtEl>
                                      </p:cBhvr>
                                    </p:animEffect>
                                    <p:anim calcmode="lin" valueType="num">
                                      <p:cBhvr>
                                        <p:cTn id="41" dur="1000" fill="hold"/>
                                        <p:tgtEl>
                                          <p:spTgt spid="90"/>
                                        </p:tgtEl>
                                        <p:attrNameLst>
                                          <p:attrName>ppt_x</p:attrName>
                                        </p:attrNameLst>
                                      </p:cBhvr>
                                      <p:tavLst>
                                        <p:tav tm="0">
                                          <p:val>
                                            <p:strVal val="#ppt_x"/>
                                          </p:val>
                                        </p:tav>
                                        <p:tav tm="100000">
                                          <p:val>
                                            <p:strVal val="#ppt_x"/>
                                          </p:val>
                                        </p:tav>
                                      </p:tavLst>
                                    </p:anim>
                                    <p:anim calcmode="lin" valueType="num">
                                      <p:cBhvr>
                                        <p:cTn id="42" dur="1000" fill="hold"/>
                                        <p:tgtEl>
                                          <p:spTgt spid="90"/>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1000"/>
                                        <p:tgtEl>
                                          <p:spTgt spid="95"/>
                                        </p:tgtEl>
                                      </p:cBhvr>
                                    </p:animEffect>
                                    <p:anim calcmode="lin" valueType="num">
                                      <p:cBhvr>
                                        <p:cTn id="46" dur="1000" fill="hold"/>
                                        <p:tgtEl>
                                          <p:spTgt spid="95"/>
                                        </p:tgtEl>
                                        <p:attrNameLst>
                                          <p:attrName>ppt_x</p:attrName>
                                        </p:attrNameLst>
                                      </p:cBhvr>
                                      <p:tavLst>
                                        <p:tav tm="0">
                                          <p:val>
                                            <p:strVal val="#ppt_x"/>
                                          </p:val>
                                        </p:tav>
                                        <p:tav tm="100000">
                                          <p:val>
                                            <p:strVal val="#ppt_x"/>
                                          </p:val>
                                        </p:tav>
                                      </p:tavLst>
                                    </p:anim>
                                    <p:anim calcmode="lin" valueType="num">
                                      <p:cBhvr>
                                        <p:cTn id="47"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1000"/>
                                        <p:tgtEl>
                                          <p:spTgt spid="69"/>
                                        </p:tgtEl>
                                      </p:cBhvr>
                                    </p:animEffect>
                                    <p:anim calcmode="lin" valueType="num">
                                      <p:cBhvr>
                                        <p:cTn id="63" dur="1000" fill="hold"/>
                                        <p:tgtEl>
                                          <p:spTgt spid="69"/>
                                        </p:tgtEl>
                                        <p:attrNameLst>
                                          <p:attrName>ppt_x</p:attrName>
                                        </p:attrNameLst>
                                      </p:cBhvr>
                                      <p:tavLst>
                                        <p:tav tm="0">
                                          <p:val>
                                            <p:strVal val="#ppt_x"/>
                                          </p:val>
                                        </p:tav>
                                        <p:tav tm="100000">
                                          <p:val>
                                            <p:strVal val="#ppt_x"/>
                                          </p:val>
                                        </p:tav>
                                      </p:tavLst>
                                    </p:anim>
                                    <p:anim calcmode="lin" valueType="num">
                                      <p:cBhvr>
                                        <p:cTn id="64"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fade">
                                      <p:cBhvr>
                                        <p:cTn id="69" dur="1000"/>
                                        <p:tgtEl>
                                          <p:spTgt spid="85"/>
                                        </p:tgtEl>
                                      </p:cBhvr>
                                    </p:animEffect>
                                    <p:anim calcmode="lin" valueType="num">
                                      <p:cBhvr>
                                        <p:cTn id="70" dur="1000" fill="hold"/>
                                        <p:tgtEl>
                                          <p:spTgt spid="85"/>
                                        </p:tgtEl>
                                        <p:attrNameLst>
                                          <p:attrName>ppt_x</p:attrName>
                                        </p:attrNameLst>
                                      </p:cBhvr>
                                      <p:tavLst>
                                        <p:tav tm="0">
                                          <p:val>
                                            <p:strVal val="#ppt_x"/>
                                          </p:val>
                                        </p:tav>
                                        <p:tav tm="100000">
                                          <p:val>
                                            <p:strVal val="#ppt_x"/>
                                          </p:val>
                                        </p:tav>
                                      </p:tavLst>
                                    </p:anim>
                                    <p:anim calcmode="lin" valueType="num">
                                      <p:cBhvr>
                                        <p:cTn id="71" dur="1000" fill="hold"/>
                                        <p:tgtEl>
                                          <p:spTgt spid="85"/>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fade">
                                      <p:cBhvr>
                                        <p:cTn id="74" dur="1000"/>
                                        <p:tgtEl>
                                          <p:spTgt spid="82"/>
                                        </p:tgtEl>
                                      </p:cBhvr>
                                    </p:animEffect>
                                    <p:anim calcmode="lin" valueType="num">
                                      <p:cBhvr>
                                        <p:cTn id="75" dur="1000" fill="hold"/>
                                        <p:tgtEl>
                                          <p:spTgt spid="82"/>
                                        </p:tgtEl>
                                        <p:attrNameLst>
                                          <p:attrName>ppt_x</p:attrName>
                                        </p:attrNameLst>
                                      </p:cBhvr>
                                      <p:tavLst>
                                        <p:tav tm="0">
                                          <p:val>
                                            <p:strVal val="#ppt_x"/>
                                          </p:val>
                                        </p:tav>
                                        <p:tav tm="100000">
                                          <p:val>
                                            <p:strVal val="#ppt_x"/>
                                          </p:val>
                                        </p:tav>
                                      </p:tavLst>
                                    </p:anim>
                                    <p:anim calcmode="lin" valueType="num">
                                      <p:cBhvr>
                                        <p:cTn id="76" dur="1000" fill="hold"/>
                                        <p:tgtEl>
                                          <p:spTgt spid="82"/>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83"/>
                                        </p:tgtEl>
                                        <p:attrNameLst>
                                          <p:attrName>style.visibility</p:attrName>
                                        </p:attrNameLst>
                                      </p:cBhvr>
                                      <p:to>
                                        <p:strVal val="visible"/>
                                      </p:to>
                                    </p:set>
                                    <p:animEffect transition="in" filter="fade">
                                      <p:cBhvr>
                                        <p:cTn id="79" dur="1000"/>
                                        <p:tgtEl>
                                          <p:spTgt spid="83"/>
                                        </p:tgtEl>
                                      </p:cBhvr>
                                    </p:animEffect>
                                    <p:anim calcmode="lin" valueType="num">
                                      <p:cBhvr>
                                        <p:cTn id="80" dur="1000" fill="hold"/>
                                        <p:tgtEl>
                                          <p:spTgt spid="83"/>
                                        </p:tgtEl>
                                        <p:attrNameLst>
                                          <p:attrName>ppt_x</p:attrName>
                                        </p:attrNameLst>
                                      </p:cBhvr>
                                      <p:tavLst>
                                        <p:tav tm="0">
                                          <p:val>
                                            <p:strVal val="#ppt_x"/>
                                          </p:val>
                                        </p:tav>
                                        <p:tav tm="100000">
                                          <p:val>
                                            <p:strVal val="#ppt_x"/>
                                          </p:val>
                                        </p:tav>
                                      </p:tavLst>
                                    </p:anim>
                                    <p:anim calcmode="lin" valueType="num">
                                      <p:cBhvr>
                                        <p:cTn id="81" dur="1000" fill="hold"/>
                                        <p:tgtEl>
                                          <p:spTgt spid="83"/>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84"/>
                                        </p:tgtEl>
                                        <p:attrNameLst>
                                          <p:attrName>style.visibility</p:attrName>
                                        </p:attrNameLst>
                                      </p:cBhvr>
                                      <p:to>
                                        <p:strVal val="visible"/>
                                      </p:to>
                                    </p:set>
                                    <p:animEffect transition="in" filter="fade">
                                      <p:cBhvr>
                                        <p:cTn id="84" dur="1000"/>
                                        <p:tgtEl>
                                          <p:spTgt spid="84"/>
                                        </p:tgtEl>
                                      </p:cBhvr>
                                    </p:animEffect>
                                    <p:anim calcmode="lin" valueType="num">
                                      <p:cBhvr>
                                        <p:cTn id="85" dur="1000" fill="hold"/>
                                        <p:tgtEl>
                                          <p:spTgt spid="84"/>
                                        </p:tgtEl>
                                        <p:attrNameLst>
                                          <p:attrName>ppt_x</p:attrName>
                                        </p:attrNameLst>
                                      </p:cBhvr>
                                      <p:tavLst>
                                        <p:tav tm="0">
                                          <p:val>
                                            <p:strVal val="#ppt_x"/>
                                          </p:val>
                                        </p:tav>
                                        <p:tav tm="100000">
                                          <p:val>
                                            <p:strVal val="#ppt_x"/>
                                          </p:val>
                                        </p:tav>
                                      </p:tavLst>
                                    </p:anim>
                                    <p:anim calcmode="lin" valueType="num">
                                      <p:cBhvr>
                                        <p:cTn id="86" dur="1000" fill="hold"/>
                                        <p:tgtEl>
                                          <p:spTgt spid="8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1000" fill="hold"/>
                                        <p:tgtEl>
                                          <p:spTgt spid="81"/>
                                        </p:tgtEl>
                                        <p:attrNameLst>
                                          <p:attrName>ppt_y</p:attrName>
                                        </p:attrNameLst>
                                      </p:cBhvr>
                                      <p:tavLst>
                                        <p:tav tm="0">
                                          <p:val>
                                            <p:strVal val="#ppt_y+.1"/>
                                          </p:val>
                                        </p:tav>
                                        <p:tav tm="100000">
                                          <p:val>
                                            <p:strVal val="#ppt_y"/>
                                          </p:val>
                                        </p:tav>
                                      </p:tavLst>
                                    </p:anim>
                                  </p:childTnLst>
                                </p:cTn>
                              </p:par>
                            </p:childTnLst>
                          </p:cTn>
                        </p:par>
                        <p:par>
                          <p:cTn id="92" fill="hold">
                            <p:stCondLst>
                              <p:cond delay="1000"/>
                            </p:stCondLst>
                            <p:childTnLst>
                              <p:par>
                                <p:cTn id="93" presetID="22" presetClass="entr" presetSubtype="4"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Effect transition="in" filter="wipe(down)">
                                      <p:cBhvr>
                                        <p:cTn id="95" dur="500"/>
                                        <p:tgtEl>
                                          <p:spTgt spid="120"/>
                                        </p:tgtEl>
                                      </p:cBhvr>
                                    </p:animEffect>
                                  </p:childTnLst>
                                </p:cTn>
                              </p:par>
                            </p:childTnLst>
                          </p:cTn>
                        </p:par>
                        <p:par>
                          <p:cTn id="96" fill="hold">
                            <p:stCondLst>
                              <p:cond delay="1500"/>
                            </p:stCondLst>
                            <p:childTnLst>
                              <p:par>
                                <p:cTn id="97" presetID="35" presetClass="emph" presetSubtype="0" repeatCount="indefinite" fill="hold" nodeType="afterEffect">
                                  <p:stCondLst>
                                    <p:cond delay="0"/>
                                  </p:stCondLst>
                                  <p:childTnLst>
                                    <p:anim calcmode="discrete" valueType="str">
                                      <p:cBhvr>
                                        <p:cTn id="98" dur="500" fill="hold"/>
                                        <p:tgtEl>
                                          <p:spTgt spid="120"/>
                                        </p:tgtEl>
                                        <p:attrNameLst>
                                          <p:attrName>style.visibility</p:attrName>
                                        </p:attrNameLst>
                                      </p:cBhvr>
                                      <p:tavLst>
                                        <p:tav tm="0">
                                          <p:val>
                                            <p:strVal val="hidden"/>
                                          </p:val>
                                        </p:tav>
                                        <p:tav tm="50000">
                                          <p:val>
                                            <p:strVal val="visible"/>
                                          </p:val>
                                        </p:tav>
                                      </p:tavLst>
                                    </p:anim>
                                  </p:childTnLst>
                                </p:cTn>
                              </p:par>
                            </p:childTnLst>
                          </p:cTn>
                        </p:par>
                        <p:par>
                          <p:cTn id="99" fill="hold">
                            <p:stCondLst>
                              <p:cond delay="2000"/>
                            </p:stCondLst>
                            <p:childTnLst>
                              <p:par>
                                <p:cTn id="100" presetID="22" presetClass="entr" presetSubtype="4" fill="hold" nodeType="afterEffect">
                                  <p:stCondLst>
                                    <p:cond delay="0"/>
                                  </p:stCondLst>
                                  <p:childTnLst>
                                    <p:set>
                                      <p:cBhvr>
                                        <p:cTn id="101" dur="1" fill="hold">
                                          <p:stCondLst>
                                            <p:cond delay="0"/>
                                          </p:stCondLst>
                                        </p:cTn>
                                        <p:tgtEl>
                                          <p:spTgt spid="121"/>
                                        </p:tgtEl>
                                        <p:attrNameLst>
                                          <p:attrName>style.visibility</p:attrName>
                                        </p:attrNameLst>
                                      </p:cBhvr>
                                      <p:to>
                                        <p:strVal val="visible"/>
                                      </p:to>
                                    </p:set>
                                    <p:animEffect transition="in" filter="wipe(down)">
                                      <p:cBhvr>
                                        <p:cTn id="102" dur="500"/>
                                        <p:tgtEl>
                                          <p:spTgt spid="121"/>
                                        </p:tgtEl>
                                      </p:cBhvr>
                                    </p:animEffect>
                                  </p:childTnLst>
                                </p:cTn>
                              </p:par>
                            </p:childTnLst>
                          </p:cTn>
                        </p:par>
                        <p:par>
                          <p:cTn id="103" fill="hold">
                            <p:stCondLst>
                              <p:cond delay="2500"/>
                            </p:stCondLst>
                            <p:childTnLst>
                              <p:par>
                                <p:cTn id="104" presetID="35" presetClass="emph" presetSubtype="0" repeatCount="indefinite" fill="hold" nodeType="afterEffect">
                                  <p:stCondLst>
                                    <p:cond delay="0"/>
                                  </p:stCondLst>
                                  <p:childTnLst>
                                    <p:anim calcmode="discrete" valueType="str">
                                      <p:cBhvr>
                                        <p:cTn id="105" dur="500" fill="hold"/>
                                        <p:tgtEl>
                                          <p:spTgt spid="121"/>
                                        </p:tgtEl>
                                        <p:attrNameLst>
                                          <p:attrName>style.visibility</p:attrName>
                                        </p:attrNameLst>
                                      </p:cBhvr>
                                      <p:tavLst>
                                        <p:tav tm="0">
                                          <p:val>
                                            <p:strVal val="hidden"/>
                                          </p:val>
                                        </p:tav>
                                        <p:tav tm="50000">
                                          <p:val>
                                            <p:strVal val="visible"/>
                                          </p:val>
                                        </p:tav>
                                      </p:tavLst>
                                    </p:anim>
                                  </p:childTnLst>
                                </p:cTn>
                              </p:par>
                            </p:childTnLst>
                          </p:cTn>
                        </p:par>
                        <p:par>
                          <p:cTn id="106" fill="hold">
                            <p:stCondLst>
                              <p:cond delay="3000"/>
                            </p:stCondLst>
                            <p:childTnLst>
                              <p:par>
                                <p:cTn id="107" presetID="22" presetClass="entr" presetSubtype="4" fill="hold" nodeType="afterEffect">
                                  <p:stCondLst>
                                    <p:cond delay="0"/>
                                  </p:stCondLst>
                                  <p:childTnLst>
                                    <p:set>
                                      <p:cBhvr>
                                        <p:cTn id="108" dur="1" fill="hold">
                                          <p:stCondLst>
                                            <p:cond delay="0"/>
                                          </p:stCondLst>
                                        </p:cTn>
                                        <p:tgtEl>
                                          <p:spTgt spid="122"/>
                                        </p:tgtEl>
                                        <p:attrNameLst>
                                          <p:attrName>style.visibility</p:attrName>
                                        </p:attrNameLst>
                                      </p:cBhvr>
                                      <p:to>
                                        <p:strVal val="visible"/>
                                      </p:to>
                                    </p:set>
                                    <p:animEffect transition="in" filter="wipe(down)">
                                      <p:cBhvr>
                                        <p:cTn id="109" dur="500"/>
                                        <p:tgtEl>
                                          <p:spTgt spid="122"/>
                                        </p:tgtEl>
                                      </p:cBhvr>
                                    </p:animEffect>
                                  </p:childTnLst>
                                </p:cTn>
                              </p:par>
                            </p:childTnLst>
                          </p:cTn>
                        </p:par>
                        <p:par>
                          <p:cTn id="110" fill="hold">
                            <p:stCondLst>
                              <p:cond delay="3500"/>
                            </p:stCondLst>
                            <p:childTnLst>
                              <p:par>
                                <p:cTn id="111" presetID="35" presetClass="emph" presetSubtype="0" repeatCount="indefinite" fill="hold" nodeType="afterEffect">
                                  <p:stCondLst>
                                    <p:cond delay="0"/>
                                  </p:stCondLst>
                                  <p:childTnLst>
                                    <p:anim calcmode="discrete" valueType="str">
                                      <p:cBhvr>
                                        <p:cTn id="112" dur="500" fill="hold"/>
                                        <p:tgtEl>
                                          <p:spTgt spid="122"/>
                                        </p:tgtEl>
                                        <p:attrNameLst>
                                          <p:attrName>style.visibility</p:attrName>
                                        </p:attrNameLst>
                                      </p:cBhvr>
                                      <p:tavLst>
                                        <p:tav tm="0">
                                          <p:val>
                                            <p:strVal val="hidden"/>
                                          </p:val>
                                        </p:tav>
                                        <p:tav tm="50000">
                                          <p:val>
                                            <p:strVal val="visible"/>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86"/>
                                        </p:tgtEl>
                                        <p:attrNameLst>
                                          <p:attrName>style.visibility</p:attrName>
                                        </p:attrNameLst>
                                      </p:cBhvr>
                                      <p:to>
                                        <p:strVal val="visible"/>
                                      </p:to>
                                    </p:set>
                                    <p:animEffect transition="in" filter="fade">
                                      <p:cBhvr>
                                        <p:cTn id="117" dur="1000"/>
                                        <p:tgtEl>
                                          <p:spTgt spid="86"/>
                                        </p:tgtEl>
                                      </p:cBhvr>
                                    </p:animEffect>
                                    <p:anim calcmode="lin" valueType="num">
                                      <p:cBhvr>
                                        <p:cTn id="118" dur="1000" fill="hold"/>
                                        <p:tgtEl>
                                          <p:spTgt spid="86"/>
                                        </p:tgtEl>
                                        <p:attrNameLst>
                                          <p:attrName>ppt_x</p:attrName>
                                        </p:attrNameLst>
                                      </p:cBhvr>
                                      <p:tavLst>
                                        <p:tav tm="0">
                                          <p:val>
                                            <p:strVal val="#ppt_x"/>
                                          </p:val>
                                        </p:tav>
                                        <p:tav tm="100000">
                                          <p:val>
                                            <p:strVal val="#ppt_x"/>
                                          </p:val>
                                        </p:tav>
                                      </p:tavLst>
                                    </p:anim>
                                    <p:anim calcmode="lin" valueType="num">
                                      <p:cBhvr>
                                        <p:cTn id="119" dur="1000" fill="hold"/>
                                        <p:tgtEl>
                                          <p:spTgt spid="86"/>
                                        </p:tgtEl>
                                        <p:attrNameLst>
                                          <p:attrName>ppt_y</p:attrName>
                                        </p:attrNameLst>
                                      </p:cBhvr>
                                      <p:tavLst>
                                        <p:tav tm="0">
                                          <p:val>
                                            <p:strVal val="#ppt_y+.1"/>
                                          </p:val>
                                        </p:tav>
                                        <p:tav tm="100000">
                                          <p:val>
                                            <p:strVal val="#ppt_y"/>
                                          </p:val>
                                        </p:tav>
                                      </p:tavLst>
                                    </p:anim>
                                  </p:childTnLst>
                                </p:cTn>
                              </p:par>
                            </p:childTnLst>
                          </p:cTn>
                        </p:par>
                        <p:par>
                          <p:cTn id="120" fill="hold">
                            <p:stCondLst>
                              <p:cond delay="1000"/>
                            </p:stCondLst>
                            <p:childTnLst>
                              <p:par>
                                <p:cTn id="121" presetID="22" presetClass="entr" presetSubtype="4" fill="hold" nodeType="afterEffect">
                                  <p:stCondLst>
                                    <p:cond delay="0"/>
                                  </p:stCondLst>
                                  <p:childTnLst>
                                    <p:set>
                                      <p:cBhvr>
                                        <p:cTn id="122" dur="1" fill="hold">
                                          <p:stCondLst>
                                            <p:cond delay="0"/>
                                          </p:stCondLst>
                                        </p:cTn>
                                        <p:tgtEl>
                                          <p:spTgt spid="101"/>
                                        </p:tgtEl>
                                        <p:attrNameLst>
                                          <p:attrName>style.visibility</p:attrName>
                                        </p:attrNameLst>
                                      </p:cBhvr>
                                      <p:to>
                                        <p:strVal val="visible"/>
                                      </p:to>
                                    </p:set>
                                    <p:animEffect transition="in" filter="wipe(down)">
                                      <p:cBhvr>
                                        <p:cTn id="123" dur="500"/>
                                        <p:tgtEl>
                                          <p:spTgt spid="101"/>
                                        </p:tgtEl>
                                      </p:cBhvr>
                                    </p:animEffect>
                                  </p:childTnLst>
                                </p:cTn>
                              </p:par>
                            </p:childTnLst>
                          </p:cTn>
                        </p:par>
                        <p:par>
                          <p:cTn id="124" fill="hold">
                            <p:stCondLst>
                              <p:cond delay="1500"/>
                            </p:stCondLst>
                            <p:childTnLst>
                              <p:par>
                                <p:cTn id="125" presetID="35" presetClass="emph" presetSubtype="0" repeatCount="indefinite" fill="hold" nodeType="afterEffect">
                                  <p:stCondLst>
                                    <p:cond delay="0"/>
                                  </p:stCondLst>
                                  <p:childTnLst>
                                    <p:anim calcmode="discrete" valueType="str">
                                      <p:cBhvr>
                                        <p:cTn id="126" dur="500" fill="hold"/>
                                        <p:tgtEl>
                                          <p:spTgt spid="101"/>
                                        </p:tgtEl>
                                        <p:attrNameLst>
                                          <p:attrName>style.visibility</p:attrName>
                                        </p:attrNameLst>
                                      </p:cBhvr>
                                      <p:tavLst>
                                        <p:tav tm="0">
                                          <p:val>
                                            <p:strVal val="hidden"/>
                                          </p:val>
                                        </p:tav>
                                        <p:tav tm="50000">
                                          <p:val>
                                            <p:strVal val="visible"/>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104"/>
                                        </p:tgtEl>
                                        <p:attrNameLst>
                                          <p:attrName>style.visibility</p:attrName>
                                        </p:attrNameLst>
                                      </p:cBhvr>
                                      <p:to>
                                        <p:strVal val="visible"/>
                                      </p:to>
                                    </p:set>
                                    <p:animEffect transition="in" filter="fade">
                                      <p:cBhvr>
                                        <p:cTn id="131" dur="1000"/>
                                        <p:tgtEl>
                                          <p:spTgt spid="104"/>
                                        </p:tgtEl>
                                      </p:cBhvr>
                                    </p:animEffect>
                                    <p:anim calcmode="lin" valueType="num">
                                      <p:cBhvr>
                                        <p:cTn id="132" dur="1000" fill="hold"/>
                                        <p:tgtEl>
                                          <p:spTgt spid="104"/>
                                        </p:tgtEl>
                                        <p:attrNameLst>
                                          <p:attrName>ppt_x</p:attrName>
                                        </p:attrNameLst>
                                      </p:cBhvr>
                                      <p:tavLst>
                                        <p:tav tm="0">
                                          <p:val>
                                            <p:strVal val="#ppt_x"/>
                                          </p:val>
                                        </p:tav>
                                        <p:tav tm="100000">
                                          <p:val>
                                            <p:strVal val="#ppt_x"/>
                                          </p:val>
                                        </p:tav>
                                      </p:tavLst>
                                    </p:anim>
                                    <p:anim calcmode="lin" valueType="num">
                                      <p:cBhvr>
                                        <p:cTn id="133"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2" presetClass="entr" presetSubtype="4" fill="hold" nodeType="clickEffect">
                                  <p:stCondLst>
                                    <p:cond delay="0"/>
                                  </p:stCondLst>
                                  <p:childTnLst>
                                    <p:set>
                                      <p:cBhvr>
                                        <p:cTn id="137" dur="1" fill="hold">
                                          <p:stCondLst>
                                            <p:cond delay="0"/>
                                          </p:stCondLst>
                                        </p:cTn>
                                        <p:tgtEl>
                                          <p:spTgt spid="108"/>
                                        </p:tgtEl>
                                        <p:attrNameLst>
                                          <p:attrName>style.visibility</p:attrName>
                                        </p:attrNameLst>
                                      </p:cBhvr>
                                      <p:to>
                                        <p:strVal val="visible"/>
                                      </p:to>
                                    </p:set>
                                    <p:animEffect transition="in" filter="wipe(down)">
                                      <p:cBhvr>
                                        <p:cTn id="138"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83" grpId="0"/>
      <p:bldP spid="84" grpId="0"/>
      <p:bldP spid="85" grpId="0"/>
      <p:bldP spid="10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Nafees\Downloads\Untitlsdsdsdsd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303" y="916188"/>
            <a:ext cx="85979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36303" y="177800"/>
            <a:ext cx="8597900" cy="553998"/>
          </a:xfrm>
          <a:prstGeom prst="rect">
            <a:avLst/>
          </a:prstGeom>
          <a:noFill/>
        </p:spPr>
        <p:txBody>
          <a:bodyPr wrap="square" rtlCol="0">
            <a:spAutoFit/>
          </a:bodyPr>
          <a:lstStyle/>
          <a:p>
            <a:r>
              <a:rPr lang="en-US" sz="3000" b="1" dirty="0">
                <a:latin typeface="+mj-lt"/>
                <a:ea typeface="+mj-ea"/>
                <a:cs typeface="+mj-cs"/>
              </a:rPr>
              <a:t>STANDARD DIMENSIONS OF PLOTS</a:t>
            </a:r>
          </a:p>
        </p:txBody>
      </p:sp>
    </p:spTree>
    <p:extLst>
      <p:ext uri="{BB962C8B-B14F-4D97-AF65-F5344CB8AC3E}">
        <p14:creationId xmlns:p14="http://schemas.microsoft.com/office/powerpoint/2010/main" val="2631085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343399" y="76200"/>
            <a:ext cx="6249989" cy="533400"/>
          </a:xfrm>
        </p:spPr>
        <p:txBody>
          <a:bodyPr/>
          <a:lstStyle/>
          <a:p>
            <a:pPr eaLnBrk="1" hangingPunct="1"/>
            <a:r>
              <a:rPr lang="en-US" altLang="en-US" sz="3000" b="1" dirty="0" smtClean="0"/>
              <a:t>BOUNDARY OF PLOT TO BE ACQUIRED</a:t>
            </a:r>
            <a:endParaRPr lang="en-US" altLang="en-US" sz="3000" b="1" dirty="0"/>
          </a:p>
        </p:txBody>
      </p:sp>
      <p:sp>
        <p:nvSpPr>
          <p:cNvPr id="5123" name="Rectangle 3"/>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rPr>
              <a:t>STEP-1</a:t>
            </a:r>
            <a:endParaRPr lang="en-US" altLang="en-US">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0394" y="954580"/>
            <a:ext cx="5762625" cy="2733675"/>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a:stCxn id="1026" idx="1"/>
            <a:endCxn id="1026" idx="3"/>
          </p:cNvCxnSpPr>
          <p:nvPr/>
        </p:nvCxnSpPr>
        <p:spPr>
          <a:xfrm>
            <a:off x="3210394" y="2321418"/>
            <a:ext cx="576262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15872" y="954580"/>
            <a:ext cx="0" cy="27336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992709" y="954580"/>
            <a:ext cx="0" cy="27336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08372" y="954580"/>
            <a:ext cx="0" cy="27336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576810" y="954580"/>
            <a:ext cx="12879" cy="27336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88179" y="954580"/>
            <a:ext cx="38637" cy="27336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173790" y="954580"/>
            <a:ext cx="38637" cy="273367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276" y="4131302"/>
            <a:ext cx="2328744" cy="232745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0393" y="4131302"/>
            <a:ext cx="3044377" cy="2327453"/>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3146613" y="3730171"/>
            <a:ext cx="5898776" cy="352337"/>
          </a:xfrm>
          <a:prstGeom prst="rect">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300788" y="4082508"/>
            <a:ext cx="288901" cy="2448921"/>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7388180" y="2321418"/>
            <a:ext cx="804928" cy="1366837"/>
            <a:chOff x="7388180" y="2321418"/>
            <a:chExt cx="804928" cy="1366837"/>
          </a:xfrm>
          <a:blipFill dpi="0" rotWithShape="1">
            <a:blip r:embed="rId7">
              <a:extLst>
                <a:ext uri="{28A0092B-C50C-407E-A947-70E740481C1C}">
                  <a14:useLocalDpi xmlns:a14="http://schemas.microsoft.com/office/drawing/2010/main" val="0"/>
                </a:ext>
              </a:extLst>
            </a:blip>
            <a:srcRect/>
            <a:stretch>
              <a:fillRect/>
            </a:stretch>
          </a:blipFill>
        </p:grpSpPr>
        <p:sp>
          <p:nvSpPr>
            <p:cNvPr id="25" name="TextBox 24"/>
            <p:cNvSpPr txBox="1"/>
            <p:nvPr/>
          </p:nvSpPr>
          <p:spPr>
            <a:xfrm>
              <a:off x="7388180" y="2321418"/>
              <a:ext cx="804928" cy="369332"/>
            </a:xfrm>
            <a:prstGeom prst="rect">
              <a:avLst/>
            </a:prstGeom>
            <a:grpFill/>
            <a:ln cap="flat">
              <a:noFill/>
            </a:ln>
          </p:spPr>
          <p:txBody>
            <a:bodyPr wrap="square" rtlCol="0">
              <a:spAutoFit/>
            </a:bodyPr>
            <a:lstStyle/>
            <a:p>
              <a:endParaRPr lang="en-US" dirty="0"/>
            </a:p>
          </p:txBody>
        </p:sp>
        <p:sp>
          <p:nvSpPr>
            <p:cNvPr id="26" name="Rectangle 25"/>
            <p:cNvSpPr/>
            <p:nvPr/>
          </p:nvSpPr>
          <p:spPr>
            <a:xfrm>
              <a:off x="7388180" y="2690750"/>
              <a:ext cx="804928" cy="997505"/>
            </a:xfrm>
            <a:prstGeom prst="rect">
              <a:avLst/>
            </a:prstGeom>
            <a:grpFill/>
            <a:ln cap="flat">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551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2000"/>
                                        <p:tgtEl>
                                          <p:spTgt spid="2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down)">
                                      <p:cBhvr>
                                        <p:cTn id="10" dur="20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30"/>
                                        </p:tgtEl>
                                        <p:attrNameLst>
                                          <p:attrName>style.visibility</p:attrName>
                                        </p:attrNameLst>
                                      </p:cBhvr>
                                      <p:to>
                                        <p:strVal val="visible"/>
                                      </p:to>
                                    </p:set>
                                    <p:animEffect transition="in" filter="fade">
                                      <p:cBhvr>
                                        <p:cTn id="20" dur="1000"/>
                                        <p:tgtEl>
                                          <p:spTgt spid="1030"/>
                                        </p:tgtEl>
                                      </p:cBhvr>
                                    </p:animEffect>
                                    <p:anim calcmode="lin" valueType="num">
                                      <p:cBhvr>
                                        <p:cTn id="21" dur="1000" fill="hold"/>
                                        <p:tgtEl>
                                          <p:spTgt spid="1030"/>
                                        </p:tgtEl>
                                        <p:attrNameLst>
                                          <p:attrName>ppt_x</p:attrName>
                                        </p:attrNameLst>
                                      </p:cBhvr>
                                      <p:tavLst>
                                        <p:tav tm="0">
                                          <p:val>
                                            <p:strVal val="#ppt_x"/>
                                          </p:val>
                                        </p:tav>
                                        <p:tav tm="100000">
                                          <p:val>
                                            <p:strVal val="#ppt_x"/>
                                          </p:val>
                                        </p:tav>
                                      </p:tavLst>
                                    </p:anim>
                                    <p:anim calcmode="lin" valueType="num">
                                      <p:cBhvr>
                                        <p:cTn id="22" dur="1000" fill="hold"/>
                                        <p:tgtEl>
                                          <p:spTgt spid="1030"/>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fade">
                                      <p:cBhvr>
                                        <p:cTn id="25" dur="1000"/>
                                        <p:tgtEl>
                                          <p:spTgt spid="1027"/>
                                        </p:tgtEl>
                                      </p:cBhvr>
                                    </p:animEffect>
                                    <p:anim calcmode="lin" valueType="num">
                                      <p:cBhvr>
                                        <p:cTn id="26" dur="1000" fill="hold"/>
                                        <p:tgtEl>
                                          <p:spTgt spid="1027"/>
                                        </p:tgtEl>
                                        <p:attrNameLst>
                                          <p:attrName>ppt_x</p:attrName>
                                        </p:attrNameLst>
                                      </p:cBhvr>
                                      <p:tavLst>
                                        <p:tav tm="0">
                                          <p:val>
                                            <p:strVal val="#ppt_x"/>
                                          </p:val>
                                        </p:tav>
                                        <p:tav tm="100000">
                                          <p:val>
                                            <p:strVal val="#ppt_x"/>
                                          </p:val>
                                        </p:tav>
                                      </p:tavLst>
                                    </p:anim>
                                    <p:anim calcmode="lin" valueType="num">
                                      <p:cBhvr>
                                        <p:cTn id="27"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ircle(in)">
                                      <p:cBhvr>
                                        <p:cTn id="32" dur="2000"/>
                                        <p:tgtEl>
                                          <p:spTgt spid="4"/>
                                        </p:tgtEl>
                                      </p:cBhvr>
                                    </p:animEffect>
                                  </p:childTnLst>
                                </p:cTn>
                              </p:par>
                              <p:par>
                                <p:cTn id="33" presetID="6" presetClass="entr" presetSubtype="16"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par>
                                <p:cTn id="36" presetID="6" presetClass="entr" presetSubtype="16"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circle(in)">
                                      <p:cBhvr>
                                        <p:cTn id="38" dur="2000"/>
                                        <p:tgtEl>
                                          <p:spTgt spid="8"/>
                                        </p:tgtEl>
                                      </p:cBhvr>
                                    </p:animEffect>
                                  </p:childTnLst>
                                </p:cTn>
                              </p:par>
                              <p:par>
                                <p:cTn id="39" presetID="6"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ircle(in)">
                                      <p:cBhvr>
                                        <p:cTn id="41" dur="2000"/>
                                        <p:tgtEl>
                                          <p:spTgt spid="10"/>
                                        </p:tgtEl>
                                      </p:cBhvr>
                                    </p:animEffect>
                                  </p:childTnLst>
                                </p:cTn>
                              </p:par>
                              <p:par>
                                <p:cTn id="42" presetID="6" presetClass="entr" presetSubtype="16"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circle(in)">
                                      <p:cBhvr>
                                        <p:cTn id="44" dur="2000"/>
                                        <p:tgtEl>
                                          <p:spTgt spid="12"/>
                                        </p:tgtEl>
                                      </p:cBhvr>
                                    </p:animEffect>
                                  </p:childTnLst>
                                </p:cTn>
                              </p:par>
                              <p:par>
                                <p:cTn id="45" presetID="6" presetClass="entr" presetSubtype="16"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par>
                                <p:cTn id="48" presetID="6" presetClass="entr" presetSubtype="16"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20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2740" y="709902"/>
            <a:ext cx="3515932" cy="52932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42740" y="1436043"/>
            <a:ext cx="3515932" cy="379598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81079" y="732376"/>
            <a:ext cx="3515932" cy="52932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581079" y="1458517"/>
            <a:ext cx="3515932" cy="3795985"/>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819401" y="76200"/>
            <a:ext cx="7277610" cy="5334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3000" b="1" dirty="0" smtClean="0"/>
              <a:t>LEAVE THE MANDATORY OPEN SPACES</a:t>
            </a:r>
            <a:endParaRPr lang="en-US" altLang="en-US" sz="3000" b="1" dirty="0"/>
          </a:p>
        </p:txBody>
      </p:sp>
      <p:sp>
        <p:nvSpPr>
          <p:cNvPr id="10" name="Rectangle 6"/>
          <p:cNvSpPr>
            <a:spLocks noChangeArrowheads="1"/>
          </p:cNvSpPr>
          <p:nvPr/>
        </p:nvSpPr>
        <p:spPr bwMode="auto">
          <a:xfrm>
            <a:off x="1752600" y="152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solidFill>
                  <a:srgbClr val="FF0000"/>
                </a:solidFill>
              </a:rPr>
              <a:t>STEP-2</a:t>
            </a:r>
            <a:endParaRPr lang="en-US" altLang="en-US" dirty="0">
              <a:solidFill>
                <a:srgbClr val="FF0000"/>
              </a:solidFill>
            </a:endParaRPr>
          </a:p>
        </p:txBody>
      </p:sp>
      <p:sp>
        <p:nvSpPr>
          <p:cNvPr id="11" name="Title 1"/>
          <p:cNvSpPr txBox="1">
            <a:spLocks/>
          </p:cNvSpPr>
          <p:nvPr/>
        </p:nvSpPr>
        <p:spPr>
          <a:xfrm>
            <a:off x="1942740" y="6146800"/>
            <a:ext cx="3515932" cy="5207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1800" b="1" dirty="0" smtClean="0"/>
              <a:t>LESS THAN 5 MARLA</a:t>
            </a:r>
            <a:endParaRPr lang="en-US" altLang="en-US" sz="1800" b="1" dirty="0"/>
          </a:p>
        </p:txBody>
      </p:sp>
      <p:sp>
        <p:nvSpPr>
          <p:cNvPr id="12" name="Title 1"/>
          <p:cNvSpPr txBox="1">
            <a:spLocks/>
          </p:cNvSpPr>
          <p:nvPr/>
        </p:nvSpPr>
        <p:spPr>
          <a:xfrm>
            <a:off x="6581079" y="6146800"/>
            <a:ext cx="3515932" cy="5207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1800" b="1" dirty="0" smtClean="0"/>
              <a:t>5 MARLA AND ABOVE BUT LESS THAN 10 MARLA</a:t>
            </a:r>
            <a:endParaRPr lang="en-US" altLang="en-US" sz="1800" b="1" dirty="0"/>
          </a:p>
        </p:txBody>
      </p:sp>
      <p:sp>
        <p:nvSpPr>
          <p:cNvPr id="13" name="TextBox 12"/>
          <p:cNvSpPr txBox="1"/>
          <p:nvPr/>
        </p:nvSpPr>
        <p:spPr>
          <a:xfrm>
            <a:off x="3238500" y="912823"/>
            <a:ext cx="1320800" cy="523220"/>
          </a:xfrm>
          <a:prstGeom prst="rect">
            <a:avLst/>
          </a:prstGeom>
          <a:noFill/>
        </p:spPr>
        <p:txBody>
          <a:bodyPr wrap="square" rtlCol="0">
            <a:spAutoFit/>
          </a:bodyPr>
          <a:lstStyle/>
          <a:p>
            <a:r>
              <a:rPr lang="en-US" sz="2800" dirty="0" smtClean="0"/>
              <a:t>5’</a:t>
            </a:r>
            <a:endParaRPr lang="en-US" sz="2800" dirty="0"/>
          </a:p>
        </p:txBody>
      </p:sp>
      <p:sp>
        <p:nvSpPr>
          <p:cNvPr id="14" name="TextBox 13"/>
          <p:cNvSpPr txBox="1"/>
          <p:nvPr/>
        </p:nvSpPr>
        <p:spPr>
          <a:xfrm>
            <a:off x="3238500" y="5254502"/>
            <a:ext cx="1320800" cy="523220"/>
          </a:xfrm>
          <a:prstGeom prst="rect">
            <a:avLst/>
          </a:prstGeom>
          <a:noFill/>
        </p:spPr>
        <p:txBody>
          <a:bodyPr wrap="square" rtlCol="0">
            <a:spAutoFit/>
          </a:bodyPr>
          <a:lstStyle/>
          <a:p>
            <a:r>
              <a:rPr lang="en-US" sz="2800" dirty="0" smtClean="0"/>
              <a:t>5’</a:t>
            </a:r>
            <a:endParaRPr lang="en-US" sz="2800" dirty="0"/>
          </a:p>
        </p:txBody>
      </p:sp>
      <p:sp>
        <p:nvSpPr>
          <p:cNvPr id="15" name="TextBox 14"/>
          <p:cNvSpPr txBox="1"/>
          <p:nvPr/>
        </p:nvSpPr>
        <p:spPr>
          <a:xfrm>
            <a:off x="8008845" y="898546"/>
            <a:ext cx="1320800" cy="523220"/>
          </a:xfrm>
          <a:prstGeom prst="rect">
            <a:avLst/>
          </a:prstGeom>
          <a:noFill/>
        </p:spPr>
        <p:txBody>
          <a:bodyPr wrap="square" rtlCol="0">
            <a:spAutoFit/>
          </a:bodyPr>
          <a:lstStyle/>
          <a:p>
            <a:r>
              <a:rPr lang="en-US" sz="2800" dirty="0" smtClean="0"/>
              <a:t>5’</a:t>
            </a:r>
            <a:endParaRPr lang="en-US" sz="2800" dirty="0"/>
          </a:p>
        </p:txBody>
      </p:sp>
      <p:sp>
        <p:nvSpPr>
          <p:cNvPr id="16" name="TextBox 15"/>
          <p:cNvSpPr txBox="1"/>
          <p:nvPr/>
        </p:nvSpPr>
        <p:spPr>
          <a:xfrm>
            <a:off x="8008845" y="5254502"/>
            <a:ext cx="1320800" cy="523220"/>
          </a:xfrm>
          <a:prstGeom prst="rect">
            <a:avLst/>
          </a:prstGeom>
          <a:noFill/>
        </p:spPr>
        <p:txBody>
          <a:bodyPr wrap="square" rtlCol="0">
            <a:spAutoFit/>
          </a:bodyPr>
          <a:lstStyle/>
          <a:p>
            <a:r>
              <a:rPr lang="en-US" sz="2800" dirty="0" smtClean="0"/>
              <a:t>5’</a:t>
            </a:r>
            <a:endParaRPr lang="en-US" sz="2800" dirty="0"/>
          </a:p>
        </p:txBody>
      </p:sp>
    </p:spTree>
    <p:extLst>
      <p:ext uri="{BB962C8B-B14F-4D97-AF65-F5344CB8AC3E}">
        <p14:creationId xmlns:p14="http://schemas.microsoft.com/office/powerpoint/2010/main" val="391686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anim calcmode="lin" valueType="num">
                                      <p:cBhvr>
                                        <p:cTn id="41" dur="1000" fill="hold"/>
                                        <p:tgtEl>
                                          <p:spTgt spid="12"/>
                                        </p:tgtEl>
                                        <p:attrNameLst>
                                          <p:attrName>ppt_x</p:attrName>
                                        </p:attrNameLst>
                                      </p:cBhvr>
                                      <p:tavLst>
                                        <p:tav tm="0">
                                          <p:val>
                                            <p:strVal val="#ppt_x"/>
                                          </p:val>
                                        </p:tav>
                                        <p:tav tm="100000">
                                          <p:val>
                                            <p:strVal val="#ppt_x"/>
                                          </p:val>
                                        </p:tav>
                                      </p:tavLst>
                                    </p:anim>
                                    <p:anim calcmode="lin" valueType="num">
                                      <p:cBhvr>
                                        <p:cTn id="4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2740" y="709902"/>
            <a:ext cx="3515932" cy="52932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942740" y="1244600"/>
            <a:ext cx="3111860" cy="40099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946540" y="709901"/>
            <a:ext cx="3515932" cy="52932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315200" y="1244599"/>
            <a:ext cx="2743200" cy="40099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040306" y="771546"/>
            <a:ext cx="1320800" cy="523220"/>
          </a:xfrm>
          <a:prstGeom prst="rect">
            <a:avLst/>
          </a:prstGeom>
          <a:noFill/>
        </p:spPr>
        <p:txBody>
          <a:bodyPr wrap="square" rtlCol="0">
            <a:spAutoFit/>
          </a:bodyPr>
          <a:lstStyle/>
          <a:p>
            <a:r>
              <a:rPr lang="en-US" sz="2800" dirty="0"/>
              <a:t>7</a:t>
            </a:r>
            <a:r>
              <a:rPr lang="en-US" sz="2800" dirty="0" smtClean="0"/>
              <a:t>’</a:t>
            </a:r>
            <a:endParaRPr lang="en-US" sz="2800" dirty="0"/>
          </a:p>
        </p:txBody>
      </p:sp>
      <p:sp>
        <p:nvSpPr>
          <p:cNvPr id="11" name="TextBox 10"/>
          <p:cNvSpPr txBox="1"/>
          <p:nvPr/>
        </p:nvSpPr>
        <p:spPr>
          <a:xfrm>
            <a:off x="3238500" y="5254502"/>
            <a:ext cx="1320800" cy="523220"/>
          </a:xfrm>
          <a:prstGeom prst="rect">
            <a:avLst/>
          </a:prstGeom>
          <a:noFill/>
        </p:spPr>
        <p:txBody>
          <a:bodyPr wrap="square" rtlCol="0">
            <a:spAutoFit/>
          </a:bodyPr>
          <a:lstStyle/>
          <a:p>
            <a:r>
              <a:rPr lang="en-US" sz="2800" dirty="0" smtClean="0"/>
              <a:t>10’</a:t>
            </a:r>
            <a:endParaRPr lang="en-US" sz="2800" dirty="0"/>
          </a:p>
        </p:txBody>
      </p:sp>
      <p:sp>
        <p:nvSpPr>
          <p:cNvPr id="12" name="Title 1"/>
          <p:cNvSpPr txBox="1">
            <a:spLocks/>
          </p:cNvSpPr>
          <p:nvPr/>
        </p:nvSpPr>
        <p:spPr>
          <a:xfrm>
            <a:off x="1942740" y="6146800"/>
            <a:ext cx="3515932" cy="5207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1800" b="1" dirty="0" smtClean="0"/>
              <a:t>10 MARLA TO 30 MARLA</a:t>
            </a:r>
            <a:endParaRPr lang="en-US" altLang="en-US" sz="1800" b="1" dirty="0"/>
          </a:p>
        </p:txBody>
      </p:sp>
      <p:sp>
        <p:nvSpPr>
          <p:cNvPr id="13" name="Title 1"/>
          <p:cNvSpPr txBox="1">
            <a:spLocks/>
          </p:cNvSpPr>
          <p:nvPr/>
        </p:nvSpPr>
        <p:spPr>
          <a:xfrm>
            <a:off x="6763809" y="6146800"/>
            <a:ext cx="3881393" cy="5207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1800" b="1" dirty="0" smtClean="0"/>
              <a:t>ABOVE 30 MARLA BUT LESS THAN 2 KNALA</a:t>
            </a:r>
            <a:endParaRPr lang="en-US" altLang="en-US" sz="1800" b="1" dirty="0"/>
          </a:p>
        </p:txBody>
      </p:sp>
      <p:sp>
        <p:nvSpPr>
          <p:cNvPr id="16" name="TextBox 15"/>
          <p:cNvSpPr txBox="1"/>
          <p:nvPr/>
        </p:nvSpPr>
        <p:spPr>
          <a:xfrm>
            <a:off x="8234606" y="771546"/>
            <a:ext cx="1320800" cy="523220"/>
          </a:xfrm>
          <a:prstGeom prst="rect">
            <a:avLst/>
          </a:prstGeom>
          <a:noFill/>
        </p:spPr>
        <p:txBody>
          <a:bodyPr wrap="square" rtlCol="0">
            <a:spAutoFit/>
          </a:bodyPr>
          <a:lstStyle/>
          <a:p>
            <a:r>
              <a:rPr lang="en-US" sz="2800" dirty="0"/>
              <a:t>7</a:t>
            </a:r>
            <a:r>
              <a:rPr lang="en-US" sz="2800" dirty="0" smtClean="0"/>
              <a:t>’</a:t>
            </a:r>
            <a:endParaRPr lang="en-US" sz="2800" dirty="0"/>
          </a:p>
        </p:txBody>
      </p:sp>
      <p:sp>
        <p:nvSpPr>
          <p:cNvPr id="17" name="TextBox 16"/>
          <p:cNvSpPr txBox="1"/>
          <p:nvPr/>
        </p:nvSpPr>
        <p:spPr>
          <a:xfrm>
            <a:off x="8315812" y="5357045"/>
            <a:ext cx="1320800" cy="523220"/>
          </a:xfrm>
          <a:prstGeom prst="rect">
            <a:avLst/>
          </a:prstGeom>
          <a:noFill/>
        </p:spPr>
        <p:txBody>
          <a:bodyPr wrap="square" rtlCol="0">
            <a:spAutoFit/>
          </a:bodyPr>
          <a:lstStyle/>
          <a:p>
            <a:r>
              <a:rPr lang="en-US" sz="2800" dirty="0" smtClean="0"/>
              <a:t>10’</a:t>
            </a:r>
            <a:endParaRPr lang="en-US" sz="2800" dirty="0"/>
          </a:p>
        </p:txBody>
      </p:sp>
      <p:sp>
        <p:nvSpPr>
          <p:cNvPr id="18" name="TextBox 17"/>
          <p:cNvSpPr txBox="1"/>
          <p:nvPr/>
        </p:nvSpPr>
        <p:spPr>
          <a:xfrm>
            <a:off x="5054600" y="2987939"/>
            <a:ext cx="584200" cy="523220"/>
          </a:xfrm>
          <a:prstGeom prst="rect">
            <a:avLst/>
          </a:prstGeom>
          <a:noFill/>
        </p:spPr>
        <p:txBody>
          <a:bodyPr wrap="square" rtlCol="0">
            <a:spAutoFit/>
          </a:bodyPr>
          <a:lstStyle/>
          <a:p>
            <a:r>
              <a:rPr lang="en-US" sz="2800" dirty="0" smtClean="0"/>
              <a:t>5’</a:t>
            </a:r>
            <a:endParaRPr lang="en-US" sz="2800" dirty="0"/>
          </a:p>
        </p:txBody>
      </p:sp>
      <p:sp>
        <p:nvSpPr>
          <p:cNvPr id="19" name="TextBox 18"/>
          <p:cNvSpPr txBox="1"/>
          <p:nvPr/>
        </p:nvSpPr>
        <p:spPr>
          <a:xfrm>
            <a:off x="6946540" y="3093520"/>
            <a:ext cx="584200" cy="523220"/>
          </a:xfrm>
          <a:prstGeom prst="rect">
            <a:avLst/>
          </a:prstGeom>
          <a:noFill/>
        </p:spPr>
        <p:txBody>
          <a:bodyPr wrap="square" rtlCol="0">
            <a:spAutoFit/>
          </a:bodyPr>
          <a:lstStyle/>
          <a:p>
            <a:r>
              <a:rPr lang="en-US" sz="2800" dirty="0" smtClean="0"/>
              <a:t>5’</a:t>
            </a:r>
            <a:endParaRPr lang="en-US" sz="2800" dirty="0"/>
          </a:p>
        </p:txBody>
      </p:sp>
      <p:sp>
        <p:nvSpPr>
          <p:cNvPr id="20" name="TextBox 19"/>
          <p:cNvSpPr txBox="1"/>
          <p:nvPr/>
        </p:nvSpPr>
        <p:spPr>
          <a:xfrm>
            <a:off x="10045700" y="3074079"/>
            <a:ext cx="584200" cy="523220"/>
          </a:xfrm>
          <a:prstGeom prst="rect">
            <a:avLst/>
          </a:prstGeom>
          <a:noFill/>
        </p:spPr>
        <p:txBody>
          <a:bodyPr wrap="square" rtlCol="0">
            <a:spAutoFit/>
          </a:bodyPr>
          <a:lstStyle/>
          <a:p>
            <a:r>
              <a:rPr lang="en-US" sz="2800" dirty="0" smtClean="0"/>
              <a:t>5’</a:t>
            </a:r>
            <a:endParaRPr lang="en-US" sz="2800" dirty="0"/>
          </a:p>
        </p:txBody>
      </p:sp>
    </p:spTree>
    <p:extLst>
      <p:ext uri="{BB962C8B-B14F-4D97-AF65-F5344CB8AC3E}">
        <p14:creationId xmlns:p14="http://schemas.microsoft.com/office/powerpoint/2010/main" val="190790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anim calcmode="lin" valueType="num">
                                      <p:cBhvr>
                                        <p:cTn id="46" dur="1000" fill="hold"/>
                                        <p:tgtEl>
                                          <p:spTgt spid="13"/>
                                        </p:tgtEl>
                                        <p:attrNameLst>
                                          <p:attrName>ppt_x</p:attrName>
                                        </p:attrNameLst>
                                      </p:cBhvr>
                                      <p:tavLst>
                                        <p:tav tm="0">
                                          <p:val>
                                            <p:strVal val="#ppt_x"/>
                                          </p:val>
                                        </p:tav>
                                        <p:tav tm="100000">
                                          <p:val>
                                            <p:strVal val="#ppt_x"/>
                                          </p:val>
                                        </p:tav>
                                      </p:tavLst>
                                    </p:anim>
                                    <p:anim calcmode="lin" valueType="num">
                                      <p:cBhvr>
                                        <p:cTn id="4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1000"/>
                                        <p:tgtEl>
                                          <p:spTgt spid="9"/>
                                        </p:tgtEl>
                                      </p:cBhvr>
                                    </p:animEffect>
                                    <p:anim calcmode="lin" valueType="num">
                                      <p:cBhvr>
                                        <p:cTn id="60" dur="1000" fill="hold"/>
                                        <p:tgtEl>
                                          <p:spTgt spid="9"/>
                                        </p:tgtEl>
                                        <p:attrNameLst>
                                          <p:attrName>ppt_x</p:attrName>
                                        </p:attrNameLst>
                                      </p:cBhvr>
                                      <p:tavLst>
                                        <p:tav tm="0">
                                          <p:val>
                                            <p:strVal val="#ppt_x"/>
                                          </p:val>
                                        </p:tav>
                                        <p:tav tm="100000">
                                          <p:val>
                                            <p:strVal val="#ppt_x"/>
                                          </p:val>
                                        </p:tav>
                                      </p:tavLst>
                                    </p:anim>
                                    <p:anim calcmode="lin" valueType="num">
                                      <p:cBhvr>
                                        <p:cTn id="6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9" grpId="0" animBg="1"/>
      <p:bldP spid="10" grpId="0"/>
      <p:bldP spid="11" grpId="0"/>
      <p:bldP spid="12" grpId="0"/>
      <p:bldP spid="13" grpId="0"/>
      <p:bldP spid="16" grpId="0"/>
      <p:bldP spid="17" grpId="0"/>
      <p:bldP spid="18"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8534" y="925802"/>
            <a:ext cx="3515932" cy="529321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44583" y="1587499"/>
            <a:ext cx="2483834" cy="34798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07666" y="1064279"/>
            <a:ext cx="1320800" cy="523220"/>
          </a:xfrm>
          <a:prstGeom prst="rect">
            <a:avLst/>
          </a:prstGeom>
          <a:noFill/>
        </p:spPr>
        <p:txBody>
          <a:bodyPr wrap="square" rtlCol="0">
            <a:spAutoFit/>
          </a:bodyPr>
          <a:lstStyle/>
          <a:p>
            <a:r>
              <a:rPr lang="en-US" sz="2800" dirty="0" smtClean="0"/>
              <a:t>10’</a:t>
            </a:r>
            <a:endParaRPr lang="en-US" sz="2800" dirty="0"/>
          </a:p>
        </p:txBody>
      </p:sp>
      <p:sp>
        <p:nvSpPr>
          <p:cNvPr id="8" name="TextBox 7"/>
          <p:cNvSpPr txBox="1"/>
          <p:nvPr/>
        </p:nvSpPr>
        <p:spPr>
          <a:xfrm>
            <a:off x="5905860" y="5326721"/>
            <a:ext cx="1320800" cy="523220"/>
          </a:xfrm>
          <a:prstGeom prst="rect">
            <a:avLst/>
          </a:prstGeom>
          <a:noFill/>
        </p:spPr>
        <p:txBody>
          <a:bodyPr wrap="square" rtlCol="0">
            <a:spAutoFit/>
          </a:bodyPr>
          <a:lstStyle/>
          <a:p>
            <a:r>
              <a:rPr lang="en-US" sz="2800" dirty="0"/>
              <a:t>2</a:t>
            </a:r>
            <a:r>
              <a:rPr lang="en-US" sz="2800" dirty="0" smtClean="0"/>
              <a:t>0’</a:t>
            </a:r>
            <a:endParaRPr lang="en-US" sz="2800" dirty="0"/>
          </a:p>
        </p:txBody>
      </p:sp>
      <p:sp>
        <p:nvSpPr>
          <p:cNvPr id="10" name="Title 1"/>
          <p:cNvSpPr txBox="1">
            <a:spLocks/>
          </p:cNvSpPr>
          <p:nvPr/>
        </p:nvSpPr>
        <p:spPr>
          <a:xfrm>
            <a:off x="4610100" y="6219019"/>
            <a:ext cx="3515932" cy="5207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sz="1800" b="1" dirty="0" smtClean="0"/>
              <a:t>2 KANAL AND ABOVE</a:t>
            </a:r>
            <a:endParaRPr lang="en-US" altLang="en-US" sz="1800" b="1" dirty="0"/>
          </a:p>
        </p:txBody>
      </p:sp>
      <p:sp>
        <p:nvSpPr>
          <p:cNvPr id="11" name="TextBox 10"/>
          <p:cNvSpPr txBox="1"/>
          <p:nvPr/>
        </p:nvSpPr>
        <p:spPr>
          <a:xfrm>
            <a:off x="7439517" y="3223090"/>
            <a:ext cx="977540" cy="523220"/>
          </a:xfrm>
          <a:prstGeom prst="rect">
            <a:avLst/>
          </a:prstGeom>
          <a:noFill/>
        </p:spPr>
        <p:txBody>
          <a:bodyPr wrap="square" rtlCol="0">
            <a:spAutoFit/>
          </a:bodyPr>
          <a:lstStyle/>
          <a:p>
            <a:r>
              <a:rPr lang="en-US" sz="2800" dirty="0" smtClean="0"/>
              <a:t>10’</a:t>
            </a:r>
            <a:endParaRPr lang="en-US" sz="2800" dirty="0"/>
          </a:p>
        </p:txBody>
      </p:sp>
      <p:sp>
        <p:nvSpPr>
          <p:cNvPr id="12" name="TextBox 11"/>
          <p:cNvSpPr txBox="1"/>
          <p:nvPr/>
        </p:nvSpPr>
        <p:spPr>
          <a:xfrm>
            <a:off x="4452334" y="3224716"/>
            <a:ext cx="977540" cy="523220"/>
          </a:xfrm>
          <a:prstGeom prst="rect">
            <a:avLst/>
          </a:prstGeom>
          <a:noFill/>
        </p:spPr>
        <p:txBody>
          <a:bodyPr wrap="square" rtlCol="0">
            <a:spAutoFit/>
          </a:bodyPr>
          <a:lstStyle/>
          <a:p>
            <a:r>
              <a:rPr lang="en-US" sz="2800" dirty="0" smtClean="0"/>
              <a:t>10’</a:t>
            </a:r>
            <a:endParaRPr lang="en-US" sz="2800" dirty="0"/>
          </a:p>
        </p:txBody>
      </p:sp>
    </p:spTree>
    <p:extLst>
      <p:ext uri="{BB962C8B-B14F-4D97-AF65-F5344CB8AC3E}">
        <p14:creationId xmlns:p14="http://schemas.microsoft.com/office/powerpoint/2010/main" val="399786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100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P spid="8"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IMPOTRANT TERMS USED IN HOUSE PLAN</a:t>
            </a:r>
            <a:endParaRPr lang="en-US" dirty="0"/>
          </a:p>
        </p:txBody>
      </p:sp>
      <p:sp>
        <p:nvSpPr>
          <p:cNvPr id="3" name="Content Placeholder 2"/>
          <p:cNvSpPr>
            <a:spLocks noGrp="1"/>
          </p:cNvSpPr>
          <p:nvPr>
            <p:ph idx="1"/>
          </p:nvPr>
        </p:nvSpPr>
        <p:spPr/>
        <p:txBody>
          <a:bodyPr/>
          <a:lstStyle/>
          <a:p>
            <a:r>
              <a:rPr lang="en-US" sz="2800" dirty="0"/>
              <a:t>ALTERATION: means any structural or </a:t>
            </a:r>
            <a:r>
              <a:rPr lang="en-US" sz="2800" dirty="0" err="1"/>
              <a:t>landuse</a:t>
            </a:r>
            <a:r>
              <a:rPr lang="en-US" sz="2800" dirty="0"/>
              <a:t> change brought about, after the approval of Building plan without affecting or violating any provision of these Regulations.</a:t>
            </a:r>
          </a:p>
          <a:p>
            <a:r>
              <a:rPr lang="en-US" sz="2800" dirty="0"/>
              <a:t>AMALGAMATION: means the joining of two or more adjoining plots of the same land use into a single plot for building purposes.</a:t>
            </a:r>
          </a:p>
          <a:p>
            <a:r>
              <a:rPr lang="en-US" sz="2800" dirty="0"/>
              <a:t>APARTMENT: means a dwelling unit located in a multi-</a:t>
            </a:r>
            <a:r>
              <a:rPr lang="en-US" sz="2800" dirty="0" err="1"/>
              <a:t>storey</a:t>
            </a:r>
            <a:r>
              <a:rPr lang="en-US" sz="2800" dirty="0"/>
              <a:t> building meant to provide habitation.</a:t>
            </a:r>
          </a:p>
          <a:p>
            <a:r>
              <a:rPr lang="en-US" sz="2800" dirty="0"/>
              <a:t>APARTMENT BUILDING: means a multi-</a:t>
            </a:r>
            <a:r>
              <a:rPr lang="en-US" sz="2800" dirty="0" err="1"/>
              <a:t>storey</a:t>
            </a:r>
            <a:r>
              <a:rPr lang="en-US" sz="2800" dirty="0"/>
              <a:t> building containing more than two Apartments sharing a common staircase, lifts or access spaces.</a:t>
            </a:r>
          </a:p>
        </p:txBody>
      </p:sp>
    </p:spTree>
    <p:extLst>
      <p:ext uri="{BB962C8B-B14F-4D97-AF65-F5344CB8AC3E}">
        <p14:creationId xmlns:p14="http://schemas.microsoft.com/office/powerpoint/2010/main" val="2071530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1517</Words>
  <Application>Microsoft Office PowerPoint</Application>
  <PresentationFormat>Custom</PresentationFormat>
  <Paragraphs>170</Paragraphs>
  <Slides>36</Slides>
  <Notes>0</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1_Office Theme</vt:lpstr>
      <vt:lpstr>PowerPoint Presentation</vt:lpstr>
      <vt:lpstr>PLANNING AND DESIGNING OF FLOOR PLAN</vt:lpstr>
      <vt:lpstr>INTRODUCTION</vt:lpstr>
      <vt:lpstr>PowerPoint Presentation</vt:lpstr>
      <vt:lpstr>BOUNDARY OF PLOT TO BE ACQUIRED</vt:lpstr>
      <vt:lpstr>PowerPoint Presentation</vt:lpstr>
      <vt:lpstr>PowerPoint Presentation</vt:lpstr>
      <vt:lpstr>PowerPoint Presentation</vt:lpstr>
      <vt:lpstr>IMPOTRANT TERMS USED IN HOUSE PLAN</vt:lpstr>
      <vt:lpstr>IMPOTRANT TERMS USED IN HOUSE PLAN</vt:lpstr>
      <vt:lpstr>IMPOTRANT TERMS USED IN HOUSE PLAN</vt:lpstr>
      <vt:lpstr>IMPOTRANT TERMS USED IN HOUSE PLAN</vt:lpstr>
      <vt:lpstr>IMPOTRANT TERMS USED IN HOUSE PLAN</vt:lpstr>
      <vt:lpstr>IMPOTRANT TERMS USED IN HOUSE PLAN</vt:lpstr>
      <vt:lpstr>IMPOTRANT TERMS USED IN HOUSE PLAN</vt:lpstr>
      <vt:lpstr>IMPOTRANT TERMS USED IN HOUSE PLAN</vt:lpstr>
      <vt:lpstr>IMPOTRANT TERMS USED IN HOUSE PLAN</vt:lpstr>
      <vt:lpstr>IMPOTRANT TERMS USED IN HOUSE PLAN</vt:lpstr>
      <vt:lpstr>IMPOTRANT TERMS USED IN HOUSE PLAN</vt:lpstr>
      <vt:lpstr>IMPOTRANT TERMS USED IN HOUSE PLAN</vt:lpstr>
      <vt:lpstr>IMPOTRANT TERMS USED IN HOUSE PLAN</vt:lpstr>
      <vt:lpstr>IMPOTRANT TERMS USED IN HOUSE PLAN</vt:lpstr>
      <vt:lpstr>IMPOTRANT TERMS USED IN HOUSE PLAN</vt:lpstr>
      <vt:lpstr>PowerPoint Presentation</vt:lpstr>
      <vt:lpstr>PowerPoint Presentation</vt:lpstr>
      <vt:lpstr>Structure of door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Arif Zurair</dc:creator>
  <cp:lastModifiedBy>Ali Raza</cp:lastModifiedBy>
  <cp:revision>54</cp:revision>
  <dcterms:created xsi:type="dcterms:W3CDTF">2018-11-16T20:07:13Z</dcterms:created>
  <dcterms:modified xsi:type="dcterms:W3CDTF">2018-11-23T13:11:03Z</dcterms:modified>
</cp:coreProperties>
</file>