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1" r:id="rId3"/>
    <p:sldId id="273" r:id="rId4"/>
    <p:sldId id="276" r:id="rId5"/>
    <p:sldId id="260" r:id="rId6"/>
    <p:sldId id="259" r:id="rId7"/>
    <p:sldId id="281" r:id="rId8"/>
    <p:sldId id="296" r:id="rId9"/>
    <p:sldId id="297" r:id="rId10"/>
    <p:sldId id="282" r:id="rId11"/>
    <p:sldId id="284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  <p:grpSp>
        <p:nvGrpSpPr>
          <p:cNvPr id="121863" name="Group 7"/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121864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21865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21866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1562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4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0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8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4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5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3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8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fld id="{C6C0540F-3B74-406F-95A6-09D044343D9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B206677-9559-4E24-A89E-19D944AA6E3E}" type="slidenum">
              <a:rPr lang="en-US" smtClean="0"/>
              <a:t>‹#›</a:t>
            </a:fld>
            <a:endParaRPr lang="en-US"/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2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mbmatt\Downloads\4f98218653390752b500a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30" y="107547"/>
            <a:ext cx="10515600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Building Plans</a:t>
            </a:r>
          </a:p>
        </p:txBody>
      </p:sp>
    </p:spTree>
    <p:extLst>
      <p:ext uri="{BB962C8B-B14F-4D97-AF65-F5344CB8AC3E}">
        <p14:creationId xmlns:p14="http://schemas.microsoft.com/office/powerpoint/2010/main" val="15706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Architectural Symbols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915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00" y="277814"/>
            <a:ext cx="5972134" cy="65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9" y="170892"/>
            <a:ext cx="7147773" cy="62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must be Considered in Zoning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drawing must have attach bathroom for the guests.</a:t>
            </a:r>
          </a:p>
          <a:p>
            <a:r>
              <a:rPr lang="en-US" dirty="0" smtClean="0"/>
              <a:t>The privacy of bed rooms must be ensured.</a:t>
            </a:r>
          </a:p>
          <a:p>
            <a:r>
              <a:rPr lang="en-US" dirty="0" smtClean="0"/>
              <a:t>The ventilation must be ensured by placing windows and patios.</a:t>
            </a:r>
          </a:p>
          <a:p>
            <a:r>
              <a:rPr lang="en-US" dirty="0" smtClean="0"/>
              <a:t>The kitchen can not be placed with bath room.</a:t>
            </a:r>
          </a:p>
          <a:p>
            <a:r>
              <a:rPr lang="en-US" dirty="0" smtClean="0"/>
              <a:t>The placement of kitchen must be carefully placed to ensure the proper ventilation.</a:t>
            </a:r>
          </a:p>
          <a:p>
            <a:r>
              <a:rPr lang="en-US" dirty="0" smtClean="0"/>
              <a:t>The doors must not be parallel to each other because the opening of one door can disturb the privacy of house.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</a:t>
            </a:r>
          </a:p>
          <a:p>
            <a:r>
              <a:rPr lang="en-US" dirty="0" smtClean="0"/>
              <a:t>Floor Plan</a:t>
            </a:r>
          </a:p>
          <a:p>
            <a:r>
              <a:rPr lang="en-US" dirty="0" smtClean="0"/>
              <a:t>Basic Components of floor plan</a:t>
            </a:r>
          </a:p>
          <a:p>
            <a:r>
              <a:rPr lang="en-US" dirty="0" smtClean="0"/>
              <a:t>Architectural Symbols</a:t>
            </a:r>
          </a:p>
          <a:p>
            <a:r>
              <a:rPr lang="en-US" dirty="0" smtClean="0"/>
              <a:t>Factors must be Considered in Zoning</a:t>
            </a:r>
          </a:p>
          <a:p>
            <a:r>
              <a:rPr lang="en-US" dirty="0" smtClean="0"/>
              <a:t>Standard Dimensions of plots in Lahore</a:t>
            </a:r>
          </a:p>
          <a:p>
            <a:r>
              <a:rPr lang="en-US" dirty="0" smtClean="0"/>
              <a:t>Recommended Sizes of Floor Plan Components</a:t>
            </a:r>
          </a:p>
          <a:p>
            <a:r>
              <a:rPr lang="en-US" dirty="0" smtClean="0"/>
              <a:t>Steps involved in creating plans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of building represents a horizontal section of building at given height seen from top.</a:t>
            </a:r>
          </a:p>
          <a:p>
            <a:r>
              <a:rPr lang="en-US" dirty="0" smtClean="0"/>
              <a:t>It is a general convention to imagine that the building has been cut down by a horizontal plan at the sill level of the window and is seen from the top after removal of the so cut part.</a:t>
            </a:r>
          </a:p>
          <a:p>
            <a:r>
              <a:rPr lang="en-US" dirty="0" smtClean="0"/>
              <a:t>The plan shows that arrangement of rooms, verandah, or corridor, position of door, and window and other opening along with their respective sizes.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3031"/>
            <a:ext cx="5026646" cy="67549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27" y="1"/>
            <a:ext cx="5491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327" y="868365"/>
            <a:ext cx="10972800" cy="1139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</a:t>
            </a:r>
            <a:r>
              <a:rPr lang="en-US" dirty="0"/>
              <a:t>do you know what to build?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27" y="1600201"/>
            <a:ext cx="10972800" cy="4525963"/>
          </a:xfrm>
        </p:spPr>
        <p:txBody>
          <a:bodyPr/>
          <a:lstStyle/>
          <a:p>
            <a:r>
              <a:rPr lang="en-US" dirty="0" smtClean="0"/>
              <a:t>All construction begins with plans:</a:t>
            </a:r>
          </a:p>
          <a:p>
            <a:r>
              <a:rPr lang="en-US" dirty="0" smtClean="0"/>
              <a:t>Floor Plan</a:t>
            </a:r>
          </a:p>
          <a:p>
            <a:r>
              <a:rPr lang="en-US" dirty="0" smtClean="0"/>
              <a:t>Elevation Plan</a:t>
            </a:r>
          </a:p>
          <a:p>
            <a:r>
              <a:rPr lang="en-US" dirty="0"/>
              <a:t>Plot Plan</a:t>
            </a:r>
          </a:p>
          <a:p>
            <a:r>
              <a:rPr lang="en-US" dirty="0" smtClean="0"/>
              <a:t>Cross Section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32" y="2740026"/>
            <a:ext cx="620376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2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4"/>
          <a:stretch/>
        </p:blipFill>
        <p:spPr bwMode="auto">
          <a:xfrm>
            <a:off x="5029201" y="3646714"/>
            <a:ext cx="5638800" cy="303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Floor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Shows the layout of the house from above</a:t>
            </a:r>
          </a:p>
          <a:p>
            <a:r>
              <a:rPr lang="en-US" dirty="0" smtClean="0"/>
              <a:t>Floor plans can show:</a:t>
            </a:r>
          </a:p>
          <a:p>
            <a:r>
              <a:rPr lang="en-US" dirty="0" smtClean="0"/>
              <a:t>Rooms &amp; sizes</a:t>
            </a:r>
          </a:p>
          <a:p>
            <a:r>
              <a:rPr lang="en-US" dirty="0" smtClean="0"/>
              <a:t>Doors &amp; Windows</a:t>
            </a:r>
          </a:p>
          <a:p>
            <a:r>
              <a:rPr lang="en-US" dirty="0" smtClean="0"/>
              <a:t>Staircase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Plumbing</a:t>
            </a:r>
          </a:p>
          <a:p>
            <a:r>
              <a:rPr lang="en-US" dirty="0" smtClean="0"/>
              <a:t>Mechanical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34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Components of Floor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Bedrooms with attach bath</a:t>
            </a:r>
          </a:p>
          <a:p>
            <a:r>
              <a:rPr lang="en-US" dirty="0" smtClean="0"/>
              <a:t>Kitchen</a:t>
            </a:r>
          </a:p>
          <a:p>
            <a:r>
              <a:rPr lang="en-US" dirty="0" smtClean="0"/>
              <a:t>Drawing Room</a:t>
            </a:r>
          </a:p>
          <a:p>
            <a:r>
              <a:rPr lang="en-US" dirty="0" smtClean="0"/>
              <a:t>Living Room</a:t>
            </a:r>
          </a:p>
          <a:p>
            <a:r>
              <a:rPr lang="en-US" dirty="0" smtClean="0"/>
              <a:t>Car Porch</a:t>
            </a:r>
          </a:p>
          <a:p>
            <a:r>
              <a:rPr lang="en-US" dirty="0" smtClean="0"/>
              <a:t>Staircase</a:t>
            </a:r>
          </a:p>
          <a:p>
            <a:r>
              <a:rPr lang="en-US" dirty="0" smtClean="0"/>
              <a:t>Store Room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436" y="583413"/>
            <a:ext cx="817185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ORIENTATION OF BUILDINGS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639" y="1718131"/>
            <a:ext cx="100122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Building orientation refers to the way a building is situated on a site and the positioning of windows, rooflines, and other features, it depends </a:t>
            </a:r>
            <a:r>
              <a:rPr lang="en-US" sz="2800" dirty="0" smtClean="0"/>
              <a:t>upon </a:t>
            </a:r>
            <a:endParaRPr lang="en-US" sz="2800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 	Surrounding of site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 	Proximity of a road or street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 	Sun’s path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 	Direction of wind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 	Character and intensity of rain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834" y="4476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965704" y="304800"/>
            <a:ext cx="6260592" cy="6252864"/>
            <a:chOff x="1816608" y="304800"/>
            <a:chExt cx="6260592" cy="6252864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2209800" y="3429000"/>
              <a:ext cx="5486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754880" y="304800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54880" y="6095999"/>
              <a:ext cx="393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84008" y="3200400"/>
              <a:ext cx="393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16608" y="3200400"/>
              <a:ext cx="393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W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62800" y="5710535"/>
              <a:ext cx="625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spc="50" dirty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SE</a:t>
              </a:r>
            </a:p>
          </p:txBody>
        </p:sp>
        <p:sp>
          <p:nvSpPr>
            <p:cNvPr id="24" name="Arc 23"/>
            <p:cNvSpPr/>
            <p:nvPr/>
          </p:nvSpPr>
          <p:spPr>
            <a:xfrm flipV="1">
              <a:off x="4038600" y="2514600"/>
              <a:ext cx="1828800" cy="1828800"/>
            </a:xfrm>
            <a:prstGeom prst="arc">
              <a:avLst>
                <a:gd name="adj1" fmla="val 19454768"/>
                <a:gd name="adj2" fmla="val 0"/>
              </a:avLst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flipH="1" flipV="1">
              <a:off x="4038600" y="2514600"/>
              <a:ext cx="1828800" cy="1828800"/>
            </a:xfrm>
            <a:prstGeom prst="arc">
              <a:avLst>
                <a:gd name="adj1" fmla="val 19454768"/>
                <a:gd name="adj2" fmla="val 0"/>
              </a:avLst>
            </a:prstGeom>
            <a:ln>
              <a:head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43600" y="3200400"/>
              <a:ext cx="685800" cy="43088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SUN RISE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0400" y="3200400"/>
              <a:ext cx="685800" cy="43088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SUN SET</a:t>
              </a:r>
            </a:p>
          </p:txBody>
        </p:sp>
        <p:pic>
          <p:nvPicPr>
            <p:cNvPr id="32" name="Picture 31" descr="images.jpg"/>
            <p:cNvPicPr>
              <a:picLocks noChangeAspect="1"/>
            </p:cNvPicPr>
            <p:nvPr/>
          </p:nvPicPr>
          <p:blipFill>
            <a:blip r:embed="rId2"/>
            <a:srcRect l="2222" r="8889" b="50000"/>
            <a:stretch>
              <a:fillRect/>
            </a:stretch>
          </p:blipFill>
          <p:spPr>
            <a:xfrm>
              <a:off x="5318760" y="3120390"/>
              <a:ext cx="548640" cy="308610"/>
            </a:xfrm>
            <a:prstGeom prst="rect">
              <a:avLst/>
            </a:prstGeom>
          </p:spPr>
        </p:pic>
        <p:sp>
          <p:nvSpPr>
            <p:cNvPr id="23" name="Arc 22"/>
            <p:cNvSpPr/>
            <p:nvPr/>
          </p:nvSpPr>
          <p:spPr>
            <a:xfrm>
              <a:off x="4038600" y="2514600"/>
              <a:ext cx="1828800" cy="1828800"/>
            </a:xfrm>
            <a:prstGeom prst="arc">
              <a:avLst>
                <a:gd name="adj1" fmla="val 19454768"/>
                <a:gd name="adj2" fmla="val 0"/>
              </a:avLst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images.png"/>
            <p:cNvPicPr>
              <a:picLocks/>
            </p:cNvPicPr>
            <p:nvPr/>
          </p:nvPicPr>
          <p:blipFill>
            <a:blip r:embed="rId3"/>
            <a:srcRect b="50000"/>
            <a:stretch>
              <a:fillRect/>
            </a:stretch>
          </p:blipFill>
          <p:spPr>
            <a:xfrm>
              <a:off x="4038600" y="3118104"/>
              <a:ext cx="548640" cy="310896"/>
            </a:xfrm>
            <a:prstGeom prst="rect">
              <a:avLst/>
            </a:prstGeom>
          </p:spPr>
        </p:pic>
        <p:sp>
          <p:nvSpPr>
            <p:cNvPr id="25" name="Arc 24"/>
            <p:cNvSpPr/>
            <p:nvPr/>
          </p:nvSpPr>
          <p:spPr>
            <a:xfrm flipH="1">
              <a:off x="4038600" y="2514600"/>
              <a:ext cx="1828800" cy="1828800"/>
            </a:xfrm>
            <a:prstGeom prst="arc">
              <a:avLst>
                <a:gd name="adj1" fmla="val 19454768"/>
                <a:gd name="adj2" fmla="val 0"/>
              </a:avLst>
            </a:prstGeom>
            <a:ln>
              <a:head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3428206"/>
              <a:ext cx="5486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795496" y="2519172"/>
              <a:ext cx="2315009" cy="1819656"/>
            </a:xfrm>
            <a:prstGeom prst="line">
              <a:avLst/>
            </a:prstGeom>
            <a:ln w="22225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6" name="Picture 35" descr="Sun_Pi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5757" y="3657600"/>
              <a:ext cx="455843" cy="457200"/>
            </a:xfrm>
            <a:prstGeom prst="rect">
              <a:avLst/>
            </a:prstGeom>
          </p:spPr>
        </p:pic>
        <p:pic>
          <p:nvPicPr>
            <p:cNvPr id="37" name="Picture 36" descr="img-thing.jpg"/>
            <p:cNvPicPr>
              <a:picLocks noChangeAspect="1"/>
            </p:cNvPicPr>
            <p:nvPr/>
          </p:nvPicPr>
          <p:blipFill>
            <a:blip r:embed="rId5" cstate="print"/>
            <a:srcRect l="8000" t="4000" r="8000" b="12000"/>
            <a:stretch>
              <a:fillRect/>
            </a:stretch>
          </p:blipFill>
          <p:spPr>
            <a:xfrm>
              <a:off x="4724400" y="2743200"/>
              <a:ext cx="457200" cy="457200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3797438" y="2521137"/>
              <a:ext cx="2311125" cy="1815726"/>
            </a:xfrm>
            <a:prstGeom prst="line">
              <a:avLst/>
            </a:prstGeom>
            <a:ln w="22225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2700000" flipV="1">
              <a:off x="2142115" y="3457567"/>
              <a:ext cx="566928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8900000">
              <a:off x="2223921" y="3322645"/>
              <a:ext cx="566928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Arc 37"/>
            <p:cNvSpPr/>
            <p:nvPr/>
          </p:nvSpPr>
          <p:spPr>
            <a:xfrm>
              <a:off x="2667000" y="1143000"/>
              <a:ext cx="4572000" cy="4572000"/>
            </a:xfrm>
            <a:prstGeom prst="arc">
              <a:avLst>
                <a:gd name="adj1" fmla="val 18941255"/>
                <a:gd name="adj2" fmla="val 2692061"/>
              </a:avLst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91440"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6923372" y="3234251"/>
              <a:ext cx="720612" cy="43088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KITCHENS</a:t>
              </a:r>
            </a:p>
          </p:txBody>
        </p:sp>
        <p:sp>
          <p:nvSpPr>
            <p:cNvPr id="40" name="Arc 39"/>
            <p:cNvSpPr/>
            <p:nvPr/>
          </p:nvSpPr>
          <p:spPr>
            <a:xfrm>
              <a:off x="4038600" y="2514600"/>
              <a:ext cx="1828800" cy="1828800"/>
            </a:xfrm>
            <a:prstGeom prst="arc">
              <a:avLst>
                <a:gd name="adj1" fmla="val 13035200"/>
                <a:gd name="adj2" fmla="val 19328076"/>
              </a:avLst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flipV="1">
              <a:off x="4038600" y="2514600"/>
              <a:ext cx="1828800" cy="1828800"/>
            </a:xfrm>
            <a:prstGeom prst="arc">
              <a:avLst>
                <a:gd name="adj1" fmla="val 13035200"/>
                <a:gd name="adj2" fmla="val 19259854"/>
              </a:avLst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48200" y="2299156"/>
              <a:ext cx="685800" cy="43088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LESS SUN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67200" y="4217313"/>
              <a:ext cx="1371600" cy="646331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SUN ALL AROUND THE YEAR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86600" y="685800"/>
              <a:ext cx="668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spc="50" dirty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09800" y="5710535"/>
              <a:ext cx="763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spc="50" dirty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SW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99358" y="681335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spc="50" dirty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NW</a:t>
              </a:r>
            </a:p>
          </p:txBody>
        </p:sp>
        <p:sp>
          <p:nvSpPr>
            <p:cNvPr id="48" name="Arc 47"/>
            <p:cNvSpPr/>
            <p:nvPr/>
          </p:nvSpPr>
          <p:spPr>
            <a:xfrm>
              <a:off x="3581400" y="2057400"/>
              <a:ext cx="2743200" cy="2743200"/>
            </a:xfrm>
            <a:prstGeom prst="arc">
              <a:avLst>
                <a:gd name="adj1" fmla="val 5544461"/>
                <a:gd name="adj2" fmla="val 10676911"/>
              </a:avLst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2700000" flipH="1">
              <a:off x="3532644" y="4173148"/>
              <a:ext cx="949893" cy="43088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VERANDAHS</a:t>
              </a:r>
            </a:p>
          </p:txBody>
        </p:sp>
        <p:sp>
          <p:nvSpPr>
            <p:cNvPr id="51" name="Arc 50"/>
            <p:cNvSpPr/>
            <p:nvPr/>
          </p:nvSpPr>
          <p:spPr>
            <a:xfrm>
              <a:off x="3124200" y="1600200"/>
              <a:ext cx="3657600" cy="3657600"/>
            </a:xfrm>
            <a:prstGeom prst="arc">
              <a:avLst>
                <a:gd name="adj1" fmla="val 2706630"/>
                <a:gd name="adj2" fmla="val 8105432"/>
              </a:avLst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 flipH="1">
              <a:off x="4343400" y="5118556"/>
              <a:ext cx="1143001" cy="43088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DINING ROOMS</a:t>
              </a:r>
            </a:p>
          </p:txBody>
        </p:sp>
        <p:sp>
          <p:nvSpPr>
            <p:cNvPr id="53" name="Arc 52"/>
            <p:cNvSpPr/>
            <p:nvPr/>
          </p:nvSpPr>
          <p:spPr>
            <a:xfrm>
              <a:off x="2667000" y="1143000"/>
              <a:ext cx="4572000" cy="4572000"/>
            </a:xfrm>
            <a:prstGeom prst="arc">
              <a:avLst>
                <a:gd name="adj1" fmla="val 2692095"/>
                <a:gd name="adj2" fmla="val 13417069"/>
              </a:avLst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 rot="2700000" flipH="1">
              <a:off x="2832663" y="4858948"/>
              <a:ext cx="949893" cy="43088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BED ROOMS</a:t>
              </a:r>
            </a:p>
          </p:txBody>
        </p:sp>
        <p:sp>
          <p:nvSpPr>
            <p:cNvPr id="55" name="Arc 54"/>
            <p:cNvSpPr/>
            <p:nvPr/>
          </p:nvSpPr>
          <p:spPr>
            <a:xfrm>
              <a:off x="2209800" y="685800"/>
              <a:ext cx="5486400" cy="5486400"/>
            </a:xfrm>
            <a:prstGeom prst="arc">
              <a:avLst>
                <a:gd name="adj1" fmla="val 2741749"/>
                <a:gd name="adj2" fmla="val 10779037"/>
              </a:avLst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 rot="1444302" flipH="1">
              <a:off x="3262363" y="5604088"/>
              <a:ext cx="1357451" cy="646331"/>
            </a:xfrm>
            <a:custGeom>
              <a:avLst/>
              <a:gdLst>
                <a:gd name="connsiteX0" fmla="*/ 0 w 2439619"/>
                <a:gd name="connsiteY0" fmla="*/ 0 h 215444"/>
                <a:gd name="connsiteX1" fmla="*/ 2439619 w 2439619"/>
                <a:gd name="connsiteY1" fmla="*/ 0 h 215444"/>
                <a:gd name="connsiteX2" fmla="*/ 2439619 w 2439619"/>
                <a:gd name="connsiteY2" fmla="*/ 215444 h 215444"/>
                <a:gd name="connsiteX3" fmla="*/ 0 w 2439619"/>
                <a:gd name="connsiteY3" fmla="*/ 215444 h 215444"/>
                <a:gd name="connsiteX4" fmla="*/ 0 w 2439619"/>
                <a:gd name="connsiteY4" fmla="*/ 0 h 21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619" h="215444">
                  <a:moveTo>
                    <a:pt x="0" y="0"/>
                  </a:moveTo>
                  <a:lnTo>
                    <a:pt x="2439619" y="0"/>
                  </a:lnTo>
                  <a:lnTo>
                    <a:pt x="2439619" y="215444"/>
                  </a:lnTo>
                  <a:lnTo>
                    <a:pt x="0" y="215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/>
                <a:t>DRAWING AND </a:t>
              </a:r>
            </a:p>
            <a:p>
              <a:pPr algn="ctr"/>
              <a:r>
                <a:rPr lang="en-US" sz="1400" dirty="0"/>
                <a:t>LIVING ROOMS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8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building_drawings</Template>
  <TotalTime>1669</TotalTime>
  <Words>327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Garamond</vt:lpstr>
      <vt:lpstr>Times New Roman</vt:lpstr>
      <vt:lpstr>Verdana</vt:lpstr>
      <vt:lpstr>Wingdings</vt:lpstr>
      <vt:lpstr>Level</vt:lpstr>
      <vt:lpstr>Building Plans</vt:lpstr>
      <vt:lpstr>Contents</vt:lpstr>
      <vt:lpstr>Plan</vt:lpstr>
      <vt:lpstr>PowerPoint Presentation</vt:lpstr>
      <vt:lpstr>      How do you know what to build? </vt:lpstr>
      <vt:lpstr>What is a Floor Plan?</vt:lpstr>
      <vt:lpstr>Basic Components of Floor Plan</vt:lpstr>
      <vt:lpstr>PowerPoint Presentation</vt:lpstr>
      <vt:lpstr>PowerPoint Presentation</vt:lpstr>
      <vt:lpstr>Architectural Symbols</vt:lpstr>
      <vt:lpstr>PowerPoint Presentation</vt:lpstr>
      <vt:lpstr>PowerPoint Presentation</vt:lpstr>
      <vt:lpstr>Factors must be Considered in Zoning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Plans</dc:title>
  <dc:creator>Arif Zurair</dc:creator>
  <cp:lastModifiedBy>Shumaila Mushtaq</cp:lastModifiedBy>
  <cp:revision>39</cp:revision>
  <dcterms:created xsi:type="dcterms:W3CDTF">2018-11-15T16:14:23Z</dcterms:created>
  <dcterms:modified xsi:type="dcterms:W3CDTF">2019-01-11T03:48:57Z</dcterms:modified>
</cp:coreProperties>
</file>