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7" r:id="rId2"/>
    <p:sldId id="355" r:id="rId3"/>
    <p:sldId id="357" r:id="rId4"/>
    <p:sldId id="356" r:id="rId5"/>
    <p:sldId id="358" r:id="rId6"/>
    <p:sldId id="395" r:id="rId7"/>
    <p:sldId id="396" r:id="rId8"/>
    <p:sldId id="299" r:id="rId9"/>
    <p:sldId id="311" r:id="rId10"/>
    <p:sldId id="393" r:id="rId11"/>
    <p:sldId id="317" r:id="rId12"/>
    <p:sldId id="318" r:id="rId13"/>
    <p:sldId id="419" r:id="rId14"/>
    <p:sldId id="420" r:id="rId15"/>
    <p:sldId id="421" r:id="rId16"/>
    <p:sldId id="422" r:id="rId17"/>
    <p:sldId id="423" r:id="rId18"/>
    <p:sldId id="424" r:id="rId19"/>
    <p:sldId id="426" r:id="rId20"/>
    <p:sldId id="321" r:id="rId21"/>
    <p:sldId id="324" r:id="rId22"/>
    <p:sldId id="325" r:id="rId23"/>
    <p:sldId id="326" r:id="rId24"/>
    <p:sldId id="327" r:id="rId25"/>
    <p:sldId id="354" r:id="rId26"/>
    <p:sldId id="350" r:id="rId27"/>
    <p:sldId id="351" r:id="rId28"/>
    <p:sldId id="352" r:id="rId29"/>
    <p:sldId id="353" r:id="rId30"/>
    <p:sldId id="381"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3" r:id="rId54"/>
    <p:sldId id="387"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388" r:id="rId75"/>
    <p:sldId id="394" r:id="rId76"/>
    <p:sldId id="389" r:id="rId77"/>
    <p:sldId id="390" r:id="rId78"/>
    <p:sldId id="391" r:id="rId79"/>
    <p:sldId id="310" r:id="rId80"/>
    <p:sldId id="28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5C597-5D1B-42E1-9DA2-095A030ADCA6}"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993DB-62F8-44BA-BB3A-DC7A7F83A15B}" type="slidenum">
              <a:rPr lang="en-US" smtClean="0"/>
              <a:pPr/>
              <a:t>‹#›</a:t>
            </a:fld>
            <a:endParaRPr lang="en-US"/>
          </a:p>
        </p:txBody>
      </p:sp>
    </p:spTree>
    <p:extLst>
      <p:ext uri="{BB962C8B-B14F-4D97-AF65-F5344CB8AC3E}">
        <p14:creationId xmlns:p14="http://schemas.microsoft.com/office/powerpoint/2010/main" val="227807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a:t>
            </a:fld>
            <a:endParaRPr lang="en-GB"/>
          </a:p>
        </p:txBody>
      </p:sp>
    </p:spTree>
    <p:extLst>
      <p:ext uri="{BB962C8B-B14F-4D97-AF65-F5344CB8AC3E}">
        <p14:creationId xmlns:p14="http://schemas.microsoft.com/office/powerpoint/2010/main" val="156450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29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7</a:t>
            </a:fld>
            <a:endParaRPr lang="en-GB"/>
          </a:p>
        </p:txBody>
      </p:sp>
    </p:spTree>
    <p:extLst>
      <p:ext uri="{BB962C8B-B14F-4D97-AF65-F5344CB8AC3E}">
        <p14:creationId xmlns:p14="http://schemas.microsoft.com/office/powerpoint/2010/main" val="238013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49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AFBE57-58CB-4055-87DF-616FB3063FAD}" type="slidenum">
              <a:rPr lang="en-US" sz="1200"/>
              <a:pPr/>
              <a:t>21</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Purposes – why make trips at all?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50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51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52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55</a:t>
            </a:fld>
            <a:endParaRPr lang="en-GB"/>
          </a:p>
        </p:txBody>
      </p:sp>
    </p:spTree>
    <p:extLst>
      <p:ext uri="{BB962C8B-B14F-4D97-AF65-F5344CB8AC3E}">
        <p14:creationId xmlns:p14="http://schemas.microsoft.com/office/powerpoint/2010/main" val="2462161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56</a:t>
            </a:fld>
            <a:endParaRPr lang="en-GB"/>
          </a:p>
        </p:txBody>
      </p:sp>
    </p:spTree>
    <p:extLst>
      <p:ext uri="{BB962C8B-B14F-4D97-AF65-F5344CB8AC3E}">
        <p14:creationId xmlns:p14="http://schemas.microsoft.com/office/powerpoint/2010/main" val="1115664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59</a:t>
            </a:fld>
            <a:endParaRPr lang="en-GB"/>
          </a:p>
        </p:txBody>
      </p:sp>
    </p:spTree>
    <p:extLst>
      <p:ext uri="{BB962C8B-B14F-4D97-AF65-F5344CB8AC3E}">
        <p14:creationId xmlns:p14="http://schemas.microsoft.com/office/powerpoint/2010/main" val="1618064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60</a:t>
            </a:fld>
            <a:endParaRPr lang="en-GB"/>
          </a:p>
        </p:txBody>
      </p:sp>
    </p:spTree>
    <p:extLst>
      <p:ext uri="{BB962C8B-B14F-4D97-AF65-F5344CB8AC3E}">
        <p14:creationId xmlns:p14="http://schemas.microsoft.com/office/powerpoint/2010/main" val="1214627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61</a:t>
            </a:fld>
            <a:endParaRPr lang="en-GB"/>
          </a:p>
        </p:txBody>
      </p:sp>
    </p:spTree>
    <p:extLst>
      <p:ext uri="{BB962C8B-B14F-4D97-AF65-F5344CB8AC3E}">
        <p14:creationId xmlns:p14="http://schemas.microsoft.com/office/powerpoint/2010/main" val="1081999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63</a:t>
            </a:fld>
            <a:endParaRPr lang="en-GB"/>
          </a:p>
        </p:txBody>
      </p:sp>
    </p:spTree>
    <p:extLst>
      <p:ext uri="{BB962C8B-B14F-4D97-AF65-F5344CB8AC3E}">
        <p14:creationId xmlns:p14="http://schemas.microsoft.com/office/powerpoint/2010/main" val="3089183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64</a:t>
            </a:fld>
            <a:endParaRPr lang="en-GB"/>
          </a:p>
        </p:txBody>
      </p:sp>
    </p:spTree>
    <p:extLst>
      <p:ext uri="{BB962C8B-B14F-4D97-AF65-F5344CB8AC3E}">
        <p14:creationId xmlns:p14="http://schemas.microsoft.com/office/powerpoint/2010/main" val="30891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FD466-6C2F-47B0-93FF-CDA35B145B36}" type="slidenum">
              <a:rPr lang="en-US" sz="1200"/>
              <a:pPr/>
              <a:t>22</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Home</a:t>
            </a:r>
          </a:p>
          <a:p>
            <a:pPr lvl="1" eaLnBrk="1" hangingPunct="1"/>
            <a:r>
              <a:rPr lang="en-US" smtClean="0"/>
              <a:t>Work/Work-Related</a:t>
            </a:r>
          </a:p>
          <a:p>
            <a:pPr lvl="1" eaLnBrk="1" hangingPunct="1"/>
            <a:r>
              <a:rPr lang="en-US" smtClean="0"/>
              <a:t>Shopping</a:t>
            </a:r>
          </a:p>
          <a:p>
            <a:pPr lvl="1" eaLnBrk="1" hangingPunct="1"/>
            <a:r>
              <a:rPr lang="en-US" smtClean="0"/>
              <a:t>Social/Recreational</a:t>
            </a:r>
          </a:p>
          <a:p>
            <a:pPr lvl="1" eaLnBrk="1" hangingPunct="1"/>
            <a:r>
              <a:rPr lang="en-US" smtClean="0"/>
              <a:t>Deliver Goods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65</a:t>
            </a:fld>
            <a:endParaRPr lang="en-GB"/>
          </a:p>
        </p:txBody>
      </p:sp>
    </p:spTree>
    <p:extLst>
      <p:ext uri="{BB962C8B-B14F-4D97-AF65-F5344CB8AC3E}">
        <p14:creationId xmlns:p14="http://schemas.microsoft.com/office/powerpoint/2010/main" val="1682956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66</a:t>
            </a:fld>
            <a:endParaRPr lang="en-GB"/>
          </a:p>
        </p:txBody>
      </p:sp>
    </p:spTree>
    <p:extLst>
      <p:ext uri="{BB962C8B-B14F-4D97-AF65-F5344CB8AC3E}">
        <p14:creationId xmlns:p14="http://schemas.microsoft.com/office/powerpoint/2010/main" val="1682956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67</a:t>
            </a:fld>
            <a:endParaRPr lang="en-GB"/>
          </a:p>
        </p:txBody>
      </p:sp>
    </p:spTree>
    <p:extLst>
      <p:ext uri="{BB962C8B-B14F-4D97-AF65-F5344CB8AC3E}">
        <p14:creationId xmlns:p14="http://schemas.microsoft.com/office/powerpoint/2010/main" val="1682956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68</a:t>
            </a:fld>
            <a:endParaRPr lang="en-GB"/>
          </a:p>
        </p:txBody>
      </p:sp>
    </p:spTree>
    <p:extLst>
      <p:ext uri="{BB962C8B-B14F-4D97-AF65-F5344CB8AC3E}">
        <p14:creationId xmlns:p14="http://schemas.microsoft.com/office/powerpoint/2010/main" val="3934080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69</a:t>
            </a:fld>
            <a:endParaRPr lang="en-GB"/>
          </a:p>
        </p:txBody>
      </p:sp>
    </p:spTree>
    <p:extLst>
      <p:ext uri="{BB962C8B-B14F-4D97-AF65-F5344CB8AC3E}">
        <p14:creationId xmlns:p14="http://schemas.microsoft.com/office/powerpoint/2010/main" val="1889080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70</a:t>
            </a:fld>
            <a:endParaRPr lang="en-GB"/>
          </a:p>
        </p:txBody>
      </p:sp>
    </p:spTree>
    <p:extLst>
      <p:ext uri="{BB962C8B-B14F-4D97-AF65-F5344CB8AC3E}">
        <p14:creationId xmlns:p14="http://schemas.microsoft.com/office/powerpoint/2010/main" val="1801133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71</a:t>
            </a:fld>
            <a:endParaRPr lang="en-GB"/>
          </a:p>
        </p:txBody>
      </p:sp>
    </p:spTree>
    <p:extLst>
      <p:ext uri="{BB962C8B-B14F-4D97-AF65-F5344CB8AC3E}">
        <p14:creationId xmlns:p14="http://schemas.microsoft.com/office/powerpoint/2010/main" val="1801133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Passenger-carrying capacity is a less precise measure than vehicle-carrying capacity. The later is a measure of the max. no. of vehicles capable of passing a point during a given period of time multiplied by the max. no. of passengers that can be transported in each vehicle. </a:t>
            </a:r>
            <a:endParaRPr lang="en-GB" b="1" dirty="0"/>
          </a:p>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72</a:t>
            </a:fld>
            <a:endParaRPr lang="en-GB"/>
          </a:p>
        </p:txBody>
      </p:sp>
    </p:spTree>
    <p:extLst>
      <p:ext uri="{BB962C8B-B14F-4D97-AF65-F5344CB8AC3E}">
        <p14:creationId xmlns:p14="http://schemas.microsoft.com/office/powerpoint/2010/main" val="2865747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A8EAF8-30A0-470E-8069-63C0B3A9D08C}" type="slidenum">
              <a:rPr lang="en-GB" smtClean="0"/>
              <a:t>73</a:t>
            </a:fld>
            <a:endParaRPr lang="en-GB"/>
          </a:p>
        </p:txBody>
      </p:sp>
    </p:spTree>
    <p:extLst>
      <p:ext uri="{BB962C8B-B14F-4D97-AF65-F5344CB8AC3E}">
        <p14:creationId xmlns:p14="http://schemas.microsoft.com/office/powerpoint/2010/main" val="111969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B18BB9-D8D5-4EED-9E3C-4C94E27B1D6D}" type="slidenum">
              <a:rPr lang="en-US" sz="1200"/>
              <a:pPr/>
              <a:t>23</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B34D77-D4E1-42E6-ADFD-FE3611D4443E}" type="slidenum">
              <a:rPr lang="en-US" sz="1200"/>
              <a:pPr/>
              <a:t>24</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26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27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775BE-D6E5-4711-BB08-938096FA1632}"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DE8CD-19B8-4285-85B9-2D707CF4ED58}" type="datetime1">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
        <p:nvSpPr>
          <p:cNvPr id="17" name="Rounded Rectangle 16"/>
          <p:cNvSpPr/>
          <p:nvPr userDrawn="1"/>
        </p:nvSpPr>
        <p:spPr>
          <a:xfrm>
            <a:off x="381000" y="381000"/>
            <a:ext cx="8382000" cy="6096000"/>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92198-7530-4EB7-A8BD-EE997530EA6D}" type="datetime1">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563354-6732-437D-9113-5F2F0BE2840F}" type="datetime1">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737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29DAF-D567-4E05-9923-1C253B151577}" type="datetime1">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Rounded Rectangle 7"/>
          <p:cNvSpPr/>
          <p:nvPr userDrawn="1"/>
        </p:nvSpPr>
        <p:spPr>
          <a:xfrm>
            <a:off x="381000" y="304800"/>
            <a:ext cx="8382000" cy="6096000"/>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96C0-3342-4EA3-88AF-B7A0CF8FF150}" type="datetime1">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311A2EA-3EB4-4B92-94FC-565E52D04F87}" type="datetime1">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C55919-331A-44DC-BA0A-EC538071292C}" type="datetime1">
              <a:rPr lang="en-US" smtClean="0"/>
              <a:pPr/>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098C7-03E6-41E4-AA85-0C57D521F832}" type="datetime1">
              <a:rPr lang="en-US" smtClean="0"/>
              <a:pPr/>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7A89325-EE91-4F4A-BC69-6D190FC0C275}" type="datetime1">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B60F8-E9B1-4AF9-9877-F1D60E3AE4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13BE6E-C7C2-4FC0-A407-8C84BE313E92}" type="datetime1">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9839C-A868-4456-A19F-8B9ED153CFCB}" type="datetime1">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B60F8-E9B1-4AF9-9877-F1D60E3AE46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39F70DE-6E96-4A1A-BC3C-BB507F863EB7}" type="datetime1">
              <a:rPr lang="en-US" smtClean="0"/>
              <a:pPr/>
              <a:t>1/23/2020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35B60F8-E9B1-4AF9-9877-F1D60E3AE46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t>TRANSPORTATION </a:t>
            </a:r>
            <a:r>
              <a:rPr lang="en-US" b="1" dirty="0"/>
              <a:t>PLANNING AND </a:t>
            </a:r>
            <a:r>
              <a:rPr lang="en-US" b="1" dirty="0" smtClean="0"/>
              <a:t>ENGINEERING</a:t>
            </a:r>
            <a:br>
              <a:rPr lang="en-US" b="1" dirty="0" smtClean="0"/>
            </a:br>
            <a:r>
              <a:rPr lang="en-US" b="1" dirty="0" smtClean="0"/>
              <a:t>TE-501</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2743200"/>
            <a:ext cx="7620000" cy="3429000"/>
          </a:xfrm>
        </p:spPr>
        <p:txBody>
          <a:bodyPr>
            <a:normAutofit fontScale="92500" lnSpcReduction="20000"/>
          </a:bodyPr>
          <a:lstStyle/>
          <a:p>
            <a:r>
              <a:rPr lang="en-US" sz="4000" dirty="0" smtClean="0">
                <a:solidFill>
                  <a:schemeClr val="tx1"/>
                </a:solidFill>
              </a:rPr>
              <a:t>Introduction</a:t>
            </a:r>
          </a:p>
          <a:p>
            <a:r>
              <a:rPr lang="en-US" sz="4000" dirty="0" smtClean="0">
                <a:solidFill>
                  <a:schemeClr val="tx1"/>
                </a:solidFill>
              </a:rPr>
              <a:t>Lecture # 1</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r>
              <a:rPr lang="en-US" b="1" dirty="0" smtClean="0">
                <a:solidFill>
                  <a:schemeClr val="tx1"/>
                </a:solidFill>
              </a:rPr>
              <a:t>Engr. </a:t>
            </a:r>
            <a:r>
              <a:rPr lang="en-US" b="1" dirty="0" err="1" smtClean="0">
                <a:solidFill>
                  <a:schemeClr val="tx1"/>
                </a:solidFill>
              </a:rPr>
              <a:t>Hina</a:t>
            </a:r>
            <a:r>
              <a:rPr lang="en-US" b="1" dirty="0" smtClean="0">
                <a:solidFill>
                  <a:schemeClr val="tx1"/>
                </a:solidFill>
              </a:rPr>
              <a:t> </a:t>
            </a:r>
            <a:r>
              <a:rPr lang="en-US" b="1" dirty="0" err="1" smtClean="0">
                <a:solidFill>
                  <a:schemeClr val="tx1"/>
                </a:solidFill>
              </a:rPr>
              <a:t>Saleemi</a:t>
            </a:r>
            <a:endParaRPr lang="en-US" b="1" dirty="0" smtClean="0">
              <a:solidFill>
                <a:schemeClr val="tx1"/>
              </a:solidFill>
            </a:endParaRPr>
          </a:p>
          <a:p>
            <a:r>
              <a:rPr lang="en-US" b="1" dirty="0" smtClean="0">
                <a:solidFill>
                  <a:schemeClr val="tx1"/>
                </a:solidFill>
              </a:rPr>
              <a:t>Assistant Professor</a:t>
            </a:r>
          </a:p>
          <a:p>
            <a:endParaRPr lang="en-US" b="1" dirty="0" smtClean="0">
              <a:solidFill>
                <a:schemeClr val="tx1"/>
              </a:solidFill>
            </a:endParaRPr>
          </a:p>
          <a:p>
            <a:r>
              <a:rPr lang="en-US" b="1" dirty="0" smtClean="0">
                <a:solidFill>
                  <a:schemeClr val="tx1"/>
                </a:solidFill>
              </a:rPr>
              <a:t>Department of Transportation Engineering &amp; Management</a:t>
            </a:r>
          </a:p>
          <a:p>
            <a:r>
              <a:rPr lang="en-US" b="1" dirty="0" smtClean="0">
                <a:solidFill>
                  <a:schemeClr val="tx1"/>
                </a:solidFill>
              </a:rPr>
              <a:t>University of Engineering &amp; Technology, Lahore</a:t>
            </a:r>
          </a:p>
          <a:p>
            <a:endParaRPr lang="en-US" b="1" dirty="0"/>
          </a:p>
        </p:txBody>
      </p:sp>
      <p:sp>
        <p:nvSpPr>
          <p:cNvPr id="4" name="Slide Number Placeholder 3"/>
          <p:cNvSpPr>
            <a:spLocks noGrp="1"/>
          </p:cNvSpPr>
          <p:nvPr>
            <p:ph type="sldNum" sz="quarter" idx="12"/>
          </p:nvPr>
        </p:nvSpPr>
        <p:spPr/>
        <p:txBody>
          <a:bodyPr/>
          <a:lstStyle/>
          <a:p>
            <a:fld id="{E35B60F8-E9B1-4AF9-9877-F1D60E3AE46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i="1" u="sng" dirty="0"/>
              <a:t>Transportation engineering or transport engineering is the application of technology and scientific principles to the planning, functional design, operation and management of facilities for any mode of transportation in order to provide for the safe, efficient, rapid, comfortable, convenient, economical, and environmentally compatible movement of people and goods.</a:t>
            </a:r>
            <a:endParaRPr lang="en-US" dirty="0"/>
          </a:p>
        </p:txBody>
      </p:sp>
      <p:sp>
        <p:nvSpPr>
          <p:cNvPr id="2" name="Title 1"/>
          <p:cNvSpPr>
            <a:spLocks noGrp="1"/>
          </p:cNvSpPr>
          <p:nvPr>
            <p:ph type="title"/>
          </p:nvPr>
        </p:nvSpPr>
        <p:spPr/>
        <p:txBody>
          <a:bodyPr/>
          <a:lstStyle/>
          <a:p>
            <a:r>
              <a:rPr lang="en-US" dirty="0" smtClean="0"/>
              <a:t>Transportation Engineering</a:t>
            </a:r>
            <a:endParaRPr lang="en-US" dirty="0"/>
          </a:p>
        </p:txBody>
      </p:sp>
    </p:spTree>
    <p:extLst>
      <p:ext uri="{BB962C8B-B14F-4D97-AF65-F5344CB8AC3E}">
        <p14:creationId xmlns:p14="http://schemas.microsoft.com/office/powerpoint/2010/main" val="256471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05000"/>
            <a:ext cx="7408333" cy="4221163"/>
          </a:xfrm>
        </p:spPr>
        <p:txBody>
          <a:bodyPr>
            <a:normAutofit lnSpcReduction="10000"/>
          </a:bodyPr>
          <a:lstStyle/>
          <a:p>
            <a:pPr>
              <a:buFont typeface="Arial" pitchFamily="34" charset="0"/>
              <a:buChar char="•"/>
            </a:pPr>
            <a:r>
              <a:rPr lang="en-US" dirty="0"/>
              <a:t>The basic purpose of the transportation is to provide efficient access to various activities that satisfy the human needs. </a:t>
            </a:r>
            <a:endParaRPr lang="en-US" dirty="0" smtClean="0"/>
          </a:p>
          <a:p>
            <a:pPr>
              <a:buFont typeface="Arial" pitchFamily="34" charset="0"/>
              <a:buChar char="•"/>
            </a:pPr>
            <a:endParaRPr lang="en-US" dirty="0"/>
          </a:p>
          <a:p>
            <a:pPr>
              <a:buFont typeface="Arial" pitchFamily="34" charset="0"/>
              <a:buChar char="•"/>
            </a:pPr>
            <a:r>
              <a:rPr lang="en-US" dirty="0" smtClean="0"/>
              <a:t>Thus </a:t>
            </a:r>
            <a:r>
              <a:rPr lang="en-US" dirty="0"/>
              <a:t>general goal of the transportation is to</a:t>
            </a:r>
            <a:br>
              <a:rPr lang="en-US" dirty="0"/>
            </a:br>
            <a:r>
              <a:rPr lang="en-US" dirty="0" smtClean="0"/>
              <a:t>accommodate </a:t>
            </a:r>
            <a:r>
              <a:rPr lang="en-US" dirty="0"/>
              <a:t>these needs for mobility Whose mobility? for what purpose? by what means? at what cost? and to whom? </a:t>
            </a:r>
            <a:endParaRPr lang="en-US" dirty="0" smtClean="0"/>
          </a:p>
          <a:p>
            <a:pPr>
              <a:buFont typeface="Arial" pitchFamily="34" charset="0"/>
              <a:buChar char="•"/>
            </a:pPr>
            <a:endParaRPr lang="en-US" dirty="0"/>
          </a:p>
          <a:p>
            <a:pPr marL="0" indent="0">
              <a:buNone/>
            </a:pPr>
            <a:r>
              <a:rPr lang="en-US" u="sng" dirty="0" smtClean="0"/>
              <a:t>Transportation </a:t>
            </a:r>
            <a:r>
              <a:rPr lang="en-US" u="sng" dirty="0"/>
              <a:t>Planning is about five important points: </a:t>
            </a:r>
            <a:endParaRPr lang="en-US" dirty="0"/>
          </a:p>
          <a:p>
            <a:pPr>
              <a:buFont typeface="Arial" pitchFamily="34" charset="0"/>
              <a:buChar char="•"/>
            </a:pPr>
            <a:r>
              <a:rPr lang="en-US" dirty="0" smtClean="0"/>
              <a:t>Understanding </a:t>
            </a:r>
            <a:r>
              <a:rPr lang="en-US" dirty="0"/>
              <a:t>of </a:t>
            </a:r>
            <a:r>
              <a:rPr lang="en-US" b="1" u="sng" dirty="0"/>
              <a:t>travel pattern </a:t>
            </a:r>
            <a:r>
              <a:rPr lang="en-US" dirty="0"/>
              <a:t>in urban area </a:t>
            </a:r>
          </a:p>
          <a:p>
            <a:endParaRPr lang="en-US" dirty="0"/>
          </a:p>
        </p:txBody>
      </p:sp>
      <p:sp>
        <p:nvSpPr>
          <p:cNvPr id="2" name="Title 1"/>
          <p:cNvSpPr>
            <a:spLocks noGrp="1"/>
          </p:cNvSpPr>
          <p:nvPr>
            <p:ph type="title"/>
          </p:nvPr>
        </p:nvSpPr>
        <p:spPr/>
        <p:txBody>
          <a:bodyPr>
            <a:normAutofit fontScale="90000"/>
          </a:bodyPr>
          <a:lstStyle/>
          <a:p>
            <a:r>
              <a:rPr lang="en-US" dirty="0" smtClean="0"/>
              <a:t>What Transportation Planning is about?</a:t>
            </a:r>
            <a:endParaRPr lang="en-US" dirty="0"/>
          </a:p>
        </p:txBody>
      </p:sp>
    </p:spTree>
    <p:extLst>
      <p:ext uri="{BB962C8B-B14F-4D97-AF65-F5344CB8AC3E}">
        <p14:creationId xmlns:p14="http://schemas.microsoft.com/office/powerpoint/2010/main" val="257667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28800"/>
            <a:ext cx="7408333" cy="4297363"/>
          </a:xfrm>
        </p:spPr>
        <p:txBody>
          <a:bodyPr>
            <a:normAutofit fontScale="92500"/>
          </a:bodyPr>
          <a:lstStyle/>
          <a:p>
            <a:pPr>
              <a:buFont typeface="Arial" pitchFamily="34" charset="0"/>
              <a:buChar char="•"/>
            </a:pPr>
            <a:r>
              <a:rPr lang="en-US" dirty="0"/>
              <a:t>Understanding of </a:t>
            </a:r>
            <a:r>
              <a:rPr lang="en-US" b="1" u="sng" dirty="0"/>
              <a:t>causing factors </a:t>
            </a:r>
            <a:r>
              <a:rPr lang="en-US" dirty="0"/>
              <a:t>that influence the demand for travel </a:t>
            </a:r>
            <a:r>
              <a:rPr lang="en-US" dirty="0" smtClean="0"/>
              <a:t>pattern </a:t>
            </a:r>
          </a:p>
          <a:p>
            <a:pPr>
              <a:buFont typeface="Arial" pitchFamily="34" charset="0"/>
              <a:buChar char="•"/>
            </a:pPr>
            <a:endParaRPr lang="en-US" dirty="0"/>
          </a:p>
          <a:p>
            <a:pPr>
              <a:buFont typeface="Arial" pitchFamily="34" charset="0"/>
              <a:buChar char="•"/>
            </a:pPr>
            <a:r>
              <a:rPr lang="en-US" dirty="0" smtClean="0"/>
              <a:t>Development </a:t>
            </a:r>
            <a:r>
              <a:rPr lang="en-US" dirty="0"/>
              <a:t>of </a:t>
            </a:r>
            <a:r>
              <a:rPr lang="en-US" b="1" u="sng" dirty="0"/>
              <a:t>relationship between travel pattern and causing factors </a:t>
            </a:r>
            <a:endParaRPr lang="en-US" b="1" u="sng" dirty="0" smtClean="0"/>
          </a:p>
          <a:p>
            <a:pPr>
              <a:buFont typeface="Arial" pitchFamily="34" charset="0"/>
              <a:buChar char="•"/>
            </a:pPr>
            <a:endParaRPr lang="en-US" dirty="0"/>
          </a:p>
          <a:p>
            <a:pPr>
              <a:buFont typeface="Arial" pitchFamily="34" charset="0"/>
              <a:buChar char="•"/>
            </a:pPr>
            <a:r>
              <a:rPr lang="en-US" dirty="0" smtClean="0"/>
              <a:t>Application </a:t>
            </a:r>
            <a:r>
              <a:rPr lang="en-US" dirty="0"/>
              <a:t>or use of this relationship to </a:t>
            </a:r>
            <a:r>
              <a:rPr lang="en-US" b="1" u="sng" dirty="0"/>
              <a:t>predict future demand </a:t>
            </a:r>
            <a:r>
              <a:rPr lang="en-US" dirty="0"/>
              <a:t>for travel and to predict future travel pattern </a:t>
            </a:r>
            <a:endParaRPr lang="en-US" dirty="0" smtClean="0"/>
          </a:p>
          <a:p>
            <a:pPr>
              <a:buFont typeface="Arial" pitchFamily="34" charset="0"/>
              <a:buChar char="•"/>
            </a:pPr>
            <a:endParaRPr lang="en-US" dirty="0"/>
          </a:p>
          <a:p>
            <a:pPr>
              <a:buFont typeface="Arial" pitchFamily="34" charset="0"/>
              <a:buChar char="•"/>
            </a:pPr>
            <a:r>
              <a:rPr lang="en-US" b="1" u="sng" dirty="0" smtClean="0"/>
              <a:t>Prediction </a:t>
            </a:r>
            <a:r>
              <a:rPr lang="en-US" b="1" u="sng" dirty="0"/>
              <a:t>of transport infrastructure </a:t>
            </a:r>
            <a:r>
              <a:rPr lang="en-US" dirty="0"/>
              <a:t>requirement based on the predicted travel demand </a:t>
            </a:r>
          </a:p>
        </p:txBody>
      </p:sp>
      <p:sp>
        <p:nvSpPr>
          <p:cNvPr id="2" name="Title 1"/>
          <p:cNvSpPr>
            <a:spLocks noGrp="1"/>
          </p:cNvSpPr>
          <p:nvPr>
            <p:ph type="title"/>
          </p:nvPr>
        </p:nvSpPr>
        <p:spPr/>
        <p:txBody>
          <a:bodyPr>
            <a:normAutofit fontScale="90000"/>
          </a:bodyPr>
          <a:lstStyle/>
          <a:p>
            <a:r>
              <a:rPr lang="en-US" dirty="0" smtClean="0"/>
              <a:t>What Transportation Planning is about?</a:t>
            </a:r>
            <a:endParaRPr lang="en-US" dirty="0"/>
          </a:p>
        </p:txBody>
      </p:sp>
    </p:spTree>
    <p:extLst>
      <p:ext uri="{BB962C8B-B14F-4D97-AF65-F5344CB8AC3E}">
        <p14:creationId xmlns:p14="http://schemas.microsoft.com/office/powerpoint/2010/main" val="85465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828800"/>
            <a:ext cx="8001000" cy="4297363"/>
          </a:xfrm>
        </p:spPr>
        <p:txBody>
          <a:bodyPr>
            <a:normAutofit lnSpcReduction="10000"/>
          </a:bodyPr>
          <a:lstStyle/>
          <a:p>
            <a:pPr>
              <a:buFont typeface="Arial" pitchFamily="34" charset="0"/>
              <a:buChar char="•"/>
            </a:pPr>
            <a:r>
              <a:rPr lang="en-US" dirty="0"/>
              <a:t>Transportation planning is the process of defining future policies, goals, investments and designs to prepare for future needs to move people and goods to destinations</a:t>
            </a:r>
            <a:r>
              <a:rPr lang="en-US" dirty="0" smtClean="0"/>
              <a:t>.</a:t>
            </a:r>
          </a:p>
          <a:p>
            <a:pPr>
              <a:buFont typeface="Arial" pitchFamily="34" charset="0"/>
              <a:buChar char="•"/>
            </a:pPr>
            <a:endParaRPr lang="en-US" dirty="0" smtClean="0"/>
          </a:p>
          <a:p>
            <a:pPr>
              <a:buFont typeface="Arial" pitchFamily="34" charset="0"/>
              <a:buChar char="•"/>
            </a:pPr>
            <a:r>
              <a:rPr lang="en-US" dirty="0" smtClean="0"/>
              <a:t>  </a:t>
            </a:r>
            <a:r>
              <a:rPr lang="en-US" dirty="0"/>
              <a:t>“</a:t>
            </a:r>
            <a:r>
              <a:rPr lang="en-US" i="1" dirty="0"/>
              <a:t>A collaborative and participatory process involving agencies, organizations and the public in a comprehensive look at national, state, regional and community needs…It examines demographic characteristics and travel patterns for a given area, shows how these characteristics will change over a given period of time and evaluates alternative improvements for the transportation system.“ </a:t>
            </a:r>
            <a:endParaRPr lang="en-US" i="1" dirty="0" smtClean="0"/>
          </a:p>
          <a:p>
            <a:pPr>
              <a:buFont typeface="Arial" pitchFamily="34" charset="0"/>
              <a:buChar char="•"/>
            </a:pPr>
            <a:r>
              <a:rPr lang="en-US" dirty="0" smtClean="0"/>
              <a:t>(</a:t>
            </a:r>
            <a:r>
              <a:rPr lang="en-US" dirty="0"/>
              <a:t>Definition by Designing </a:t>
            </a:r>
            <a:r>
              <a:rPr lang="en-US" dirty="0" err="1"/>
              <a:t>Walkable</a:t>
            </a:r>
            <a:r>
              <a:rPr lang="en-US" dirty="0"/>
              <a:t> Urban Thoroughfares)</a:t>
            </a:r>
            <a:endParaRPr lang="en-US" dirty="0"/>
          </a:p>
        </p:txBody>
      </p:sp>
      <p:sp>
        <p:nvSpPr>
          <p:cNvPr id="2" name="Title 1"/>
          <p:cNvSpPr>
            <a:spLocks noGrp="1"/>
          </p:cNvSpPr>
          <p:nvPr>
            <p:ph type="title"/>
          </p:nvPr>
        </p:nvSpPr>
        <p:spPr/>
        <p:txBody>
          <a:bodyPr>
            <a:normAutofit fontScale="90000"/>
          </a:bodyPr>
          <a:lstStyle/>
          <a:p>
            <a:r>
              <a:rPr lang="en-US" dirty="0" smtClean="0"/>
              <a:t>What Transportation Planning is about?</a:t>
            </a:r>
            <a:endParaRPr lang="en-US" dirty="0"/>
          </a:p>
        </p:txBody>
      </p:sp>
    </p:spTree>
    <p:extLst>
      <p:ext uri="{BB962C8B-B14F-4D97-AF65-F5344CB8AC3E}">
        <p14:creationId xmlns:p14="http://schemas.microsoft.com/office/powerpoint/2010/main" val="236678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399" cy="5105400"/>
          </a:xfrm>
        </p:spPr>
        <p:txBody>
          <a:bodyPr>
            <a:normAutofit/>
          </a:bodyPr>
          <a:lstStyle/>
          <a:p>
            <a:pPr>
              <a:buFont typeface="Arial" pitchFamily="34" charset="0"/>
              <a:buChar char="•"/>
            </a:pPr>
            <a:endParaRPr lang="en-US" dirty="0" smtClean="0"/>
          </a:p>
          <a:p>
            <a:pPr>
              <a:buFont typeface="Arial" pitchFamily="34" charset="0"/>
              <a:buChar char="•"/>
            </a:pPr>
            <a:r>
              <a:rPr lang="en-US" dirty="0" smtClean="0"/>
              <a:t>The </a:t>
            </a:r>
            <a:r>
              <a:rPr lang="en-US" dirty="0"/>
              <a:t>planning aspects of transportation engineering relate to urban planning, and involve technical forecasting decisions and political factors. </a:t>
            </a:r>
          </a:p>
          <a:p>
            <a:pPr>
              <a:buFont typeface="Arial" pitchFamily="34" charset="0"/>
              <a:buChar char="•"/>
            </a:pPr>
            <a:endParaRPr lang="en-US" dirty="0" smtClean="0"/>
          </a:p>
          <a:p>
            <a:pPr>
              <a:buFont typeface="Arial" pitchFamily="34" charset="0"/>
              <a:buChar char="•"/>
            </a:pPr>
            <a:r>
              <a:rPr lang="en-US" dirty="0" smtClean="0"/>
              <a:t>Technical </a:t>
            </a:r>
            <a:r>
              <a:rPr lang="en-US" dirty="0"/>
              <a:t>forecasting of passenger travel usually involves an urban transportation planning model, requiring the estimation of trip generation (how many trips for what purpose), trip distribution (destination choice, where is the traveler going), mode choice (what mode is being taken), and route assignment (which streets or routes are being used). </a:t>
            </a:r>
            <a:r>
              <a:rPr lang="en-US" dirty="0" smtClean="0"/>
              <a:t> </a:t>
            </a:r>
          </a:p>
        </p:txBody>
      </p:sp>
      <p:sp>
        <p:nvSpPr>
          <p:cNvPr id="2" name="Title 1"/>
          <p:cNvSpPr>
            <a:spLocks noGrp="1"/>
          </p:cNvSpPr>
          <p:nvPr>
            <p:ph type="title"/>
          </p:nvPr>
        </p:nvSpPr>
        <p:spPr/>
        <p:txBody>
          <a:bodyPr>
            <a:normAutofit/>
          </a:bodyPr>
          <a:lstStyle/>
          <a:p>
            <a:r>
              <a:rPr lang="en-US" dirty="0" smtClean="0"/>
              <a:t>Transportation Planning Aspects</a:t>
            </a:r>
            <a:endParaRPr lang="en-US" dirty="0"/>
          </a:p>
        </p:txBody>
      </p:sp>
    </p:spTree>
    <p:extLst>
      <p:ext uri="{BB962C8B-B14F-4D97-AF65-F5344CB8AC3E}">
        <p14:creationId xmlns:p14="http://schemas.microsoft.com/office/powerpoint/2010/main" val="3629899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399" cy="4724400"/>
          </a:xfrm>
        </p:spPr>
        <p:txBody>
          <a:bodyPr>
            <a:normAutofit lnSpcReduction="10000"/>
          </a:bodyPr>
          <a:lstStyle/>
          <a:p>
            <a:pPr>
              <a:buFont typeface="Arial" pitchFamily="34" charset="0"/>
              <a:buChar char="•"/>
            </a:pPr>
            <a:endParaRPr lang="en-US" dirty="0" smtClean="0"/>
          </a:p>
          <a:p>
            <a:pPr>
              <a:buFont typeface="Arial" pitchFamily="34" charset="0"/>
              <a:buChar char="•"/>
            </a:pPr>
            <a:r>
              <a:rPr lang="en-US" dirty="0" smtClean="0"/>
              <a:t>More </a:t>
            </a:r>
            <a:r>
              <a:rPr lang="en-US" dirty="0"/>
              <a:t>sophisticated forecasting can include other aspects of traveler decisions, including auto ownership, trip chaining (the decision to link individual trips together in a tour) and the choice of residential or business location (known as land use forecasting). Passenger trips are the focus of transportation engineering because they often represent the peak of demand on any transportation system</a:t>
            </a:r>
            <a:r>
              <a:rPr lang="en-US" dirty="0" smtClean="0"/>
              <a:t>.</a:t>
            </a:r>
          </a:p>
          <a:p>
            <a:pPr>
              <a:buFont typeface="Arial" pitchFamily="34" charset="0"/>
              <a:buChar char="•"/>
            </a:pPr>
            <a:endParaRPr lang="en-US" dirty="0"/>
          </a:p>
          <a:p>
            <a:pPr>
              <a:buFont typeface="Arial" pitchFamily="34" charset="0"/>
              <a:buChar char="•"/>
            </a:pPr>
            <a:r>
              <a:rPr lang="en-US" dirty="0"/>
              <a:t>Requires accurate regional economic forecasts as well as accurate forecasts of highway users’ social and behavioral responses regarding trip-oriented decisions, in order to predict growth/decline trends and traffic diversion</a:t>
            </a:r>
          </a:p>
          <a:p>
            <a:pPr>
              <a:buFont typeface="Arial"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Transportation Planning Aspects</a:t>
            </a:r>
            <a:endParaRPr lang="en-US" dirty="0"/>
          </a:p>
        </p:txBody>
      </p:sp>
    </p:spTree>
    <p:extLst>
      <p:ext uri="{BB962C8B-B14F-4D97-AF65-F5344CB8AC3E}">
        <p14:creationId xmlns:p14="http://schemas.microsoft.com/office/powerpoint/2010/main" val="394164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399" cy="4724400"/>
          </a:xfrm>
        </p:spPr>
        <p:txBody>
          <a:bodyPr>
            <a:normAutofit/>
          </a:bodyPr>
          <a:lstStyle/>
          <a:p>
            <a:pPr>
              <a:buFont typeface="Arial" pitchFamily="34" charset="0"/>
              <a:buChar char="•"/>
            </a:pPr>
            <a:endParaRPr lang="en-US" dirty="0" smtClean="0"/>
          </a:p>
          <a:p>
            <a:pPr>
              <a:buFont typeface="Arial"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Transportation Planning</a:t>
            </a:r>
            <a:endParaRPr lang="en-US" dirty="0"/>
          </a:p>
        </p:txBody>
      </p:sp>
      <p:sp>
        <p:nvSpPr>
          <p:cNvPr id="4" name="Rectangle 3"/>
          <p:cNvSpPr/>
          <p:nvPr/>
        </p:nvSpPr>
        <p:spPr>
          <a:xfrm>
            <a:off x="554182" y="1676400"/>
            <a:ext cx="8001000" cy="4678204"/>
          </a:xfrm>
          <a:prstGeom prst="rect">
            <a:avLst/>
          </a:prstGeom>
        </p:spPr>
        <p:txBody>
          <a:bodyPr wrap="square">
            <a:spAutoFit/>
          </a:bodyPr>
          <a:lstStyle/>
          <a:p>
            <a:r>
              <a:rPr lang="en-US" sz="2000" dirty="0">
                <a:solidFill>
                  <a:schemeClr val="tx2">
                    <a:lumMod val="75000"/>
                  </a:schemeClr>
                </a:solidFill>
              </a:rPr>
              <a:t>Primary </a:t>
            </a:r>
            <a:r>
              <a:rPr lang="en-US" sz="2000" dirty="0" smtClean="0">
                <a:solidFill>
                  <a:schemeClr val="tx2">
                    <a:lumMod val="75000"/>
                  </a:schemeClr>
                </a:solidFill>
              </a:rPr>
              <a:t>Purpose:</a:t>
            </a:r>
          </a:p>
          <a:p>
            <a:r>
              <a:rPr lang="en-US" sz="2000" dirty="0" smtClean="0">
                <a:solidFill>
                  <a:schemeClr val="tx2">
                    <a:lumMod val="75000"/>
                  </a:schemeClr>
                </a:solidFill>
              </a:rPr>
              <a:t> </a:t>
            </a:r>
            <a:r>
              <a:rPr lang="en-US" sz="2000" dirty="0">
                <a:solidFill>
                  <a:schemeClr val="tx2">
                    <a:lumMod val="75000"/>
                  </a:schemeClr>
                </a:solidFill>
              </a:rPr>
              <a:t>To generate information useful to decision makers on the consequences of alternative transportation </a:t>
            </a:r>
            <a:r>
              <a:rPr lang="en-US" sz="2000" dirty="0" smtClean="0">
                <a:solidFill>
                  <a:schemeClr val="tx2">
                    <a:lumMod val="75000"/>
                  </a:schemeClr>
                </a:solidFill>
              </a:rPr>
              <a:t>actions</a:t>
            </a:r>
          </a:p>
          <a:p>
            <a:r>
              <a:rPr lang="en-US" sz="2000" dirty="0" smtClean="0">
                <a:solidFill>
                  <a:schemeClr val="tx2">
                    <a:lumMod val="75000"/>
                  </a:schemeClr>
                </a:solidFill>
              </a:rPr>
              <a:t> </a:t>
            </a:r>
          </a:p>
          <a:p>
            <a:r>
              <a:rPr lang="en-US" sz="2000" dirty="0" smtClean="0">
                <a:solidFill>
                  <a:schemeClr val="tx2">
                    <a:lumMod val="75000"/>
                  </a:schemeClr>
                </a:solidFill>
              </a:rPr>
              <a:t>Decision </a:t>
            </a:r>
            <a:r>
              <a:rPr lang="en-US" sz="2000" dirty="0">
                <a:solidFill>
                  <a:schemeClr val="tx2">
                    <a:lumMod val="75000"/>
                  </a:schemeClr>
                </a:solidFill>
              </a:rPr>
              <a:t>Makers - $ </a:t>
            </a:r>
            <a:endParaRPr lang="en-US" sz="2000" dirty="0" smtClean="0">
              <a:solidFill>
                <a:schemeClr val="tx2">
                  <a:lumMod val="75000"/>
                </a:schemeClr>
              </a:solidFill>
            </a:endParaRPr>
          </a:p>
          <a:p>
            <a:r>
              <a:rPr lang="en-US" sz="2000" dirty="0" smtClean="0">
                <a:solidFill>
                  <a:schemeClr val="tx2">
                    <a:lumMod val="75000"/>
                  </a:schemeClr>
                </a:solidFill>
              </a:rPr>
              <a:t>Technical </a:t>
            </a:r>
            <a:r>
              <a:rPr lang="en-US" sz="2000" dirty="0">
                <a:solidFill>
                  <a:schemeClr val="tx2">
                    <a:lumMod val="75000"/>
                  </a:schemeClr>
                </a:solidFill>
              </a:rPr>
              <a:t>Limitation of Decision </a:t>
            </a:r>
            <a:r>
              <a:rPr lang="en-US" sz="2000" dirty="0" smtClean="0">
                <a:solidFill>
                  <a:schemeClr val="tx2">
                    <a:lumMod val="75000"/>
                  </a:schemeClr>
                </a:solidFill>
              </a:rPr>
              <a:t>Maker</a:t>
            </a:r>
          </a:p>
          <a:p>
            <a:endParaRPr lang="en-US" sz="2000" dirty="0">
              <a:solidFill>
                <a:schemeClr val="tx2">
                  <a:lumMod val="75000"/>
                </a:schemeClr>
              </a:solidFill>
            </a:endParaRPr>
          </a:p>
          <a:p>
            <a:r>
              <a:rPr lang="en-US" sz="2000" dirty="0">
                <a:solidFill>
                  <a:schemeClr val="tx2">
                    <a:lumMod val="75000"/>
                  </a:schemeClr>
                </a:solidFill>
              </a:rPr>
              <a:t>Process of: </a:t>
            </a:r>
          </a:p>
          <a:p>
            <a:pPr marL="342900" indent="-342900">
              <a:buFont typeface="Wingdings" pitchFamily="2" charset="2"/>
              <a:buChar char="§"/>
            </a:pPr>
            <a:r>
              <a:rPr lang="en-US" sz="2000" dirty="0" smtClean="0">
                <a:solidFill>
                  <a:schemeClr val="tx2">
                    <a:lumMod val="75000"/>
                  </a:schemeClr>
                </a:solidFill>
              </a:rPr>
              <a:t>Understanding </a:t>
            </a:r>
            <a:r>
              <a:rPr lang="en-US" sz="2000" dirty="0">
                <a:solidFill>
                  <a:schemeClr val="tx2">
                    <a:lumMod val="75000"/>
                  </a:schemeClr>
                </a:solidFill>
              </a:rPr>
              <a:t>the types of decisions that need to be </a:t>
            </a:r>
            <a:r>
              <a:rPr lang="en-US" sz="2000" dirty="0" smtClean="0">
                <a:solidFill>
                  <a:schemeClr val="tx2">
                    <a:lumMod val="75000"/>
                  </a:schemeClr>
                </a:solidFill>
              </a:rPr>
              <a:t>made</a:t>
            </a:r>
            <a:endParaRPr lang="en-US" sz="2000" dirty="0">
              <a:solidFill>
                <a:schemeClr val="tx2">
                  <a:lumMod val="75000"/>
                </a:schemeClr>
              </a:solidFill>
            </a:endParaRPr>
          </a:p>
          <a:p>
            <a:pPr marL="342900" indent="-342900">
              <a:buFont typeface="Wingdings" pitchFamily="2" charset="2"/>
              <a:buChar char="§"/>
            </a:pPr>
            <a:r>
              <a:rPr lang="en-US" sz="2000" dirty="0" smtClean="0">
                <a:solidFill>
                  <a:schemeClr val="tx2">
                    <a:lumMod val="75000"/>
                  </a:schemeClr>
                </a:solidFill>
              </a:rPr>
              <a:t>Assessing </a:t>
            </a:r>
            <a:r>
              <a:rPr lang="en-US" sz="2000" dirty="0">
                <a:solidFill>
                  <a:schemeClr val="tx2">
                    <a:lumMod val="75000"/>
                  </a:schemeClr>
                </a:solidFill>
              </a:rPr>
              <a:t>opportunities and limitations of the </a:t>
            </a:r>
            <a:r>
              <a:rPr lang="en-US" sz="2000" dirty="0" smtClean="0">
                <a:solidFill>
                  <a:schemeClr val="tx2">
                    <a:lumMod val="75000"/>
                  </a:schemeClr>
                </a:solidFill>
              </a:rPr>
              <a:t>future</a:t>
            </a:r>
            <a:endParaRPr lang="en-US" sz="2000" dirty="0">
              <a:solidFill>
                <a:schemeClr val="tx2">
                  <a:lumMod val="75000"/>
                </a:schemeClr>
              </a:solidFill>
            </a:endParaRPr>
          </a:p>
          <a:p>
            <a:pPr marL="342900" indent="-342900">
              <a:buFont typeface="Wingdings" pitchFamily="2" charset="2"/>
              <a:buChar char="§"/>
            </a:pPr>
            <a:r>
              <a:rPr lang="en-US" sz="2000" dirty="0" smtClean="0">
                <a:solidFill>
                  <a:schemeClr val="tx2">
                    <a:lumMod val="75000"/>
                  </a:schemeClr>
                </a:solidFill>
              </a:rPr>
              <a:t>Identifying </a:t>
            </a:r>
            <a:r>
              <a:rPr lang="en-US" sz="2000" dirty="0">
                <a:solidFill>
                  <a:schemeClr val="tx2">
                    <a:lumMod val="75000"/>
                  </a:schemeClr>
                </a:solidFill>
              </a:rPr>
              <a:t>short and long-term consequences of alternative choices </a:t>
            </a:r>
          </a:p>
          <a:p>
            <a:pPr marL="342900" indent="-342900">
              <a:buFont typeface="Wingdings" pitchFamily="2" charset="2"/>
              <a:buChar char="§"/>
            </a:pPr>
            <a:r>
              <a:rPr lang="en-US" sz="2000" dirty="0" smtClean="0">
                <a:solidFill>
                  <a:schemeClr val="tx2">
                    <a:lumMod val="75000"/>
                  </a:schemeClr>
                </a:solidFill>
              </a:rPr>
              <a:t>Relating </a:t>
            </a:r>
            <a:r>
              <a:rPr lang="en-US" sz="2000" dirty="0">
                <a:solidFill>
                  <a:schemeClr val="tx2">
                    <a:lumMod val="75000"/>
                  </a:schemeClr>
                </a:solidFill>
              </a:rPr>
              <a:t>alternative decisions to the goals and objectives for the area </a:t>
            </a:r>
            <a:endParaRPr lang="en-US" sz="2000" dirty="0" smtClean="0">
              <a:solidFill>
                <a:schemeClr val="tx2">
                  <a:lumMod val="75000"/>
                </a:schemeClr>
              </a:solidFill>
            </a:endParaRPr>
          </a:p>
          <a:p>
            <a:pPr marL="342900" indent="-342900">
              <a:buFont typeface="Wingdings" pitchFamily="2" charset="2"/>
              <a:buChar char="§"/>
            </a:pPr>
            <a:r>
              <a:rPr lang="en-US" sz="2000" dirty="0" smtClean="0">
                <a:solidFill>
                  <a:schemeClr val="tx2">
                    <a:lumMod val="75000"/>
                  </a:schemeClr>
                </a:solidFill>
              </a:rPr>
              <a:t>Presenting </a:t>
            </a:r>
            <a:r>
              <a:rPr lang="en-US" sz="2000" dirty="0">
                <a:solidFill>
                  <a:schemeClr val="tx2">
                    <a:lumMod val="75000"/>
                  </a:schemeClr>
                </a:solidFill>
              </a:rPr>
              <a:t>the information to decision makers in an understandable and useful form</a:t>
            </a:r>
            <a:endParaRPr lang="en-US" sz="2000" dirty="0" smtClean="0">
              <a:solidFill>
                <a:schemeClr val="tx2">
                  <a:lumMod val="75000"/>
                </a:schemeClr>
              </a:solidFill>
            </a:endParaRPr>
          </a:p>
          <a:p>
            <a:endParaRPr lang="en-US" dirty="0"/>
          </a:p>
        </p:txBody>
      </p:sp>
    </p:spTree>
    <p:extLst>
      <p:ext uri="{BB962C8B-B14F-4D97-AF65-F5344CB8AC3E}">
        <p14:creationId xmlns:p14="http://schemas.microsoft.com/office/powerpoint/2010/main" val="9131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399" cy="4724400"/>
          </a:xfrm>
        </p:spPr>
        <p:txBody>
          <a:bodyPr>
            <a:normAutofit/>
          </a:bodyPr>
          <a:lstStyle/>
          <a:p>
            <a:pPr>
              <a:buFont typeface="Arial" pitchFamily="34" charset="0"/>
              <a:buChar char="•"/>
            </a:pPr>
            <a:endParaRPr lang="en-US" dirty="0" smtClean="0"/>
          </a:p>
          <a:p>
            <a:pPr>
              <a:buFont typeface="Arial"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Transportation Planning</a:t>
            </a:r>
            <a:endParaRPr lang="en-US" dirty="0"/>
          </a:p>
        </p:txBody>
      </p:sp>
      <p:sp>
        <p:nvSpPr>
          <p:cNvPr id="4" name="Rectangle 3"/>
          <p:cNvSpPr/>
          <p:nvPr/>
        </p:nvSpPr>
        <p:spPr>
          <a:xfrm>
            <a:off x="574964" y="1371600"/>
            <a:ext cx="8042564" cy="4801314"/>
          </a:xfrm>
          <a:prstGeom prst="rect">
            <a:avLst/>
          </a:prstGeom>
        </p:spPr>
        <p:txBody>
          <a:bodyPr wrap="square">
            <a:spAutoFit/>
          </a:bodyPr>
          <a:lstStyle/>
          <a:p>
            <a:r>
              <a:rPr lang="en-US" dirty="0">
                <a:solidFill>
                  <a:schemeClr val="tx2">
                    <a:lumMod val="75000"/>
                  </a:schemeClr>
                </a:solidFill>
              </a:rPr>
              <a:t>Transportation Planning Process </a:t>
            </a:r>
            <a:r>
              <a:rPr lang="en-US" dirty="0" smtClean="0">
                <a:solidFill>
                  <a:schemeClr val="tx2">
                    <a:lumMod val="75000"/>
                  </a:schemeClr>
                </a:solidFill>
              </a:rPr>
              <a:t>:</a:t>
            </a:r>
            <a:endParaRPr lang="en-US" dirty="0">
              <a:solidFill>
                <a:schemeClr val="tx2">
                  <a:lumMod val="75000"/>
                </a:schemeClr>
              </a:solidFill>
            </a:endParaRPr>
          </a:p>
          <a:p>
            <a:pPr marL="285750" indent="-285750">
              <a:buFont typeface="Wingdings" pitchFamily="2" charset="2"/>
              <a:buChar char="§"/>
            </a:pPr>
            <a:r>
              <a:rPr lang="en-US" dirty="0" smtClean="0">
                <a:solidFill>
                  <a:schemeClr val="tx2">
                    <a:lumMod val="75000"/>
                  </a:schemeClr>
                </a:solidFill>
              </a:rPr>
              <a:t>How </a:t>
            </a:r>
            <a:r>
              <a:rPr lang="en-US" dirty="0">
                <a:solidFill>
                  <a:schemeClr val="tx2">
                    <a:lumMod val="75000"/>
                  </a:schemeClr>
                </a:solidFill>
              </a:rPr>
              <a:t>decisions to build transportation facilities are made </a:t>
            </a:r>
          </a:p>
          <a:p>
            <a:pPr marL="285750" indent="-285750">
              <a:buFont typeface="Wingdings" pitchFamily="2" charset="2"/>
              <a:buChar char="§"/>
            </a:pPr>
            <a:r>
              <a:rPr lang="en-US" dirty="0" smtClean="0">
                <a:solidFill>
                  <a:schemeClr val="tx2">
                    <a:lumMod val="75000"/>
                  </a:schemeClr>
                </a:solidFill>
              </a:rPr>
              <a:t>Evaluation </a:t>
            </a:r>
            <a:r>
              <a:rPr lang="en-US" dirty="0">
                <a:solidFill>
                  <a:schemeClr val="tx2">
                    <a:lumMod val="75000"/>
                  </a:schemeClr>
                </a:solidFill>
              </a:rPr>
              <a:t>and selection of highway or transit facilities to serve present and future land </a:t>
            </a:r>
            <a:r>
              <a:rPr lang="en-US" dirty="0" smtClean="0">
                <a:solidFill>
                  <a:schemeClr val="tx2">
                    <a:lumMod val="75000"/>
                  </a:schemeClr>
                </a:solidFill>
              </a:rPr>
              <a:t>uses</a:t>
            </a:r>
          </a:p>
          <a:p>
            <a:endParaRPr lang="en-US" dirty="0">
              <a:solidFill>
                <a:schemeClr val="tx2">
                  <a:lumMod val="75000"/>
                </a:schemeClr>
              </a:solidFill>
            </a:endParaRPr>
          </a:p>
          <a:p>
            <a:r>
              <a:rPr lang="en-US" dirty="0">
                <a:solidFill>
                  <a:schemeClr val="tx2">
                    <a:lumMod val="75000"/>
                  </a:schemeClr>
                </a:solidFill>
              </a:rPr>
              <a:t>Factors commonly used to justify projects </a:t>
            </a:r>
            <a:r>
              <a:rPr lang="en-US" dirty="0" smtClean="0">
                <a:solidFill>
                  <a:schemeClr val="tx2">
                    <a:lumMod val="75000"/>
                  </a:schemeClr>
                </a:solidFill>
              </a:rPr>
              <a:t>:</a:t>
            </a:r>
            <a:endParaRPr lang="en-US" dirty="0">
              <a:solidFill>
                <a:schemeClr val="tx2">
                  <a:lumMod val="75000"/>
                </a:schemeClr>
              </a:solidFill>
            </a:endParaRPr>
          </a:p>
          <a:p>
            <a:pPr marL="285750" indent="-285750">
              <a:buFont typeface="Wingdings" pitchFamily="2" charset="2"/>
              <a:buChar char="§"/>
            </a:pPr>
            <a:r>
              <a:rPr lang="en-US" dirty="0" smtClean="0">
                <a:solidFill>
                  <a:schemeClr val="tx2">
                    <a:lumMod val="75000"/>
                  </a:schemeClr>
                </a:solidFill>
              </a:rPr>
              <a:t>Improved </a:t>
            </a:r>
            <a:r>
              <a:rPr lang="en-US" dirty="0">
                <a:solidFill>
                  <a:schemeClr val="tx2">
                    <a:lumMod val="75000"/>
                  </a:schemeClr>
                </a:solidFill>
              </a:rPr>
              <a:t>traffic flow </a:t>
            </a:r>
            <a:endParaRPr lang="en-US" dirty="0" smtClean="0">
              <a:solidFill>
                <a:schemeClr val="tx2">
                  <a:lumMod val="75000"/>
                </a:schemeClr>
              </a:solidFill>
            </a:endParaRPr>
          </a:p>
          <a:p>
            <a:pPr marL="285750" indent="-285750">
              <a:buFont typeface="Wingdings" pitchFamily="2" charset="2"/>
              <a:buChar char="§"/>
            </a:pPr>
            <a:r>
              <a:rPr lang="en-US" dirty="0" smtClean="0">
                <a:solidFill>
                  <a:schemeClr val="tx2">
                    <a:lumMod val="75000"/>
                  </a:schemeClr>
                </a:solidFill>
              </a:rPr>
              <a:t> </a:t>
            </a:r>
            <a:r>
              <a:rPr lang="en-US" dirty="0">
                <a:solidFill>
                  <a:schemeClr val="tx2">
                    <a:lumMod val="75000"/>
                  </a:schemeClr>
                </a:solidFill>
              </a:rPr>
              <a:t>Improved safety </a:t>
            </a:r>
          </a:p>
          <a:p>
            <a:pPr marL="285750" indent="-285750">
              <a:buFont typeface="Wingdings" pitchFamily="2" charset="2"/>
              <a:buChar char="§"/>
            </a:pPr>
            <a:r>
              <a:rPr lang="en-US" dirty="0" smtClean="0">
                <a:solidFill>
                  <a:schemeClr val="tx2">
                    <a:lumMod val="75000"/>
                  </a:schemeClr>
                </a:solidFill>
              </a:rPr>
              <a:t>Savings </a:t>
            </a:r>
            <a:r>
              <a:rPr lang="en-US" dirty="0">
                <a:solidFill>
                  <a:schemeClr val="tx2">
                    <a:lumMod val="75000"/>
                  </a:schemeClr>
                </a:solidFill>
              </a:rPr>
              <a:t>in energy consumption </a:t>
            </a:r>
          </a:p>
          <a:p>
            <a:pPr marL="285750" indent="-285750">
              <a:buFont typeface="Wingdings" pitchFamily="2" charset="2"/>
              <a:buChar char="§"/>
            </a:pPr>
            <a:r>
              <a:rPr lang="en-US" dirty="0" smtClean="0">
                <a:solidFill>
                  <a:schemeClr val="tx2">
                    <a:lumMod val="75000"/>
                  </a:schemeClr>
                </a:solidFill>
              </a:rPr>
              <a:t>Savings </a:t>
            </a:r>
            <a:r>
              <a:rPr lang="en-US" dirty="0">
                <a:solidFill>
                  <a:schemeClr val="tx2">
                    <a:lumMod val="75000"/>
                  </a:schemeClr>
                </a:solidFill>
              </a:rPr>
              <a:t>in travel time </a:t>
            </a:r>
          </a:p>
          <a:p>
            <a:pPr marL="285750" indent="-285750">
              <a:buFont typeface="Wingdings" pitchFamily="2" charset="2"/>
              <a:buChar char="§"/>
            </a:pPr>
            <a:r>
              <a:rPr lang="en-US" dirty="0" smtClean="0">
                <a:solidFill>
                  <a:schemeClr val="tx2">
                    <a:lumMod val="75000"/>
                  </a:schemeClr>
                </a:solidFill>
              </a:rPr>
              <a:t>Economic </a:t>
            </a:r>
            <a:r>
              <a:rPr lang="en-US" dirty="0">
                <a:solidFill>
                  <a:schemeClr val="tx2">
                    <a:lumMod val="75000"/>
                  </a:schemeClr>
                </a:solidFill>
              </a:rPr>
              <a:t>growth </a:t>
            </a:r>
          </a:p>
          <a:p>
            <a:pPr marL="285750" indent="-285750">
              <a:buFont typeface="Wingdings" pitchFamily="2" charset="2"/>
              <a:buChar char="§"/>
            </a:pPr>
            <a:r>
              <a:rPr lang="en-US" dirty="0" smtClean="0">
                <a:solidFill>
                  <a:schemeClr val="tx2">
                    <a:lumMod val="75000"/>
                  </a:schemeClr>
                </a:solidFill>
              </a:rPr>
              <a:t>Increased </a:t>
            </a:r>
            <a:r>
              <a:rPr lang="en-US" dirty="0">
                <a:solidFill>
                  <a:schemeClr val="tx2">
                    <a:lumMod val="75000"/>
                  </a:schemeClr>
                </a:solidFill>
              </a:rPr>
              <a:t>accessibility </a:t>
            </a:r>
          </a:p>
          <a:p>
            <a:pPr marL="285750" indent="-285750">
              <a:buFont typeface="Wingdings" pitchFamily="2" charset="2"/>
              <a:buChar char="§"/>
            </a:pPr>
            <a:r>
              <a:rPr lang="en-US" dirty="0" smtClean="0">
                <a:solidFill>
                  <a:schemeClr val="tx2">
                    <a:lumMod val="75000"/>
                  </a:schemeClr>
                </a:solidFill>
              </a:rPr>
              <a:t>Other </a:t>
            </a:r>
            <a:r>
              <a:rPr lang="en-US" dirty="0">
                <a:solidFill>
                  <a:schemeClr val="tx2">
                    <a:lumMod val="75000"/>
                  </a:schemeClr>
                </a:solidFill>
              </a:rPr>
              <a:t>reasons </a:t>
            </a:r>
          </a:p>
          <a:p>
            <a:pPr marL="285750" indent="-285750">
              <a:buFont typeface="Wingdings" pitchFamily="2" charset="2"/>
              <a:buChar char="§"/>
            </a:pPr>
            <a:r>
              <a:rPr lang="en-US" dirty="0" smtClean="0">
                <a:solidFill>
                  <a:schemeClr val="tx2">
                    <a:lumMod val="75000"/>
                  </a:schemeClr>
                </a:solidFill>
              </a:rPr>
              <a:t>Stimulate </a:t>
            </a:r>
            <a:r>
              <a:rPr lang="en-US" dirty="0">
                <a:solidFill>
                  <a:schemeClr val="tx2">
                    <a:lumMod val="75000"/>
                  </a:schemeClr>
                </a:solidFill>
              </a:rPr>
              <a:t>employment in a particular region </a:t>
            </a:r>
          </a:p>
          <a:p>
            <a:pPr marL="285750" indent="-285750">
              <a:buFont typeface="Wingdings" pitchFamily="2" charset="2"/>
              <a:buChar char="§"/>
            </a:pPr>
            <a:r>
              <a:rPr lang="en-US" dirty="0" smtClean="0">
                <a:solidFill>
                  <a:schemeClr val="tx2">
                    <a:lumMod val="75000"/>
                  </a:schemeClr>
                </a:solidFill>
              </a:rPr>
              <a:t>To </a:t>
            </a:r>
            <a:r>
              <a:rPr lang="en-US" dirty="0">
                <a:solidFill>
                  <a:schemeClr val="tx2">
                    <a:lumMod val="75000"/>
                  </a:schemeClr>
                </a:solidFill>
              </a:rPr>
              <a:t>compete with other cities /areas for prestige </a:t>
            </a:r>
          </a:p>
          <a:p>
            <a:pPr marL="285750" indent="-285750">
              <a:buFont typeface="Wingdings" pitchFamily="2" charset="2"/>
              <a:buChar char="§"/>
            </a:pPr>
            <a:r>
              <a:rPr lang="en-US" dirty="0" smtClean="0">
                <a:solidFill>
                  <a:schemeClr val="tx2">
                    <a:lumMod val="75000"/>
                  </a:schemeClr>
                </a:solidFill>
              </a:rPr>
              <a:t>To </a:t>
            </a:r>
            <a:r>
              <a:rPr lang="en-US" dirty="0">
                <a:solidFill>
                  <a:schemeClr val="tx2">
                    <a:lumMod val="75000"/>
                  </a:schemeClr>
                </a:solidFill>
              </a:rPr>
              <a:t>attract industry </a:t>
            </a:r>
          </a:p>
          <a:p>
            <a:pPr marL="285750" indent="-285750">
              <a:buFont typeface="Wingdings" pitchFamily="2" charset="2"/>
              <a:buChar char="§"/>
            </a:pPr>
            <a:r>
              <a:rPr lang="en-US" dirty="0" smtClean="0">
                <a:solidFill>
                  <a:schemeClr val="tx2">
                    <a:lumMod val="75000"/>
                  </a:schemeClr>
                </a:solidFill>
              </a:rPr>
              <a:t>To </a:t>
            </a:r>
            <a:r>
              <a:rPr lang="en-US" dirty="0">
                <a:solidFill>
                  <a:schemeClr val="tx2">
                    <a:lumMod val="75000"/>
                  </a:schemeClr>
                </a:solidFill>
              </a:rPr>
              <a:t>respond to political pressures</a:t>
            </a:r>
          </a:p>
        </p:txBody>
      </p:sp>
    </p:spTree>
    <p:extLst>
      <p:ext uri="{BB962C8B-B14F-4D97-AF65-F5344CB8AC3E}">
        <p14:creationId xmlns:p14="http://schemas.microsoft.com/office/powerpoint/2010/main" val="216074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34399" cy="5181600"/>
          </a:xfrm>
        </p:spPr>
        <p:txBody>
          <a:bodyPr>
            <a:normAutofit fontScale="77500" lnSpcReduction="20000"/>
          </a:bodyPr>
          <a:lstStyle/>
          <a:p>
            <a:pPr>
              <a:buFont typeface="Arial" pitchFamily="34" charset="0"/>
              <a:buChar char="•"/>
            </a:pPr>
            <a:endParaRPr lang="en-US" dirty="0" smtClean="0"/>
          </a:p>
          <a:p>
            <a:pPr marL="0" indent="0">
              <a:buNone/>
            </a:pPr>
            <a:r>
              <a:rPr lang="en-US" b="1" dirty="0" smtClean="0"/>
              <a:t>Projects </a:t>
            </a:r>
            <a:r>
              <a:rPr lang="en-US" b="1" dirty="0"/>
              <a:t>may NOT be </a:t>
            </a:r>
            <a:r>
              <a:rPr lang="en-US" b="1" dirty="0" smtClean="0"/>
              <a:t>selected due to</a:t>
            </a:r>
            <a:r>
              <a:rPr lang="en-US" dirty="0" smtClean="0"/>
              <a:t>: </a:t>
            </a:r>
          </a:p>
          <a:p>
            <a:pPr>
              <a:buFont typeface="Wingdings" pitchFamily="2" charset="2"/>
              <a:buChar char="§"/>
            </a:pPr>
            <a:r>
              <a:rPr lang="en-US" dirty="0" smtClean="0"/>
              <a:t> Opposition </a:t>
            </a:r>
            <a:r>
              <a:rPr lang="en-US" dirty="0"/>
              <a:t>from those that would be adversely affected </a:t>
            </a:r>
            <a:endParaRPr lang="en-US" dirty="0" smtClean="0"/>
          </a:p>
          <a:p>
            <a:pPr>
              <a:buFont typeface="Arial" pitchFamily="34" charset="0"/>
              <a:buChar char="•"/>
            </a:pPr>
            <a:r>
              <a:rPr lang="en-US" dirty="0" smtClean="0"/>
              <a:t> </a:t>
            </a:r>
            <a:r>
              <a:rPr lang="en-US" dirty="0"/>
              <a:t>A new highway that may require acquisition of residential </a:t>
            </a:r>
            <a:r>
              <a:rPr lang="en-US" dirty="0" smtClean="0"/>
              <a:t>property</a:t>
            </a:r>
          </a:p>
          <a:p>
            <a:pPr>
              <a:buFont typeface="Arial" pitchFamily="34" charset="0"/>
              <a:buChar char="•"/>
            </a:pPr>
            <a:r>
              <a:rPr lang="en-US" dirty="0" smtClean="0"/>
              <a:t>A </a:t>
            </a:r>
            <a:r>
              <a:rPr lang="en-US" dirty="0"/>
              <a:t>new airport that may cause excessive noise due to low flying </a:t>
            </a:r>
            <a:r>
              <a:rPr lang="en-US" dirty="0" smtClean="0"/>
              <a:t>planes</a:t>
            </a:r>
          </a:p>
          <a:p>
            <a:pPr marL="0" indent="0">
              <a:buNone/>
            </a:pPr>
            <a:endParaRPr lang="en-US" dirty="0" smtClean="0"/>
          </a:p>
          <a:p>
            <a:pPr marL="0" indent="0">
              <a:buNone/>
            </a:pPr>
            <a:r>
              <a:rPr lang="en-US" b="1" dirty="0" smtClean="0"/>
              <a:t>Basic Elements</a:t>
            </a:r>
            <a:r>
              <a:rPr lang="en-US" dirty="0" smtClean="0"/>
              <a:t>:</a:t>
            </a:r>
          </a:p>
          <a:p>
            <a:pPr>
              <a:buFont typeface="Arial" pitchFamily="34" charset="0"/>
              <a:buChar char="•"/>
            </a:pPr>
            <a:r>
              <a:rPr lang="en-US" dirty="0" smtClean="0"/>
              <a:t>Situation </a:t>
            </a:r>
            <a:r>
              <a:rPr lang="en-US" dirty="0"/>
              <a:t>definition </a:t>
            </a:r>
          </a:p>
          <a:p>
            <a:pPr>
              <a:buFont typeface="Arial" pitchFamily="34" charset="0"/>
              <a:buChar char="•"/>
            </a:pPr>
            <a:r>
              <a:rPr lang="en-US" dirty="0" smtClean="0"/>
              <a:t>To </a:t>
            </a:r>
            <a:r>
              <a:rPr lang="en-US" dirty="0"/>
              <a:t>understand the situation that gave rise to the need for transportation improvement </a:t>
            </a:r>
          </a:p>
          <a:p>
            <a:pPr>
              <a:buFont typeface="Arial" pitchFamily="34" charset="0"/>
              <a:buChar char="•"/>
            </a:pPr>
            <a:r>
              <a:rPr lang="en-US" dirty="0" smtClean="0"/>
              <a:t>Problem </a:t>
            </a:r>
            <a:r>
              <a:rPr lang="en-US" dirty="0"/>
              <a:t>definition </a:t>
            </a:r>
          </a:p>
          <a:p>
            <a:pPr>
              <a:buFont typeface="Arial" pitchFamily="34" charset="0"/>
              <a:buChar char="•"/>
            </a:pPr>
            <a:r>
              <a:rPr lang="en-US" dirty="0" smtClean="0"/>
              <a:t>To </a:t>
            </a:r>
            <a:r>
              <a:rPr lang="en-US" dirty="0"/>
              <a:t>describe the problem and to identify quantifiable objectives </a:t>
            </a:r>
          </a:p>
          <a:p>
            <a:pPr>
              <a:buFont typeface="Arial" pitchFamily="34" charset="0"/>
              <a:buChar char="•"/>
            </a:pPr>
            <a:r>
              <a:rPr lang="en-US" dirty="0" smtClean="0"/>
              <a:t>Search </a:t>
            </a:r>
            <a:r>
              <a:rPr lang="en-US" dirty="0"/>
              <a:t>for solutions </a:t>
            </a:r>
          </a:p>
          <a:p>
            <a:pPr>
              <a:buFont typeface="Arial" pitchFamily="34" charset="0"/>
              <a:buChar char="•"/>
            </a:pPr>
            <a:r>
              <a:rPr lang="en-US" dirty="0" smtClean="0"/>
              <a:t>To </a:t>
            </a:r>
            <a:r>
              <a:rPr lang="en-US" dirty="0"/>
              <a:t>identify a variety of ideas, designs, locations, configurations that may provide solutions </a:t>
            </a:r>
            <a:endParaRPr lang="en-US" dirty="0" smtClean="0"/>
          </a:p>
          <a:p>
            <a:pPr>
              <a:buFont typeface="Arial" pitchFamily="34" charset="0"/>
              <a:buChar char="•"/>
            </a:pPr>
            <a:r>
              <a:rPr lang="en-US" dirty="0" smtClean="0"/>
              <a:t>Analysis </a:t>
            </a:r>
            <a:r>
              <a:rPr lang="en-US" dirty="0"/>
              <a:t>of performance </a:t>
            </a:r>
          </a:p>
          <a:p>
            <a:pPr>
              <a:buFont typeface="Arial" pitchFamily="34" charset="0"/>
              <a:buChar char="•"/>
            </a:pPr>
            <a:r>
              <a:rPr lang="en-US" dirty="0" smtClean="0"/>
              <a:t>To </a:t>
            </a:r>
            <a:r>
              <a:rPr lang="en-US" dirty="0"/>
              <a:t>estimate how each of the proposed alternatives would perform under present and future conditions</a:t>
            </a:r>
            <a:endParaRPr lang="en-US" dirty="0"/>
          </a:p>
        </p:txBody>
      </p:sp>
      <p:sp>
        <p:nvSpPr>
          <p:cNvPr id="2" name="Title 1"/>
          <p:cNvSpPr>
            <a:spLocks noGrp="1"/>
          </p:cNvSpPr>
          <p:nvPr>
            <p:ph type="title"/>
          </p:nvPr>
        </p:nvSpPr>
        <p:spPr>
          <a:xfrm>
            <a:off x="457200" y="152400"/>
            <a:ext cx="8229600" cy="1252728"/>
          </a:xfrm>
        </p:spPr>
        <p:txBody>
          <a:bodyPr>
            <a:normAutofit/>
          </a:bodyPr>
          <a:lstStyle/>
          <a:p>
            <a:r>
              <a:rPr lang="en-US" dirty="0" smtClean="0"/>
              <a:t>Transportation Planning</a:t>
            </a:r>
            <a:endParaRPr lang="en-US" dirty="0"/>
          </a:p>
        </p:txBody>
      </p:sp>
    </p:spTree>
    <p:extLst>
      <p:ext uri="{BB962C8B-B14F-4D97-AF65-F5344CB8AC3E}">
        <p14:creationId xmlns:p14="http://schemas.microsoft.com/office/powerpoint/2010/main" val="277419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399" cy="4724400"/>
          </a:xfrm>
        </p:spPr>
        <p:txBody>
          <a:bodyPr>
            <a:normAutofit/>
          </a:bodyPr>
          <a:lstStyle/>
          <a:p>
            <a:pPr>
              <a:buFont typeface="Arial" pitchFamily="34" charset="0"/>
              <a:buChar char="•"/>
            </a:pPr>
            <a:endParaRPr lang="en-US" dirty="0" smtClean="0"/>
          </a:p>
          <a:p>
            <a:pPr>
              <a:buFont typeface="Arial" pitchFamily="34" charset="0"/>
              <a:buChar char="•"/>
            </a:pPr>
            <a:r>
              <a:rPr lang="en-US" dirty="0"/>
              <a:t> Basic Elements (continued) </a:t>
            </a:r>
          </a:p>
          <a:p>
            <a:pPr>
              <a:buFont typeface="Arial" pitchFamily="34" charset="0"/>
              <a:buChar char="•"/>
            </a:pPr>
            <a:r>
              <a:rPr lang="en-US" dirty="0" smtClean="0"/>
              <a:t>Evaluation </a:t>
            </a:r>
            <a:r>
              <a:rPr lang="en-US" dirty="0"/>
              <a:t>of alternatives </a:t>
            </a:r>
          </a:p>
          <a:p>
            <a:pPr>
              <a:buFont typeface="Arial" pitchFamily="34" charset="0"/>
              <a:buChar char="•"/>
            </a:pPr>
            <a:r>
              <a:rPr lang="en-US" dirty="0" smtClean="0"/>
              <a:t>To </a:t>
            </a:r>
            <a:r>
              <a:rPr lang="en-US" dirty="0"/>
              <a:t>determine how well each alternative will achieve the stated objectives </a:t>
            </a:r>
          </a:p>
          <a:p>
            <a:pPr>
              <a:buFont typeface="Arial" pitchFamily="34" charset="0"/>
              <a:buChar char="•"/>
            </a:pPr>
            <a:r>
              <a:rPr lang="en-US" dirty="0" smtClean="0"/>
              <a:t>Choice </a:t>
            </a:r>
            <a:r>
              <a:rPr lang="en-US" dirty="0"/>
              <a:t>of project </a:t>
            </a:r>
          </a:p>
          <a:p>
            <a:pPr>
              <a:buFont typeface="Arial" pitchFamily="34" charset="0"/>
              <a:buChar char="•"/>
            </a:pPr>
            <a:r>
              <a:rPr lang="en-US" dirty="0" smtClean="0"/>
              <a:t>Made </a:t>
            </a:r>
            <a:r>
              <a:rPr lang="en-US" dirty="0"/>
              <a:t>after all factors are </a:t>
            </a:r>
            <a:r>
              <a:rPr lang="en-US" dirty="0" smtClean="0"/>
              <a:t>consideration</a:t>
            </a:r>
          </a:p>
          <a:p>
            <a:pPr>
              <a:buFont typeface="Arial" pitchFamily="34" charset="0"/>
              <a:buChar char="•"/>
            </a:pPr>
            <a:r>
              <a:rPr lang="en-US" dirty="0" smtClean="0"/>
              <a:t> </a:t>
            </a:r>
            <a:r>
              <a:rPr lang="en-US" dirty="0"/>
              <a:t>Specification and construction </a:t>
            </a:r>
          </a:p>
          <a:p>
            <a:pPr>
              <a:buFont typeface="Arial" pitchFamily="34" charset="0"/>
              <a:buChar char="•"/>
            </a:pPr>
            <a:r>
              <a:rPr lang="en-US" dirty="0" smtClean="0"/>
              <a:t>Detailed </a:t>
            </a:r>
            <a:r>
              <a:rPr lang="en-US" dirty="0"/>
              <a:t>design phase for selected project</a:t>
            </a:r>
            <a:endParaRPr lang="en-US" dirty="0"/>
          </a:p>
        </p:txBody>
      </p:sp>
      <p:sp>
        <p:nvSpPr>
          <p:cNvPr id="2" name="Title 1"/>
          <p:cNvSpPr>
            <a:spLocks noGrp="1"/>
          </p:cNvSpPr>
          <p:nvPr>
            <p:ph type="title"/>
          </p:nvPr>
        </p:nvSpPr>
        <p:spPr/>
        <p:txBody>
          <a:bodyPr>
            <a:normAutofit/>
          </a:bodyPr>
          <a:lstStyle/>
          <a:p>
            <a:r>
              <a:rPr lang="en-US" dirty="0" smtClean="0"/>
              <a:t>Transportation Planning</a:t>
            </a:r>
            <a:endParaRPr lang="en-US" dirty="0"/>
          </a:p>
        </p:txBody>
      </p:sp>
    </p:spTree>
    <p:extLst>
      <p:ext uri="{BB962C8B-B14F-4D97-AF65-F5344CB8AC3E}">
        <p14:creationId xmlns:p14="http://schemas.microsoft.com/office/powerpoint/2010/main" val="13131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0"/>
            <a:ext cx="7408333" cy="3450696"/>
          </a:xfrm>
        </p:spPr>
        <p:txBody>
          <a:bodyPr>
            <a:normAutofit/>
          </a:bodyPr>
          <a:lstStyle/>
          <a:p>
            <a:pPr marL="0" indent="0" algn="just">
              <a:buNone/>
            </a:pPr>
            <a:r>
              <a:rPr lang="en-US" dirty="0"/>
              <a:t>To provide comprehensive theoretical and technical knowledge of the concepts involved in Transportation Planning and Engineering along </a:t>
            </a:r>
            <a:r>
              <a:rPr lang="en-US" dirty="0" smtClean="0"/>
              <a:t>with </a:t>
            </a:r>
            <a:r>
              <a:rPr lang="en-US" dirty="0"/>
              <a:t>the analytical tools and methodologies that are used in practical application</a:t>
            </a:r>
            <a:r>
              <a:rPr lang="en-US" dirty="0" smtClean="0"/>
              <a:t>.</a:t>
            </a:r>
          </a:p>
          <a:p>
            <a:pPr marL="0" indent="0">
              <a:buNone/>
            </a:pPr>
            <a:endParaRPr lang="en-US" dirty="0"/>
          </a:p>
        </p:txBody>
      </p:sp>
      <p:sp>
        <p:nvSpPr>
          <p:cNvPr id="2" name="Title 1"/>
          <p:cNvSpPr>
            <a:spLocks noGrp="1"/>
          </p:cNvSpPr>
          <p:nvPr>
            <p:ph type="title"/>
          </p:nvPr>
        </p:nvSpPr>
        <p:spPr/>
        <p:txBody>
          <a:bodyPr/>
          <a:lstStyle/>
          <a:p>
            <a:r>
              <a:rPr lang="en-US" dirty="0" smtClean="0"/>
              <a:t>Course Objectives</a:t>
            </a:r>
            <a:endParaRPr lang="en-US" dirty="0"/>
          </a:p>
        </p:txBody>
      </p:sp>
    </p:spTree>
    <p:extLst>
      <p:ext uri="{BB962C8B-B14F-4D97-AF65-F5344CB8AC3E}">
        <p14:creationId xmlns:p14="http://schemas.microsoft.com/office/powerpoint/2010/main" val="940990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9" name="Rectangle 3"/>
          <p:cNvSpPr>
            <a:spLocks noGrp="1" noChangeArrowheads="1"/>
          </p:cNvSpPr>
          <p:nvPr>
            <p:ph idx="1"/>
          </p:nvPr>
        </p:nvSpPr>
        <p:spPr>
          <a:xfrm>
            <a:off x="996156" y="1752600"/>
            <a:ext cx="7157244" cy="4724400"/>
          </a:xfrm>
        </p:spPr>
        <p:txBody>
          <a:bodyPr/>
          <a:lstStyle/>
          <a:p>
            <a:pPr marL="0" indent="0" eaLnBrk="1" hangingPunct="1">
              <a:lnSpc>
                <a:spcPct val="90000"/>
              </a:lnSpc>
              <a:buNone/>
            </a:pPr>
            <a:r>
              <a:rPr lang="en-US" sz="2400" b="1" dirty="0" smtClean="0"/>
              <a:t>     </a:t>
            </a:r>
            <a:r>
              <a:rPr lang="en-US" sz="2400" b="1" u="sng" dirty="0" smtClean="0"/>
              <a:t>Travel</a:t>
            </a:r>
          </a:p>
          <a:p>
            <a:pPr lvl="1" eaLnBrk="1" hangingPunct="1">
              <a:lnSpc>
                <a:spcPct val="90000"/>
              </a:lnSpc>
              <a:buFont typeface="Arial" pitchFamily="34" charset="0"/>
              <a:buChar char="•"/>
            </a:pPr>
            <a:r>
              <a:rPr lang="en-US" sz="2000" dirty="0" smtClean="0"/>
              <a:t>Origin and Destination</a:t>
            </a:r>
          </a:p>
          <a:p>
            <a:pPr lvl="1" eaLnBrk="1" hangingPunct="1">
              <a:lnSpc>
                <a:spcPct val="90000"/>
              </a:lnSpc>
              <a:buFontTx/>
              <a:buNone/>
            </a:pPr>
            <a:endParaRPr lang="en-US" sz="2000" dirty="0" smtClean="0"/>
          </a:p>
          <a:p>
            <a:pPr marL="0" indent="0" eaLnBrk="1" hangingPunct="1">
              <a:lnSpc>
                <a:spcPct val="90000"/>
              </a:lnSpc>
              <a:buNone/>
            </a:pPr>
            <a:r>
              <a:rPr lang="en-US" b="1" dirty="0"/>
              <a:t> </a:t>
            </a:r>
            <a:r>
              <a:rPr lang="en-US" b="1" dirty="0" smtClean="0"/>
              <a:t>    </a:t>
            </a:r>
            <a:r>
              <a:rPr lang="en-US" sz="2400" b="1" u="sng" dirty="0" smtClean="0"/>
              <a:t>Purpose</a:t>
            </a:r>
          </a:p>
          <a:p>
            <a:pPr lvl="1" eaLnBrk="1" hangingPunct="1">
              <a:lnSpc>
                <a:spcPct val="90000"/>
              </a:lnSpc>
              <a:buFont typeface="Arial" pitchFamily="34" charset="0"/>
              <a:buChar char="•"/>
            </a:pPr>
            <a:r>
              <a:rPr lang="en-US" sz="2000" dirty="0" smtClean="0"/>
              <a:t>Home</a:t>
            </a:r>
          </a:p>
          <a:p>
            <a:pPr lvl="1" eaLnBrk="1" hangingPunct="1">
              <a:lnSpc>
                <a:spcPct val="90000"/>
              </a:lnSpc>
              <a:buFont typeface="Arial" pitchFamily="34" charset="0"/>
              <a:buChar char="•"/>
            </a:pPr>
            <a:r>
              <a:rPr lang="en-US" sz="2000" dirty="0" smtClean="0"/>
              <a:t>Work/Work-Related</a:t>
            </a:r>
          </a:p>
          <a:p>
            <a:pPr lvl="1" eaLnBrk="1" hangingPunct="1">
              <a:lnSpc>
                <a:spcPct val="90000"/>
              </a:lnSpc>
              <a:buFont typeface="Arial" pitchFamily="34" charset="0"/>
              <a:buChar char="•"/>
            </a:pPr>
            <a:r>
              <a:rPr lang="en-US" sz="2000" dirty="0" smtClean="0"/>
              <a:t>Shopping</a:t>
            </a:r>
          </a:p>
          <a:p>
            <a:pPr lvl="1" eaLnBrk="1" hangingPunct="1">
              <a:lnSpc>
                <a:spcPct val="90000"/>
              </a:lnSpc>
              <a:buFont typeface="Arial" pitchFamily="34" charset="0"/>
              <a:buChar char="•"/>
            </a:pPr>
            <a:r>
              <a:rPr lang="en-US" sz="2000" dirty="0" smtClean="0"/>
              <a:t>Social/Recreational</a:t>
            </a:r>
          </a:p>
          <a:p>
            <a:pPr lvl="1" eaLnBrk="1" hangingPunct="1">
              <a:lnSpc>
                <a:spcPct val="90000"/>
              </a:lnSpc>
              <a:buFont typeface="Arial" pitchFamily="34" charset="0"/>
              <a:buChar char="•"/>
            </a:pPr>
            <a:r>
              <a:rPr lang="en-US" sz="2000" dirty="0" smtClean="0"/>
              <a:t>Other</a:t>
            </a:r>
          </a:p>
          <a:p>
            <a:pPr marL="301943" lvl="1" indent="0" eaLnBrk="1" hangingPunct="1">
              <a:lnSpc>
                <a:spcPct val="90000"/>
              </a:lnSpc>
              <a:buNone/>
            </a:pPr>
            <a:r>
              <a:rPr lang="en-US" sz="2400" b="1" u="sng" dirty="0" smtClean="0"/>
              <a:t>Modes</a:t>
            </a:r>
          </a:p>
          <a:p>
            <a:pPr marL="800100" lvl="1" indent="-342900">
              <a:lnSpc>
                <a:spcPct val="90000"/>
              </a:lnSpc>
              <a:buFont typeface="Arial" pitchFamily="34" charset="0"/>
              <a:buChar char="•"/>
            </a:pPr>
            <a:r>
              <a:rPr lang="en-US" sz="2000" dirty="0" smtClean="0"/>
              <a:t>Personal</a:t>
            </a:r>
          </a:p>
          <a:p>
            <a:pPr marL="800100" lvl="1" indent="-342900" eaLnBrk="1" hangingPunct="1">
              <a:lnSpc>
                <a:spcPct val="90000"/>
              </a:lnSpc>
              <a:buFont typeface="Arial" pitchFamily="34" charset="0"/>
              <a:buChar char="•"/>
            </a:pPr>
            <a:r>
              <a:rPr lang="en-US" sz="2000" dirty="0" smtClean="0"/>
              <a:t>Public</a:t>
            </a:r>
          </a:p>
        </p:txBody>
      </p:sp>
      <p:sp>
        <p:nvSpPr>
          <p:cNvPr id="8194" name="Rectangle 2"/>
          <p:cNvSpPr>
            <a:spLocks noGrp="1" noChangeArrowheads="1"/>
          </p:cNvSpPr>
          <p:nvPr>
            <p:ph type="title"/>
          </p:nvPr>
        </p:nvSpPr>
        <p:spPr/>
        <p:txBody>
          <a:bodyPr/>
          <a:lstStyle/>
          <a:p>
            <a:pPr eaLnBrk="1" hangingPunct="1"/>
            <a:r>
              <a:rPr lang="en-US" smtClean="0"/>
              <a:t>What is Transportation? </a:t>
            </a:r>
          </a:p>
        </p:txBody>
      </p:sp>
      <p:sp>
        <p:nvSpPr>
          <p:cNvPr id="1709061" name="Rectangle 5"/>
          <p:cNvSpPr>
            <a:spLocks noChangeArrowheads="1"/>
          </p:cNvSpPr>
          <p:nvPr/>
        </p:nvSpPr>
        <p:spPr bwMode="auto">
          <a:xfrm>
            <a:off x="5105400" y="2439988"/>
            <a:ext cx="2935288"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60000"/>
              </a:spcBef>
              <a:spcAft>
                <a:spcPct val="10000"/>
              </a:spcAft>
              <a:buFontTx/>
              <a:buChar char="•"/>
            </a:pPr>
            <a:r>
              <a:rPr lang="en-US" b="1" u="sng" dirty="0">
                <a:solidFill>
                  <a:schemeClr val="bg1"/>
                </a:solidFill>
                <a:latin typeface="Arial" charset="0"/>
              </a:rPr>
              <a:t>Modes:</a:t>
            </a:r>
          </a:p>
          <a:p>
            <a:pPr marL="742950" lvl="1" indent="-285750" eaLnBrk="1" hangingPunct="1">
              <a:spcBef>
                <a:spcPct val="10000"/>
              </a:spcBef>
              <a:spcAft>
                <a:spcPct val="10000"/>
              </a:spcAft>
              <a:buClr>
                <a:schemeClr val="bg1"/>
              </a:buClr>
              <a:buFontTx/>
              <a:buChar char="–"/>
            </a:pPr>
            <a:r>
              <a:rPr lang="en-US" sz="2000" dirty="0">
                <a:solidFill>
                  <a:schemeClr val="bg1"/>
                </a:solidFill>
                <a:latin typeface="Arial" charset="0"/>
              </a:rPr>
              <a:t>Personal Automobile</a:t>
            </a:r>
          </a:p>
          <a:p>
            <a:pPr marL="742950" lvl="1" indent="-285750" eaLnBrk="1" hangingPunct="1">
              <a:spcBef>
                <a:spcPct val="10000"/>
              </a:spcBef>
              <a:spcAft>
                <a:spcPct val="10000"/>
              </a:spcAft>
              <a:buClr>
                <a:schemeClr val="bg1"/>
              </a:buClr>
              <a:buFontTx/>
              <a:buChar char="–"/>
            </a:pPr>
            <a:r>
              <a:rPr lang="en-US" sz="2000" dirty="0">
                <a:solidFill>
                  <a:schemeClr val="bg1"/>
                </a:solidFill>
                <a:latin typeface="Arial" charset="0"/>
              </a:rPr>
              <a:t>Rail/Transit</a:t>
            </a:r>
          </a:p>
          <a:p>
            <a:pPr marL="742950" lvl="1" indent="-285750" eaLnBrk="1" hangingPunct="1">
              <a:spcBef>
                <a:spcPct val="10000"/>
              </a:spcBef>
              <a:spcAft>
                <a:spcPct val="10000"/>
              </a:spcAft>
              <a:buClr>
                <a:schemeClr val="bg1"/>
              </a:buClr>
              <a:buFontTx/>
              <a:buChar char="–"/>
            </a:pPr>
            <a:r>
              <a:rPr lang="en-US" sz="2000" dirty="0">
                <a:solidFill>
                  <a:schemeClr val="bg1"/>
                </a:solidFill>
                <a:latin typeface="Arial" charset="0"/>
              </a:rPr>
              <a:t>Bus</a:t>
            </a:r>
          </a:p>
          <a:p>
            <a:pPr marL="742950" lvl="1" indent="-285750" eaLnBrk="1" hangingPunct="1">
              <a:spcBef>
                <a:spcPct val="10000"/>
              </a:spcBef>
              <a:spcAft>
                <a:spcPct val="10000"/>
              </a:spcAft>
              <a:buClr>
                <a:schemeClr val="bg1"/>
              </a:buClr>
              <a:buFontTx/>
              <a:buChar char="–"/>
            </a:pPr>
            <a:r>
              <a:rPr lang="en-US" sz="2000" dirty="0">
                <a:solidFill>
                  <a:schemeClr val="bg1"/>
                </a:solidFill>
                <a:latin typeface="Arial" charset="0"/>
              </a:rPr>
              <a:t>Walking/Bicycling</a:t>
            </a:r>
          </a:p>
        </p:txBody>
      </p:sp>
    </p:spTree>
    <p:extLst>
      <p:ext uri="{BB962C8B-B14F-4D97-AF65-F5344CB8AC3E}">
        <p14:creationId xmlns:p14="http://schemas.microsoft.com/office/powerpoint/2010/main" val="57551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9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9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09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9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09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9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9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9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09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090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0905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9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059" grpId="0" build="p"/>
      <p:bldP spid="17090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marL="0" indent="0" eaLnBrk="1" hangingPunct="1">
              <a:buNone/>
            </a:pPr>
            <a:r>
              <a:rPr lang="en-US" dirty="0" smtClean="0"/>
              <a:t>A trip is a movement with two ends – an origin and a destination.</a:t>
            </a:r>
          </a:p>
        </p:txBody>
      </p:sp>
      <p:sp>
        <p:nvSpPr>
          <p:cNvPr id="11266" name="Rectangle 2"/>
          <p:cNvSpPr>
            <a:spLocks noGrp="1" noChangeArrowheads="1"/>
          </p:cNvSpPr>
          <p:nvPr>
            <p:ph type="title"/>
          </p:nvPr>
        </p:nvSpPr>
        <p:spPr/>
        <p:txBody>
          <a:bodyPr/>
          <a:lstStyle/>
          <a:p>
            <a:pPr eaLnBrk="1" hangingPunct="1"/>
            <a:r>
              <a:rPr lang="en-US" smtClean="0"/>
              <a:t>Trips </a:t>
            </a:r>
          </a:p>
        </p:txBody>
      </p:sp>
      <p:grpSp>
        <p:nvGrpSpPr>
          <p:cNvPr id="11268" name="Group 4"/>
          <p:cNvGrpSpPr>
            <a:grpSpLocks/>
          </p:cNvGrpSpPr>
          <p:nvPr/>
        </p:nvGrpSpPr>
        <p:grpSpPr bwMode="auto">
          <a:xfrm>
            <a:off x="1738313" y="3509963"/>
            <a:ext cx="1828800" cy="1066800"/>
            <a:chOff x="672" y="1632"/>
            <a:chExt cx="1152" cy="672"/>
          </a:xfrm>
        </p:grpSpPr>
        <p:sp>
          <p:nvSpPr>
            <p:cNvPr id="11276" name="Oval 5"/>
            <p:cNvSpPr>
              <a:spLocks noChangeArrowheads="1"/>
            </p:cNvSpPr>
            <p:nvPr/>
          </p:nvSpPr>
          <p:spPr bwMode="auto">
            <a:xfrm>
              <a:off x="672" y="1632"/>
              <a:ext cx="1152" cy="672"/>
            </a:xfrm>
            <a:prstGeom prst="ellipse">
              <a:avLst/>
            </a:prstGeom>
            <a:solidFill>
              <a:srgbClr val="FFFFFF"/>
            </a:solidFill>
            <a:ln w="38100">
              <a:solidFill>
                <a:schemeClr val="bg1"/>
              </a:solidFill>
              <a:round/>
              <a:headEnd/>
              <a:tailEnd/>
            </a:ln>
          </p:spPr>
          <p:txBody>
            <a:bodyPr wrap="none" anchor="ctr"/>
            <a:lstStyle/>
            <a:p>
              <a:pPr eaLnBrk="1" hangingPunct="1"/>
              <a:endParaRPr lang="en-US"/>
            </a:p>
          </p:txBody>
        </p:sp>
        <p:sp>
          <p:nvSpPr>
            <p:cNvPr id="11277" name="Text Box 6"/>
            <p:cNvSpPr txBox="1">
              <a:spLocks noChangeArrowheads="1"/>
            </p:cNvSpPr>
            <p:nvPr/>
          </p:nvSpPr>
          <p:spPr bwMode="auto">
            <a:xfrm>
              <a:off x="864" y="1824"/>
              <a:ext cx="768" cy="2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a:latin typeface="Arial" charset="0"/>
                </a:rPr>
                <a:t>Home</a:t>
              </a:r>
            </a:p>
          </p:txBody>
        </p:sp>
      </p:grpSp>
      <p:grpSp>
        <p:nvGrpSpPr>
          <p:cNvPr id="11269" name="Group 7"/>
          <p:cNvGrpSpPr>
            <a:grpSpLocks/>
          </p:cNvGrpSpPr>
          <p:nvPr/>
        </p:nvGrpSpPr>
        <p:grpSpPr bwMode="auto">
          <a:xfrm>
            <a:off x="6005513" y="3509963"/>
            <a:ext cx="1828800" cy="1066800"/>
            <a:chOff x="3552" y="1632"/>
            <a:chExt cx="1152" cy="672"/>
          </a:xfrm>
        </p:grpSpPr>
        <p:sp>
          <p:nvSpPr>
            <p:cNvPr id="11274" name="Oval 8"/>
            <p:cNvSpPr>
              <a:spLocks noChangeArrowheads="1"/>
            </p:cNvSpPr>
            <p:nvPr/>
          </p:nvSpPr>
          <p:spPr bwMode="auto">
            <a:xfrm>
              <a:off x="3552" y="1632"/>
              <a:ext cx="1152" cy="672"/>
            </a:xfrm>
            <a:prstGeom prst="ellipse">
              <a:avLst/>
            </a:prstGeom>
            <a:solidFill>
              <a:srgbClr val="FFFFFF"/>
            </a:solidFill>
            <a:ln w="38100">
              <a:solidFill>
                <a:schemeClr val="bg1"/>
              </a:solidFill>
              <a:round/>
              <a:headEnd/>
              <a:tailEnd/>
            </a:ln>
          </p:spPr>
          <p:txBody>
            <a:bodyPr wrap="none" anchor="ctr"/>
            <a:lstStyle/>
            <a:p>
              <a:pPr eaLnBrk="1" hangingPunct="1"/>
              <a:endParaRPr lang="en-US"/>
            </a:p>
          </p:txBody>
        </p:sp>
        <p:sp>
          <p:nvSpPr>
            <p:cNvPr id="11275" name="Text Box 9"/>
            <p:cNvSpPr txBox="1">
              <a:spLocks noChangeArrowheads="1"/>
            </p:cNvSpPr>
            <p:nvPr/>
          </p:nvSpPr>
          <p:spPr bwMode="auto">
            <a:xfrm>
              <a:off x="3744" y="1824"/>
              <a:ext cx="768" cy="2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a:latin typeface="Arial" charset="0"/>
                </a:rPr>
                <a:t>Work</a:t>
              </a:r>
            </a:p>
          </p:txBody>
        </p:sp>
      </p:grpSp>
      <p:sp>
        <p:nvSpPr>
          <p:cNvPr id="11270" name="Line 10"/>
          <p:cNvSpPr>
            <a:spLocks noChangeShapeType="1"/>
          </p:cNvSpPr>
          <p:nvPr/>
        </p:nvSpPr>
        <p:spPr bwMode="auto">
          <a:xfrm>
            <a:off x="3719513" y="3814763"/>
            <a:ext cx="2057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71" name="Line 11"/>
          <p:cNvSpPr>
            <a:spLocks noChangeShapeType="1"/>
          </p:cNvSpPr>
          <p:nvPr/>
        </p:nvSpPr>
        <p:spPr bwMode="auto">
          <a:xfrm>
            <a:off x="3719513" y="4195763"/>
            <a:ext cx="2057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sp>
        <p:nvSpPr>
          <p:cNvPr id="11272" name="Text Box 12"/>
          <p:cNvSpPr txBox="1">
            <a:spLocks noChangeArrowheads="1"/>
          </p:cNvSpPr>
          <p:nvPr/>
        </p:nvSpPr>
        <p:spPr bwMode="auto">
          <a:xfrm>
            <a:off x="4100513" y="3357563"/>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a:solidFill>
                  <a:schemeClr val="bg1"/>
                </a:solidFill>
                <a:latin typeface="Arial" charset="0"/>
              </a:rPr>
              <a:t>Trip 1</a:t>
            </a:r>
          </a:p>
        </p:txBody>
      </p:sp>
      <p:sp>
        <p:nvSpPr>
          <p:cNvPr id="11273" name="Text Box 13"/>
          <p:cNvSpPr txBox="1">
            <a:spLocks noChangeArrowheads="1"/>
          </p:cNvSpPr>
          <p:nvPr/>
        </p:nvSpPr>
        <p:spPr bwMode="auto">
          <a:xfrm>
            <a:off x="4100513" y="4271963"/>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a:solidFill>
                  <a:schemeClr val="bg1"/>
                </a:solidFill>
                <a:latin typeface="Arial" charset="0"/>
              </a:rPr>
              <a:t>Trip</a:t>
            </a:r>
            <a:r>
              <a:rPr lang="en-US" sz="2000" b="1">
                <a:latin typeface="Arial" charset="0"/>
              </a:rPr>
              <a:t> </a:t>
            </a:r>
            <a:r>
              <a:rPr lang="en-US" sz="2000" b="1">
                <a:solidFill>
                  <a:schemeClr val="bg1"/>
                </a:solidFill>
                <a:latin typeface="Arial" charset="0"/>
              </a:rPr>
              <a:t>2</a:t>
            </a:r>
          </a:p>
        </p:txBody>
      </p:sp>
    </p:spTree>
    <p:extLst>
      <p:ext uri="{BB962C8B-B14F-4D97-AF65-F5344CB8AC3E}">
        <p14:creationId xmlns:p14="http://schemas.microsoft.com/office/powerpoint/2010/main" val="4020113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mtClean="0"/>
              <a:t>A trip may entail multiple modes…</a:t>
            </a:r>
          </a:p>
        </p:txBody>
      </p:sp>
      <p:pic>
        <p:nvPicPr>
          <p:cNvPr id="12291" name="Picture 4" descr="Multi-modal 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703388"/>
            <a:ext cx="7104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6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A Simple View of Trips and Purposes</a:t>
            </a:r>
          </a:p>
        </p:txBody>
      </p:sp>
      <p:pic>
        <p:nvPicPr>
          <p:cNvPr id="13315" name="Picture 3" descr="SFHO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2181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2209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p:cNvSpPr>
            <a:spLocks noChangeShapeType="1"/>
          </p:cNvSpPr>
          <p:nvPr/>
        </p:nvSpPr>
        <p:spPr bwMode="auto">
          <a:xfrm>
            <a:off x="1143000" y="3276600"/>
            <a:ext cx="0" cy="7620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3318" name="Line 6"/>
          <p:cNvSpPr>
            <a:spLocks noChangeShapeType="1"/>
          </p:cNvSpPr>
          <p:nvPr/>
        </p:nvSpPr>
        <p:spPr bwMode="auto">
          <a:xfrm flipV="1">
            <a:off x="1447800" y="3276600"/>
            <a:ext cx="0" cy="7620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13319" name="Picture 7" descr="Publ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76400"/>
            <a:ext cx="2247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8"/>
          <p:cNvSpPr>
            <a:spLocks noChangeShapeType="1"/>
          </p:cNvSpPr>
          <p:nvPr/>
        </p:nvSpPr>
        <p:spPr bwMode="auto">
          <a:xfrm>
            <a:off x="3352800" y="2299855"/>
            <a:ext cx="2438400"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3321" name="Line 9"/>
          <p:cNvSpPr>
            <a:spLocks noChangeShapeType="1"/>
          </p:cNvSpPr>
          <p:nvPr/>
        </p:nvSpPr>
        <p:spPr bwMode="auto">
          <a:xfrm flipH="1">
            <a:off x="3352800" y="2590800"/>
            <a:ext cx="2362200"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3322" name="Text Box 10"/>
          <p:cNvSpPr txBox="1">
            <a:spLocks noChangeArrowheads="1"/>
          </p:cNvSpPr>
          <p:nvPr/>
        </p:nvSpPr>
        <p:spPr bwMode="auto">
          <a:xfrm>
            <a:off x="3810000" y="17526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latin typeface="Arial" charset="0"/>
              </a:rPr>
              <a:t>Shop Trip</a:t>
            </a:r>
          </a:p>
        </p:txBody>
      </p:sp>
      <p:sp>
        <p:nvSpPr>
          <p:cNvPr id="13323" name="Text Box 11"/>
          <p:cNvSpPr txBox="1">
            <a:spLocks noChangeArrowheads="1"/>
          </p:cNvSpPr>
          <p:nvPr/>
        </p:nvSpPr>
        <p:spPr bwMode="auto">
          <a:xfrm>
            <a:off x="1752600" y="35052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latin typeface="Arial" charset="0"/>
              </a:rPr>
              <a:t>Work Trip</a:t>
            </a:r>
          </a:p>
        </p:txBody>
      </p:sp>
      <p:sp>
        <p:nvSpPr>
          <p:cNvPr id="13324" name="Text Box 12"/>
          <p:cNvSpPr txBox="1">
            <a:spLocks noChangeArrowheads="1"/>
          </p:cNvSpPr>
          <p:nvPr/>
        </p:nvSpPr>
        <p:spPr bwMode="auto">
          <a:xfrm>
            <a:off x="3657600" y="4191000"/>
            <a:ext cx="457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200" b="1" dirty="0">
                <a:latin typeface="Arial" charset="0"/>
              </a:rPr>
              <a:t>Most travel is typically assumed to have home as either an origin or destination.</a:t>
            </a:r>
          </a:p>
        </p:txBody>
      </p:sp>
    </p:spTree>
    <p:extLst>
      <p:ext uri="{BB962C8B-B14F-4D97-AF65-F5344CB8AC3E}">
        <p14:creationId xmlns:p14="http://schemas.microsoft.com/office/powerpoint/2010/main" val="1228409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Trip Tours</a:t>
            </a:r>
          </a:p>
        </p:txBody>
      </p:sp>
      <p:pic>
        <p:nvPicPr>
          <p:cNvPr id="14339" name="Picture 3" descr="SFHOME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927225"/>
            <a:ext cx="2181225" cy="1343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buildi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975" y="4822825"/>
            <a:ext cx="2209800" cy="16779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1" name="Line 5"/>
          <p:cNvSpPr>
            <a:spLocks noChangeShapeType="1"/>
          </p:cNvSpPr>
          <p:nvPr/>
        </p:nvSpPr>
        <p:spPr bwMode="auto">
          <a:xfrm>
            <a:off x="2263775" y="3527425"/>
            <a:ext cx="0" cy="10668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4342" name="Line 6"/>
          <p:cNvSpPr>
            <a:spLocks noChangeShapeType="1"/>
          </p:cNvSpPr>
          <p:nvPr/>
        </p:nvSpPr>
        <p:spPr bwMode="auto">
          <a:xfrm flipH="1">
            <a:off x="3711575" y="2460625"/>
            <a:ext cx="1752600"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14343" name="Picture 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75" y="4822825"/>
            <a:ext cx="2930525" cy="1514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4" name="Line 8"/>
          <p:cNvSpPr>
            <a:spLocks noChangeShapeType="1"/>
          </p:cNvSpPr>
          <p:nvPr/>
        </p:nvSpPr>
        <p:spPr bwMode="auto">
          <a:xfrm>
            <a:off x="3940175" y="5661025"/>
            <a:ext cx="1981200"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4345" name="Line 9"/>
          <p:cNvSpPr>
            <a:spLocks noChangeShapeType="1"/>
          </p:cNvSpPr>
          <p:nvPr/>
        </p:nvSpPr>
        <p:spPr bwMode="auto">
          <a:xfrm>
            <a:off x="7292975" y="3527425"/>
            <a:ext cx="0" cy="1066800"/>
          </a:xfrm>
          <a:prstGeom prst="line">
            <a:avLst/>
          </a:prstGeom>
          <a:noFill/>
          <a:ln w="4445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sp>
        <p:nvSpPr>
          <p:cNvPr id="14346" name="Text Box 10"/>
          <p:cNvSpPr txBox="1">
            <a:spLocks noChangeArrowheads="1"/>
          </p:cNvSpPr>
          <p:nvPr/>
        </p:nvSpPr>
        <p:spPr bwMode="auto">
          <a:xfrm>
            <a:off x="2898775" y="3603625"/>
            <a:ext cx="370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200" b="1" dirty="0">
                <a:latin typeface="Arial" charset="0"/>
              </a:rPr>
              <a:t>In reality, people link trips into </a:t>
            </a:r>
            <a:r>
              <a:rPr lang="en-US" sz="2200" b="1" i="1" dirty="0">
                <a:latin typeface="Arial" charset="0"/>
              </a:rPr>
              <a:t>multi-purpose tours</a:t>
            </a:r>
          </a:p>
        </p:txBody>
      </p:sp>
      <p:pic>
        <p:nvPicPr>
          <p:cNvPr id="14347" name="Picture 11" descr="Publi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1797050"/>
            <a:ext cx="2247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73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itchFamily="34" charset="0"/>
              <a:buChar char="•"/>
            </a:pPr>
            <a:r>
              <a:rPr lang="en-US" u="sng" dirty="0"/>
              <a:t>A system is a group of interdependent and interrelated components that form a complex and unified </a:t>
            </a:r>
            <a:r>
              <a:rPr lang="en-US" u="sng" dirty="0" smtClean="0"/>
              <a:t>system </a:t>
            </a:r>
            <a:r>
              <a:rPr lang="en-US" dirty="0"/>
              <a:t>intended to serve some purpose through the performance of its interacting </a:t>
            </a:r>
            <a:r>
              <a:rPr lang="en-US" dirty="0" smtClean="0"/>
              <a:t>parts.</a:t>
            </a:r>
            <a:endParaRPr lang="en-US" dirty="0"/>
          </a:p>
          <a:p>
            <a:pPr>
              <a:buFont typeface="Arial" pitchFamily="34" charset="0"/>
              <a:buChar char="•"/>
            </a:pPr>
            <a:endParaRPr lang="en-US" dirty="0"/>
          </a:p>
          <a:p>
            <a:pPr>
              <a:buFont typeface="Arial" pitchFamily="34" charset="0"/>
              <a:buChar char="•"/>
            </a:pPr>
            <a:r>
              <a:rPr lang="en-US" dirty="0"/>
              <a:t>Understanding of the transportation system is very important to understand travel pattern and behavior of people in urban </a:t>
            </a:r>
            <a:r>
              <a:rPr lang="en-US" dirty="0" smtClean="0"/>
              <a:t>area.</a:t>
            </a:r>
            <a:endParaRPr lang="en-US" dirty="0"/>
          </a:p>
          <a:p>
            <a:pPr>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Transportation System</a:t>
            </a:r>
            <a:endParaRPr lang="en-US" dirty="0"/>
          </a:p>
        </p:txBody>
      </p:sp>
    </p:spTree>
    <p:extLst>
      <p:ext uri="{BB962C8B-B14F-4D97-AF65-F5344CB8AC3E}">
        <p14:creationId xmlns:p14="http://schemas.microsoft.com/office/powerpoint/2010/main" val="2357058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74837"/>
            <a:ext cx="8001000" cy="4525963"/>
          </a:xfrm>
        </p:spPr>
        <p:txBody>
          <a:bodyPr>
            <a:normAutofit/>
          </a:bodyPr>
          <a:lstStyle/>
          <a:p>
            <a:pPr marL="0" indent="0" algn="just">
              <a:buNone/>
            </a:pPr>
            <a:r>
              <a:rPr lang="en-US" dirty="0"/>
              <a:t>A transportation system may be defined as consisting of the fixed facilities, the flow entities, and the control system that permit people and goods to overcome the friction of geographical space (i.e. to move from one point to other) efficiently in order to participate in a timely manner in some desired activity. </a:t>
            </a:r>
            <a:endParaRPr lang="en-US" dirty="0" smtClean="0"/>
          </a:p>
          <a:p>
            <a:pPr marL="0" indent="0" algn="just">
              <a:buNone/>
            </a:pPr>
            <a:endParaRPr lang="en-US" dirty="0"/>
          </a:p>
          <a:p>
            <a:pPr algn="just">
              <a:buFont typeface="Arial" pitchFamily="34" charset="0"/>
              <a:buChar char="•"/>
            </a:pPr>
            <a:r>
              <a:rPr lang="en-US" dirty="0" smtClean="0"/>
              <a:t>Fixed </a:t>
            </a:r>
            <a:r>
              <a:rPr lang="en-US" dirty="0"/>
              <a:t>Facilities </a:t>
            </a:r>
          </a:p>
          <a:p>
            <a:pPr algn="just">
              <a:buFont typeface="Arial" pitchFamily="34" charset="0"/>
              <a:buChar char="•"/>
            </a:pPr>
            <a:r>
              <a:rPr lang="en-US" dirty="0" smtClean="0"/>
              <a:t>Flow </a:t>
            </a:r>
            <a:r>
              <a:rPr lang="en-US" dirty="0"/>
              <a:t>Entities </a:t>
            </a:r>
            <a:r>
              <a:rPr lang="en-US" dirty="0" smtClean="0"/>
              <a:t> </a:t>
            </a:r>
            <a:endParaRPr lang="en-US" dirty="0"/>
          </a:p>
          <a:p>
            <a:pPr algn="just">
              <a:buFont typeface="Arial" pitchFamily="34" charset="0"/>
              <a:buChar char="•"/>
            </a:pPr>
            <a:r>
              <a:rPr lang="en-US" dirty="0" smtClean="0"/>
              <a:t>Control </a:t>
            </a:r>
            <a:r>
              <a:rPr lang="en-US" dirty="0"/>
              <a:t>System</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dirty="0" smtClean="0"/>
              <a:t>Transportation System</a:t>
            </a:r>
            <a:endParaRPr lang="en-US" dirty="0"/>
          </a:p>
        </p:txBody>
      </p:sp>
    </p:spTree>
    <p:extLst>
      <p:ext uri="{BB962C8B-B14F-4D97-AF65-F5344CB8AC3E}">
        <p14:creationId xmlns:p14="http://schemas.microsoft.com/office/powerpoint/2010/main" val="3403061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382000" cy="4525963"/>
          </a:xfrm>
        </p:spPr>
        <p:txBody>
          <a:bodyPr>
            <a:normAutofit/>
          </a:bodyPr>
          <a:lstStyle/>
          <a:p>
            <a:pPr marL="457200" indent="-457200" algn="just">
              <a:buNone/>
            </a:pPr>
            <a:r>
              <a:rPr lang="en-US" sz="2400" b="1" i="1" dirty="0" smtClean="0">
                <a:latin typeface="Times New Roman" pitchFamily="18" charset="0"/>
                <a:cs typeface="Times New Roman" pitchFamily="18" charset="0"/>
              </a:rPr>
              <a:t>Fixed facilities: </a:t>
            </a:r>
            <a:r>
              <a:rPr lang="en-US" sz="2400" dirty="0" smtClean="0">
                <a:latin typeface="Times New Roman" pitchFamily="18" charset="0"/>
                <a:cs typeface="Times New Roman" pitchFamily="18" charset="0"/>
              </a:rPr>
              <a:t>Fixed facilities are the physical component of the system that are fixed in space and constitute the network of links (e.g. roadways, rail tracks etc) and nodes (e.g. intersections, interchanges, transit terminals, airports etc)</a:t>
            </a:r>
          </a:p>
        </p:txBody>
      </p:sp>
      <p:sp>
        <p:nvSpPr>
          <p:cNvPr id="2" name="Title 1"/>
          <p:cNvSpPr>
            <a:spLocks noGrp="1"/>
          </p:cNvSpPr>
          <p:nvPr>
            <p:ph type="title"/>
          </p:nvPr>
        </p:nvSpPr>
        <p:spPr/>
        <p:txBody>
          <a:bodyPr>
            <a:normAutofit/>
          </a:bodyPr>
          <a:lstStyle/>
          <a:p>
            <a:r>
              <a:rPr lang="en-US" dirty="0" smtClean="0"/>
              <a:t>Transportation System</a:t>
            </a:r>
            <a:endParaRPr lang="en-US" dirty="0"/>
          </a:p>
        </p:txBody>
      </p:sp>
    </p:spTree>
    <p:extLst>
      <p:ext uri="{BB962C8B-B14F-4D97-AF65-F5344CB8AC3E}">
        <p14:creationId xmlns:p14="http://schemas.microsoft.com/office/powerpoint/2010/main" val="310666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382000" cy="4525963"/>
          </a:xfrm>
        </p:spPr>
        <p:txBody>
          <a:bodyPr>
            <a:normAutofit/>
          </a:bodyPr>
          <a:lstStyle/>
          <a:p>
            <a:pPr marL="457200" indent="-457200" algn="just">
              <a:buNone/>
            </a:pPr>
            <a:r>
              <a:rPr lang="en-US" sz="2400" b="1" i="1" dirty="0" smtClean="0">
                <a:latin typeface="Times New Roman" pitchFamily="18" charset="0"/>
                <a:cs typeface="Times New Roman" pitchFamily="18" charset="0"/>
              </a:rPr>
              <a:t>Flow entities: </a:t>
            </a:r>
            <a:r>
              <a:rPr lang="en-US" sz="2400" dirty="0" smtClean="0">
                <a:latin typeface="Times New Roman" pitchFamily="18" charset="0"/>
                <a:cs typeface="Times New Roman" pitchFamily="18" charset="0"/>
              </a:rPr>
              <a:t>flow entities are the units that use the fixed facilities. They include all types of vehicles.</a:t>
            </a:r>
          </a:p>
        </p:txBody>
      </p:sp>
      <p:sp>
        <p:nvSpPr>
          <p:cNvPr id="2" name="Title 1"/>
          <p:cNvSpPr>
            <a:spLocks noGrp="1"/>
          </p:cNvSpPr>
          <p:nvPr>
            <p:ph type="title"/>
          </p:nvPr>
        </p:nvSpPr>
        <p:spPr/>
        <p:txBody>
          <a:bodyPr>
            <a:normAutofit/>
          </a:bodyPr>
          <a:lstStyle/>
          <a:p>
            <a:r>
              <a:rPr lang="en-US" dirty="0" smtClean="0"/>
              <a:t>Transportation System</a:t>
            </a:r>
            <a:endParaRPr lang="en-US" dirty="0"/>
          </a:p>
        </p:txBody>
      </p:sp>
    </p:spTree>
    <p:extLst>
      <p:ext uri="{BB962C8B-B14F-4D97-AF65-F5344CB8AC3E}">
        <p14:creationId xmlns:p14="http://schemas.microsoft.com/office/powerpoint/2010/main" val="3189187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382000" cy="4525963"/>
          </a:xfrm>
        </p:spPr>
        <p:txBody>
          <a:bodyPr>
            <a:normAutofit/>
          </a:bodyPr>
          <a:lstStyle/>
          <a:p>
            <a:pPr marL="457200" indent="-457200" algn="just">
              <a:buNone/>
            </a:pPr>
            <a:r>
              <a:rPr lang="en-US" sz="2400" b="1" i="1" dirty="0" smtClean="0">
                <a:latin typeface="Times New Roman" pitchFamily="18" charset="0"/>
                <a:cs typeface="Times New Roman" pitchFamily="18" charset="0"/>
              </a:rPr>
              <a:t>Control system: </a:t>
            </a:r>
            <a:r>
              <a:rPr lang="en-US" sz="2400" dirty="0" smtClean="0">
                <a:latin typeface="Times New Roman" pitchFamily="18" charset="0"/>
                <a:cs typeface="Times New Roman" pitchFamily="18" charset="0"/>
              </a:rPr>
              <a:t>The control system consists of vehicular control and flow control. </a:t>
            </a:r>
          </a:p>
          <a:p>
            <a:pPr marL="457200" indent="-457200" algn="just">
              <a:buNone/>
            </a:pPr>
            <a:endParaRPr lang="en-US" sz="2400" dirty="0" smtClean="0">
              <a:latin typeface="Times New Roman" pitchFamily="18" charset="0"/>
              <a:cs typeface="Times New Roman" pitchFamily="18" charset="0"/>
            </a:endParaRPr>
          </a:p>
          <a:p>
            <a:pPr marL="457200" indent="-457200" algn="just">
              <a:buNone/>
            </a:pPr>
            <a:r>
              <a:rPr lang="en-US" sz="2400" dirty="0" smtClean="0">
                <a:latin typeface="Times New Roman" pitchFamily="18" charset="0"/>
                <a:cs typeface="Times New Roman" pitchFamily="18" charset="0"/>
              </a:rPr>
              <a:t>Vehicular control: e.g.  Manual control in vehicles</a:t>
            </a:r>
          </a:p>
          <a:p>
            <a:pPr marL="457200" indent="-457200" algn="just">
              <a:buNone/>
            </a:pPr>
            <a:r>
              <a:rPr lang="en-US" sz="2400" dirty="0" smtClean="0">
                <a:latin typeface="Times New Roman" pitchFamily="18" charset="0"/>
                <a:cs typeface="Times New Roman" pitchFamily="18" charset="0"/>
              </a:rPr>
              <a:t>Flow control: e.g. control of traffic on roads.</a:t>
            </a:r>
          </a:p>
          <a:p>
            <a:pPr marL="457200" indent="-457200" algn="just">
              <a:buNone/>
            </a:pPr>
            <a:endParaRPr lang="en-US" sz="2400"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dirty="0" smtClean="0"/>
              <a:t>Transportation System</a:t>
            </a:r>
            <a:endParaRPr lang="en-US" dirty="0"/>
          </a:p>
        </p:txBody>
      </p:sp>
    </p:spTree>
    <p:extLst>
      <p:ext uri="{BB962C8B-B14F-4D97-AF65-F5344CB8AC3E}">
        <p14:creationId xmlns:p14="http://schemas.microsoft.com/office/powerpoint/2010/main" val="267479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3450696"/>
          </a:xfrm>
        </p:spPr>
        <p:txBody>
          <a:bodyPr>
            <a:normAutofit fontScale="92500"/>
          </a:bodyPr>
          <a:lstStyle/>
          <a:p>
            <a:pPr marL="0" indent="0" algn="just">
              <a:buNone/>
            </a:pPr>
            <a:r>
              <a:rPr lang="en-US" dirty="0"/>
              <a:t>Transportation Planning related topics are intended to provide knowledge of different planning principles, relationship between transportation and land use, travel demand forecasting, demand versus supply characteristics, and the development and evaluation of alternative systems. </a:t>
            </a:r>
            <a:endParaRPr lang="en-US" dirty="0" smtClean="0"/>
          </a:p>
          <a:p>
            <a:pPr marL="0" indent="0" algn="just">
              <a:buNone/>
            </a:pPr>
            <a:endParaRPr lang="en-US" dirty="0"/>
          </a:p>
          <a:p>
            <a:pPr marL="0" indent="0" algn="just">
              <a:buNone/>
            </a:pPr>
            <a:r>
              <a:rPr lang="en-US" dirty="0" smtClean="0"/>
              <a:t>Transportation </a:t>
            </a:r>
            <a:r>
              <a:rPr lang="en-US" dirty="0"/>
              <a:t>Engineering related topics will cover design and operation of transportation systems as well as strategies to improve system efficiency and safety. </a:t>
            </a:r>
          </a:p>
        </p:txBody>
      </p:sp>
      <p:sp>
        <p:nvSpPr>
          <p:cNvPr id="2" name="Title 1"/>
          <p:cNvSpPr>
            <a:spLocks noGrp="1"/>
          </p:cNvSpPr>
          <p:nvPr>
            <p:ph type="title"/>
          </p:nvPr>
        </p:nvSpPr>
        <p:spPr/>
        <p:txBody>
          <a:bodyPr/>
          <a:lstStyle/>
          <a:p>
            <a:r>
              <a:rPr lang="en-US" dirty="0" smtClean="0"/>
              <a:t>Course Objectives</a:t>
            </a:r>
            <a:endParaRPr lang="en-US" dirty="0"/>
          </a:p>
        </p:txBody>
      </p:sp>
    </p:spTree>
    <p:extLst>
      <p:ext uri="{BB962C8B-B14F-4D97-AF65-F5344CB8AC3E}">
        <p14:creationId xmlns:p14="http://schemas.microsoft.com/office/powerpoint/2010/main" val="2426962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924800" cy="5181600"/>
          </a:xfrm>
        </p:spPr>
        <p:txBody>
          <a:bodyPr>
            <a:normAutofit fontScale="92500" lnSpcReduction="10000"/>
          </a:bodyPr>
          <a:lstStyle/>
          <a:p>
            <a:pPr marL="457200" indent="-457200" algn="just">
              <a:buNone/>
            </a:pPr>
            <a:r>
              <a:rPr lang="en-US" dirty="0"/>
              <a:t>Mainly- Passenger and Freight Transportation </a:t>
            </a:r>
            <a:endParaRPr lang="en-US" dirty="0" smtClean="0"/>
          </a:p>
          <a:p>
            <a:pPr marL="457200" indent="-457200" algn="just">
              <a:buNone/>
            </a:pPr>
            <a:r>
              <a:rPr lang="en-US" dirty="0" smtClean="0"/>
              <a:t>Four </a:t>
            </a:r>
            <a:r>
              <a:rPr lang="en-US" dirty="0"/>
              <a:t>major subsystems according to modes </a:t>
            </a:r>
            <a:endParaRPr lang="en-US" dirty="0" smtClean="0"/>
          </a:p>
          <a:p>
            <a:pPr algn="just">
              <a:buFont typeface="Arial" pitchFamily="34" charset="0"/>
              <a:buChar char="•"/>
            </a:pPr>
            <a:r>
              <a:rPr lang="en-US" dirty="0" smtClean="0"/>
              <a:t>Land </a:t>
            </a:r>
            <a:r>
              <a:rPr lang="en-US" dirty="0"/>
              <a:t>Transportation </a:t>
            </a:r>
            <a:endParaRPr lang="en-US" dirty="0" smtClean="0"/>
          </a:p>
          <a:p>
            <a:pPr marL="457200" indent="-457200" algn="just">
              <a:buNone/>
            </a:pPr>
            <a:r>
              <a:rPr lang="en-US" dirty="0" smtClean="0"/>
              <a:t>o </a:t>
            </a:r>
            <a:r>
              <a:rPr lang="en-US" dirty="0"/>
              <a:t>Highway </a:t>
            </a:r>
            <a:endParaRPr lang="en-US" dirty="0" smtClean="0"/>
          </a:p>
          <a:p>
            <a:pPr marL="457200" indent="-457200" algn="just">
              <a:buNone/>
            </a:pPr>
            <a:r>
              <a:rPr lang="en-US" dirty="0" smtClean="0"/>
              <a:t>o Rail </a:t>
            </a:r>
          </a:p>
          <a:p>
            <a:pPr algn="just">
              <a:buFont typeface="Arial" pitchFamily="34" charset="0"/>
              <a:buChar char="•"/>
            </a:pPr>
            <a:r>
              <a:rPr lang="en-US" dirty="0" smtClean="0"/>
              <a:t>Air </a:t>
            </a:r>
            <a:r>
              <a:rPr lang="en-US" dirty="0"/>
              <a:t>Transportation </a:t>
            </a:r>
            <a:endParaRPr lang="en-US" dirty="0" smtClean="0"/>
          </a:p>
          <a:p>
            <a:pPr marL="457200" indent="-457200" algn="just">
              <a:buNone/>
            </a:pPr>
            <a:r>
              <a:rPr lang="en-US" dirty="0" smtClean="0"/>
              <a:t>o </a:t>
            </a:r>
            <a:r>
              <a:rPr lang="en-US" dirty="0"/>
              <a:t>Domestic </a:t>
            </a:r>
            <a:endParaRPr lang="en-US" dirty="0" smtClean="0"/>
          </a:p>
          <a:p>
            <a:pPr marL="457200" indent="-457200" algn="just">
              <a:buNone/>
            </a:pPr>
            <a:r>
              <a:rPr lang="en-US" dirty="0" smtClean="0"/>
              <a:t>o </a:t>
            </a:r>
            <a:r>
              <a:rPr lang="en-US" dirty="0"/>
              <a:t>International </a:t>
            </a:r>
            <a:endParaRPr lang="en-US" dirty="0" smtClean="0"/>
          </a:p>
          <a:p>
            <a:pPr algn="just">
              <a:buFont typeface="Arial" pitchFamily="34" charset="0"/>
              <a:buChar char="•"/>
            </a:pPr>
            <a:r>
              <a:rPr lang="en-US" dirty="0" smtClean="0"/>
              <a:t>Water Transportation  </a:t>
            </a:r>
          </a:p>
          <a:p>
            <a:pPr marL="457200" indent="-457200" algn="just">
              <a:buNone/>
            </a:pPr>
            <a:r>
              <a:rPr lang="en-US" dirty="0" smtClean="0"/>
              <a:t>o Ocean  </a:t>
            </a:r>
          </a:p>
          <a:p>
            <a:pPr algn="just">
              <a:buFont typeface="Arial" pitchFamily="34" charset="0"/>
              <a:buChar char="•"/>
            </a:pPr>
            <a:r>
              <a:rPr lang="en-US" dirty="0" smtClean="0"/>
              <a:t>Pipelines </a:t>
            </a:r>
          </a:p>
          <a:p>
            <a:pPr marL="457200" indent="-457200" algn="just">
              <a:buNone/>
            </a:pPr>
            <a:r>
              <a:rPr lang="en-US" dirty="0" smtClean="0"/>
              <a:t>o </a:t>
            </a:r>
            <a:r>
              <a:rPr lang="en-US" dirty="0"/>
              <a:t>Oil </a:t>
            </a:r>
            <a:endParaRPr lang="en-US" dirty="0" smtClean="0"/>
          </a:p>
          <a:p>
            <a:pPr marL="457200" indent="-457200" algn="just">
              <a:buNone/>
            </a:pPr>
            <a:r>
              <a:rPr lang="en-US" dirty="0" smtClean="0"/>
              <a:t>o </a:t>
            </a:r>
            <a:r>
              <a:rPr lang="en-US" dirty="0"/>
              <a:t>Gas </a:t>
            </a:r>
            <a:endParaRPr lang="en-US" sz="2400"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Transportation System Classification</a:t>
            </a:r>
            <a:endParaRPr lang="en-US" dirty="0"/>
          </a:p>
        </p:txBody>
      </p:sp>
    </p:spTree>
    <p:extLst>
      <p:ext uri="{BB962C8B-B14F-4D97-AF65-F5344CB8AC3E}">
        <p14:creationId xmlns:p14="http://schemas.microsoft.com/office/powerpoint/2010/main" val="3870426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System Classification</a:t>
            </a:r>
            <a:endParaRPr lang="en-US" dirty="0"/>
          </a:p>
        </p:txBody>
      </p:sp>
      <p:sp>
        <p:nvSpPr>
          <p:cNvPr id="5" name="Slide Number Placeholder 4"/>
          <p:cNvSpPr>
            <a:spLocks noGrp="1"/>
          </p:cNvSpPr>
          <p:nvPr>
            <p:ph type="sldNum" sz="quarter" idx="12"/>
          </p:nvPr>
        </p:nvSpPr>
        <p:spPr/>
        <p:txBody>
          <a:bodyPr/>
          <a:lstStyle/>
          <a:p>
            <a:fld id="{E35B60F8-E9B1-4AF9-9877-F1D60E3AE460}" type="slidenum">
              <a:rPr lang="en-US" smtClean="0"/>
              <a:pPr/>
              <a:t>31</a:t>
            </a:fld>
            <a:endParaRPr lang="en-US"/>
          </a:p>
        </p:txBody>
      </p:sp>
      <p:sp>
        <p:nvSpPr>
          <p:cNvPr id="3" name="Content Placeholder 2"/>
          <p:cNvSpPr>
            <a:spLocks noGrp="1"/>
          </p:cNvSpPr>
          <p:nvPr>
            <p:ph sz="quarter" idx="13"/>
          </p:nvPr>
        </p:nvSpPr>
        <p:spPr>
          <a:xfrm>
            <a:off x="457200" y="1600200"/>
            <a:ext cx="2819400" cy="4525963"/>
          </a:xfrm>
        </p:spPr>
        <p:txBody>
          <a:bodyPr>
            <a:normAutofit/>
          </a:bodyPr>
          <a:lstStyle/>
          <a:p>
            <a:pPr marL="0" indent="0" algn="ctr">
              <a:buNone/>
            </a:pPr>
            <a:r>
              <a:rPr lang="en-US" b="1" dirty="0" smtClean="0"/>
              <a:t>Modes of the System</a:t>
            </a:r>
          </a:p>
          <a:p>
            <a:r>
              <a:rPr lang="en-US" dirty="0" smtClean="0"/>
              <a:t>Highways</a:t>
            </a:r>
          </a:p>
          <a:p>
            <a:r>
              <a:rPr lang="en-US" dirty="0" smtClean="0"/>
              <a:t>Railways</a:t>
            </a:r>
          </a:p>
          <a:p>
            <a:r>
              <a:rPr lang="en-US" dirty="0" smtClean="0"/>
              <a:t>Waterways</a:t>
            </a:r>
          </a:p>
          <a:p>
            <a:r>
              <a:rPr lang="en-US" dirty="0" smtClean="0"/>
              <a:t>Airways</a:t>
            </a:r>
          </a:p>
          <a:p>
            <a:r>
              <a:rPr lang="en-US" dirty="0" smtClean="0"/>
              <a:t>Pipelines</a:t>
            </a:r>
            <a:endParaRPr lang="en-US" dirty="0"/>
          </a:p>
        </p:txBody>
      </p:sp>
      <p:sp>
        <p:nvSpPr>
          <p:cNvPr id="4" name="Content Placeholder 3"/>
          <p:cNvSpPr>
            <a:spLocks noGrp="1"/>
          </p:cNvSpPr>
          <p:nvPr>
            <p:ph sz="quarter" idx="14"/>
          </p:nvPr>
        </p:nvSpPr>
        <p:spPr>
          <a:xfrm>
            <a:off x="3505200" y="1660956"/>
            <a:ext cx="2667000" cy="4525963"/>
          </a:xfrm>
        </p:spPr>
        <p:txBody>
          <a:bodyPr>
            <a:normAutofit/>
          </a:bodyPr>
          <a:lstStyle/>
          <a:p>
            <a:pPr marL="0" indent="0" algn="ctr">
              <a:buNone/>
            </a:pPr>
            <a:r>
              <a:rPr lang="en-US" sz="2400" b="1" dirty="0" smtClean="0"/>
              <a:t>The Components of the mode</a:t>
            </a:r>
          </a:p>
          <a:p>
            <a:r>
              <a:rPr lang="en-US" dirty="0" smtClean="0"/>
              <a:t>The way</a:t>
            </a:r>
          </a:p>
          <a:p>
            <a:r>
              <a:rPr lang="en-US" dirty="0" smtClean="0"/>
              <a:t>The vehicle</a:t>
            </a:r>
          </a:p>
          <a:p>
            <a:r>
              <a:rPr lang="en-US" dirty="0" smtClean="0"/>
              <a:t>The Terminal</a:t>
            </a:r>
          </a:p>
          <a:p>
            <a:r>
              <a:rPr lang="en-US" dirty="0" smtClean="0"/>
              <a:t>The control</a:t>
            </a:r>
          </a:p>
          <a:p>
            <a:r>
              <a:rPr lang="en-US" dirty="0" smtClean="0"/>
              <a:t>The user</a:t>
            </a:r>
            <a:endParaRPr lang="en-US" dirty="0"/>
          </a:p>
        </p:txBody>
      </p:sp>
      <p:sp>
        <p:nvSpPr>
          <p:cNvPr id="7" name="Content Placeholder 3"/>
          <p:cNvSpPr txBox="1">
            <a:spLocks/>
          </p:cNvSpPr>
          <p:nvPr/>
        </p:nvSpPr>
        <p:spPr>
          <a:xfrm>
            <a:off x="6352309" y="1676400"/>
            <a:ext cx="2667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400" b="1" dirty="0" smtClean="0">
                <a:solidFill>
                  <a:schemeClr val="tx2">
                    <a:lumMod val="75000"/>
                  </a:schemeClr>
                </a:solidFill>
              </a:rPr>
              <a:t>Development of Components </a:t>
            </a:r>
          </a:p>
          <a:p>
            <a:r>
              <a:rPr lang="en-US" sz="2400" dirty="0" smtClean="0">
                <a:solidFill>
                  <a:schemeClr val="accent2">
                    <a:lumMod val="75000"/>
                  </a:schemeClr>
                </a:solidFill>
              </a:rPr>
              <a:t>Planning</a:t>
            </a:r>
          </a:p>
          <a:p>
            <a:r>
              <a:rPr lang="en-US" sz="2400" dirty="0" smtClean="0">
                <a:solidFill>
                  <a:schemeClr val="accent2">
                    <a:lumMod val="75000"/>
                  </a:schemeClr>
                </a:solidFill>
              </a:rPr>
              <a:t>Evaluation</a:t>
            </a:r>
          </a:p>
          <a:p>
            <a:r>
              <a:rPr lang="en-US" sz="2400" dirty="0" smtClean="0">
                <a:solidFill>
                  <a:schemeClr val="accent2">
                    <a:lumMod val="75000"/>
                  </a:schemeClr>
                </a:solidFill>
              </a:rPr>
              <a:t>Construction</a:t>
            </a:r>
          </a:p>
          <a:p>
            <a:r>
              <a:rPr lang="en-US" sz="2400" dirty="0" smtClean="0">
                <a:solidFill>
                  <a:schemeClr val="accent2">
                    <a:lumMod val="75000"/>
                  </a:schemeClr>
                </a:solidFill>
              </a:rPr>
              <a:t>Operation</a:t>
            </a:r>
          </a:p>
          <a:p>
            <a:r>
              <a:rPr lang="en-US" sz="2400" dirty="0" smtClean="0">
                <a:solidFill>
                  <a:schemeClr val="accent2">
                    <a:lumMod val="75000"/>
                  </a:schemeClr>
                </a:solidFill>
              </a:rPr>
              <a:t>Maintenance</a:t>
            </a:r>
          </a:p>
        </p:txBody>
      </p:sp>
    </p:spTree>
    <p:extLst>
      <p:ext uri="{BB962C8B-B14F-4D97-AF65-F5344CB8AC3E}">
        <p14:creationId xmlns:p14="http://schemas.microsoft.com/office/powerpoint/2010/main" val="244800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400" dirty="0" smtClean="0">
                <a:latin typeface="Times New Roman" pitchFamily="18" charset="0"/>
                <a:cs typeface="Times New Roman" pitchFamily="18" charset="0"/>
              </a:rPr>
              <a:t>Any transportation system consists of various modes of travel ranging from walking to driving to use crafts that fly. </a:t>
            </a:r>
          </a:p>
          <a:p>
            <a:pPr algn="just">
              <a:buNone/>
            </a:pPr>
            <a:endParaRPr lang="en-US" sz="2400" dirty="0" smtClean="0">
              <a:latin typeface="Times New Roman" pitchFamily="18" charset="0"/>
              <a:cs typeface="Times New Roman" pitchFamily="18" charset="0"/>
            </a:endParaRPr>
          </a:p>
          <a:p>
            <a:pPr algn="ctr">
              <a:buNone/>
            </a:pPr>
            <a:r>
              <a:rPr lang="en-US" sz="2400" b="1" i="1" dirty="0" smtClean="0">
                <a:latin typeface="Times New Roman" pitchFamily="18" charset="0"/>
                <a:cs typeface="Times New Roman" pitchFamily="18" charset="0"/>
              </a:rPr>
              <a:t>     The classification of transportation system is to form classes of different modes of travel. Such classification is termed as modal classification.</a:t>
            </a:r>
          </a:p>
          <a:p>
            <a:pPr algn="just">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7127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
            </a:pPr>
            <a:r>
              <a:rPr lang="en-US" sz="2400" b="1" dirty="0" smtClean="0">
                <a:latin typeface="Times New Roman" pitchFamily="18" charset="0"/>
                <a:cs typeface="Times New Roman" pitchFamily="18" charset="0"/>
              </a:rPr>
              <a:t>Mode: </a:t>
            </a:r>
            <a:r>
              <a:rPr lang="en-US" sz="2400" dirty="0" smtClean="0">
                <a:latin typeface="Times New Roman" pitchFamily="18" charset="0"/>
                <a:cs typeface="Times New Roman" pitchFamily="18" charset="0"/>
              </a:rPr>
              <a:t>A mode of transport may be simply defined as means of  transportation. A mode includes walking, bus, train, ferry boat, ship, aircraft, helicopter and so on.</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1. Roadways</a:t>
            </a:r>
          </a:p>
          <a:p>
            <a:pPr algn="just">
              <a:buFont typeface="Wingdings" pitchFamily="2" charset="2"/>
              <a:buChar char="§"/>
            </a:pPr>
            <a:r>
              <a:rPr lang="en-US" sz="2400" dirty="0" smtClean="0">
                <a:latin typeface="Times New Roman" pitchFamily="18" charset="0"/>
                <a:cs typeface="Times New Roman" pitchFamily="18" charset="0"/>
              </a:rPr>
              <a:t>2. Railways</a:t>
            </a:r>
          </a:p>
          <a:p>
            <a:pPr algn="just">
              <a:buFont typeface="Wingdings" pitchFamily="2" charset="2"/>
              <a:buChar char="§"/>
            </a:pPr>
            <a:r>
              <a:rPr lang="en-US" sz="2400" dirty="0" smtClean="0">
                <a:latin typeface="Times New Roman" pitchFamily="18" charset="0"/>
                <a:cs typeface="Times New Roman" pitchFamily="18" charset="0"/>
              </a:rPr>
              <a:t>3. Airways</a:t>
            </a:r>
          </a:p>
          <a:p>
            <a:pPr algn="just">
              <a:buFont typeface="Wingdings" pitchFamily="2" charset="2"/>
              <a:buChar char="§"/>
            </a:pPr>
            <a:r>
              <a:rPr lang="en-US" sz="2400" dirty="0" smtClean="0">
                <a:latin typeface="Times New Roman" pitchFamily="18" charset="0"/>
                <a:cs typeface="Times New Roman" pitchFamily="18" charset="0"/>
              </a:rPr>
              <a:t>4. Waterways</a:t>
            </a:r>
          </a:p>
          <a:p>
            <a:pPr algn="just">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3286403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sz="2400" b="1" dirty="0" smtClean="0">
                <a:latin typeface="Times New Roman" pitchFamily="18" charset="0"/>
                <a:cs typeface="Times New Roman" pitchFamily="18" charset="0"/>
              </a:rPr>
              <a:t>ROADWAYS</a:t>
            </a:r>
            <a:r>
              <a:rPr lang="en-US" sz="2400" dirty="0" smtClean="0">
                <a:latin typeface="Times New Roman" pitchFamily="18" charset="0"/>
                <a:cs typeface="Times New Roman" pitchFamily="18" charset="0"/>
              </a:rPr>
              <a:t>: All vehicles use roadways to travel from one point to other.</a:t>
            </a:r>
          </a:p>
          <a:p>
            <a:pPr>
              <a:buNone/>
            </a:pPr>
            <a:r>
              <a:rPr lang="en-US" sz="2000" b="1" dirty="0" smtClean="0">
                <a:latin typeface="Times New Roman" pitchFamily="18" charset="0"/>
                <a:cs typeface="Times New Roman" pitchFamily="18" charset="0"/>
              </a:rPr>
              <a:t>Motorized vehicles: </a:t>
            </a:r>
            <a:r>
              <a:rPr lang="en-US" sz="2000" dirty="0" smtClean="0">
                <a:latin typeface="Times New Roman" pitchFamily="18" charset="0"/>
                <a:cs typeface="Times New Roman" pitchFamily="18" charset="0"/>
              </a:rPr>
              <a:t>automobiles, trucks, buses etc</a:t>
            </a:r>
          </a:p>
          <a:p>
            <a:pPr>
              <a:buNone/>
            </a:pPr>
            <a:r>
              <a:rPr lang="en-US" sz="2000" b="1" dirty="0" smtClean="0">
                <a:latin typeface="Times New Roman" pitchFamily="18" charset="0"/>
                <a:cs typeface="Times New Roman" pitchFamily="18" charset="0"/>
              </a:rPr>
              <a:t>Non-motorized vehicles: </a:t>
            </a:r>
            <a:r>
              <a:rPr lang="en-US" sz="2000" dirty="0" smtClean="0">
                <a:latin typeface="Times New Roman" pitchFamily="18" charset="0"/>
                <a:cs typeface="Times New Roman" pitchFamily="18" charset="0"/>
              </a:rPr>
              <a:t>cycles, animal carts</a:t>
            </a:r>
          </a:p>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Types of Roads:</a:t>
            </a:r>
          </a:p>
          <a:p>
            <a:pPr marL="457200" indent="-457200">
              <a:buAutoNum type="arabicPeriod"/>
            </a:pPr>
            <a:r>
              <a:rPr lang="en-US" sz="2400" dirty="0" smtClean="0">
                <a:latin typeface="Times New Roman" pitchFamily="18" charset="0"/>
                <a:cs typeface="Times New Roman" pitchFamily="18" charset="0"/>
              </a:rPr>
              <a:t>Expressways/Freeways</a:t>
            </a:r>
          </a:p>
          <a:p>
            <a:pPr marL="457200" indent="-457200">
              <a:buAutoNum type="arabicPeriod"/>
            </a:pPr>
            <a:r>
              <a:rPr lang="en-US" sz="2400" dirty="0" smtClean="0">
                <a:latin typeface="Times New Roman" pitchFamily="18" charset="0"/>
                <a:cs typeface="Times New Roman" pitchFamily="18" charset="0"/>
              </a:rPr>
              <a:t>Arterials/state highways</a:t>
            </a:r>
          </a:p>
          <a:p>
            <a:pPr marL="457200" indent="-457200">
              <a:buAutoNum type="arabicPeriod"/>
            </a:pPr>
            <a:r>
              <a:rPr lang="en-US" sz="2400" dirty="0" smtClean="0">
                <a:latin typeface="Times New Roman" pitchFamily="18" charset="0"/>
                <a:cs typeface="Times New Roman" pitchFamily="18" charset="0"/>
              </a:rPr>
              <a:t>Collectors/District roads</a:t>
            </a:r>
          </a:p>
          <a:p>
            <a:pPr marL="457200" indent="-457200">
              <a:buAutoNum type="arabicPeriod"/>
            </a:pPr>
            <a:r>
              <a:rPr lang="en-US" sz="2400" dirty="0" smtClean="0">
                <a:latin typeface="Times New Roman" pitchFamily="18" charset="0"/>
                <a:cs typeface="Times New Roman" pitchFamily="18" charset="0"/>
              </a:rPr>
              <a:t>Local roads</a:t>
            </a:r>
          </a:p>
          <a:p>
            <a:pPr>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2028823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0" indent="-457200">
              <a:buNone/>
            </a:pPr>
            <a:r>
              <a:rPr lang="en-US" sz="2400" b="1" dirty="0" smtClean="0">
                <a:latin typeface="Times New Roman" pitchFamily="18" charset="0"/>
                <a:cs typeface="Times New Roman" pitchFamily="18" charset="0"/>
              </a:rPr>
              <a:t>Expressways/Freeways: </a:t>
            </a:r>
            <a:r>
              <a:rPr lang="en-US" sz="2400" dirty="0" smtClean="0">
                <a:latin typeface="Times New Roman" pitchFamily="18" charset="0"/>
                <a:cs typeface="Times New Roman" pitchFamily="18" charset="0"/>
              </a:rPr>
              <a:t>These are intercity roads with high speed of travel and with limited access.</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State Highways/ Arterials</a:t>
            </a:r>
            <a:r>
              <a:rPr lang="en-US" sz="2400" dirty="0" smtClean="0">
                <a:latin typeface="Times New Roman" pitchFamily="18" charset="0"/>
                <a:cs typeface="Times New Roman" pitchFamily="18" charset="0"/>
              </a:rPr>
              <a:t>: These are intra city roads with high speed and controlled access.</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Collectors: </a:t>
            </a:r>
            <a:r>
              <a:rPr lang="en-US" sz="2400" dirty="0" smtClean="0">
                <a:latin typeface="Times New Roman" pitchFamily="18" charset="0"/>
                <a:cs typeface="Times New Roman" pitchFamily="18" charset="0"/>
              </a:rPr>
              <a:t>These roads collects traffic from local and merge it into arterials.</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Locals: </a:t>
            </a:r>
            <a:r>
              <a:rPr lang="en-US" sz="2400" dirty="0" smtClean="0">
                <a:latin typeface="Times New Roman" pitchFamily="18" charset="0"/>
                <a:cs typeface="Times New Roman" pitchFamily="18" charset="0"/>
              </a:rPr>
              <a:t>These roads have very good accessibility. These can be accessed by every home. But these roads offer very low speed.</a:t>
            </a: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1089181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buNone/>
            </a:pPr>
            <a:r>
              <a:rPr lang="en-US" sz="2400" b="1" dirty="0" smtClean="0">
                <a:latin typeface="Times New Roman" pitchFamily="18" charset="0"/>
                <a:cs typeface="Times New Roman" pitchFamily="18" charset="0"/>
              </a:rPr>
              <a:t>Important aspects of roadways are:</a:t>
            </a:r>
          </a:p>
          <a:p>
            <a:pPr marL="457200" indent="-457200">
              <a:buNone/>
            </a:pPr>
            <a:endParaRPr lang="en-US" sz="2400" b="1" dirty="0" smtClean="0">
              <a:latin typeface="Times New Roman" pitchFamily="18" charset="0"/>
              <a:cs typeface="Times New Roman" pitchFamily="18" charset="0"/>
            </a:endParaRPr>
          </a:p>
          <a:p>
            <a:pPr marL="457200" indent="-457200">
              <a:buFont typeface="Wingdings" pitchFamily="2" charset="2"/>
              <a:buChar char="§"/>
            </a:pPr>
            <a:r>
              <a:rPr lang="en-US" sz="2400" dirty="0" smtClean="0">
                <a:latin typeface="Times New Roman" pitchFamily="18" charset="0"/>
                <a:cs typeface="Times New Roman" pitchFamily="18" charset="0"/>
              </a:rPr>
              <a:t>Safe and efficient operation</a:t>
            </a:r>
          </a:p>
          <a:p>
            <a:pPr marL="457200" indent="-457200">
              <a:buFont typeface="Wingdings" pitchFamily="2" charset="2"/>
              <a:buChar char="§"/>
            </a:pPr>
            <a:r>
              <a:rPr lang="en-US" sz="2400" dirty="0" smtClean="0">
                <a:latin typeface="Times New Roman" pitchFamily="18" charset="0"/>
                <a:cs typeface="Times New Roman" pitchFamily="18" charset="0"/>
              </a:rPr>
              <a:t>Control of road traffic</a:t>
            </a:r>
          </a:p>
          <a:p>
            <a:pPr marL="457200" indent="-457200">
              <a:buFont typeface="Wingdings" pitchFamily="2" charset="2"/>
              <a:buChar char="§"/>
            </a:pPr>
            <a:r>
              <a:rPr lang="en-US" sz="2400" dirty="0" smtClean="0">
                <a:latin typeface="Times New Roman" pitchFamily="18" charset="0"/>
                <a:cs typeface="Times New Roman" pitchFamily="18" charset="0"/>
              </a:rPr>
              <a:t>Layout of roads</a:t>
            </a:r>
          </a:p>
          <a:p>
            <a:pPr marL="457200" indent="-457200">
              <a:buFont typeface="Wingdings" pitchFamily="2" charset="2"/>
              <a:buChar char="§"/>
            </a:pPr>
            <a:r>
              <a:rPr lang="en-US" sz="2400" dirty="0" smtClean="0">
                <a:latin typeface="Times New Roman" pitchFamily="18" charset="0"/>
                <a:cs typeface="Times New Roman" pitchFamily="18" charset="0"/>
              </a:rPr>
              <a:t>Structural design of roads</a:t>
            </a:r>
          </a:p>
          <a:p>
            <a:pPr marL="457200" indent="-457200">
              <a:buFont typeface="Wingdings" pitchFamily="2" charset="2"/>
              <a:buChar char="§"/>
            </a:pPr>
            <a:r>
              <a:rPr lang="en-US" sz="2400" dirty="0" smtClean="0">
                <a:latin typeface="Times New Roman" pitchFamily="18" charset="0"/>
                <a:cs typeface="Times New Roman" pitchFamily="18" charset="0"/>
              </a:rPr>
              <a:t>Pavement design</a:t>
            </a:r>
          </a:p>
          <a:p>
            <a:pPr marL="457200" indent="-457200">
              <a:buFont typeface="Wingdings" pitchFamily="2" charset="2"/>
              <a:buChar char="§"/>
            </a:pPr>
            <a:r>
              <a:rPr lang="en-US" sz="2400" dirty="0" smtClean="0">
                <a:latin typeface="Times New Roman" pitchFamily="18" charset="0"/>
                <a:cs typeface="Times New Roman" pitchFamily="18" charset="0"/>
              </a:rPr>
              <a:t>Public transportation</a:t>
            </a:r>
          </a:p>
          <a:p>
            <a:pPr marL="457200" indent="-457200">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595535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sz="2400" b="1" dirty="0" smtClean="0">
                <a:latin typeface="Times New Roman" pitchFamily="18" charset="0"/>
                <a:cs typeface="Times New Roman" pitchFamily="18" charset="0"/>
              </a:rPr>
              <a:t>RAILWAYS: </a:t>
            </a:r>
            <a:r>
              <a:rPr lang="en-US" sz="2400" dirty="0" smtClean="0">
                <a:latin typeface="Times New Roman" pitchFamily="18" charset="0"/>
                <a:cs typeface="Times New Roman" pitchFamily="18" charset="0"/>
              </a:rPr>
              <a:t>In this mode of travel all vehicles use rail track to move from one point to another. </a:t>
            </a:r>
          </a:p>
          <a:p>
            <a:pPr>
              <a:buNone/>
            </a:pPr>
            <a:endParaRPr lang="en-US" sz="2400" b="1"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Vehicles in this class consist of a long train of coaches attached to locomotive.  This mode is used to transport people as well as goods. These are good for high speed mass transit.</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The movement of trains on rail tracks is controlled through signal systems, operated either manually or automatically.</a:t>
            </a:r>
          </a:p>
          <a:p>
            <a:pPr>
              <a:buFont typeface="Wingdings" pitchFamily="2" charset="2"/>
              <a:buChar char="§"/>
            </a:pPr>
            <a:endParaRPr lang="en-US" sz="2400" b="1" dirty="0" smtClean="0">
              <a:latin typeface="Times New Roman" pitchFamily="18" charset="0"/>
              <a:cs typeface="Times New Roman" pitchFamily="18" charset="0"/>
            </a:endParaRPr>
          </a:p>
          <a:p>
            <a:pPr>
              <a:buFont typeface="Wingdings" pitchFamily="2" charset="2"/>
              <a:buChar char="§"/>
            </a:pPr>
            <a:endParaRPr lang="en-US" sz="2400" b="1" dirty="0" smtClean="0">
              <a:latin typeface="Times New Roman" pitchFamily="18" charset="0"/>
              <a:cs typeface="Times New Roman" pitchFamily="18" charset="0"/>
            </a:endParaRPr>
          </a:p>
          <a:p>
            <a:pPr algn="ctr">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1475538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5410200"/>
          </a:xfrm>
        </p:spPr>
        <p:txBody>
          <a:bodyPr>
            <a:normAutofit fontScale="85000" lnSpcReduction="20000"/>
          </a:bodyPr>
          <a:lstStyle/>
          <a:p>
            <a:pPr>
              <a:buNone/>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Stations: </a:t>
            </a:r>
            <a:r>
              <a:rPr lang="en-US" sz="2800" dirty="0" smtClean="0">
                <a:latin typeface="Times New Roman" pitchFamily="18" charset="0"/>
                <a:cs typeface="Times New Roman" pitchFamily="18" charset="0"/>
              </a:rPr>
              <a:t>Pre-specified locations where trains stop are known as stations.</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Following activities take place at stations:</a:t>
            </a:r>
          </a:p>
          <a:p>
            <a:pPr>
              <a:buNone/>
            </a:pPr>
            <a:endParaRPr lang="en-US" sz="2800" dirty="0" smtClean="0">
              <a:latin typeface="Times New Roman" pitchFamily="18" charset="0"/>
              <a:cs typeface="Times New Roman" pitchFamily="18" charset="0"/>
            </a:endParaRPr>
          </a:p>
          <a:p>
            <a:pPr>
              <a:buFont typeface="Wingdings" pitchFamily="2" charset="2"/>
              <a:buChar char="§"/>
            </a:pPr>
            <a:r>
              <a:rPr lang="en-US" sz="2800" dirty="0" smtClean="0">
                <a:latin typeface="Times New Roman" pitchFamily="18" charset="0"/>
                <a:cs typeface="Times New Roman" pitchFamily="18" charset="0"/>
              </a:rPr>
              <a:t>Boarding and alignment of passengers</a:t>
            </a:r>
          </a:p>
          <a:p>
            <a:pPr>
              <a:buFont typeface="Wingdings" pitchFamily="2" charset="2"/>
              <a:buChar char="§"/>
            </a:pPr>
            <a:r>
              <a:rPr lang="en-US" sz="2800" dirty="0" smtClean="0">
                <a:latin typeface="Times New Roman" pitchFamily="18" charset="0"/>
                <a:cs typeface="Times New Roman" pitchFamily="18" charset="0"/>
              </a:rPr>
              <a:t>Loading and unloading of goods</a:t>
            </a:r>
          </a:p>
          <a:p>
            <a:pPr>
              <a:buFont typeface="Wingdings" pitchFamily="2" charset="2"/>
              <a:buChar char="§"/>
            </a:pPr>
            <a:r>
              <a:rPr lang="en-US" sz="2800" dirty="0" smtClean="0">
                <a:latin typeface="Times New Roman" pitchFamily="18" charset="0"/>
                <a:cs typeface="Times New Roman" pitchFamily="18" charset="0"/>
              </a:rPr>
              <a:t>Regrouping of coaches</a:t>
            </a:r>
          </a:p>
          <a:p>
            <a:pPr>
              <a:buFont typeface="Wingdings" pitchFamily="2" charset="2"/>
              <a:buChar char="§"/>
            </a:pPr>
            <a:r>
              <a:rPr lang="en-US" sz="2800" dirty="0" smtClean="0">
                <a:latin typeface="Times New Roman" pitchFamily="18" charset="0"/>
                <a:cs typeface="Times New Roman" pitchFamily="18" charset="0"/>
              </a:rPr>
              <a:t>Maintenance of activities</a:t>
            </a:r>
          </a:p>
          <a:p>
            <a:pPr>
              <a:buFont typeface="Wingdings" pitchFamily="2" charset="2"/>
              <a:buChar char="§"/>
            </a:pPr>
            <a:r>
              <a:rPr lang="en-US" sz="2800" dirty="0" smtClean="0">
                <a:latin typeface="Times New Roman" pitchFamily="18" charset="0"/>
                <a:cs typeface="Times New Roman" pitchFamily="18" charset="0"/>
              </a:rPr>
              <a:t>Ticketing</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 </a:t>
            </a:r>
          </a:p>
          <a:p>
            <a:pPr algn="ctr">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3828001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None/>
            </a:pPr>
            <a:r>
              <a:rPr lang="en-US" sz="2400" b="1" dirty="0" smtClean="0">
                <a:latin typeface="Times New Roman" pitchFamily="18" charset="0"/>
                <a:cs typeface="Times New Roman" pitchFamily="18" charset="0"/>
              </a:rPr>
              <a:t>Important aspects of railways are:</a:t>
            </a:r>
          </a:p>
          <a:p>
            <a:pPr marL="457200" indent="-457200">
              <a:buNone/>
            </a:pPr>
            <a:endParaRPr lang="en-US" sz="2400" b="1" dirty="0" smtClean="0">
              <a:latin typeface="Times New Roman" pitchFamily="18" charset="0"/>
              <a:cs typeface="Times New Roman" pitchFamily="18" charset="0"/>
            </a:endParaRPr>
          </a:p>
          <a:p>
            <a:pPr marL="457200" indent="-457200">
              <a:buFont typeface="Wingdings" pitchFamily="2" charset="2"/>
              <a:buChar char="§"/>
            </a:pPr>
            <a:r>
              <a:rPr lang="en-US" sz="2400" dirty="0" smtClean="0">
                <a:latin typeface="Times New Roman" pitchFamily="18" charset="0"/>
                <a:cs typeface="Times New Roman" pitchFamily="18" charset="0"/>
              </a:rPr>
              <a:t>Safe and efficient operation</a:t>
            </a:r>
          </a:p>
          <a:p>
            <a:pPr marL="457200" indent="-457200">
              <a:buFont typeface="Wingdings" pitchFamily="2" charset="2"/>
              <a:buChar char="§"/>
            </a:pPr>
            <a:r>
              <a:rPr lang="en-US" sz="2400" dirty="0" smtClean="0">
                <a:latin typeface="Times New Roman" pitchFamily="18" charset="0"/>
                <a:cs typeface="Times New Roman" pitchFamily="18" charset="0"/>
              </a:rPr>
              <a:t>Control of rail traffic</a:t>
            </a:r>
          </a:p>
          <a:p>
            <a:pPr marL="457200" indent="-457200">
              <a:buFont typeface="Wingdings" pitchFamily="2" charset="2"/>
              <a:buChar char="§"/>
            </a:pPr>
            <a:r>
              <a:rPr lang="en-US" sz="2400" dirty="0" smtClean="0">
                <a:latin typeface="Times New Roman" pitchFamily="18" charset="0"/>
                <a:cs typeface="Times New Roman" pitchFamily="18" charset="0"/>
              </a:rPr>
              <a:t>Layout of rail tracks</a:t>
            </a:r>
          </a:p>
          <a:p>
            <a:pPr marL="457200" indent="-457200">
              <a:buFont typeface="Wingdings" pitchFamily="2" charset="2"/>
              <a:buChar char="§"/>
            </a:pPr>
            <a:r>
              <a:rPr lang="en-US" sz="2400" dirty="0" smtClean="0">
                <a:latin typeface="Times New Roman" pitchFamily="18" charset="0"/>
                <a:cs typeface="Times New Roman" pitchFamily="18" charset="0"/>
              </a:rPr>
              <a:t>Structural design of sub grade on which rail tracks run</a:t>
            </a:r>
          </a:p>
          <a:p>
            <a:pPr marL="457200" indent="-457200">
              <a:buFont typeface="Wingdings" pitchFamily="2" charset="2"/>
              <a:buChar char="§"/>
            </a:pPr>
            <a:r>
              <a:rPr lang="en-US" sz="2400" dirty="0" smtClean="0">
                <a:latin typeface="Times New Roman" pitchFamily="18" charset="0"/>
                <a:cs typeface="Times New Roman" pitchFamily="18" charset="0"/>
              </a:rPr>
              <a:t>Planning of stations</a:t>
            </a:r>
          </a:p>
          <a:p>
            <a:pPr marL="457200" indent="-457200">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256243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3450696"/>
          </a:xfrm>
        </p:spPr>
        <p:txBody>
          <a:bodyPr>
            <a:normAutofit/>
          </a:bodyPr>
          <a:lstStyle/>
          <a:p>
            <a:pPr marL="0" indent="0" algn="just">
              <a:buNone/>
            </a:pPr>
            <a:r>
              <a:rPr lang="en-US" dirty="0"/>
              <a:t>This course is intended to provide students with </a:t>
            </a:r>
            <a:r>
              <a:rPr lang="en-US" dirty="0" smtClean="0"/>
              <a:t>in depth </a:t>
            </a:r>
            <a:r>
              <a:rPr lang="en-US" dirty="0"/>
              <a:t>theoretical and technical knowledge of Transportation Planning and Engineering concepts as well as prepare them for the practical tasks involved in planning, design and operation of the transportation system and developing strategies to improve the system efficiency and safety.</a:t>
            </a:r>
          </a:p>
        </p:txBody>
      </p:sp>
      <p:sp>
        <p:nvSpPr>
          <p:cNvPr id="2" name="Title 1"/>
          <p:cNvSpPr>
            <a:spLocks noGrp="1"/>
          </p:cNvSpPr>
          <p:nvPr>
            <p:ph type="title"/>
          </p:nvPr>
        </p:nvSpPr>
        <p:spPr>
          <a:xfrm>
            <a:off x="457200" y="338328"/>
            <a:ext cx="8229600" cy="1338072"/>
          </a:xfrm>
        </p:spPr>
        <p:txBody>
          <a:bodyPr/>
          <a:lstStyle/>
          <a:p>
            <a:r>
              <a:rPr lang="en-US" dirty="0" smtClean="0"/>
              <a:t>Course Outcomes</a:t>
            </a:r>
            <a:endParaRPr lang="en-US" dirty="0"/>
          </a:p>
        </p:txBody>
      </p:sp>
    </p:spTree>
    <p:extLst>
      <p:ext uri="{BB962C8B-B14F-4D97-AF65-F5344CB8AC3E}">
        <p14:creationId xmlns:p14="http://schemas.microsoft.com/office/powerpoint/2010/main" val="3519100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b="1" dirty="0" smtClean="0">
                <a:latin typeface="Times New Roman" pitchFamily="18" charset="0"/>
                <a:cs typeface="Times New Roman" pitchFamily="18" charset="0"/>
              </a:rPr>
              <a:t>WATERWAYS:  </a:t>
            </a:r>
            <a:r>
              <a:rPr lang="en-US" sz="2400" dirty="0" smtClean="0">
                <a:latin typeface="Times New Roman" pitchFamily="18" charset="0"/>
                <a:cs typeface="Times New Roman" pitchFamily="18" charset="0"/>
              </a:rPr>
              <a:t>In this form of transport all vehicles use channels in water bodies (like rivers, lakes, and oceans) to travel from one point to another.</a:t>
            </a:r>
            <a:endParaRPr lang="en-US" sz="2400" b="1" dirty="0" smtClean="0">
              <a:latin typeface="Times New Roman" pitchFamily="18" charset="0"/>
              <a:cs typeface="Times New Roman" pitchFamily="18" charset="0"/>
            </a:endParaRPr>
          </a:p>
          <a:p>
            <a:pPr algn="ctr">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4230799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None/>
            </a:pPr>
            <a:r>
              <a:rPr lang="en-US" sz="2400" b="1" dirty="0" smtClean="0">
                <a:latin typeface="Times New Roman" pitchFamily="18" charset="0"/>
                <a:cs typeface="Times New Roman" pitchFamily="18" charset="0"/>
              </a:rPr>
              <a:t>Important aspects of waterways are:</a:t>
            </a:r>
          </a:p>
          <a:p>
            <a:pPr marL="457200" indent="-457200">
              <a:buNone/>
            </a:pPr>
            <a:endParaRPr lang="en-US" sz="2400" b="1" dirty="0" smtClean="0">
              <a:latin typeface="Times New Roman" pitchFamily="18" charset="0"/>
              <a:cs typeface="Times New Roman" pitchFamily="18" charset="0"/>
            </a:endParaRPr>
          </a:p>
          <a:p>
            <a:pPr marL="457200" indent="-457200">
              <a:buFont typeface="Wingdings" pitchFamily="2" charset="2"/>
              <a:buChar char="§"/>
            </a:pPr>
            <a:r>
              <a:rPr lang="en-US" sz="2400" dirty="0" smtClean="0">
                <a:latin typeface="Times New Roman" pitchFamily="18" charset="0"/>
                <a:cs typeface="Times New Roman" pitchFamily="18" charset="0"/>
              </a:rPr>
              <a:t>Safe and efficient operation</a:t>
            </a:r>
          </a:p>
          <a:p>
            <a:pPr marL="457200" indent="-457200">
              <a:buFont typeface="Wingdings" pitchFamily="2" charset="2"/>
              <a:buChar char="§"/>
            </a:pPr>
            <a:r>
              <a:rPr lang="en-US" sz="2400" dirty="0" smtClean="0">
                <a:latin typeface="Times New Roman" pitchFamily="18" charset="0"/>
                <a:cs typeface="Times New Roman" pitchFamily="18" charset="0"/>
              </a:rPr>
              <a:t>Control of ship traffic specially at and near ports</a:t>
            </a:r>
          </a:p>
          <a:p>
            <a:pPr marL="457200" indent="-457200">
              <a:buFont typeface="Wingdings" pitchFamily="2" charset="2"/>
              <a:buChar char="§"/>
            </a:pPr>
            <a:r>
              <a:rPr lang="en-US" sz="2400" dirty="0" smtClean="0">
                <a:latin typeface="Times New Roman" pitchFamily="18" charset="0"/>
                <a:cs typeface="Times New Roman" pitchFamily="18" charset="0"/>
              </a:rPr>
              <a:t>Planning and operation of ports</a:t>
            </a:r>
          </a:p>
          <a:p>
            <a:pPr marL="457200" indent="-457200">
              <a:buFont typeface="Wingdings" pitchFamily="2" charset="2"/>
              <a:buChar char="§"/>
            </a:pPr>
            <a:endParaRPr lang="en-US" sz="2400" dirty="0" smtClean="0">
              <a:latin typeface="Times New Roman" pitchFamily="18" charset="0"/>
              <a:cs typeface="Times New Roman" pitchFamily="18" charset="0"/>
            </a:endParaRPr>
          </a:p>
          <a:p>
            <a:pPr marL="457200" indent="-457200">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446673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fontScale="55000" lnSpcReduction="20000"/>
          </a:bodyPr>
          <a:lstStyle/>
          <a:p>
            <a:pPr>
              <a:buNone/>
            </a:pPr>
            <a:r>
              <a:rPr lang="en-US" sz="3400" b="1" dirty="0" smtClean="0">
                <a:latin typeface="Times New Roman" pitchFamily="18" charset="0"/>
                <a:cs typeface="Times New Roman" pitchFamily="18" charset="0"/>
              </a:rPr>
              <a:t>AIRWAYS: </a:t>
            </a:r>
            <a:r>
              <a:rPr lang="en-US" sz="3400" dirty="0" smtClean="0">
                <a:latin typeface="Times New Roman" pitchFamily="18" charset="0"/>
                <a:cs typeface="Times New Roman" pitchFamily="18" charset="0"/>
              </a:rPr>
              <a:t>In this mode of transport vehicles use air routes to travel from one point to another.</a:t>
            </a:r>
          </a:p>
          <a:p>
            <a:pPr>
              <a:buNone/>
            </a:pPr>
            <a:endParaRPr lang="en-US" sz="3400"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Air routes are charted paths in the air based on various characteristics like directness of connections, prevailing atmospheric and wind connections, international agreements and safety issues,</a:t>
            </a:r>
          </a:p>
          <a:p>
            <a:pPr>
              <a:buNone/>
            </a:pPr>
            <a:endParaRPr lang="en-US" sz="3400"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The activities at an airport are:</a:t>
            </a:r>
          </a:p>
          <a:p>
            <a:pPr>
              <a:buFont typeface="Wingdings" pitchFamily="2" charset="2"/>
              <a:buChar char="§"/>
            </a:pPr>
            <a:r>
              <a:rPr lang="en-US" sz="3400" dirty="0" smtClean="0">
                <a:latin typeface="Times New Roman" pitchFamily="18" charset="0"/>
                <a:cs typeface="Times New Roman" pitchFamily="18" charset="0"/>
              </a:rPr>
              <a:t>Boarding and alighting of passengers</a:t>
            </a:r>
          </a:p>
          <a:p>
            <a:pPr>
              <a:buFont typeface="Wingdings" pitchFamily="2" charset="2"/>
              <a:buChar char="§"/>
            </a:pPr>
            <a:r>
              <a:rPr lang="en-US" sz="3400" dirty="0" smtClean="0">
                <a:latin typeface="Times New Roman" pitchFamily="18" charset="0"/>
                <a:cs typeface="Times New Roman" pitchFamily="18" charset="0"/>
              </a:rPr>
              <a:t>Loading and unloading of cargo</a:t>
            </a:r>
          </a:p>
          <a:p>
            <a:pPr>
              <a:buFont typeface="Wingdings" pitchFamily="2" charset="2"/>
              <a:buChar char="§"/>
            </a:pPr>
            <a:r>
              <a:rPr lang="en-US" sz="3400" dirty="0" smtClean="0">
                <a:latin typeface="Times New Roman" pitchFamily="18" charset="0"/>
                <a:cs typeface="Times New Roman" pitchFamily="18" charset="0"/>
              </a:rPr>
              <a:t>Refueling</a:t>
            </a:r>
          </a:p>
          <a:p>
            <a:pPr>
              <a:buFont typeface="Wingdings" pitchFamily="2" charset="2"/>
              <a:buChar char="§"/>
            </a:pPr>
            <a:r>
              <a:rPr lang="en-US" sz="3400" dirty="0" smtClean="0">
                <a:latin typeface="Times New Roman" pitchFamily="18" charset="0"/>
                <a:cs typeface="Times New Roman" pitchFamily="18" charset="0"/>
              </a:rPr>
              <a:t>Maintenance</a:t>
            </a:r>
          </a:p>
          <a:p>
            <a:pPr>
              <a:buFont typeface="Wingdings" pitchFamily="2" charset="2"/>
              <a:buChar char="§"/>
            </a:pPr>
            <a:r>
              <a:rPr lang="en-US" sz="3400" dirty="0" smtClean="0">
                <a:latin typeface="Times New Roman" pitchFamily="18" charset="0"/>
                <a:cs typeface="Times New Roman" pitchFamily="18" charset="0"/>
              </a:rPr>
              <a:t>Air traffic control</a:t>
            </a:r>
          </a:p>
          <a:p>
            <a:pPr>
              <a:buFont typeface="Wingdings" pitchFamily="2" charset="2"/>
              <a:buChar char="§"/>
            </a:pPr>
            <a:r>
              <a:rPr lang="en-US" sz="3400" dirty="0" smtClean="0">
                <a:latin typeface="Times New Roman" pitchFamily="18" charset="0"/>
                <a:cs typeface="Times New Roman" pitchFamily="18" charset="0"/>
              </a:rPr>
              <a:t>Ticketing</a:t>
            </a:r>
          </a:p>
          <a:p>
            <a:pPr>
              <a:buNone/>
            </a:pPr>
            <a:endParaRPr lang="en-US" sz="24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2329439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indent="-457200">
              <a:buNone/>
            </a:pPr>
            <a:r>
              <a:rPr lang="en-US" sz="2400" b="1" dirty="0" smtClean="0">
                <a:latin typeface="Times New Roman" pitchFamily="18" charset="0"/>
                <a:cs typeface="Times New Roman" pitchFamily="18" charset="0"/>
              </a:rPr>
              <a:t>Important aspects of airways are:</a:t>
            </a:r>
          </a:p>
          <a:p>
            <a:pPr marL="457200" indent="-457200">
              <a:buNone/>
            </a:pPr>
            <a:endParaRPr lang="en-US" sz="2400" b="1" dirty="0" smtClean="0">
              <a:latin typeface="Times New Roman" pitchFamily="18" charset="0"/>
              <a:cs typeface="Times New Roman" pitchFamily="18" charset="0"/>
            </a:endParaRPr>
          </a:p>
          <a:p>
            <a:pPr marL="457200" indent="-457200">
              <a:buFont typeface="Wingdings" pitchFamily="2" charset="2"/>
              <a:buChar char="§"/>
            </a:pPr>
            <a:r>
              <a:rPr lang="en-US" sz="2400" dirty="0" smtClean="0">
                <a:latin typeface="Times New Roman" pitchFamily="18" charset="0"/>
                <a:cs typeface="Times New Roman" pitchFamily="18" charset="0"/>
              </a:rPr>
              <a:t>Safe and efficient operation</a:t>
            </a:r>
          </a:p>
          <a:p>
            <a:pPr marL="457200" indent="-457200">
              <a:buFont typeface="Wingdings" pitchFamily="2" charset="2"/>
              <a:buChar char="§"/>
            </a:pPr>
            <a:r>
              <a:rPr lang="en-US" sz="2400" dirty="0" smtClean="0">
                <a:latin typeface="Times New Roman" pitchFamily="18" charset="0"/>
                <a:cs typeface="Times New Roman" pitchFamily="18" charset="0"/>
              </a:rPr>
              <a:t>Control </a:t>
            </a:r>
            <a:r>
              <a:rPr lang="en-US" sz="2400" smtClean="0">
                <a:latin typeface="Times New Roman" pitchFamily="18" charset="0"/>
                <a:cs typeface="Times New Roman" pitchFamily="18" charset="0"/>
              </a:rPr>
              <a:t>of air </a:t>
            </a:r>
            <a:r>
              <a:rPr lang="en-US" sz="2400" dirty="0" smtClean="0">
                <a:latin typeface="Times New Roman" pitchFamily="18" charset="0"/>
                <a:cs typeface="Times New Roman" pitchFamily="18" charset="0"/>
              </a:rPr>
              <a:t>traffic specially at and near airports</a:t>
            </a:r>
          </a:p>
          <a:p>
            <a:pPr marL="457200" indent="-457200">
              <a:buFont typeface="Wingdings" pitchFamily="2" charset="2"/>
              <a:buChar char="§"/>
            </a:pPr>
            <a:r>
              <a:rPr lang="en-US" sz="2400" dirty="0" smtClean="0">
                <a:latin typeface="Times New Roman" pitchFamily="18" charset="0"/>
                <a:cs typeface="Times New Roman" pitchFamily="18" charset="0"/>
              </a:rPr>
              <a:t>Planning and operation of airports</a:t>
            </a:r>
          </a:p>
          <a:p>
            <a:pPr marL="457200" indent="-457200">
              <a:buFont typeface="Wingdings" pitchFamily="2" charset="2"/>
              <a:buChar char="§"/>
            </a:pPr>
            <a:r>
              <a:rPr lang="en-US" sz="2400" dirty="0" smtClean="0">
                <a:latin typeface="Times New Roman" pitchFamily="18" charset="0"/>
                <a:cs typeface="Times New Roman" pitchFamily="18" charset="0"/>
              </a:rPr>
              <a:t>Orientation of runways</a:t>
            </a:r>
          </a:p>
          <a:p>
            <a:pPr marL="457200" indent="-457200">
              <a:buFont typeface="Wingdings" pitchFamily="2" charset="2"/>
              <a:buChar char="§"/>
            </a:pPr>
            <a:r>
              <a:rPr lang="en-US" sz="2400" dirty="0" smtClean="0">
                <a:latin typeface="Times New Roman" pitchFamily="18" charset="0"/>
                <a:cs typeface="Times New Roman" pitchFamily="18" charset="0"/>
              </a:rPr>
              <a:t>Planning and parking pattern of aircrafts</a:t>
            </a:r>
          </a:p>
          <a:p>
            <a:pPr marL="457200" indent="-457200">
              <a:buFont typeface="Wingdings" pitchFamily="2" charset="2"/>
              <a:buChar char="§"/>
            </a:pPr>
            <a:r>
              <a:rPr lang="en-US" sz="2400" dirty="0" smtClean="0">
                <a:latin typeface="Times New Roman" pitchFamily="18" charset="0"/>
                <a:cs typeface="Times New Roman" pitchFamily="18" charset="0"/>
              </a:rPr>
              <a:t>Structural design of runways, taxiways, and aprons</a:t>
            </a:r>
          </a:p>
          <a:p>
            <a:pPr marL="457200" indent="-457200">
              <a:buFont typeface="Wingdings" pitchFamily="2" charset="2"/>
              <a:buChar char="§"/>
            </a:pPr>
            <a:r>
              <a:rPr lang="en-US" sz="2400" dirty="0" smtClean="0">
                <a:latin typeface="Times New Roman" pitchFamily="18" charset="0"/>
                <a:cs typeface="Times New Roman" pitchFamily="18" charset="0"/>
              </a:rPr>
              <a:t>Planning and operation of vehicle circulation and parking</a:t>
            </a:r>
          </a:p>
          <a:p>
            <a:pPr marL="457200" indent="-457200">
              <a:buFont typeface="Wingdings" pitchFamily="2" charset="2"/>
              <a:buChar char="§"/>
            </a:pPr>
            <a:endParaRPr lang="en-US" sz="2400" dirty="0" smtClean="0">
              <a:latin typeface="Times New Roman" pitchFamily="18" charset="0"/>
              <a:cs typeface="Times New Roman" pitchFamily="18" charset="0"/>
            </a:endParaRPr>
          </a:p>
          <a:p>
            <a:pPr marL="457200" indent="-457200">
              <a:buNone/>
            </a:pPr>
            <a:endParaRPr lang="en-US" sz="2400" b="1"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Modal classification</a:t>
            </a:r>
            <a:endParaRPr lang="en-US" dirty="0"/>
          </a:p>
        </p:txBody>
      </p:sp>
    </p:spTree>
    <p:extLst>
      <p:ext uri="{BB962C8B-B14F-4D97-AF65-F5344CB8AC3E}">
        <p14:creationId xmlns:p14="http://schemas.microsoft.com/office/powerpoint/2010/main" val="2946085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buNone/>
            </a:pPr>
            <a:r>
              <a:rPr lang="en-US" sz="2400" dirty="0" smtClean="0">
                <a:latin typeface="Times New Roman" pitchFamily="18" charset="0"/>
                <a:cs typeface="Times New Roman" pitchFamily="18" charset="0"/>
              </a:rPr>
              <a:t>A transportation system can be classified in terms of the basic elements which constitute any mode of transport. These are</a:t>
            </a:r>
          </a:p>
          <a:p>
            <a:pPr algn="just">
              <a:buNone/>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Driver</a:t>
            </a:r>
          </a:p>
          <a:p>
            <a:pPr algn="just">
              <a:buFont typeface="Wingdings" pitchFamily="2" charset="2"/>
              <a:buChar char="§"/>
            </a:pPr>
            <a:r>
              <a:rPr lang="en-US" sz="2400" dirty="0" smtClean="0">
                <a:latin typeface="Times New Roman" pitchFamily="18" charset="0"/>
                <a:cs typeface="Times New Roman" pitchFamily="18" charset="0"/>
              </a:rPr>
              <a:t>Vehicle</a:t>
            </a:r>
          </a:p>
          <a:p>
            <a:pPr algn="just">
              <a:buFont typeface="Wingdings" pitchFamily="2" charset="2"/>
              <a:buChar char="§"/>
            </a:pPr>
            <a:r>
              <a:rPr lang="en-US" sz="2400" dirty="0" smtClean="0">
                <a:latin typeface="Times New Roman" pitchFamily="18" charset="0"/>
                <a:cs typeface="Times New Roman" pitchFamily="18" charset="0"/>
              </a:rPr>
              <a:t>Way</a:t>
            </a:r>
          </a:p>
          <a:p>
            <a:pPr algn="just">
              <a:buFont typeface="Wingdings" pitchFamily="2" charset="2"/>
              <a:buChar char="§"/>
            </a:pPr>
            <a:r>
              <a:rPr lang="en-US" sz="2400" dirty="0" smtClean="0">
                <a:latin typeface="Times New Roman" pitchFamily="18" charset="0"/>
                <a:cs typeface="Times New Roman" pitchFamily="18" charset="0"/>
              </a:rPr>
              <a:t>Control</a:t>
            </a:r>
          </a:p>
          <a:p>
            <a:pPr algn="just">
              <a:buFont typeface="Wingdings" pitchFamily="2" charset="2"/>
              <a:buChar char="§"/>
            </a:pPr>
            <a:r>
              <a:rPr lang="en-US" sz="2400" dirty="0" smtClean="0">
                <a:latin typeface="Times New Roman" pitchFamily="18" charset="0"/>
                <a:cs typeface="Times New Roman" pitchFamily="18" charset="0"/>
              </a:rPr>
              <a:t>Terminal</a:t>
            </a:r>
          </a:p>
          <a:p>
            <a:pPr algn="just">
              <a:buFont typeface="Wingdings" pitchFamily="2" charset="2"/>
              <a:buChar char="§"/>
            </a:pPr>
            <a:r>
              <a:rPr lang="en-US" sz="2400" dirty="0" smtClean="0">
                <a:latin typeface="Times New Roman" pitchFamily="18" charset="0"/>
                <a:cs typeface="Times New Roman" pitchFamily="18" charset="0"/>
              </a:rPr>
              <a:t>User</a:t>
            </a:r>
          </a:p>
          <a:p>
            <a:pPr algn="just">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E</a:t>
            </a:r>
            <a:r>
              <a:rPr lang="en-US" dirty="0" smtClean="0"/>
              <a:t>lemental classification</a:t>
            </a:r>
            <a:endParaRPr lang="en-US" dirty="0"/>
          </a:p>
        </p:txBody>
      </p:sp>
    </p:spTree>
    <p:extLst>
      <p:ext uri="{BB962C8B-B14F-4D97-AF65-F5344CB8AC3E}">
        <p14:creationId xmlns:p14="http://schemas.microsoft.com/office/powerpoint/2010/main" val="2460400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buFont typeface="Wingdings" pitchFamily="2" charset="2"/>
              <a:buChar char="§"/>
            </a:pPr>
            <a:r>
              <a:rPr lang="en-US" sz="2400" b="1" dirty="0" smtClean="0">
                <a:latin typeface="Times New Roman" pitchFamily="18" charset="0"/>
                <a:cs typeface="Times New Roman" pitchFamily="18" charset="0"/>
              </a:rPr>
              <a:t>Driver: </a:t>
            </a:r>
            <a:r>
              <a:rPr lang="en-US" sz="2400" dirty="0" smtClean="0">
                <a:latin typeface="Times New Roman" pitchFamily="18" charset="0"/>
                <a:cs typeface="Times New Roman" pitchFamily="18" charset="0"/>
              </a:rPr>
              <a:t>Every mode of transportation have a driver who controls the vehicle used in that mode.</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b="1" dirty="0" smtClean="0">
                <a:latin typeface="Times New Roman" pitchFamily="18" charset="0"/>
                <a:cs typeface="Times New Roman" pitchFamily="18" charset="0"/>
              </a:rPr>
              <a:t>Vehicle: </a:t>
            </a:r>
            <a:r>
              <a:rPr lang="en-US" sz="2400" dirty="0" smtClean="0">
                <a:latin typeface="Times New Roman" pitchFamily="18" charset="0"/>
                <a:cs typeface="Times New Roman" pitchFamily="18" charset="0"/>
              </a:rPr>
              <a:t>The vehicles used in the transportation have certain characteristics (for example: turning radius, braking distance, accelerating capabilities.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b="1" dirty="0" smtClean="0">
                <a:latin typeface="Times New Roman" pitchFamily="18" charset="0"/>
                <a:cs typeface="Times New Roman" pitchFamily="18" charset="0"/>
              </a:rPr>
              <a:t>Way: </a:t>
            </a:r>
            <a:r>
              <a:rPr lang="en-US" sz="2400" dirty="0" smtClean="0">
                <a:latin typeface="Times New Roman" pitchFamily="18" charset="0"/>
                <a:cs typeface="Times New Roman" pitchFamily="18" charset="0"/>
              </a:rPr>
              <a:t>Every mode of transportation uses a specified path which is either constructed or charted.</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b="1" dirty="0" smtClean="0">
                <a:latin typeface="Times New Roman" pitchFamily="18" charset="0"/>
                <a:cs typeface="Times New Roman" pitchFamily="18" charset="0"/>
              </a:rPr>
              <a:t>Control: </a:t>
            </a:r>
            <a:r>
              <a:rPr lang="en-US" sz="2400" dirty="0" smtClean="0">
                <a:latin typeface="Times New Roman" pitchFamily="18" charset="0"/>
                <a:cs typeface="Times New Roman" pitchFamily="18" charset="0"/>
              </a:rPr>
              <a:t>in order to ensure the safety, there are controls which are imposed on the system.</a:t>
            </a:r>
          </a:p>
          <a:p>
            <a:pPr algn="just">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E</a:t>
            </a:r>
            <a:r>
              <a:rPr lang="en-US" dirty="0" smtClean="0"/>
              <a:t>lemental classification</a:t>
            </a:r>
            <a:endParaRPr lang="en-US" dirty="0"/>
          </a:p>
        </p:txBody>
      </p:sp>
    </p:spTree>
    <p:extLst>
      <p:ext uri="{BB962C8B-B14F-4D97-AF65-F5344CB8AC3E}">
        <p14:creationId xmlns:p14="http://schemas.microsoft.com/office/powerpoint/2010/main" val="2306113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
            </a:pPr>
            <a:r>
              <a:rPr lang="en-US" sz="2400" b="1" dirty="0" smtClean="0">
                <a:latin typeface="Times New Roman" pitchFamily="18" charset="0"/>
                <a:cs typeface="Times New Roman" pitchFamily="18" charset="0"/>
              </a:rPr>
              <a:t>Terminal: </a:t>
            </a:r>
            <a:r>
              <a:rPr lang="en-US" sz="2400" dirty="0" smtClean="0">
                <a:latin typeface="Times New Roman" pitchFamily="18" charset="0"/>
                <a:cs typeface="Times New Roman" pitchFamily="18" charset="0"/>
              </a:rPr>
              <a:t>the locations where vehicles stop for certain reasons.</a:t>
            </a:r>
          </a:p>
          <a:p>
            <a:pPr algn="just">
              <a:buNone/>
            </a:pPr>
            <a:endParaRPr lang="en-US" sz="2400" dirty="0" smtClean="0">
              <a:latin typeface="Times New Roman" pitchFamily="18" charset="0"/>
              <a:cs typeface="Times New Roman" pitchFamily="18" charset="0"/>
            </a:endParaRPr>
          </a:p>
          <a:p>
            <a:pPr algn="just">
              <a:buFont typeface="Wingdings" pitchFamily="2" charset="2"/>
              <a:buChar char="§"/>
            </a:pPr>
            <a:r>
              <a:rPr lang="en-US" sz="2400" b="1" dirty="0" smtClean="0">
                <a:latin typeface="Times New Roman" pitchFamily="18" charset="0"/>
                <a:cs typeface="Times New Roman" pitchFamily="18" charset="0"/>
              </a:rPr>
              <a:t>User: </a:t>
            </a:r>
            <a:r>
              <a:rPr lang="en-US" sz="2400" dirty="0" smtClean="0">
                <a:latin typeface="Times New Roman" pitchFamily="18" charset="0"/>
                <a:cs typeface="Times New Roman" pitchFamily="18" charset="0"/>
              </a:rPr>
              <a:t>all transportation systems are working to facilitate its users, and users are the people using the facilities.</a:t>
            </a:r>
          </a:p>
          <a:p>
            <a:pPr algn="just">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E</a:t>
            </a:r>
            <a:r>
              <a:rPr lang="en-US" dirty="0" smtClean="0"/>
              <a:t>lemental classification</a:t>
            </a:r>
            <a:endParaRPr lang="en-US" dirty="0"/>
          </a:p>
        </p:txBody>
      </p:sp>
    </p:spTree>
    <p:extLst>
      <p:ext uri="{BB962C8B-B14F-4D97-AF65-F5344CB8AC3E}">
        <p14:creationId xmlns:p14="http://schemas.microsoft.com/office/powerpoint/2010/main" val="2577198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382000" cy="4525963"/>
          </a:xfrm>
        </p:spPr>
        <p:txBody>
          <a:bodyPr>
            <a:normAutofit/>
          </a:bodyPr>
          <a:lstStyle/>
          <a:p>
            <a:pPr algn="just">
              <a:buNone/>
            </a:pPr>
            <a:r>
              <a:rPr lang="en-US" sz="2400" dirty="0" smtClean="0">
                <a:latin typeface="Times New Roman" pitchFamily="18" charset="0"/>
                <a:cs typeface="Times New Roman" pitchFamily="18" charset="0"/>
              </a:rPr>
              <a:t>    This scheme of classification divides the transportation engineering in terms of the different functions required of an engineer working in this field. Functionally transportation engineering can be divided into following classes:</a:t>
            </a:r>
          </a:p>
          <a:p>
            <a:pPr algn="just">
              <a:buNone/>
            </a:pPr>
            <a:endParaRPr lang="en-US" sz="2000" dirty="0" smtClean="0">
              <a:latin typeface="Times New Roman" pitchFamily="18" charset="0"/>
              <a:cs typeface="Times New Roman" pitchFamily="18" charset="0"/>
            </a:endParaRPr>
          </a:p>
          <a:p>
            <a:pPr marL="457200" indent="-457200" algn="just">
              <a:buAutoNum type="arabicPeriod"/>
            </a:pPr>
            <a:r>
              <a:rPr lang="en-US" sz="2000" dirty="0" smtClean="0">
                <a:latin typeface="Times New Roman" pitchFamily="18" charset="0"/>
                <a:cs typeface="Times New Roman" pitchFamily="18" charset="0"/>
              </a:rPr>
              <a:t>Traffic Engineering</a:t>
            </a:r>
          </a:p>
          <a:p>
            <a:pPr marL="457200" indent="-457200" algn="just">
              <a:buAutoNum type="arabicPeriod"/>
            </a:pPr>
            <a:r>
              <a:rPr lang="en-US" sz="2000" dirty="0" smtClean="0">
                <a:latin typeface="Times New Roman" pitchFamily="18" charset="0"/>
                <a:cs typeface="Times New Roman" pitchFamily="18" charset="0"/>
              </a:rPr>
              <a:t>Pavement Engineering</a:t>
            </a:r>
          </a:p>
          <a:p>
            <a:pPr marL="457200" indent="-457200" algn="just">
              <a:buAutoNum type="arabicPeriod"/>
            </a:pPr>
            <a:r>
              <a:rPr lang="en-US" sz="2000" dirty="0" smtClean="0">
                <a:latin typeface="Times New Roman" pitchFamily="18" charset="0"/>
                <a:cs typeface="Times New Roman" pitchFamily="18" charset="0"/>
              </a:rPr>
              <a:t>Public Transportation</a:t>
            </a:r>
          </a:p>
          <a:p>
            <a:pPr marL="457200" indent="-457200" algn="just">
              <a:buAutoNum type="arabicPeriod"/>
            </a:pPr>
            <a:r>
              <a:rPr lang="en-US" sz="2000" dirty="0" smtClean="0">
                <a:latin typeface="Times New Roman" pitchFamily="18" charset="0"/>
                <a:cs typeface="Times New Roman" pitchFamily="18" charset="0"/>
              </a:rPr>
              <a:t>Transport Planning</a:t>
            </a:r>
          </a:p>
          <a:p>
            <a:pPr marL="457200" indent="-457200" algn="just">
              <a:buAutoNum type="arabicPeriod"/>
            </a:pPr>
            <a:r>
              <a:rPr lang="en-US" sz="2000" dirty="0" smtClean="0">
                <a:latin typeface="Times New Roman" pitchFamily="18" charset="0"/>
                <a:cs typeface="Times New Roman" pitchFamily="18" charset="0"/>
              </a:rPr>
              <a:t>Transport Economics</a:t>
            </a:r>
          </a:p>
          <a:p>
            <a:pPr marL="457200" indent="-457200" algn="just">
              <a:buAutoNum type="arabicPeriod"/>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dirty="0" smtClean="0"/>
              <a:t>Functional classification</a:t>
            </a:r>
            <a:endParaRPr lang="en-US" dirty="0"/>
          </a:p>
        </p:txBody>
      </p:sp>
    </p:spTree>
    <p:extLst>
      <p:ext uri="{BB962C8B-B14F-4D97-AF65-F5344CB8AC3E}">
        <p14:creationId xmlns:p14="http://schemas.microsoft.com/office/powerpoint/2010/main" val="4284814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400" b="1" dirty="0" smtClean="0">
                <a:latin typeface="Times New Roman" pitchFamily="18" charset="0"/>
                <a:cs typeface="Times New Roman" pitchFamily="18" charset="0"/>
              </a:rPr>
              <a:t>Traffic Engineering: </a:t>
            </a:r>
          </a:p>
          <a:p>
            <a:pPr algn="just">
              <a:buFont typeface="Wingdings" pitchFamily="2" charset="2"/>
              <a:buChar char="§"/>
            </a:pPr>
            <a:endParaRPr lang="en-US" sz="2400" b="1"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area of Transportation Engineering deals with the analysis, design, and operation of transportation facilities used by vehicles of various transportation modes.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Functional classification</a:t>
            </a:r>
            <a:endParaRPr lang="en-US" dirty="0"/>
          </a:p>
        </p:txBody>
      </p:sp>
    </p:spTree>
    <p:extLst>
      <p:ext uri="{BB962C8B-B14F-4D97-AF65-F5344CB8AC3E}">
        <p14:creationId xmlns:p14="http://schemas.microsoft.com/office/powerpoint/2010/main" val="2192560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buNone/>
            </a:pPr>
            <a:r>
              <a:rPr lang="en-US" sz="2400" b="1" dirty="0" smtClean="0">
                <a:latin typeface="Times New Roman" pitchFamily="18" charset="0"/>
                <a:cs typeface="Times New Roman" pitchFamily="18" charset="0"/>
              </a:rPr>
              <a:t>Pavement Engineering: </a:t>
            </a:r>
          </a:p>
          <a:p>
            <a:pPr algn="just">
              <a:buFont typeface="Wingdings" pitchFamily="2" charset="2"/>
              <a:buChar char="§"/>
            </a:pPr>
            <a:endParaRPr lang="en-US" sz="2400" b="1"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area of Transportation Engineering deals with the structural analysis and design of the way used by different modes of transportation.</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The scope of this engineering is limited to the analysis</a:t>
            </a:r>
            <a:r>
              <a:rPr lang="en-US" sz="2400" smtClean="0">
                <a:latin typeface="Times New Roman" pitchFamily="18" charset="0"/>
                <a:cs typeface="Times New Roman" pitchFamily="18" charset="0"/>
              </a:rPr>
              <a:t>, design </a:t>
            </a:r>
            <a:r>
              <a:rPr lang="en-US" sz="2400" dirty="0" smtClean="0">
                <a:latin typeface="Times New Roman" pitchFamily="18" charset="0"/>
                <a:cs typeface="Times New Roman" pitchFamily="18" charset="0"/>
              </a:rPr>
              <a:t>, construction and maintenance of roadway pavements, runways, and rail tracks and their drainage as well as materials used in all such structures.</a:t>
            </a:r>
          </a:p>
          <a:p>
            <a:pPr algn="just">
              <a:buFont typeface="Wingdings" pitchFamily="2" charset="2"/>
              <a:buChar char="§"/>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Functional classification</a:t>
            </a:r>
            <a:endParaRPr lang="en-US" dirty="0"/>
          </a:p>
        </p:txBody>
      </p:sp>
    </p:spTree>
    <p:extLst>
      <p:ext uri="{BB962C8B-B14F-4D97-AF65-F5344CB8AC3E}">
        <p14:creationId xmlns:p14="http://schemas.microsoft.com/office/powerpoint/2010/main" val="146998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4267200"/>
          </a:xfrm>
        </p:spPr>
        <p:txBody>
          <a:bodyPr>
            <a:normAutofit/>
          </a:bodyPr>
          <a:lstStyle/>
          <a:p>
            <a:pPr>
              <a:buFont typeface="Arial" pitchFamily="34" charset="0"/>
              <a:buChar char="•"/>
            </a:pPr>
            <a:r>
              <a:rPr lang="en-US" dirty="0" smtClean="0"/>
              <a:t>Transportation Planning</a:t>
            </a:r>
          </a:p>
          <a:p>
            <a:pPr>
              <a:buFont typeface="Arial" pitchFamily="34" charset="0"/>
              <a:buChar char="•"/>
            </a:pPr>
            <a:r>
              <a:rPr lang="en-US" dirty="0" smtClean="0"/>
              <a:t>Transportation Engineering</a:t>
            </a:r>
          </a:p>
          <a:p>
            <a:pPr>
              <a:buFont typeface="Arial" pitchFamily="34" charset="0"/>
              <a:buChar char="•"/>
            </a:pPr>
            <a:r>
              <a:rPr lang="en-US" dirty="0" smtClean="0"/>
              <a:t>What planning is About?</a:t>
            </a:r>
          </a:p>
          <a:p>
            <a:pPr>
              <a:buFont typeface="Arial" pitchFamily="34" charset="0"/>
              <a:buChar char="•"/>
            </a:pPr>
            <a:r>
              <a:rPr lang="en-US" dirty="0" smtClean="0"/>
              <a:t>What is Transportation means?</a:t>
            </a:r>
          </a:p>
          <a:p>
            <a:pPr>
              <a:buFont typeface="Arial" pitchFamily="34" charset="0"/>
              <a:buChar char="•"/>
            </a:pPr>
            <a:r>
              <a:rPr lang="en-US" dirty="0" smtClean="0"/>
              <a:t>Transportation System</a:t>
            </a:r>
          </a:p>
          <a:p>
            <a:pPr>
              <a:buFont typeface="Arial" pitchFamily="34" charset="0"/>
              <a:buChar char="•"/>
            </a:pPr>
            <a:r>
              <a:rPr lang="en-US" dirty="0" smtClean="0"/>
              <a:t>Transportation system Classification</a:t>
            </a:r>
          </a:p>
          <a:p>
            <a:pPr>
              <a:buFont typeface="Arial" pitchFamily="34" charset="0"/>
              <a:buChar char="•"/>
            </a:pPr>
            <a:r>
              <a:rPr lang="en-US" dirty="0" smtClean="0"/>
              <a:t>Transportation Planning Outcomes</a:t>
            </a:r>
          </a:p>
          <a:p>
            <a:pPr>
              <a:buFont typeface="Arial" pitchFamily="34" charset="0"/>
              <a:buChar char="•"/>
            </a:pPr>
            <a:r>
              <a:rPr lang="en-US" dirty="0" smtClean="0"/>
              <a:t>Transportation Project</a:t>
            </a:r>
          </a:p>
          <a:p>
            <a:pPr>
              <a:buFont typeface="Arial" pitchFamily="34" charset="0"/>
              <a:buChar char="•"/>
            </a:pPr>
            <a:r>
              <a:rPr lang="en-US" dirty="0" smtClean="0"/>
              <a:t>Factors Affecting Transportation Projects</a:t>
            </a:r>
          </a:p>
          <a:p>
            <a:pPr>
              <a:buFont typeface="Arial" pitchFamily="34" charset="0"/>
              <a:buChar char="•"/>
            </a:pPr>
            <a:endParaRPr lang="en-US" dirty="0"/>
          </a:p>
        </p:txBody>
      </p:sp>
      <p:sp>
        <p:nvSpPr>
          <p:cNvPr id="2" name="Title 1"/>
          <p:cNvSpPr>
            <a:spLocks noGrp="1"/>
          </p:cNvSpPr>
          <p:nvPr>
            <p:ph type="title"/>
          </p:nvPr>
        </p:nvSpPr>
        <p:spPr>
          <a:xfrm>
            <a:off x="457200" y="338328"/>
            <a:ext cx="8229600" cy="1338072"/>
          </a:xfrm>
        </p:spPr>
        <p:txBody>
          <a:bodyPr/>
          <a:lstStyle/>
          <a:p>
            <a:r>
              <a:rPr lang="en-US" dirty="0" smtClean="0"/>
              <a:t>Lecture Outline</a:t>
            </a:r>
            <a:endParaRPr lang="en-US" dirty="0"/>
          </a:p>
        </p:txBody>
      </p:sp>
    </p:spTree>
    <p:extLst>
      <p:ext uri="{BB962C8B-B14F-4D97-AF65-F5344CB8AC3E}">
        <p14:creationId xmlns:p14="http://schemas.microsoft.com/office/powerpoint/2010/main" val="478279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buNone/>
            </a:pPr>
            <a:r>
              <a:rPr lang="en-US" sz="2400" b="1" dirty="0" smtClean="0">
                <a:latin typeface="Times New Roman" pitchFamily="18" charset="0"/>
                <a:cs typeface="Times New Roman" pitchFamily="18" charset="0"/>
              </a:rPr>
              <a:t>Public Transportation: </a:t>
            </a:r>
          </a:p>
          <a:p>
            <a:pPr algn="just">
              <a:buFont typeface="Wingdings" pitchFamily="2" charset="2"/>
              <a:buChar char="§"/>
            </a:pPr>
            <a:endParaRPr lang="en-US" sz="2400" b="1"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area of Transportation Engineering deals with the analysis, design, and operation of public transportation systems.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public transportation is used to move general public from one point to other point.</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The scope of this engineering includes the design of routes (including stop locations, design of schedules, determination of fare structure etc)</a:t>
            </a:r>
          </a:p>
          <a:p>
            <a:pPr algn="just">
              <a:buFont typeface="Wingdings" pitchFamily="2" charset="2"/>
              <a:buChar char="§"/>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Functional classification</a:t>
            </a:r>
            <a:endParaRPr lang="en-US" dirty="0"/>
          </a:p>
        </p:txBody>
      </p:sp>
    </p:spTree>
    <p:extLst>
      <p:ext uri="{BB962C8B-B14F-4D97-AF65-F5344CB8AC3E}">
        <p14:creationId xmlns:p14="http://schemas.microsoft.com/office/powerpoint/2010/main" val="3078170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52600"/>
            <a:ext cx="7408333" cy="4373563"/>
          </a:xfrm>
        </p:spPr>
        <p:txBody>
          <a:bodyPr>
            <a:normAutofit fontScale="92500" lnSpcReduction="20000"/>
          </a:bodyPr>
          <a:lstStyle/>
          <a:p>
            <a:pPr algn="just">
              <a:buNone/>
            </a:pPr>
            <a:r>
              <a:rPr lang="en-US" sz="2400" b="1" dirty="0" smtClean="0">
                <a:latin typeface="Times New Roman" pitchFamily="18" charset="0"/>
                <a:cs typeface="Times New Roman" pitchFamily="18" charset="0"/>
              </a:rPr>
              <a:t>Transport Planning: </a:t>
            </a:r>
          </a:p>
          <a:p>
            <a:pPr algn="just">
              <a:buFont typeface="Wingdings" pitchFamily="2" charset="2"/>
              <a:buChar char="§"/>
            </a:pPr>
            <a:endParaRPr lang="en-US" sz="2400" b="1"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area of Transportation Engineering deals with the planning transportation facilities which will be able to meet the present and future needs.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field focuses on the issues like estimation of future demands, needs and problems generation of alternative transportation solutions, studying the technological and economical implications.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It also focuses on impact of these estimates on the land use and demographic trends.</a:t>
            </a:r>
          </a:p>
          <a:p>
            <a:pPr algn="just">
              <a:buFont typeface="Wingdings" pitchFamily="2" charset="2"/>
              <a:buChar char="§"/>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Functional classification</a:t>
            </a:r>
            <a:endParaRPr lang="en-US" dirty="0"/>
          </a:p>
        </p:txBody>
      </p:sp>
    </p:spTree>
    <p:extLst>
      <p:ext uri="{BB962C8B-B14F-4D97-AF65-F5344CB8AC3E}">
        <p14:creationId xmlns:p14="http://schemas.microsoft.com/office/powerpoint/2010/main" val="275321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en-US" sz="2400" b="1" dirty="0" smtClean="0">
                <a:latin typeface="Times New Roman" pitchFamily="18" charset="0"/>
                <a:cs typeface="Times New Roman" pitchFamily="18" charset="0"/>
              </a:rPr>
              <a:t>Transport Economics: </a:t>
            </a:r>
          </a:p>
          <a:p>
            <a:pPr algn="just">
              <a:buFont typeface="Wingdings" pitchFamily="2" charset="2"/>
              <a:buChar char="§"/>
            </a:pPr>
            <a:endParaRPr lang="en-US" sz="2400" b="1"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This area deals with the various economics costs and benefits of building and operating different transportation facilities.</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The scope is to identify economic costs, study of numerous techniques available, formulating new techniques to estimate these costs.</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Functional classification</a:t>
            </a:r>
            <a:endParaRPr lang="en-US" dirty="0"/>
          </a:p>
        </p:txBody>
      </p:sp>
    </p:spTree>
    <p:extLst>
      <p:ext uri="{BB962C8B-B14F-4D97-AF65-F5344CB8AC3E}">
        <p14:creationId xmlns:p14="http://schemas.microsoft.com/office/powerpoint/2010/main" val="1578976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a:t>Transportation </a:t>
            </a:r>
            <a:r>
              <a:rPr lang="en-GB" dirty="0" smtClean="0"/>
              <a:t>Planning </a:t>
            </a:r>
            <a:r>
              <a:rPr lang="en-GB" dirty="0"/>
              <a:t>O</a:t>
            </a:r>
            <a:r>
              <a:rPr lang="en-GB" dirty="0" smtClean="0"/>
              <a:t>utcomes</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53</a:t>
            </a:fld>
            <a:endParaRPr lang="en-US">
              <a:solidFill>
                <a:prstClr val="black">
                  <a:tint val="75000"/>
                </a:prstClr>
              </a:solidFill>
            </a:endParaRPr>
          </a:p>
        </p:txBody>
      </p:sp>
      <p:sp>
        <p:nvSpPr>
          <p:cNvPr id="3" name="Content Placeholder 2"/>
          <p:cNvSpPr>
            <a:spLocks noGrp="1"/>
          </p:cNvSpPr>
          <p:nvPr>
            <p:ph idx="1"/>
          </p:nvPr>
        </p:nvSpPr>
        <p:spPr>
          <a:xfrm>
            <a:off x="872067" y="762000"/>
            <a:ext cx="7408333" cy="5364163"/>
          </a:xfrm>
        </p:spPr>
        <p:txBody>
          <a:bodyPr/>
          <a:lstStyle/>
          <a:p>
            <a:pPr marL="0" indent="0">
              <a:buNone/>
            </a:pPr>
            <a:r>
              <a:rPr lang="en-US" b="1" u="sng" dirty="0" smtClean="0"/>
              <a:t>Factors </a:t>
            </a:r>
            <a:r>
              <a:rPr lang="en-US" b="1" u="sng" dirty="0"/>
              <a:t>commonly used to justify projects </a:t>
            </a:r>
            <a:endParaRPr lang="en-US" b="1" u="sng" dirty="0" smtClean="0"/>
          </a:p>
          <a:p>
            <a:pPr>
              <a:buFont typeface="Arial" pitchFamily="34" charset="0"/>
              <a:buChar char="•"/>
            </a:pPr>
            <a:r>
              <a:rPr lang="en-US" dirty="0" smtClean="0"/>
              <a:t>Improved </a:t>
            </a:r>
            <a:r>
              <a:rPr lang="en-US" dirty="0"/>
              <a:t>traffic </a:t>
            </a:r>
            <a:r>
              <a:rPr lang="en-US" dirty="0" smtClean="0"/>
              <a:t>flow</a:t>
            </a:r>
          </a:p>
          <a:p>
            <a:pPr>
              <a:buFont typeface="Arial" pitchFamily="34" charset="0"/>
              <a:buChar char="•"/>
            </a:pPr>
            <a:r>
              <a:rPr lang="en-US" dirty="0" smtClean="0"/>
              <a:t> </a:t>
            </a:r>
            <a:r>
              <a:rPr lang="en-US" dirty="0"/>
              <a:t>Improved safety </a:t>
            </a:r>
          </a:p>
          <a:p>
            <a:pPr>
              <a:buFont typeface="Arial" pitchFamily="34" charset="0"/>
              <a:buChar char="•"/>
            </a:pPr>
            <a:r>
              <a:rPr lang="en-US" dirty="0" smtClean="0"/>
              <a:t>Savings </a:t>
            </a:r>
            <a:r>
              <a:rPr lang="en-US" dirty="0"/>
              <a:t>in energy consumption </a:t>
            </a:r>
          </a:p>
          <a:p>
            <a:pPr>
              <a:buFont typeface="Arial" pitchFamily="34" charset="0"/>
              <a:buChar char="•"/>
            </a:pPr>
            <a:r>
              <a:rPr lang="en-US" dirty="0" smtClean="0"/>
              <a:t>Savings </a:t>
            </a:r>
            <a:r>
              <a:rPr lang="en-US" dirty="0"/>
              <a:t>in travel time </a:t>
            </a:r>
            <a:endParaRPr lang="en-US" dirty="0" smtClean="0"/>
          </a:p>
          <a:p>
            <a:pPr>
              <a:buFont typeface="Arial" pitchFamily="34" charset="0"/>
              <a:buChar char="•"/>
            </a:pPr>
            <a:r>
              <a:rPr lang="en-US" dirty="0" smtClean="0"/>
              <a:t>Economic </a:t>
            </a:r>
            <a:r>
              <a:rPr lang="en-US" dirty="0"/>
              <a:t>growth </a:t>
            </a:r>
          </a:p>
          <a:p>
            <a:pPr>
              <a:buFont typeface="Arial" pitchFamily="34" charset="0"/>
              <a:buChar char="•"/>
            </a:pPr>
            <a:r>
              <a:rPr lang="en-US" dirty="0" smtClean="0"/>
              <a:t> </a:t>
            </a:r>
            <a:r>
              <a:rPr lang="en-US" dirty="0"/>
              <a:t>Increased accessibility </a:t>
            </a:r>
          </a:p>
          <a:p>
            <a:pPr marL="0" indent="0">
              <a:buNone/>
            </a:pPr>
            <a:r>
              <a:rPr lang="en-US" dirty="0" smtClean="0"/>
              <a:t> </a:t>
            </a:r>
            <a:r>
              <a:rPr lang="en-US" dirty="0"/>
              <a:t>Other reasons </a:t>
            </a:r>
            <a:endParaRPr lang="en-US" dirty="0" smtClean="0"/>
          </a:p>
          <a:p>
            <a:pPr>
              <a:buFont typeface="Arial" pitchFamily="34" charset="0"/>
              <a:buChar char="•"/>
            </a:pPr>
            <a:r>
              <a:rPr lang="en-US" dirty="0" smtClean="0"/>
              <a:t> </a:t>
            </a:r>
            <a:r>
              <a:rPr lang="en-US" dirty="0"/>
              <a:t>Stimulate employment in a particular region </a:t>
            </a:r>
          </a:p>
          <a:p>
            <a:pPr>
              <a:buFont typeface="Arial" pitchFamily="34" charset="0"/>
              <a:buChar char="•"/>
            </a:pPr>
            <a:r>
              <a:rPr lang="en-US" dirty="0" smtClean="0"/>
              <a:t> </a:t>
            </a:r>
            <a:r>
              <a:rPr lang="en-US" dirty="0"/>
              <a:t>To compete with other cities </a:t>
            </a:r>
            <a:endParaRPr lang="en-US" dirty="0" smtClean="0"/>
          </a:p>
          <a:p>
            <a:pPr>
              <a:buFont typeface="Arial" pitchFamily="34" charset="0"/>
              <a:buChar char="•"/>
            </a:pPr>
            <a:r>
              <a:rPr lang="en-US" dirty="0" smtClean="0"/>
              <a:t> </a:t>
            </a:r>
            <a:r>
              <a:rPr lang="en-US" dirty="0"/>
              <a:t>To attract industry </a:t>
            </a:r>
            <a:endParaRPr lang="en-US" dirty="0" smtClean="0"/>
          </a:p>
          <a:p>
            <a:pPr marL="0" indent="0">
              <a:buNone/>
            </a:pPr>
            <a:endParaRPr lang="en-US" dirty="0"/>
          </a:p>
        </p:txBody>
      </p:sp>
    </p:spTree>
    <p:extLst>
      <p:ext uri="{BB962C8B-B14F-4D97-AF65-F5344CB8AC3E}">
        <p14:creationId xmlns:p14="http://schemas.microsoft.com/office/powerpoint/2010/main" val="21175792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Factors Affecting the </a:t>
            </a:r>
            <a:r>
              <a:rPr lang="en-GB" dirty="0"/>
              <a:t>P</a:t>
            </a:r>
            <a:r>
              <a:rPr lang="en-GB" dirty="0" smtClean="0"/>
              <a:t>lanning Projects</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54</a:t>
            </a:fld>
            <a:endParaRPr lang="en-US">
              <a:solidFill>
                <a:prstClr val="black">
                  <a:tint val="75000"/>
                </a:prstClr>
              </a:solidFill>
            </a:endParaRPr>
          </a:p>
        </p:txBody>
      </p:sp>
      <p:sp>
        <p:nvSpPr>
          <p:cNvPr id="3" name="Content Placeholder 2"/>
          <p:cNvSpPr>
            <a:spLocks noGrp="1"/>
          </p:cNvSpPr>
          <p:nvPr>
            <p:ph idx="1"/>
          </p:nvPr>
        </p:nvSpPr>
        <p:spPr>
          <a:xfrm>
            <a:off x="872067" y="1905000"/>
            <a:ext cx="7408333" cy="4221163"/>
          </a:xfrm>
        </p:spPr>
        <p:txBody>
          <a:bodyPr/>
          <a:lstStyle/>
          <a:p>
            <a:pPr>
              <a:buFont typeface="Arial" pitchFamily="34" charset="0"/>
              <a:buChar char="•"/>
            </a:pPr>
            <a:r>
              <a:rPr lang="en-US" dirty="0"/>
              <a:t>Population Characteristics </a:t>
            </a:r>
          </a:p>
          <a:p>
            <a:pPr>
              <a:buFont typeface="Arial" pitchFamily="34" charset="0"/>
              <a:buChar char="•"/>
            </a:pPr>
            <a:r>
              <a:rPr lang="en-US" dirty="0" smtClean="0"/>
              <a:t>Average </a:t>
            </a:r>
            <a:r>
              <a:rPr lang="en-US" dirty="0"/>
              <a:t>household size </a:t>
            </a:r>
          </a:p>
          <a:p>
            <a:pPr>
              <a:buFont typeface="Arial" pitchFamily="34" charset="0"/>
              <a:buChar char="•"/>
            </a:pPr>
            <a:r>
              <a:rPr lang="en-US" dirty="0" smtClean="0"/>
              <a:t>Workers </a:t>
            </a:r>
            <a:r>
              <a:rPr lang="en-US" dirty="0"/>
              <a:t>per household </a:t>
            </a:r>
          </a:p>
          <a:p>
            <a:pPr>
              <a:buFont typeface="Arial" pitchFamily="34" charset="0"/>
              <a:buChar char="•"/>
            </a:pPr>
            <a:r>
              <a:rPr lang="en-US" dirty="0" smtClean="0"/>
              <a:t>Labor </a:t>
            </a:r>
            <a:r>
              <a:rPr lang="en-US" dirty="0"/>
              <a:t>force participation </a:t>
            </a:r>
          </a:p>
          <a:p>
            <a:pPr>
              <a:buFont typeface="Arial" pitchFamily="34" charset="0"/>
              <a:buChar char="•"/>
            </a:pPr>
            <a:r>
              <a:rPr lang="en-US" dirty="0" smtClean="0"/>
              <a:t>Distribution </a:t>
            </a:r>
            <a:r>
              <a:rPr lang="en-US" dirty="0"/>
              <a:t>of population (age groups) </a:t>
            </a:r>
          </a:p>
          <a:p>
            <a:pPr>
              <a:buFont typeface="Arial" pitchFamily="34" charset="0"/>
              <a:buChar char="•"/>
            </a:pPr>
            <a:r>
              <a:rPr lang="en-US" dirty="0" smtClean="0"/>
              <a:t>Economy </a:t>
            </a:r>
          </a:p>
          <a:p>
            <a:pPr>
              <a:buFont typeface="Arial" pitchFamily="34" charset="0"/>
              <a:buChar char="•"/>
            </a:pPr>
            <a:r>
              <a:rPr lang="en-US" dirty="0" smtClean="0"/>
              <a:t>Societal </a:t>
            </a:r>
            <a:r>
              <a:rPr lang="en-US" dirty="0"/>
              <a:t>concerns and issues </a:t>
            </a:r>
          </a:p>
          <a:p>
            <a:pPr>
              <a:buFont typeface="Arial" pitchFamily="34" charset="0"/>
              <a:buChar char="•"/>
            </a:pPr>
            <a:r>
              <a:rPr lang="en-US" dirty="0" smtClean="0"/>
              <a:t>Transportation </a:t>
            </a:r>
            <a:r>
              <a:rPr lang="en-US" dirty="0"/>
              <a:t>legislation </a:t>
            </a:r>
          </a:p>
          <a:p>
            <a:pPr>
              <a:buFont typeface="Arial" pitchFamily="34" charset="0"/>
              <a:buChar char="•"/>
            </a:pPr>
            <a:r>
              <a:rPr lang="en-US" dirty="0" smtClean="0"/>
              <a:t>Technological </a:t>
            </a:r>
            <a:r>
              <a:rPr lang="en-US" dirty="0"/>
              <a:t>developments in planning process</a:t>
            </a:r>
          </a:p>
        </p:txBody>
      </p:sp>
    </p:spTree>
    <p:extLst>
      <p:ext uri="{BB962C8B-B14F-4D97-AF65-F5344CB8AC3E}">
        <p14:creationId xmlns:p14="http://schemas.microsoft.com/office/powerpoint/2010/main" val="3064623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315200" cy="1154097"/>
          </a:xfrm>
        </p:spPr>
        <p:txBody>
          <a:bodyPr>
            <a:normAutofit fontScale="90000"/>
          </a:bodyPr>
          <a:lstStyle/>
          <a:p>
            <a:r>
              <a:rPr lang="en-GB" dirty="0"/>
              <a:t>Public Passenger Transportation</a:t>
            </a:r>
          </a:p>
        </p:txBody>
      </p:sp>
      <p:sp>
        <p:nvSpPr>
          <p:cNvPr id="5" name="Content Placeholder 4"/>
          <p:cNvSpPr>
            <a:spLocks noGrp="1"/>
          </p:cNvSpPr>
          <p:nvPr>
            <p:ph idx="1"/>
          </p:nvPr>
        </p:nvSpPr>
        <p:spPr>
          <a:xfrm>
            <a:off x="251520" y="2996952"/>
            <a:ext cx="8568952" cy="2520320"/>
          </a:xfrm>
        </p:spPr>
        <p:txBody>
          <a:bodyPr/>
          <a:lstStyle/>
          <a:p>
            <a:pPr marL="45720" indent="0" algn="ctr">
              <a:lnSpc>
                <a:spcPct val="150000"/>
              </a:lnSpc>
              <a:buNone/>
            </a:pPr>
            <a:r>
              <a:rPr lang="en-US" sz="2400" i="1" dirty="0">
                <a:solidFill>
                  <a:schemeClr val="tx1"/>
                </a:solidFill>
              </a:rPr>
              <a:t>If you demand no-transfer service, </a:t>
            </a:r>
            <a:r>
              <a:rPr lang="en-US" sz="2400" dirty="0">
                <a:solidFill>
                  <a:schemeClr val="tx1"/>
                </a:solidFill>
              </a:rPr>
              <a:t>as many people do,</a:t>
            </a:r>
            <a:r>
              <a:rPr lang="en-US" sz="2400" i="1" dirty="0">
                <a:solidFill>
                  <a:schemeClr val="tx1"/>
                </a:solidFill>
              </a:rPr>
              <a:t> you may be demanding a mediocre network for your city.</a:t>
            </a:r>
            <a:endParaRPr lang="en-GB" sz="2400" dirty="0">
              <a:solidFill>
                <a:schemeClr val="tx1"/>
              </a:solidFill>
              <a:cs typeface="Arial" pitchFamily="34" charset="0"/>
            </a:endParaRPr>
          </a:p>
          <a:p>
            <a:pPr marL="45720" indent="0">
              <a:buNone/>
            </a:pPr>
            <a:endParaRPr lang="en-GB" dirty="0"/>
          </a:p>
        </p:txBody>
      </p:sp>
    </p:spTree>
    <p:extLst>
      <p:ext uri="{BB962C8B-B14F-4D97-AF65-F5344CB8AC3E}">
        <p14:creationId xmlns:p14="http://schemas.microsoft.com/office/powerpoint/2010/main" val="1968131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A. </a:t>
            </a:r>
            <a:r>
              <a:rPr lang="en-GB" sz="2700" dirty="0"/>
              <a:t>Classification of Urban Transport Demands</a:t>
            </a:r>
          </a:p>
        </p:txBody>
      </p:sp>
      <p:sp>
        <p:nvSpPr>
          <p:cNvPr id="3" name="Content Placeholder 2"/>
          <p:cNvSpPr>
            <a:spLocks noGrp="1"/>
          </p:cNvSpPr>
          <p:nvPr>
            <p:ph idx="1"/>
          </p:nvPr>
        </p:nvSpPr>
        <p:spPr/>
        <p:txBody>
          <a:bodyPr/>
          <a:lstStyle/>
          <a:p>
            <a:pPr>
              <a:lnSpc>
                <a:spcPct val="150000"/>
              </a:lnSpc>
            </a:pPr>
            <a:r>
              <a:rPr lang="en-GB" dirty="0"/>
              <a:t>Trips along radial routes focused basically in the CBD</a:t>
            </a:r>
          </a:p>
          <a:p>
            <a:pPr>
              <a:lnSpc>
                <a:spcPct val="150000"/>
              </a:lnSpc>
            </a:pPr>
            <a:r>
              <a:rPr lang="en-GB" dirty="0"/>
              <a:t>Trips along circumferential routes</a:t>
            </a:r>
          </a:p>
          <a:p>
            <a:pPr>
              <a:lnSpc>
                <a:spcPct val="150000"/>
              </a:lnSpc>
            </a:pPr>
            <a:r>
              <a:rPr lang="en-GB" dirty="0"/>
              <a:t>Trips b/w and within local areas</a:t>
            </a:r>
          </a:p>
          <a:p>
            <a:pPr>
              <a:lnSpc>
                <a:spcPct val="150000"/>
              </a:lnSpc>
            </a:pPr>
            <a:r>
              <a:rPr lang="en-GB" dirty="0"/>
              <a:t>Trips within CBD</a:t>
            </a:r>
          </a:p>
          <a:p>
            <a:pPr>
              <a:lnSpc>
                <a:spcPct val="150000"/>
              </a:lnSpc>
            </a:pPr>
            <a:r>
              <a:rPr lang="en-GB" dirty="0"/>
              <a:t>Trips connecting major activity centers </a:t>
            </a:r>
          </a:p>
        </p:txBody>
      </p:sp>
    </p:spTree>
    <p:extLst>
      <p:ext uri="{BB962C8B-B14F-4D97-AF65-F5344CB8AC3E}">
        <p14:creationId xmlns:p14="http://schemas.microsoft.com/office/powerpoint/2010/main" val="3712054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B.</a:t>
            </a:r>
            <a:r>
              <a:rPr lang="en-GB" sz="3200" dirty="0"/>
              <a:t> </a:t>
            </a:r>
            <a:r>
              <a:rPr lang="en-GB" sz="2800" dirty="0"/>
              <a:t>Mass Transit Classification</a:t>
            </a:r>
          </a:p>
        </p:txBody>
      </p:sp>
      <p:sp>
        <p:nvSpPr>
          <p:cNvPr id="3" name="Content Placeholder 2"/>
          <p:cNvSpPr>
            <a:spLocks noGrp="1"/>
          </p:cNvSpPr>
          <p:nvPr>
            <p:ph idx="1"/>
          </p:nvPr>
        </p:nvSpPr>
        <p:spPr/>
        <p:txBody>
          <a:bodyPr/>
          <a:lstStyle/>
          <a:p>
            <a:pPr marL="45720" indent="0">
              <a:lnSpc>
                <a:spcPct val="150000"/>
              </a:lnSpc>
              <a:buNone/>
            </a:pPr>
            <a:r>
              <a:rPr lang="en-GB" dirty="0"/>
              <a:t>The classification of modes can be done for transit  based on three characteristics:</a:t>
            </a:r>
          </a:p>
          <a:p>
            <a:pPr marL="502920" indent="-457200">
              <a:lnSpc>
                <a:spcPct val="150000"/>
              </a:lnSpc>
              <a:buFont typeface="+mj-lt"/>
              <a:buAutoNum type="arabicPeriod"/>
            </a:pPr>
            <a:r>
              <a:rPr lang="en-GB" dirty="0"/>
              <a:t>Right-of-way (R/W)</a:t>
            </a:r>
          </a:p>
          <a:p>
            <a:pPr marL="502920" indent="-457200">
              <a:lnSpc>
                <a:spcPct val="150000"/>
              </a:lnSpc>
              <a:buFont typeface="+mj-lt"/>
              <a:buAutoNum type="arabicPeriod"/>
            </a:pPr>
            <a:r>
              <a:rPr lang="en-GB" dirty="0"/>
              <a:t>Type of service, and </a:t>
            </a:r>
          </a:p>
          <a:p>
            <a:pPr marL="502920" indent="-457200">
              <a:lnSpc>
                <a:spcPct val="150000"/>
              </a:lnSpc>
              <a:buFont typeface="+mj-lt"/>
              <a:buAutoNum type="arabicPeriod"/>
            </a:pPr>
            <a:r>
              <a:rPr lang="en-GB" dirty="0"/>
              <a:t>Technology</a:t>
            </a:r>
          </a:p>
        </p:txBody>
      </p:sp>
    </p:spTree>
    <p:extLst>
      <p:ext uri="{BB962C8B-B14F-4D97-AF65-F5344CB8AC3E}">
        <p14:creationId xmlns:p14="http://schemas.microsoft.com/office/powerpoint/2010/main" val="730691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02920" indent="-457200">
              <a:lnSpc>
                <a:spcPct val="150000"/>
              </a:lnSpc>
            </a:pPr>
            <a:r>
              <a:rPr lang="en-GB" dirty="0"/>
              <a:t>1. Right-of-way (R/W)</a:t>
            </a:r>
          </a:p>
        </p:txBody>
      </p:sp>
      <p:sp>
        <p:nvSpPr>
          <p:cNvPr id="3" name="Content Placeholder 2"/>
          <p:cNvSpPr>
            <a:spLocks noGrp="1"/>
          </p:cNvSpPr>
          <p:nvPr>
            <p:ph idx="1"/>
          </p:nvPr>
        </p:nvSpPr>
        <p:spPr/>
        <p:txBody>
          <a:bodyPr/>
          <a:lstStyle/>
          <a:p>
            <a:pPr marL="45720" indent="0">
              <a:lnSpc>
                <a:spcPct val="120000"/>
              </a:lnSpc>
              <a:spcBef>
                <a:spcPct val="50000"/>
              </a:spcBef>
              <a:buNone/>
            </a:pPr>
            <a:r>
              <a:rPr lang="en-US" dirty="0">
                <a:solidFill>
                  <a:srgbClr val="3BF567"/>
                </a:solidFill>
              </a:rPr>
              <a:t>R/W: </a:t>
            </a:r>
            <a:r>
              <a:rPr lang="en-US" dirty="0"/>
              <a:t>strip of land on which transit vehicles operate</a:t>
            </a:r>
          </a:p>
          <a:p>
            <a:pPr>
              <a:lnSpc>
                <a:spcPct val="120000"/>
              </a:lnSpc>
              <a:spcBef>
                <a:spcPct val="50000"/>
              </a:spcBef>
            </a:pPr>
            <a:r>
              <a:rPr lang="en-US" dirty="0">
                <a:solidFill>
                  <a:srgbClr val="3BF567"/>
                </a:solidFill>
              </a:rPr>
              <a:t>R/W-A: </a:t>
            </a:r>
            <a:r>
              <a:rPr lang="en-US" dirty="0"/>
              <a:t>fully controlled without any legal access</a:t>
            </a:r>
            <a:endParaRPr lang="en-US" dirty="0">
              <a:solidFill>
                <a:srgbClr val="3BF567"/>
              </a:solidFill>
            </a:endParaRPr>
          </a:p>
          <a:p>
            <a:pPr>
              <a:lnSpc>
                <a:spcPct val="120000"/>
              </a:lnSpc>
              <a:spcBef>
                <a:spcPct val="50000"/>
              </a:spcBef>
            </a:pPr>
            <a:r>
              <a:rPr lang="en-US" dirty="0">
                <a:solidFill>
                  <a:srgbClr val="3BF567"/>
                </a:solidFill>
              </a:rPr>
              <a:t>R/W-B: </a:t>
            </a:r>
            <a:r>
              <a:rPr lang="en-US" dirty="0"/>
              <a:t>physically separated, but allows at-grade crossings</a:t>
            </a:r>
          </a:p>
          <a:p>
            <a:pPr>
              <a:lnSpc>
                <a:spcPct val="120000"/>
              </a:lnSpc>
              <a:spcBef>
                <a:spcPct val="50000"/>
              </a:spcBef>
            </a:pPr>
            <a:r>
              <a:rPr lang="en-US" dirty="0">
                <a:solidFill>
                  <a:srgbClr val="3BF567"/>
                </a:solidFill>
              </a:rPr>
              <a:t>R/W-C: </a:t>
            </a:r>
            <a:r>
              <a:rPr lang="en-US" dirty="0"/>
              <a:t>mixed traffic</a:t>
            </a:r>
          </a:p>
          <a:p>
            <a:pPr marL="45720" indent="0">
              <a:lnSpc>
                <a:spcPct val="120000"/>
              </a:lnSpc>
              <a:spcBef>
                <a:spcPct val="50000"/>
              </a:spcBef>
              <a:buNone/>
            </a:pPr>
            <a:endParaRPr lang="en-US" dirty="0"/>
          </a:p>
        </p:txBody>
      </p:sp>
    </p:spTree>
    <p:extLst>
      <p:ext uri="{BB962C8B-B14F-4D97-AF65-F5344CB8AC3E}">
        <p14:creationId xmlns:p14="http://schemas.microsoft.com/office/powerpoint/2010/main" val="2506683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sz="3400" b="1" dirty="0">
                <a:solidFill>
                  <a:schemeClr val="tx1"/>
                </a:solidFill>
              </a:rPr>
              <a:t>Category – A</a:t>
            </a:r>
          </a:p>
        </p:txBody>
      </p:sp>
      <p:sp>
        <p:nvSpPr>
          <p:cNvPr id="3" name="Text Placeholder 2"/>
          <p:cNvSpPr>
            <a:spLocks noGrp="1"/>
          </p:cNvSpPr>
          <p:nvPr>
            <p:ph type="body" sz="half" idx="1"/>
          </p:nvPr>
        </p:nvSpPr>
        <p:spPr>
          <a:xfrm>
            <a:off x="457200" y="1600200"/>
            <a:ext cx="2458616" cy="4525963"/>
          </a:xfrm>
        </p:spPr>
        <p:txBody>
          <a:bodyPr/>
          <a:lstStyle/>
          <a:p>
            <a:r>
              <a:rPr lang="en-US" dirty="0"/>
              <a:t>Grade-separated or ‘exclusive’</a:t>
            </a:r>
          </a:p>
          <a:p>
            <a:r>
              <a:rPr lang="en-US" dirty="0"/>
              <a:t>fully controlled without any legal access</a:t>
            </a:r>
          </a:p>
          <a:p>
            <a:r>
              <a:rPr lang="en-US" dirty="0"/>
              <a:t>Resembles a freeway system</a:t>
            </a:r>
            <a:br>
              <a:rPr lang="en-US" dirty="0"/>
            </a:br>
            <a:endParaRPr lang="en-GB" dirty="0"/>
          </a:p>
        </p:txBody>
      </p:sp>
      <p:pic>
        <p:nvPicPr>
          <p:cNvPr id="163846" name="Picture 6" descr="VRHV01P10_0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059832" y="1700808"/>
            <a:ext cx="5598393" cy="43924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83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Transportation Planning? </a:t>
            </a:r>
          </a:p>
        </p:txBody>
      </p:sp>
      <p:sp>
        <p:nvSpPr>
          <p:cNvPr id="3" name="Content Placeholder 2"/>
          <p:cNvSpPr>
            <a:spLocks noGrp="1"/>
          </p:cNvSpPr>
          <p:nvPr>
            <p:ph idx="1"/>
          </p:nvPr>
        </p:nvSpPr>
        <p:spPr>
          <a:xfrm>
            <a:off x="762000" y="1600200"/>
            <a:ext cx="7408333" cy="4495800"/>
          </a:xfrm>
        </p:spPr>
        <p:txBody>
          <a:bodyPr>
            <a:normAutofit fontScale="85000" lnSpcReduction="10000"/>
          </a:bodyPr>
          <a:lstStyle/>
          <a:p>
            <a:pPr algn="just">
              <a:lnSpc>
                <a:spcPct val="150000"/>
              </a:lnSpc>
            </a:pPr>
            <a:r>
              <a:rPr lang="en-GB" u="sng" dirty="0"/>
              <a:t>Planning</a:t>
            </a:r>
            <a:r>
              <a:rPr lang="en-GB" dirty="0"/>
              <a:t> is done </a:t>
            </a:r>
            <a:r>
              <a:rPr lang="en-GB" b="1" dirty="0"/>
              <a:t>by human beings for human beings</a:t>
            </a:r>
            <a:r>
              <a:rPr lang="en-GB" dirty="0"/>
              <a:t>. It is </a:t>
            </a:r>
            <a:r>
              <a:rPr lang="en-GB" b="1" dirty="0"/>
              <a:t>future oriented and optimistic</a:t>
            </a:r>
            <a:r>
              <a:rPr lang="en-GB" dirty="0"/>
              <a:t>. </a:t>
            </a:r>
          </a:p>
          <a:p>
            <a:pPr algn="just">
              <a:lnSpc>
                <a:spcPct val="150000"/>
              </a:lnSpc>
            </a:pPr>
            <a:r>
              <a:rPr lang="en-GB" dirty="0"/>
              <a:t>Urban Transportation Planning (TP) is the process that leads to </a:t>
            </a:r>
            <a:r>
              <a:rPr lang="en-GB" b="1" dirty="0"/>
              <a:t>decision on transportation policies and programs</a:t>
            </a:r>
            <a:r>
              <a:rPr lang="en-GB" dirty="0"/>
              <a:t>. The objective of TP process is </a:t>
            </a:r>
            <a:r>
              <a:rPr lang="en-GB" b="1" dirty="0"/>
              <a:t>to provide information necessary for making decisions on when and where improvements should be made in the transportation system</a:t>
            </a:r>
            <a:r>
              <a:rPr lang="en-GB" dirty="0"/>
              <a:t>, thus promoting travel and land development patterns that are in keeping with community goals and objectives. </a:t>
            </a:r>
          </a:p>
        </p:txBody>
      </p:sp>
    </p:spTree>
    <p:extLst>
      <p:ext uri="{BB962C8B-B14F-4D97-AF65-F5344CB8AC3E}">
        <p14:creationId xmlns:p14="http://schemas.microsoft.com/office/powerpoint/2010/main" val="20708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3400" b="1" dirty="0">
                <a:solidFill>
                  <a:schemeClr val="tx1"/>
                </a:solidFill>
              </a:rPr>
              <a:t>Category - B</a:t>
            </a:r>
            <a:br>
              <a:rPr lang="en-US" sz="3400" b="1"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endParaRPr lang="en-US" sz="3400" b="1" dirty="0">
              <a:solidFill>
                <a:schemeClr val="tx1"/>
              </a:solidFill>
            </a:endParaRPr>
          </a:p>
        </p:txBody>
      </p:sp>
      <p:sp>
        <p:nvSpPr>
          <p:cNvPr id="2" name="Text Placeholder 1"/>
          <p:cNvSpPr>
            <a:spLocks noGrp="1"/>
          </p:cNvSpPr>
          <p:nvPr>
            <p:ph type="body" sz="half" idx="1"/>
          </p:nvPr>
        </p:nvSpPr>
        <p:spPr>
          <a:xfrm>
            <a:off x="457200" y="1600200"/>
            <a:ext cx="3178696" cy="4525963"/>
          </a:xfrm>
        </p:spPr>
        <p:txBody>
          <a:bodyPr/>
          <a:lstStyle/>
          <a:p>
            <a:r>
              <a:rPr lang="en-US" dirty="0"/>
              <a:t>Longitudinally, physically separated, but allows at-grade crossings (for vehicles and pedestrians)</a:t>
            </a:r>
          </a:p>
          <a:p>
            <a:r>
              <a:rPr lang="en-US" dirty="0"/>
              <a:t>e.g. Light-rail system crosses a few street at the surface</a:t>
            </a:r>
          </a:p>
          <a:p>
            <a:endParaRPr lang="en-GB" dirty="0"/>
          </a:p>
        </p:txBody>
      </p:sp>
      <p:pic>
        <p:nvPicPr>
          <p:cNvPr id="168964" name="Picture 4" descr="lightrailaerialvie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491880" y="1600200"/>
            <a:ext cx="4583834"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214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sz="3400" b="1" dirty="0">
                <a:solidFill>
                  <a:schemeClr val="tx1"/>
                </a:solidFill>
              </a:rPr>
              <a:t>Category - C</a:t>
            </a:r>
          </a:p>
        </p:txBody>
      </p:sp>
      <p:sp>
        <p:nvSpPr>
          <p:cNvPr id="3" name="Text Placeholder 2"/>
          <p:cNvSpPr>
            <a:spLocks noGrp="1"/>
          </p:cNvSpPr>
          <p:nvPr>
            <p:ph type="body" sz="half" idx="1"/>
          </p:nvPr>
        </p:nvSpPr>
        <p:spPr>
          <a:xfrm>
            <a:off x="457200" y="1600200"/>
            <a:ext cx="3250704" cy="4525963"/>
          </a:xfrm>
        </p:spPr>
        <p:txBody>
          <a:bodyPr/>
          <a:lstStyle/>
          <a:p>
            <a:r>
              <a:rPr lang="en-GB" dirty="0"/>
              <a:t>Surface streets with mixed traffic</a:t>
            </a:r>
          </a:p>
          <a:p>
            <a:r>
              <a:rPr lang="en-GB" dirty="0"/>
              <a:t>Most bus system and streetcar system fall into this category </a:t>
            </a:r>
          </a:p>
        </p:txBody>
      </p:sp>
      <p:pic>
        <p:nvPicPr>
          <p:cNvPr id="161802" name="Picture 10" descr="mahim_sv"/>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3707904" y="1556792"/>
            <a:ext cx="4464496" cy="4608512"/>
          </a:xfrm>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1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61802"/>
                                        </p:tgtEl>
                                        <p:attrNameLst>
                                          <p:attrName>style.visibility</p:attrName>
                                        </p:attrNameLst>
                                      </p:cBhvr>
                                      <p:to>
                                        <p:strVal val="visible"/>
                                      </p:to>
                                    </p:set>
                                    <p:anim calcmode="lin" valueType="num">
                                      <p:cBhvr additive="base">
                                        <p:cTn id="7" dur="500" fill="hold"/>
                                        <p:tgtEl>
                                          <p:spTgt spid="161802"/>
                                        </p:tgtEl>
                                        <p:attrNameLst>
                                          <p:attrName>ppt_x</p:attrName>
                                        </p:attrNameLst>
                                      </p:cBhvr>
                                      <p:tavLst>
                                        <p:tav tm="0">
                                          <p:val>
                                            <p:strVal val="1+#ppt_w/2"/>
                                          </p:val>
                                        </p:tav>
                                        <p:tav tm="100000">
                                          <p:val>
                                            <p:strVal val="#ppt_x"/>
                                          </p:val>
                                        </p:tav>
                                      </p:tavLst>
                                    </p:anim>
                                    <p:anim calcmode="lin" valueType="num">
                                      <p:cBhvr additive="base">
                                        <p:cTn id="8" dur="500" fill="hold"/>
                                        <p:tgtEl>
                                          <p:spTgt spid="1618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Type of service</a:t>
            </a:r>
          </a:p>
        </p:txBody>
      </p:sp>
      <p:sp>
        <p:nvSpPr>
          <p:cNvPr id="3" name="Content Placeholder 2"/>
          <p:cNvSpPr>
            <a:spLocks noGrp="1"/>
          </p:cNvSpPr>
          <p:nvPr>
            <p:ph idx="1"/>
          </p:nvPr>
        </p:nvSpPr>
        <p:spPr/>
        <p:txBody>
          <a:bodyPr>
            <a:normAutofit fontScale="92500"/>
          </a:bodyPr>
          <a:lstStyle/>
          <a:p>
            <a:pPr algn="just">
              <a:lnSpc>
                <a:spcPct val="150000"/>
              </a:lnSpc>
            </a:pPr>
            <a:r>
              <a:rPr lang="en-GB" dirty="0">
                <a:solidFill>
                  <a:srgbClr val="FFFF00"/>
                </a:solidFill>
              </a:rPr>
              <a:t>Short haul</a:t>
            </a:r>
            <a:r>
              <a:rPr lang="en-GB" dirty="0"/>
              <a:t>: low-speed service within small areas with high travel density, such as CBD</a:t>
            </a:r>
          </a:p>
          <a:p>
            <a:pPr algn="just">
              <a:lnSpc>
                <a:spcPct val="150000"/>
              </a:lnSpc>
            </a:pPr>
            <a:r>
              <a:rPr lang="en-GB" dirty="0">
                <a:solidFill>
                  <a:srgbClr val="FFFF00"/>
                </a:solidFill>
              </a:rPr>
              <a:t>City transit</a:t>
            </a:r>
            <a:r>
              <a:rPr lang="en-GB" dirty="0"/>
              <a:t>: which is the most common type, transport in the city </a:t>
            </a:r>
          </a:p>
          <a:p>
            <a:pPr algn="just">
              <a:lnSpc>
                <a:spcPct val="150000"/>
              </a:lnSpc>
            </a:pPr>
            <a:r>
              <a:rPr lang="en-GB" dirty="0">
                <a:solidFill>
                  <a:srgbClr val="FFFF00"/>
                </a:solidFill>
              </a:rPr>
              <a:t>Regional transit</a:t>
            </a:r>
            <a:r>
              <a:rPr lang="en-GB" dirty="0"/>
              <a:t>: serves long trips, makes a few stops, has high speeds (e.g. rapid rail and express bus system)</a:t>
            </a:r>
          </a:p>
        </p:txBody>
      </p:sp>
    </p:spTree>
    <p:extLst>
      <p:ext uri="{BB962C8B-B14F-4D97-AF65-F5344CB8AC3E}">
        <p14:creationId xmlns:p14="http://schemas.microsoft.com/office/powerpoint/2010/main" val="2003399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effectLst>
                  <a:outerShdw blurRad="38100" dist="38100" dir="2700000" algn="tl">
                    <a:srgbClr val="000000"/>
                  </a:outerShdw>
                </a:effectLst>
                <a:latin typeface="Arial" charset="0"/>
              </a:rPr>
              <a:t>C. </a:t>
            </a:r>
            <a:r>
              <a:rPr lang="en-US" sz="2800" b="1" dirty="0">
                <a:effectLst>
                  <a:outerShdw blurRad="38100" dist="38100" dir="2700000" algn="tl">
                    <a:srgbClr val="000000"/>
                  </a:outerShdw>
                </a:effectLst>
                <a:latin typeface="Arial" charset="0"/>
              </a:rPr>
              <a:t>Transit System Characteristics</a:t>
            </a:r>
            <a:endParaRPr lang="en-GB" sz="2800" dirty="0"/>
          </a:p>
        </p:txBody>
      </p:sp>
      <p:sp>
        <p:nvSpPr>
          <p:cNvPr id="6" name="Content Placeholder 5"/>
          <p:cNvSpPr>
            <a:spLocks noGrp="1"/>
          </p:cNvSpPr>
          <p:nvPr>
            <p:ph idx="1"/>
          </p:nvPr>
        </p:nvSpPr>
        <p:spPr>
          <a:xfrm>
            <a:off x="381000" y="1371600"/>
            <a:ext cx="8229600" cy="4953000"/>
          </a:xfrm>
        </p:spPr>
        <p:txBody>
          <a:bodyPr>
            <a:noAutofit/>
          </a:bodyPr>
          <a:lstStyle/>
          <a:p>
            <a:pPr marL="45720" indent="0" algn="just">
              <a:lnSpc>
                <a:spcPct val="150000"/>
              </a:lnSpc>
              <a:buNone/>
            </a:pPr>
            <a:r>
              <a:rPr lang="en-GB" sz="2000" dirty="0"/>
              <a:t>Transit trips can be both </a:t>
            </a:r>
            <a:r>
              <a:rPr lang="en-GB" sz="2000" dirty="0">
                <a:solidFill>
                  <a:srgbClr val="FFFF00"/>
                </a:solidFill>
              </a:rPr>
              <a:t>time and cost competitive </a:t>
            </a:r>
            <a:r>
              <a:rPr lang="en-GB" sz="2000" dirty="0"/>
              <a:t>to the auto under certain operating conditions, where exclusive right-of-way operation, or on-street transit lanes or signal priority can be provided. With the trend towards </a:t>
            </a:r>
            <a:r>
              <a:rPr lang="en-GB" sz="2000" i="1" dirty="0"/>
              <a:t>Transportation System Management </a:t>
            </a:r>
            <a:r>
              <a:rPr lang="en-GB" sz="2000" dirty="0"/>
              <a:t>solutions to urban transport problems, there has been increased the focus on moving persons and not simply vehicles on transportation systems. This has increased awareness on the part of local jurisdictions on the benefits transit priority treatments can play in attracting transit ridership and reducing overall traffic congestion. With the higher transit ridership levels in larger cities, transit can provide more efficient use of energy and improve air quality.</a:t>
            </a:r>
            <a:endParaRPr lang="en-US" sz="2000" dirty="0"/>
          </a:p>
        </p:txBody>
      </p:sp>
    </p:spTree>
    <p:extLst>
      <p:ext uri="{BB962C8B-B14F-4D97-AF65-F5344CB8AC3E}">
        <p14:creationId xmlns:p14="http://schemas.microsoft.com/office/powerpoint/2010/main" val="3266532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effectLst>
                  <a:outerShdw blurRad="38100" dist="38100" dir="2700000" algn="tl">
                    <a:srgbClr val="000000"/>
                  </a:outerShdw>
                </a:effectLst>
                <a:latin typeface="Arial" charset="0"/>
              </a:rPr>
              <a:t>Transit System Characteristics (contd.)</a:t>
            </a:r>
            <a:endParaRPr lang="en-GB" sz="2800" dirty="0"/>
          </a:p>
        </p:txBody>
      </p:sp>
      <p:sp>
        <p:nvSpPr>
          <p:cNvPr id="6" name="Content Placeholder 5"/>
          <p:cNvSpPr>
            <a:spLocks noGrp="1"/>
          </p:cNvSpPr>
          <p:nvPr>
            <p:ph idx="1"/>
          </p:nvPr>
        </p:nvSpPr>
        <p:spPr>
          <a:xfrm>
            <a:off x="533400" y="1676400"/>
            <a:ext cx="8077199" cy="4449763"/>
          </a:xfrm>
        </p:spPr>
        <p:txBody>
          <a:bodyPr>
            <a:noAutofit/>
          </a:bodyPr>
          <a:lstStyle/>
          <a:p>
            <a:pPr marL="45720" indent="0" algn="just">
              <a:lnSpc>
                <a:spcPct val="170000"/>
              </a:lnSpc>
              <a:spcBef>
                <a:spcPct val="50000"/>
              </a:spcBef>
              <a:buNone/>
            </a:pPr>
            <a:r>
              <a:rPr lang="en-US" sz="1800" dirty="0"/>
              <a:t>Evaluation and comparative analysis of transit systems must include all following categories </a:t>
            </a:r>
          </a:p>
          <a:p>
            <a:pPr marL="45720" indent="0" algn="just">
              <a:lnSpc>
                <a:spcPct val="120000"/>
              </a:lnSpc>
              <a:spcBef>
                <a:spcPct val="50000"/>
              </a:spcBef>
              <a:buNone/>
            </a:pPr>
            <a:r>
              <a:rPr lang="en-US" sz="1800" dirty="0">
                <a:solidFill>
                  <a:srgbClr val="FFFF00"/>
                </a:solidFill>
              </a:rPr>
              <a:t>1. System Performance refers to the entire set of performance elements; </a:t>
            </a:r>
          </a:p>
          <a:p>
            <a:pPr marL="502920" indent="-457200">
              <a:lnSpc>
                <a:spcPct val="120000"/>
              </a:lnSpc>
              <a:spcBef>
                <a:spcPct val="50000"/>
              </a:spcBef>
              <a:buFont typeface="+mj-lt"/>
              <a:buAutoNum type="alphaLcParenR"/>
            </a:pPr>
            <a:r>
              <a:rPr lang="en-US" sz="1800" dirty="0">
                <a:solidFill>
                  <a:srgbClr val="3BF567"/>
                </a:solidFill>
              </a:rPr>
              <a:t>Service</a:t>
            </a:r>
            <a:r>
              <a:rPr lang="en-US" sz="1800" dirty="0"/>
              <a:t> </a:t>
            </a:r>
            <a:r>
              <a:rPr lang="en-US" sz="1800" dirty="0">
                <a:solidFill>
                  <a:srgbClr val="3BF567"/>
                </a:solidFill>
              </a:rPr>
              <a:t>frequency</a:t>
            </a:r>
            <a:r>
              <a:rPr lang="en-US" sz="1800" dirty="0">
                <a:solidFill>
                  <a:srgbClr val="FFFF00"/>
                </a:solidFill>
              </a:rPr>
              <a:t> (</a:t>
            </a:r>
            <a:r>
              <a:rPr lang="en-US" sz="1800" i="1" dirty="0">
                <a:solidFill>
                  <a:srgbClr val="FFFF00"/>
                </a:solidFill>
              </a:rPr>
              <a:t>f</a:t>
            </a:r>
            <a:r>
              <a:rPr lang="en-US" sz="1800" dirty="0">
                <a:solidFill>
                  <a:srgbClr val="FFFF00"/>
                </a:solidFill>
              </a:rPr>
              <a:t>): </a:t>
            </a:r>
            <a:r>
              <a:rPr lang="en-US" sz="1800" dirty="0"/>
              <a:t>no of transit departure per hour</a:t>
            </a:r>
          </a:p>
          <a:p>
            <a:pPr marL="502920" indent="-457200">
              <a:lnSpc>
                <a:spcPct val="120000"/>
              </a:lnSpc>
              <a:spcBef>
                <a:spcPct val="50000"/>
              </a:spcBef>
              <a:buFont typeface="+mj-lt"/>
              <a:buAutoNum type="alphaLcParenR"/>
            </a:pPr>
            <a:r>
              <a:rPr lang="en-US" sz="1800" dirty="0">
                <a:solidFill>
                  <a:srgbClr val="3BF567"/>
                </a:solidFill>
              </a:rPr>
              <a:t>Operation speed</a:t>
            </a:r>
            <a:r>
              <a:rPr lang="en-US" sz="1800" dirty="0"/>
              <a:t> </a:t>
            </a:r>
            <a:r>
              <a:rPr lang="en-US" sz="1800" dirty="0">
                <a:solidFill>
                  <a:srgbClr val="FFFF00"/>
                </a:solidFill>
              </a:rPr>
              <a:t>(</a:t>
            </a:r>
            <a:r>
              <a:rPr lang="en-US" sz="1800" i="1" dirty="0" err="1">
                <a:solidFill>
                  <a:srgbClr val="FFFF00"/>
                </a:solidFill>
              </a:rPr>
              <a:t>v</a:t>
            </a:r>
            <a:r>
              <a:rPr lang="en-US" sz="1800" baseline="-25000" dirty="0" err="1">
                <a:solidFill>
                  <a:srgbClr val="FFFF00"/>
                </a:solidFill>
              </a:rPr>
              <a:t>o</a:t>
            </a:r>
            <a:r>
              <a:rPr lang="en-US" sz="1800" dirty="0">
                <a:solidFill>
                  <a:srgbClr val="FFFF00"/>
                </a:solidFill>
              </a:rPr>
              <a:t>): </a:t>
            </a:r>
            <a:r>
              <a:rPr lang="en-US" sz="1800" dirty="0"/>
              <a:t>Speed of travel experienced by passenger</a:t>
            </a:r>
          </a:p>
          <a:p>
            <a:pPr marL="502920" indent="-457200">
              <a:lnSpc>
                <a:spcPct val="120000"/>
              </a:lnSpc>
              <a:spcBef>
                <a:spcPct val="50000"/>
              </a:spcBef>
              <a:buFont typeface="+mj-lt"/>
              <a:buAutoNum type="alphaLcParenR"/>
            </a:pPr>
            <a:r>
              <a:rPr lang="en-US" sz="1800" dirty="0">
                <a:solidFill>
                  <a:srgbClr val="3BF567"/>
                </a:solidFill>
              </a:rPr>
              <a:t>Reliability</a:t>
            </a:r>
            <a:r>
              <a:rPr lang="en-US" sz="1800" dirty="0"/>
              <a:t>: % of vehicle arrival with less than a fixed time duration</a:t>
            </a:r>
          </a:p>
          <a:p>
            <a:pPr marL="502920" indent="-457200">
              <a:lnSpc>
                <a:spcPct val="120000"/>
              </a:lnSpc>
              <a:spcBef>
                <a:spcPct val="50000"/>
              </a:spcBef>
              <a:buFont typeface="+mj-lt"/>
              <a:buAutoNum type="alphaLcParenR"/>
            </a:pPr>
            <a:r>
              <a:rPr lang="en-US" sz="1800" dirty="0">
                <a:solidFill>
                  <a:srgbClr val="3BF567"/>
                </a:solidFill>
              </a:rPr>
              <a:t>Safety</a:t>
            </a:r>
            <a:r>
              <a:rPr lang="en-US" sz="1800" dirty="0"/>
              <a:t>: no of accidents per million km</a:t>
            </a:r>
          </a:p>
        </p:txBody>
      </p:sp>
    </p:spTree>
    <p:extLst>
      <p:ext uri="{BB962C8B-B14F-4D97-AF65-F5344CB8AC3E}">
        <p14:creationId xmlns:p14="http://schemas.microsoft.com/office/powerpoint/2010/main" val="1140724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effectLst>
                  <a:outerShdw blurRad="38100" dist="38100" dir="2700000" algn="tl">
                    <a:srgbClr val="000000"/>
                  </a:outerShdw>
                </a:effectLst>
                <a:latin typeface="Arial" charset="0"/>
              </a:rPr>
              <a:t>Transit System Characteristics (contd.)</a:t>
            </a:r>
            <a:endParaRPr lang="en-GB" sz="2800" dirty="0"/>
          </a:p>
        </p:txBody>
      </p:sp>
      <p:sp>
        <p:nvSpPr>
          <p:cNvPr id="6" name="Content Placeholder 5"/>
          <p:cNvSpPr>
            <a:spLocks noGrp="1"/>
          </p:cNvSpPr>
          <p:nvPr>
            <p:ph idx="1"/>
          </p:nvPr>
        </p:nvSpPr>
        <p:spPr>
          <a:xfrm>
            <a:off x="609600" y="1524000"/>
            <a:ext cx="7924800" cy="4495800"/>
          </a:xfrm>
        </p:spPr>
        <p:txBody>
          <a:bodyPr>
            <a:normAutofit/>
          </a:bodyPr>
          <a:lstStyle/>
          <a:p>
            <a:pPr marL="45720" indent="0">
              <a:lnSpc>
                <a:spcPct val="120000"/>
              </a:lnSpc>
              <a:spcBef>
                <a:spcPct val="50000"/>
              </a:spcBef>
              <a:buNone/>
            </a:pPr>
            <a:r>
              <a:rPr lang="en-US" dirty="0">
                <a:solidFill>
                  <a:schemeClr val="tx2"/>
                </a:solidFill>
              </a:rPr>
              <a:t>e)    </a:t>
            </a:r>
            <a:r>
              <a:rPr lang="en-US" dirty="0">
                <a:solidFill>
                  <a:schemeClr val="tx1">
                    <a:lumMod val="95000"/>
                    <a:lumOff val="5000"/>
                  </a:schemeClr>
                </a:solidFill>
              </a:rPr>
              <a:t>Line capacity (c): </a:t>
            </a:r>
            <a:r>
              <a:rPr lang="en-US" dirty="0"/>
              <a:t>maximum no of persons a transit system can carry past a point during one hour</a:t>
            </a:r>
            <a:endParaRPr lang="en-US" dirty="0">
              <a:solidFill>
                <a:srgbClr val="3BF567"/>
              </a:solidFill>
            </a:endParaRPr>
          </a:p>
          <a:p>
            <a:pPr marL="502920" indent="-457200">
              <a:lnSpc>
                <a:spcPct val="120000"/>
              </a:lnSpc>
              <a:spcBef>
                <a:spcPct val="50000"/>
              </a:spcBef>
              <a:buFont typeface="+mj-lt"/>
              <a:buAutoNum type="alphaLcParenR" startAt="6"/>
            </a:pPr>
            <a:r>
              <a:rPr lang="en-US" dirty="0">
                <a:solidFill>
                  <a:schemeClr val="tx1">
                    <a:lumMod val="95000"/>
                    <a:lumOff val="5000"/>
                  </a:schemeClr>
                </a:solidFill>
              </a:rPr>
              <a:t>Product capacity (</a:t>
            </a:r>
            <a:r>
              <a:rPr lang="en-US" i="1" dirty="0">
                <a:solidFill>
                  <a:schemeClr val="tx1">
                    <a:lumMod val="95000"/>
                    <a:lumOff val="5000"/>
                  </a:schemeClr>
                </a:solidFill>
              </a:rPr>
              <a:t>P</a:t>
            </a:r>
            <a:r>
              <a:rPr lang="en-US" i="1" baseline="-25000" dirty="0">
                <a:solidFill>
                  <a:schemeClr val="tx1">
                    <a:lumMod val="95000"/>
                    <a:lumOff val="5000"/>
                  </a:schemeClr>
                </a:solidFill>
              </a:rPr>
              <a:t>c</a:t>
            </a:r>
            <a:r>
              <a:rPr lang="en-US" dirty="0">
                <a:solidFill>
                  <a:schemeClr val="tx1">
                    <a:lumMod val="95000"/>
                    <a:lumOff val="5000"/>
                  </a:schemeClr>
                </a:solidFill>
              </a:rPr>
              <a:t>): </a:t>
            </a:r>
            <a:r>
              <a:rPr lang="en-US" dirty="0"/>
              <a:t>product of operating speed and capacities of the line </a:t>
            </a:r>
            <a:endParaRPr lang="en-US" dirty="0" smtClean="0"/>
          </a:p>
          <a:p>
            <a:pPr marL="502920" indent="-457200">
              <a:lnSpc>
                <a:spcPct val="120000"/>
              </a:lnSpc>
              <a:spcBef>
                <a:spcPct val="50000"/>
              </a:spcBef>
              <a:buFont typeface="+mj-lt"/>
              <a:buAutoNum type="alphaLcParenR" startAt="6"/>
            </a:pPr>
            <a:r>
              <a:rPr lang="en-US" dirty="0" smtClean="0">
                <a:solidFill>
                  <a:schemeClr val="tx1">
                    <a:lumMod val="95000"/>
                    <a:lumOff val="5000"/>
                  </a:schemeClr>
                </a:solidFill>
              </a:rPr>
              <a:t>Productivity</a:t>
            </a:r>
            <a:r>
              <a:rPr lang="en-US" dirty="0">
                <a:solidFill>
                  <a:schemeClr val="tx1">
                    <a:lumMod val="95000"/>
                    <a:lumOff val="5000"/>
                  </a:schemeClr>
                </a:solidFill>
              </a:rPr>
              <a:t>: </a:t>
            </a:r>
            <a:r>
              <a:rPr lang="en-US" dirty="0"/>
              <a:t>the quality of output per unit of resources (vehicle-km)</a:t>
            </a:r>
          </a:p>
          <a:p>
            <a:pPr marL="502920" indent="-457200">
              <a:lnSpc>
                <a:spcPct val="120000"/>
              </a:lnSpc>
              <a:spcBef>
                <a:spcPct val="50000"/>
              </a:spcBef>
              <a:buFont typeface="+mj-lt"/>
              <a:buAutoNum type="alphaLcParenR" startAt="6"/>
            </a:pPr>
            <a:r>
              <a:rPr lang="en-US" dirty="0">
                <a:solidFill>
                  <a:schemeClr val="tx1">
                    <a:lumMod val="95000"/>
                    <a:lumOff val="5000"/>
                  </a:schemeClr>
                </a:solidFill>
              </a:rPr>
              <a:t>Utilization: </a:t>
            </a:r>
            <a:r>
              <a:rPr lang="en-US" dirty="0"/>
              <a:t>Ratio of output (person-km/space-km)</a:t>
            </a:r>
          </a:p>
          <a:p>
            <a:pPr marL="45720" indent="0">
              <a:buNone/>
            </a:pPr>
            <a:endParaRPr lang="en-GB" dirty="0"/>
          </a:p>
        </p:txBody>
      </p:sp>
    </p:spTree>
    <p:extLst>
      <p:ext uri="{BB962C8B-B14F-4D97-AF65-F5344CB8AC3E}">
        <p14:creationId xmlns:p14="http://schemas.microsoft.com/office/powerpoint/2010/main" val="2236908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effectLst>
                  <a:outerShdw blurRad="38100" dist="38100" dir="2700000" algn="tl">
                    <a:srgbClr val="000000"/>
                  </a:outerShdw>
                </a:effectLst>
                <a:latin typeface="Arial" charset="0"/>
              </a:rPr>
              <a:t>Transit System Characteristics (contd.)</a:t>
            </a:r>
            <a:endParaRPr lang="en-GB" sz="2800" dirty="0"/>
          </a:p>
        </p:txBody>
      </p:sp>
      <p:sp>
        <p:nvSpPr>
          <p:cNvPr id="6" name="Content Placeholder 5"/>
          <p:cNvSpPr>
            <a:spLocks noGrp="1"/>
          </p:cNvSpPr>
          <p:nvPr>
            <p:ph idx="1"/>
          </p:nvPr>
        </p:nvSpPr>
        <p:spPr>
          <a:xfrm>
            <a:off x="533400" y="1752600"/>
            <a:ext cx="8153400" cy="4343400"/>
          </a:xfrm>
        </p:spPr>
        <p:txBody>
          <a:bodyPr>
            <a:normAutofit/>
          </a:bodyPr>
          <a:lstStyle/>
          <a:p>
            <a:pPr marL="45720" indent="0">
              <a:lnSpc>
                <a:spcPct val="120000"/>
              </a:lnSpc>
              <a:spcBef>
                <a:spcPct val="50000"/>
              </a:spcBef>
              <a:buNone/>
            </a:pPr>
            <a:r>
              <a:rPr lang="en-US" dirty="0">
                <a:solidFill>
                  <a:srgbClr val="FFFF00"/>
                </a:solidFill>
              </a:rPr>
              <a:t>2</a:t>
            </a:r>
            <a:r>
              <a:rPr lang="en-US" dirty="0">
                <a:solidFill>
                  <a:schemeClr val="tx1">
                    <a:lumMod val="95000"/>
                    <a:lumOff val="5000"/>
                  </a:schemeClr>
                </a:solidFill>
              </a:rPr>
              <a:t>. Level-of-Service (LOS): </a:t>
            </a:r>
            <a:r>
              <a:rPr lang="en-US" dirty="0"/>
              <a:t>the overall measure of all service characteristics. LOS is a basic element in attracting potential users to the system.</a:t>
            </a:r>
          </a:p>
          <a:p>
            <a:pPr marL="502920" indent="-457200">
              <a:lnSpc>
                <a:spcPct val="120000"/>
              </a:lnSpc>
              <a:spcBef>
                <a:spcPct val="50000"/>
              </a:spcBef>
              <a:buAutoNum type="alphaLcPeriod"/>
            </a:pPr>
            <a:r>
              <a:rPr lang="en-US" dirty="0">
                <a:solidFill>
                  <a:schemeClr val="tx1">
                    <a:lumMod val="95000"/>
                    <a:lumOff val="5000"/>
                  </a:schemeClr>
                </a:solidFill>
              </a:rPr>
              <a:t>Performance elements: </a:t>
            </a:r>
            <a:r>
              <a:rPr lang="en-US" dirty="0"/>
              <a:t>e.g. operating speed, reliability, and safety</a:t>
            </a:r>
          </a:p>
          <a:p>
            <a:pPr marL="502920" indent="-457200">
              <a:lnSpc>
                <a:spcPct val="120000"/>
              </a:lnSpc>
              <a:spcBef>
                <a:spcPct val="50000"/>
              </a:spcBef>
              <a:buAutoNum type="alphaLcPeriod"/>
            </a:pPr>
            <a:r>
              <a:rPr lang="en-US" dirty="0">
                <a:solidFill>
                  <a:schemeClr val="tx1">
                    <a:lumMod val="95000"/>
                    <a:lumOff val="5000"/>
                  </a:schemeClr>
                </a:solidFill>
              </a:rPr>
              <a:t>Service quality (SQ): </a:t>
            </a:r>
            <a:r>
              <a:rPr lang="en-US" dirty="0"/>
              <a:t>consisting of qualitative elements</a:t>
            </a:r>
          </a:p>
          <a:p>
            <a:endParaRPr lang="en-GB" dirty="0"/>
          </a:p>
        </p:txBody>
      </p:sp>
    </p:spTree>
    <p:extLst>
      <p:ext uri="{BB962C8B-B14F-4D97-AF65-F5344CB8AC3E}">
        <p14:creationId xmlns:p14="http://schemas.microsoft.com/office/powerpoint/2010/main" val="36708526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252728"/>
          </a:xfrm>
        </p:spPr>
        <p:txBody>
          <a:bodyPr>
            <a:normAutofit/>
          </a:bodyPr>
          <a:lstStyle/>
          <a:p>
            <a:r>
              <a:rPr lang="en-US" sz="2800" b="1" dirty="0">
                <a:effectLst>
                  <a:outerShdw blurRad="38100" dist="38100" dir="2700000" algn="tl">
                    <a:srgbClr val="000000"/>
                  </a:outerShdw>
                </a:effectLst>
                <a:latin typeface="Arial" charset="0"/>
              </a:rPr>
              <a:t>Transit System Characteristics (contd.)</a:t>
            </a:r>
            <a:endParaRPr lang="en-GB" sz="2800" dirty="0"/>
          </a:p>
        </p:txBody>
      </p:sp>
      <p:sp>
        <p:nvSpPr>
          <p:cNvPr id="6" name="Content Placeholder 5"/>
          <p:cNvSpPr>
            <a:spLocks noGrp="1"/>
          </p:cNvSpPr>
          <p:nvPr>
            <p:ph idx="1"/>
          </p:nvPr>
        </p:nvSpPr>
        <p:spPr>
          <a:xfrm>
            <a:off x="381000" y="1752600"/>
            <a:ext cx="8174182" cy="4066309"/>
          </a:xfrm>
        </p:spPr>
        <p:txBody>
          <a:bodyPr>
            <a:normAutofit/>
          </a:bodyPr>
          <a:lstStyle/>
          <a:p>
            <a:pPr marL="45720" indent="0">
              <a:lnSpc>
                <a:spcPct val="120000"/>
              </a:lnSpc>
              <a:spcBef>
                <a:spcPct val="50000"/>
              </a:spcBef>
              <a:buNone/>
            </a:pPr>
            <a:r>
              <a:rPr lang="en-US" dirty="0">
                <a:solidFill>
                  <a:schemeClr val="tx1">
                    <a:lumMod val="95000"/>
                    <a:lumOff val="5000"/>
                  </a:schemeClr>
                </a:solidFill>
              </a:rPr>
              <a:t>3. Transit Service Impacts: </a:t>
            </a:r>
            <a:r>
              <a:rPr lang="en-US" dirty="0"/>
              <a:t>the effects transit service has on its surroundings and the entire area (either positive or negative).</a:t>
            </a:r>
          </a:p>
          <a:p>
            <a:pPr marL="502920" indent="-457200">
              <a:lnSpc>
                <a:spcPct val="120000"/>
              </a:lnSpc>
              <a:spcBef>
                <a:spcPct val="50000"/>
              </a:spcBef>
              <a:buAutoNum type="alphaLcPeriod"/>
            </a:pPr>
            <a:r>
              <a:rPr lang="en-US" dirty="0">
                <a:solidFill>
                  <a:schemeClr val="tx1">
                    <a:lumMod val="95000"/>
                    <a:lumOff val="5000"/>
                  </a:schemeClr>
                </a:solidFill>
              </a:rPr>
              <a:t>Short-run impacts: </a:t>
            </a:r>
            <a:r>
              <a:rPr lang="en-US" dirty="0"/>
              <a:t>e.g. include reduced street congestion, changes in air pollution, noise and aesthetics</a:t>
            </a:r>
          </a:p>
          <a:p>
            <a:pPr marL="502920" indent="-457200">
              <a:lnSpc>
                <a:spcPct val="120000"/>
              </a:lnSpc>
              <a:spcBef>
                <a:spcPct val="50000"/>
              </a:spcBef>
              <a:buAutoNum type="alphaLcPeriod"/>
            </a:pPr>
            <a:r>
              <a:rPr lang="en-US" dirty="0">
                <a:solidFill>
                  <a:schemeClr val="tx1">
                    <a:lumMod val="95000"/>
                    <a:lumOff val="5000"/>
                  </a:schemeClr>
                </a:solidFill>
              </a:rPr>
              <a:t>Long-run impacts: </a:t>
            </a:r>
            <a:r>
              <a:rPr lang="en-US" dirty="0"/>
              <a:t>changes in land values, economic activities, physical form or social environment</a:t>
            </a:r>
          </a:p>
          <a:p>
            <a:pPr marL="45720" indent="0">
              <a:buNone/>
            </a:pPr>
            <a:r>
              <a:rPr lang="en-US" dirty="0">
                <a:solidFill>
                  <a:schemeClr val="tx1">
                    <a:lumMod val="95000"/>
                    <a:lumOff val="5000"/>
                  </a:schemeClr>
                </a:solidFill>
              </a:rPr>
              <a:t>4. Costs: </a:t>
            </a:r>
            <a:r>
              <a:rPr lang="en-GB" dirty="0"/>
              <a:t>investment costs and operating costs </a:t>
            </a:r>
          </a:p>
        </p:txBody>
      </p:sp>
    </p:spTree>
    <p:extLst>
      <p:ext uri="{BB962C8B-B14F-4D97-AF65-F5344CB8AC3E}">
        <p14:creationId xmlns:p14="http://schemas.microsoft.com/office/powerpoint/2010/main" val="31635656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D. </a:t>
            </a:r>
            <a:r>
              <a:rPr lang="en-GB" sz="2800" dirty="0"/>
              <a:t>Family of Regular Transit Modes</a:t>
            </a:r>
          </a:p>
        </p:txBody>
      </p:sp>
      <p:sp>
        <p:nvSpPr>
          <p:cNvPr id="3" name="Content Placeholder 2"/>
          <p:cNvSpPr>
            <a:spLocks noGrp="1"/>
          </p:cNvSpPr>
          <p:nvPr>
            <p:ph idx="1"/>
          </p:nvPr>
        </p:nvSpPr>
        <p:spPr>
          <a:xfrm>
            <a:off x="838200" y="1690084"/>
            <a:ext cx="7408333" cy="4405916"/>
          </a:xfrm>
        </p:spPr>
        <p:txBody>
          <a:bodyPr>
            <a:normAutofit fontScale="92500" lnSpcReduction="10000"/>
          </a:bodyPr>
          <a:lstStyle/>
          <a:p>
            <a:pPr marL="45720" indent="0" algn="just">
              <a:lnSpc>
                <a:spcPct val="150000"/>
              </a:lnSpc>
              <a:buNone/>
            </a:pPr>
            <a:r>
              <a:rPr lang="en-GB" dirty="0"/>
              <a:t>Three generic classes: (1) street transit, (2) semirapid, and (3) rapid transit</a:t>
            </a:r>
          </a:p>
          <a:p>
            <a:pPr algn="just">
              <a:lnSpc>
                <a:spcPct val="150000"/>
              </a:lnSpc>
            </a:pPr>
            <a:r>
              <a:rPr lang="en-GB" dirty="0"/>
              <a:t>Taxis</a:t>
            </a:r>
          </a:p>
          <a:p>
            <a:pPr algn="just">
              <a:lnSpc>
                <a:spcPct val="150000"/>
              </a:lnSpc>
            </a:pPr>
            <a:r>
              <a:rPr lang="en-GB" dirty="0"/>
              <a:t>Dial-a-ride or dial-a-bus</a:t>
            </a:r>
          </a:p>
          <a:p>
            <a:pPr algn="just">
              <a:lnSpc>
                <a:spcPct val="150000"/>
              </a:lnSpc>
            </a:pPr>
            <a:r>
              <a:rPr lang="en-GB" dirty="0"/>
              <a:t>Jitneys</a:t>
            </a:r>
          </a:p>
          <a:p>
            <a:pPr algn="just">
              <a:lnSpc>
                <a:spcPct val="150000"/>
              </a:lnSpc>
            </a:pPr>
            <a:r>
              <a:rPr lang="en-GB" dirty="0"/>
              <a:t>Subscription buses</a:t>
            </a:r>
          </a:p>
          <a:p>
            <a:pPr algn="just">
              <a:lnSpc>
                <a:spcPct val="150000"/>
              </a:lnSpc>
            </a:pPr>
            <a:r>
              <a:rPr lang="en-GB" dirty="0"/>
              <a:t>Carpools </a:t>
            </a:r>
          </a:p>
          <a:p>
            <a:pPr algn="just">
              <a:lnSpc>
                <a:spcPct val="150000"/>
              </a:lnSpc>
            </a:pPr>
            <a:r>
              <a:rPr lang="en-GB" dirty="0"/>
              <a:t>Vanpools </a:t>
            </a:r>
          </a:p>
        </p:txBody>
      </p:sp>
    </p:spTree>
    <p:extLst>
      <p:ext uri="{BB962C8B-B14F-4D97-AF65-F5344CB8AC3E}">
        <p14:creationId xmlns:p14="http://schemas.microsoft.com/office/powerpoint/2010/main" val="3912286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mn-lt"/>
              </a:rPr>
              <a:t>Family of Regular Transit Modes </a:t>
            </a:r>
            <a:r>
              <a:rPr lang="en-US" sz="2800" dirty="0">
                <a:effectLst>
                  <a:outerShdw blurRad="38100" dist="38100" dir="2700000" algn="tl">
                    <a:srgbClr val="000000"/>
                  </a:outerShdw>
                </a:effectLst>
                <a:latin typeface="+mn-lt"/>
              </a:rPr>
              <a:t>(contd.)</a:t>
            </a:r>
            <a:endParaRPr lang="en-GB" sz="2800" dirty="0">
              <a:latin typeface="+mn-lt"/>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GB" dirty="0"/>
              <a:t>Regular buses </a:t>
            </a:r>
          </a:p>
          <a:p>
            <a:pPr algn="just">
              <a:lnSpc>
                <a:spcPct val="150000"/>
              </a:lnSpc>
            </a:pPr>
            <a:r>
              <a:rPr lang="en-GB" dirty="0"/>
              <a:t>Express buses</a:t>
            </a:r>
          </a:p>
          <a:p>
            <a:pPr algn="just">
              <a:lnSpc>
                <a:spcPct val="150000"/>
              </a:lnSpc>
            </a:pPr>
            <a:r>
              <a:rPr lang="en-GB" dirty="0"/>
              <a:t>Trolley buses </a:t>
            </a:r>
          </a:p>
          <a:p>
            <a:pPr algn="just">
              <a:lnSpc>
                <a:spcPct val="150000"/>
              </a:lnSpc>
            </a:pPr>
            <a:r>
              <a:rPr lang="en-GB" dirty="0"/>
              <a:t>Street cars or tramways </a:t>
            </a:r>
          </a:p>
          <a:p>
            <a:pPr algn="just">
              <a:lnSpc>
                <a:spcPct val="150000"/>
              </a:lnSpc>
            </a:pPr>
            <a:r>
              <a:rPr lang="en-GB" dirty="0"/>
              <a:t>Semi-rapid buses</a:t>
            </a:r>
          </a:p>
          <a:p>
            <a:pPr algn="just">
              <a:lnSpc>
                <a:spcPct val="150000"/>
              </a:lnSpc>
            </a:pPr>
            <a:r>
              <a:rPr lang="en-GB" dirty="0"/>
              <a:t>Light-rail transit </a:t>
            </a:r>
          </a:p>
          <a:p>
            <a:pPr algn="just">
              <a:lnSpc>
                <a:spcPct val="150000"/>
              </a:lnSpc>
            </a:pPr>
            <a:r>
              <a:rPr lang="en-GB" dirty="0"/>
              <a:t>Rapid transit (light-rail rapid transit, rubber-tired rapid transit, rail rapid transit, regional rail) </a:t>
            </a:r>
          </a:p>
        </p:txBody>
      </p:sp>
      <p:grpSp>
        <p:nvGrpSpPr>
          <p:cNvPr id="6" name="Group 5"/>
          <p:cNvGrpSpPr/>
          <p:nvPr/>
        </p:nvGrpSpPr>
        <p:grpSpPr>
          <a:xfrm>
            <a:off x="4572000" y="4653136"/>
            <a:ext cx="2952328" cy="648072"/>
            <a:chOff x="3419872" y="3573016"/>
            <a:chExt cx="2952328" cy="648072"/>
          </a:xfrm>
        </p:grpSpPr>
        <p:sp>
          <p:nvSpPr>
            <p:cNvPr id="4" name="Right Brace 3"/>
            <p:cNvSpPr/>
            <p:nvPr/>
          </p:nvSpPr>
          <p:spPr>
            <a:xfrm>
              <a:off x="3419872" y="3573016"/>
              <a:ext cx="288032" cy="64807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5" name="TextBox 4"/>
            <p:cNvSpPr txBox="1"/>
            <p:nvPr/>
          </p:nvSpPr>
          <p:spPr>
            <a:xfrm>
              <a:off x="4139952" y="3712386"/>
              <a:ext cx="2232248" cy="369332"/>
            </a:xfrm>
            <a:prstGeom prst="rect">
              <a:avLst/>
            </a:prstGeom>
            <a:noFill/>
          </p:spPr>
          <p:txBody>
            <a:bodyPr wrap="square" rtlCol="0">
              <a:spAutoFit/>
            </a:bodyPr>
            <a:lstStyle/>
            <a:p>
              <a:r>
                <a:rPr lang="en-GB" dirty="0">
                  <a:solidFill>
                    <a:srgbClr val="FFFF00"/>
                  </a:solidFill>
                </a:rPr>
                <a:t>Semi-rapid</a:t>
              </a:r>
              <a:r>
                <a:rPr lang="en-GB" dirty="0"/>
                <a:t> </a:t>
              </a:r>
              <a:r>
                <a:rPr lang="en-GB" dirty="0">
                  <a:solidFill>
                    <a:srgbClr val="FFFF00"/>
                  </a:solidFill>
                </a:rPr>
                <a:t>transit</a:t>
              </a:r>
            </a:p>
          </p:txBody>
        </p:sp>
      </p:grpSp>
      <p:grpSp>
        <p:nvGrpSpPr>
          <p:cNvPr id="9" name="Group 8"/>
          <p:cNvGrpSpPr/>
          <p:nvPr/>
        </p:nvGrpSpPr>
        <p:grpSpPr>
          <a:xfrm>
            <a:off x="4572000" y="2996952"/>
            <a:ext cx="2952328" cy="1368152"/>
            <a:chOff x="4572000" y="2996952"/>
            <a:chExt cx="2952328" cy="1368152"/>
          </a:xfrm>
        </p:grpSpPr>
        <p:sp>
          <p:nvSpPr>
            <p:cNvPr id="7" name="Right Brace 6"/>
            <p:cNvSpPr/>
            <p:nvPr/>
          </p:nvSpPr>
          <p:spPr>
            <a:xfrm>
              <a:off x="4572000" y="2996952"/>
              <a:ext cx="432048" cy="1368152"/>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srgbClr val="FFFF00"/>
                </a:solidFill>
              </a:endParaRPr>
            </a:p>
          </p:txBody>
        </p:sp>
        <p:sp>
          <p:nvSpPr>
            <p:cNvPr id="8" name="TextBox 7"/>
            <p:cNvSpPr txBox="1"/>
            <p:nvPr/>
          </p:nvSpPr>
          <p:spPr>
            <a:xfrm>
              <a:off x="5292080" y="3496362"/>
              <a:ext cx="2232248" cy="369332"/>
            </a:xfrm>
            <a:prstGeom prst="rect">
              <a:avLst/>
            </a:prstGeom>
            <a:noFill/>
          </p:spPr>
          <p:txBody>
            <a:bodyPr wrap="square" rtlCol="0">
              <a:spAutoFit/>
            </a:bodyPr>
            <a:lstStyle/>
            <a:p>
              <a:r>
                <a:rPr lang="en-GB" dirty="0">
                  <a:solidFill>
                    <a:srgbClr val="FFFF00"/>
                  </a:solidFill>
                </a:rPr>
                <a:t>Street transit</a:t>
              </a:r>
            </a:p>
          </p:txBody>
        </p:sp>
      </p:grpSp>
    </p:spTree>
    <p:extLst>
      <p:ext uri="{BB962C8B-B14F-4D97-AF65-F5344CB8AC3E}">
        <p14:creationId xmlns:p14="http://schemas.microsoft.com/office/powerpoint/2010/main" val="78620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315200" cy="709972"/>
          </a:xfrm>
        </p:spPr>
        <p:txBody>
          <a:bodyPr>
            <a:normAutofit/>
          </a:bodyPr>
          <a:lstStyle/>
          <a:p>
            <a:r>
              <a:rPr lang="en-GB" sz="2800" b="1" dirty="0">
                <a:latin typeface="Arial" pitchFamily="34" charset="0"/>
                <a:cs typeface="Arial" pitchFamily="34" charset="0"/>
              </a:rPr>
              <a:t>An Overview Of Transportation Planning</a:t>
            </a:r>
            <a:endParaRPr lang="en-GB" sz="2800" dirty="0"/>
          </a:p>
        </p:txBody>
      </p:sp>
      <p:sp>
        <p:nvSpPr>
          <p:cNvPr id="3" name="Content Placeholder 2"/>
          <p:cNvSpPr>
            <a:spLocks noGrp="1"/>
          </p:cNvSpPr>
          <p:nvPr>
            <p:ph idx="1"/>
          </p:nvPr>
        </p:nvSpPr>
        <p:spPr>
          <a:xfrm>
            <a:off x="533400" y="1371600"/>
            <a:ext cx="8050088" cy="5257800"/>
          </a:xfrm>
        </p:spPr>
        <p:txBody>
          <a:bodyPr>
            <a:normAutofit fontScale="70000" lnSpcReduction="20000"/>
          </a:bodyPr>
          <a:lstStyle/>
          <a:p>
            <a:pPr algn="just">
              <a:lnSpc>
                <a:spcPct val="170000"/>
              </a:lnSpc>
            </a:pPr>
            <a:r>
              <a:rPr lang="en-US" dirty="0">
                <a:latin typeface="Arial" pitchFamily="34" charset="0"/>
                <a:cs typeface="Arial" pitchFamily="34" charset="0"/>
              </a:rPr>
              <a:t>Monitoring existing conditions;</a:t>
            </a:r>
          </a:p>
          <a:p>
            <a:pPr algn="just">
              <a:lnSpc>
                <a:spcPct val="170000"/>
              </a:lnSpc>
            </a:pPr>
            <a:r>
              <a:rPr lang="en-US" dirty="0">
                <a:latin typeface="Arial" pitchFamily="34" charset="0"/>
                <a:cs typeface="Arial" pitchFamily="34" charset="0"/>
              </a:rPr>
              <a:t>Forecasting future population and employment growth, including assessing projected land uses in the region and identifying major growth corridors;</a:t>
            </a:r>
          </a:p>
          <a:p>
            <a:pPr algn="just">
              <a:lnSpc>
                <a:spcPct val="170000"/>
              </a:lnSpc>
            </a:pPr>
            <a:r>
              <a:rPr lang="en-US" dirty="0">
                <a:latin typeface="Arial" pitchFamily="34" charset="0"/>
                <a:cs typeface="Arial" pitchFamily="34" charset="0"/>
              </a:rPr>
              <a:t>Identifying current and projected future transportation problems and needs and analyzing, through detailed planning studies, various transportation improvement strategies to address those needs;</a:t>
            </a:r>
          </a:p>
          <a:p>
            <a:pPr algn="just">
              <a:lnSpc>
                <a:spcPct val="170000"/>
              </a:lnSpc>
            </a:pPr>
            <a:r>
              <a:rPr lang="en-US" dirty="0">
                <a:latin typeface="Arial" pitchFamily="34" charset="0"/>
                <a:cs typeface="Arial" pitchFamily="34" charset="0"/>
              </a:rPr>
              <a:t>Developing long-range plans and short-range programs of alternative capital improvement and operational strategies for moving people and goods;</a:t>
            </a:r>
          </a:p>
          <a:p>
            <a:pPr algn="just">
              <a:lnSpc>
                <a:spcPct val="170000"/>
              </a:lnSpc>
            </a:pPr>
            <a:r>
              <a:rPr lang="en-US" dirty="0">
                <a:latin typeface="Arial" pitchFamily="34" charset="0"/>
                <a:cs typeface="Arial" pitchFamily="34" charset="0"/>
              </a:rPr>
              <a:t>Estimating the impact of recommended future improvements to the transportation system on environmental features, including air quality; and</a:t>
            </a:r>
          </a:p>
          <a:p>
            <a:pPr algn="just">
              <a:lnSpc>
                <a:spcPct val="170000"/>
              </a:lnSpc>
            </a:pPr>
            <a:r>
              <a:rPr lang="en-US" dirty="0">
                <a:latin typeface="Arial" pitchFamily="34" charset="0"/>
                <a:cs typeface="Arial" pitchFamily="34" charset="0"/>
              </a:rPr>
              <a:t>Developing a financial plan for securing sufficient revenues to cover the costs of implementing strategies</a:t>
            </a:r>
          </a:p>
        </p:txBody>
      </p:sp>
    </p:spTree>
    <p:extLst>
      <p:ext uri="{BB962C8B-B14F-4D97-AF65-F5344CB8AC3E}">
        <p14:creationId xmlns:p14="http://schemas.microsoft.com/office/powerpoint/2010/main" val="40141033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Paratransit</a:t>
            </a:r>
          </a:p>
        </p:txBody>
      </p:sp>
      <p:sp>
        <p:nvSpPr>
          <p:cNvPr id="5" name="Text Placeholder 4"/>
          <p:cNvSpPr>
            <a:spLocks noGrp="1"/>
          </p:cNvSpPr>
          <p:nvPr>
            <p:ph type="body" sz="half" idx="1"/>
          </p:nvPr>
        </p:nvSpPr>
        <p:spPr>
          <a:xfrm>
            <a:off x="457200" y="1600200"/>
            <a:ext cx="7895220" cy="4525963"/>
          </a:xfrm>
        </p:spPr>
        <p:txBody>
          <a:bodyPr>
            <a:normAutofit fontScale="85000" lnSpcReduction="10000"/>
          </a:bodyPr>
          <a:lstStyle/>
          <a:p>
            <a:pPr algn="just">
              <a:lnSpc>
                <a:spcPct val="150000"/>
              </a:lnSpc>
            </a:pPr>
            <a:r>
              <a:rPr lang="en-GB" dirty="0"/>
              <a:t>Small passenger vehicles operating informally on a fare-paying basis, and serving in some places as an alternative to regular bus transit services. </a:t>
            </a:r>
          </a:p>
          <a:p>
            <a:pPr algn="just">
              <a:lnSpc>
                <a:spcPct val="150000"/>
              </a:lnSpc>
            </a:pPr>
            <a:r>
              <a:rPr lang="en-GB" dirty="0"/>
              <a:t>Paratransit system represents modes of semi-public and public transportation, consider intermediate b/w pvt. transportation and conventional transit. </a:t>
            </a:r>
          </a:p>
          <a:p>
            <a:pPr algn="just">
              <a:lnSpc>
                <a:spcPct val="150000"/>
              </a:lnSpc>
            </a:pPr>
            <a:r>
              <a:rPr lang="en-GB" dirty="0"/>
              <a:t>Paratransit operates in the environment of </a:t>
            </a:r>
          </a:p>
          <a:p>
            <a:pPr marL="834390" lvl="1" indent="-514350" algn="just">
              <a:lnSpc>
                <a:spcPct val="150000"/>
              </a:lnSpc>
              <a:buFont typeface="+mj-lt"/>
              <a:buAutoNum type="romanLcPeriod"/>
            </a:pPr>
            <a:r>
              <a:rPr lang="en-GB" sz="2000" dirty="0">
                <a:solidFill>
                  <a:schemeClr val="tx1">
                    <a:lumMod val="95000"/>
                    <a:lumOff val="5000"/>
                  </a:schemeClr>
                </a:solidFill>
              </a:rPr>
              <a:t>Fixed space – variable time (jitney)</a:t>
            </a:r>
          </a:p>
          <a:p>
            <a:pPr marL="834390" lvl="1" indent="-514350" algn="just">
              <a:lnSpc>
                <a:spcPct val="150000"/>
              </a:lnSpc>
              <a:buFont typeface="+mj-lt"/>
              <a:buAutoNum type="romanLcPeriod"/>
            </a:pPr>
            <a:r>
              <a:rPr lang="en-GB" sz="2000" dirty="0">
                <a:solidFill>
                  <a:schemeClr val="tx1">
                    <a:lumMod val="95000"/>
                    <a:lumOff val="5000"/>
                  </a:schemeClr>
                </a:solidFill>
              </a:rPr>
              <a:t>Fixed time – variable space (vanpool/carpool)</a:t>
            </a:r>
          </a:p>
          <a:p>
            <a:pPr marL="834390" lvl="1" indent="-514350" algn="just">
              <a:lnSpc>
                <a:spcPct val="150000"/>
              </a:lnSpc>
              <a:buFont typeface="+mj-lt"/>
              <a:buAutoNum type="romanLcPeriod"/>
            </a:pPr>
            <a:r>
              <a:rPr lang="en-GB" sz="2000" dirty="0">
                <a:solidFill>
                  <a:schemeClr val="tx1">
                    <a:lumMod val="95000"/>
                    <a:lumOff val="5000"/>
                  </a:schemeClr>
                </a:solidFill>
              </a:rPr>
              <a:t>Variable time-variable space (taxi, dial-a-ride)</a:t>
            </a:r>
          </a:p>
        </p:txBody>
      </p:sp>
    </p:spTree>
    <p:extLst>
      <p:ext uri="{BB962C8B-B14F-4D97-AF65-F5344CB8AC3E}">
        <p14:creationId xmlns:p14="http://schemas.microsoft.com/office/powerpoint/2010/main" val="42431565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Paratransit (contd.)</a:t>
            </a:r>
          </a:p>
        </p:txBody>
      </p:sp>
      <p:sp>
        <p:nvSpPr>
          <p:cNvPr id="6" name="Content Placeholder 5"/>
          <p:cNvSpPr>
            <a:spLocks noGrp="1"/>
          </p:cNvSpPr>
          <p:nvPr>
            <p:ph sz="half" idx="2"/>
          </p:nvPr>
        </p:nvSpPr>
        <p:spPr>
          <a:xfrm>
            <a:off x="1043608" y="1600200"/>
            <a:ext cx="7643192" cy="4525963"/>
          </a:xfrm>
        </p:spPr>
        <p:txBody>
          <a:bodyPr/>
          <a:lstStyle/>
          <a:p>
            <a:endParaRPr lang="en-GB" dirty="0"/>
          </a:p>
        </p:txBody>
      </p:sp>
      <p:pic>
        <p:nvPicPr>
          <p:cNvPr id="1027" name="Picture 3" descr="C:\Users\Batool\Pictures\IMG-20130203-0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628800"/>
            <a:ext cx="7632848" cy="4464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23628" y="6266329"/>
            <a:ext cx="7128792" cy="369332"/>
          </a:xfrm>
          <a:prstGeom prst="rect">
            <a:avLst/>
          </a:prstGeom>
          <a:noFill/>
        </p:spPr>
        <p:txBody>
          <a:bodyPr wrap="square" rtlCol="0">
            <a:spAutoFit/>
          </a:bodyPr>
          <a:lstStyle/>
          <a:p>
            <a:pPr algn="ctr"/>
            <a:r>
              <a:rPr lang="en-GB" dirty="0">
                <a:solidFill>
                  <a:srgbClr val="FFFF00"/>
                </a:solidFill>
              </a:rPr>
              <a:t>Temporal - Spatial Characteristics of Urban Transport Alternative</a:t>
            </a:r>
          </a:p>
        </p:txBody>
      </p:sp>
    </p:spTree>
    <p:extLst>
      <p:ext uri="{BB962C8B-B14F-4D97-AF65-F5344CB8AC3E}">
        <p14:creationId xmlns:p14="http://schemas.microsoft.com/office/powerpoint/2010/main" val="2092509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E</a:t>
            </a:r>
            <a:r>
              <a:rPr lang="en-GB" dirty="0"/>
              <a:t>. </a:t>
            </a:r>
            <a:r>
              <a:rPr lang="en-GB" sz="2800" dirty="0"/>
              <a:t>Capacity of Urban Transit</a:t>
            </a:r>
          </a:p>
        </p:txBody>
      </p:sp>
      <p:sp>
        <p:nvSpPr>
          <p:cNvPr id="5" name="Content Placeholder 4"/>
          <p:cNvSpPr>
            <a:spLocks noGrp="1"/>
          </p:cNvSpPr>
          <p:nvPr>
            <p:ph idx="1"/>
          </p:nvPr>
        </p:nvSpPr>
        <p:spPr/>
        <p:txBody>
          <a:bodyPr>
            <a:normAutofit fontScale="92500" lnSpcReduction="10000"/>
          </a:bodyPr>
          <a:lstStyle/>
          <a:p>
            <a:pPr marL="45720" indent="0" algn="just">
              <a:lnSpc>
                <a:spcPct val="150000"/>
              </a:lnSpc>
              <a:buNone/>
            </a:pPr>
            <a:r>
              <a:rPr lang="en-GB" dirty="0"/>
              <a:t>Transit capacity is different than highway capacity: it deals with the </a:t>
            </a:r>
            <a:r>
              <a:rPr lang="en-GB" dirty="0">
                <a:solidFill>
                  <a:srgbClr val="FFFF00"/>
                </a:solidFill>
              </a:rPr>
              <a:t>movement of </a:t>
            </a:r>
            <a:r>
              <a:rPr lang="en-GB" i="1" dirty="0">
                <a:solidFill>
                  <a:srgbClr val="FFFF00"/>
                </a:solidFill>
              </a:rPr>
              <a:t>both </a:t>
            </a:r>
            <a:r>
              <a:rPr lang="en-GB" dirty="0">
                <a:solidFill>
                  <a:srgbClr val="FFFF00"/>
                </a:solidFill>
              </a:rPr>
              <a:t>people and vehicles</a:t>
            </a:r>
            <a:r>
              <a:rPr lang="en-GB" dirty="0"/>
              <a:t>; depends on the </a:t>
            </a:r>
            <a:r>
              <a:rPr lang="en-GB" dirty="0">
                <a:solidFill>
                  <a:schemeClr val="accent4">
                    <a:lumMod val="40000"/>
                    <a:lumOff val="60000"/>
                  </a:schemeClr>
                </a:solidFill>
              </a:rPr>
              <a:t>size of the transit vehicles </a:t>
            </a:r>
            <a:r>
              <a:rPr lang="en-GB" dirty="0"/>
              <a:t>and </a:t>
            </a:r>
            <a:r>
              <a:rPr lang="en-GB" dirty="0">
                <a:solidFill>
                  <a:schemeClr val="accent4">
                    <a:lumMod val="40000"/>
                    <a:lumOff val="60000"/>
                  </a:schemeClr>
                </a:solidFill>
              </a:rPr>
              <a:t>how often they operate</a:t>
            </a:r>
            <a:r>
              <a:rPr lang="en-GB" dirty="0"/>
              <a:t>; and reflects the interaction between passenger traffic concentrations and vehicle flow.</a:t>
            </a:r>
          </a:p>
          <a:p>
            <a:pPr lvl="1">
              <a:lnSpc>
                <a:spcPct val="150000"/>
              </a:lnSpc>
            </a:pPr>
            <a:r>
              <a:rPr lang="en-GB" dirty="0"/>
              <a:t>Passenger-carrying capacity </a:t>
            </a:r>
          </a:p>
          <a:p>
            <a:pPr lvl="1">
              <a:lnSpc>
                <a:spcPct val="150000"/>
              </a:lnSpc>
            </a:pPr>
            <a:r>
              <a:rPr lang="en-GB" dirty="0"/>
              <a:t>Vehicle-carrying capacity </a:t>
            </a:r>
          </a:p>
        </p:txBody>
      </p:sp>
    </p:spTree>
    <p:extLst>
      <p:ext uri="{BB962C8B-B14F-4D97-AF65-F5344CB8AC3E}">
        <p14:creationId xmlns:p14="http://schemas.microsoft.com/office/powerpoint/2010/main" val="3695711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Terms in TC</a:t>
            </a:r>
          </a:p>
        </p:txBody>
      </p:sp>
      <p:sp>
        <p:nvSpPr>
          <p:cNvPr id="3" name="Content Placeholder 2"/>
          <p:cNvSpPr>
            <a:spLocks noGrp="1"/>
          </p:cNvSpPr>
          <p:nvPr>
            <p:ph idx="1"/>
          </p:nvPr>
        </p:nvSpPr>
        <p:spPr>
          <a:xfrm>
            <a:off x="609600" y="1524000"/>
            <a:ext cx="7978080" cy="4724400"/>
          </a:xfrm>
        </p:spPr>
        <p:txBody>
          <a:bodyPr>
            <a:noAutofit/>
          </a:bodyPr>
          <a:lstStyle/>
          <a:p>
            <a:pPr algn="just">
              <a:lnSpc>
                <a:spcPct val="160000"/>
              </a:lnSpc>
            </a:pPr>
            <a:r>
              <a:rPr lang="en-GB" sz="1800" dirty="0">
                <a:solidFill>
                  <a:schemeClr val="tx1">
                    <a:lumMod val="95000"/>
                    <a:lumOff val="5000"/>
                  </a:schemeClr>
                </a:solidFill>
              </a:rPr>
              <a:t>Clearance Time: </a:t>
            </a:r>
            <a:r>
              <a:rPr lang="en-GB" sz="1800" dirty="0"/>
              <a:t>all time losses at a stop other than passenger dwell times, in seconds. It should not be less than 15 seconds b/w successive buses. </a:t>
            </a:r>
          </a:p>
          <a:p>
            <a:pPr algn="just">
              <a:lnSpc>
                <a:spcPct val="160000"/>
              </a:lnSpc>
            </a:pPr>
            <a:r>
              <a:rPr lang="en-GB" sz="1800" dirty="0">
                <a:solidFill>
                  <a:schemeClr val="tx1">
                    <a:lumMod val="95000"/>
                    <a:lumOff val="5000"/>
                  </a:schemeClr>
                </a:solidFill>
              </a:rPr>
              <a:t>Dwell time: </a:t>
            </a:r>
            <a:r>
              <a:rPr lang="en-GB" sz="1800" dirty="0"/>
              <a:t>the time, in seconds, that a transit vehicle is stopped for the purpose of serving passengers. (includes t. passenger service time + the time needed to open and close doors)</a:t>
            </a:r>
          </a:p>
          <a:p>
            <a:pPr algn="just">
              <a:lnSpc>
                <a:spcPct val="160000"/>
              </a:lnSpc>
            </a:pPr>
            <a:r>
              <a:rPr lang="en-GB" sz="1800" dirty="0">
                <a:solidFill>
                  <a:schemeClr val="tx1">
                    <a:lumMod val="95000"/>
                    <a:lumOff val="5000"/>
                  </a:schemeClr>
                </a:solidFill>
              </a:rPr>
              <a:t>Passenger loads:  </a:t>
            </a:r>
            <a:r>
              <a:rPr lang="en-GB" sz="1800" dirty="0"/>
              <a:t>the no. of passengers in a single transit vehicle. The occupancy of vehicle is typically related to the no. of seats, expressed as a </a:t>
            </a:r>
            <a:r>
              <a:rPr lang="en-GB" sz="1800" dirty="0">
                <a:solidFill>
                  <a:schemeClr val="tx1">
                    <a:lumMod val="95000"/>
                    <a:lumOff val="5000"/>
                  </a:schemeClr>
                </a:solidFill>
              </a:rPr>
              <a:t>load factor</a:t>
            </a:r>
            <a:r>
              <a:rPr lang="en-GB" sz="1800" dirty="0"/>
              <a:t>. A factor of 1.0 means that all of the seats are occupied. </a:t>
            </a:r>
          </a:p>
          <a:p>
            <a:pPr algn="just">
              <a:lnSpc>
                <a:spcPct val="160000"/>
              </a:lnSpc>
            </a:pPr>
            <a:r>
              <a:rPr lang="en-GB" sz="1800" dirty="0">
                <a:solidFill>
                  <a:schemeClr val="tx1">
                    <a:lumMod val="95000"/>
                    <a:lumOff val="5000"/>
                  </a:schemeClr>
                </a:solidFill>
              </a:rPr>
              <a:t>Productive capacity</a:t>
            </a:r>
            <a:r>
              <a:rPr lang="en-GB" sz="1800" dirty="0"/>
              <a:t>: a measure of efficiency or performance. The product of passenger capacity along a transit line and speed.  </a:t>
            </a:r>
          </a:p>
        </p:txBody>
      </p:sp>
    </p:spTree>
    <p:extLst>
      <p:ext uri="{BB962C8B-B14F-4D97-AF65-F5344CB8AC3E}">
        <p14:creationId xmlns:p14="http://schemas.microsoft.com/office/powerpoint/2010/main" val="20916960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74</a:t>
            </a:fld>
            <a:endParaRPr lang="en-US">
              <a:solidFill>
                <a:prstClr val="black">
                  <a:tint val="75000"/>
                </a:prstClr>
              </a:solidFill>
            </a:endParaRPr>
          </a:p>
        </p:txBody>
      </p:sp>
      <p:sp>
        <p:nvSpPr>
          <p:cNvPr id="3" name="Content Placeholder 2"/>
          <p:cNvSpPr>
            <a:spLocks noGrp="1"/>
          </p:cNvSpPr>
          <p:nvPr>
            <p:ph idx="1"/>
          </p:nvPr>
        </p:nvSpPr>
        <p:spPr>
          <a:xfrm>
            <a:off x="872067" y="2286000"/>
            <a:ext cx="7408333" cy="3840163"/>
          </a:xfrm>
        </p:spPr>
        <p:txBody>
          <a:bodyPr/>
          <a:lstStyle/>
          <a:p>
            <a:pPr marL="0" indent="0" algn="ctr">
              <a:buNone/>
            </a:pPr>
            <a:r>
              <a:rPr lang="en-US" dirty="0" smtClean="0"/>
              <a:t>LAB WORK</a:t>
            </a:r>
          </a:p>
          <a:p>
            <a:pPr marL="0" indent="0" algn="ctr">
              <a:buNone/>
            </a:pPr>
            <a:r>
              <a:rPr lang="en-US" dirty="0"/>
              <a:t>ROADWAY INVENTORY STUDIES </a:t>
            </a:r>
            <a:endParaRPr lang="en-US" dirty="0" smtClean="0"/>
          </a:p>
          <a:p>
            <a:pPr marL="0" indent="0" algn="ctr">
              <a:buNone/>
            </a:pPr>
            <a:r>
              <a:rPr lang="en-US" dirty="0"/>
              <a:t>(</a:t>
            </a:r>
            <a:r>
              <a:rPr lang="en-US" dirty="0" smtClean="0"/>
              <a:t>REQUIRED </a:t>
            </a:r>
            <a:r>
              <a:rPr lang="en-US" dirty="0"/>
              <a:t>DATA, CONDITION </a:t>
            </a:r>
            <a:r>
              <a:rPr lang="en-US" dirty="0" smtClean="0"/>
              <a:t>DIAGRAM) </a:t>
            </a:r>
            <a:endParaRPr lang="en-US" dirty="0"/>
          </a:p>
        </p:txBody>
      </p:sp>
    </p:spTree>
    <p:extLst>
      <p:ext uri="{BB962C8B-B14F-4D97-AF65-F5344CB8AC3E}">
        <p14:creationId xmlns:p14="http://schemas.microsoft.com/office/powerpoint/2010/main" val="3980316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Roadway Inventory Studies</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75</a:t>
            </a:fld>
            <a:endParaRPr lang="en-US">
              <a:solidFill>
                <a:prstClr val="black">
                  <a:tint val="75000"/>
                </a:prstClr>
              </a:solidFill>
            </a:endParaRPr>
          </a:p>
        </p:txBody>
      </p:sp>
      <p:sp>
        <p:nvSpPr>
          <p:cNvPr id="3" name="Content Placeholder 2"/>
          <p:cNvSpPr>
            <a:spLocks noGrp="1"/>
          </p:cNvSpPr>
          <p:nvPr>
            <p:ph idx="1"/>
          </p:nvPr>
        </p:nvSpPr>
        <p:spPr>
          <a:xfrm>
            <a:off x="872067" y="1828800"/>
            <a:ext cx="7408333" cy="4297363"/>
          </a:xfrm>
        </p:spPr>
        <p:txBody>
          <a:bodyPr/>
          <a:lstStyle/>
          <a:p>
            <a:pPr>
              <a:buFont typeface="Arial" pitchFamily="34" charset="0"/>
              <a:buChar char="•"/>
            </a:pPr>
            <a:r>
              <a:rPr lang="en-US" dirty="0"/>
              <a:t>Physical Roadway Environment at a Location </a:t>
            </a:r>
          </a:p>
          <a:p>
            <a:pPr>
              <a:buFont typeface="Arial" pitchFamily="34" charset="0"/>
              <a:buChar char="•"/>
            </a:pPr>
            <a:r>
              <a:rPr lang="en-US" dirty="0" smtClean="0"/>
              <a:t>Roadway </a:t>
            </a:r>
            <a:r>
              <a:rPr lang="en-US" dirty="0"/>
              <a:t>Geometry </a:t>
            </a:r>
          </a:p>
          <a:p>
            <a:pPr>
              <a:buFont typeface="Arial" pitchFamily="34" charset="0"/>
              <a:buChar char="•"/>
            </a:pPr>
            <a:r>
              <a:rPr lang="en-US" dirty="0" smtClean="0"/>
              <a:t>Roadway </a:t>
            </a:r>
            <a:r>
              <a:rPr lang="en-US" dirty="0"/>
              <a:t>and Roadside characteristics </a:t>
            </a:r>
          </a:p>
          <a:p>
            <a:pPr>
              <a:buFont typeface="Arial" pitchFamily="34" charset="0"/>
              <a:buChar char="•"/>
            </a:pPr>
            <a:r>
              <a:rPr lang="en-US" dirty="0" smtClean="0"/>
              <a:t>Functional </a:t>
            </a:r>
            <a:r>
              <a:rPr lang="en-US" dirty="0"/>
              <a:t>classification of roadways </a:t>
            </a:r>
          </a:p>
          <a:p>
            <a:pPr>
              <a:buFont typeface="Arial" pitchFamily="34" charset="0"/>
              <a:buChar char="•"/>
            </a:pPr>
            <a:r>
              <a:rPr lang="en-US" dirty="0" smtClean="0"/>
              <a:t>Parking </a:t>
            </a:r>
            <a:r>
              <a:rPr lang="en-US" dirty="0"/>
              <a:t>conditions </a:t>
            </a:r>
          </a:p>
          <a:p>
            <a:pPr>
              <a:buFont typeface="Arial" pitchFamily="34" charset="0"/>
              <a:buChar char="•"/>
            </a:pPr>
            <a:r>
              <a:rPr lang="en-US" dirty="0" smtClean="0"/>
              <a:t>Corner </a:t>
            </a:r>
            <a:r>
              <a:rPr lang="en-US" dirty="0"/>
              <a:t>radii </a:t>
            </a:r>
          </a:p>
          <a:p>
            <a:pPr>
              <a:buFont typeface="Arial" pitchFamily="34" charset="0"/>
              <a:buChar char="•"/>
            </a:pPr>
            <a:r>
              <a:rPr lang="en-US" dirty="0" smtClean="0"/>
              <a:t>Sidewalks </a:t>
            </a:r>
            <a:r>
              <a:rPr lang="en-US" dirty="0"/>
              <a:t>and Crosswalks </a:t>
            </a:r>
          </a:p>
          <a:p>
            <a:pPr>
              <a:buFont typeface="Arial" pitchFamily="34" charset="0"/>
              <a:buChar char="•"/>
            </a:pPr>
            <a:r>
              <a:rPr lang="en-US" dirty="0" smtClean="0"/>
              <a:t>Signage</a:t>
            </a:r>
            <a:r>
              <a:rPr lang="en-US" dirty="0"/>
              <a:t>, Pavement markings </a:t>
            </a:r>
          </a:p>
          <a:p>
            <a:pPr>
              <a:buFont typeface="Arial" pitchFamily="34" charset="0"/>
              <a:buChar char="•"/>
            </a:pPr>
            <a:r>
              <a:rPr lang="en-US" dirty="0" smtClean="0"/>
              <a:t>Traffic </a:t>
            </a:r>
            <a:r>
              <a:rPr lang="en-US" dirty="0"/>
              <a:t>control</a:t>
            </a:r>
          </a:p>
        </p:txBody>
      </p:sp>
    </p:spTree>
    <p:extLst>
      <p:ext uri="{BB962C8B-B14F-4D97-AF65-F5344CB8AC3E}">
        <p14:creationId xmlns:p14="http://schemas.microsoft.com/office/powerpoint/2010/main" val="7579628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Required Data</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76</a:t>
            </a:fld>
            <a:endParaRPr lang="en-US">
              <a:solidFill>
                <a:prstClr val="black">
                  <a:tint val="75000"/>
                </a:prstClr>
              </a:solidFill>
            </a:endParaRPr>
          </a:p>
        </p:txBody>
      </p:sp>
      <p:sp>
        <p:nvSpPr>
          <p:cNvPr id="3" name="Content Placeholder 2"/>
          <p:cNvSpPr>
            <a:spLocks noGrp="1"/>
          </p:cNvSpPr>
          <p:nvPr>
            <p:ph idx="1"/>
          </p:nvPr>
        </p:nvSpPr>
        <p:spPr>
          <a:xfrm>
            <a:off x="872067" y="2286000"/>
            <a:ext cx="7408333" cy="3840163"/>
          </a:xfrm>
        </p:spPr>
        <p:txBody>
          <a:bodyPr>
            <a:normAutofit fontScale="92500" lnSpcReduction="10000"/>
          </a:bodyPr>
          <a:lstStyle/>
          <a:p>
            <a:pPr marL="0" indent="0">
              <a:buNone/>
            </a:pPr>
            <a:r>
              <a:rPr lang="en-US" dirty="0"/>
              <a:t>Roadway inventory data such as </a:t>
            </a:r>
          </a:p>
          <a:p>
            <a:pPr>
              <a:buFont typeface="Arial" pitchFamily="34" charset="0"/>
              <a:buChar char="•"/>
            </a:pPr>
            <a:r>
              <a:rPr lang="en-US" dirty="0" smtClean="0"/>
              <a:t>Lanes </a:t>
            </a:r>
            <a:r>
              <a:rPr lang="en-US" dirty="0"/>
              <a:t>(Number and width) </a:t>
            </a:r>
          </a:p>
          <a:p>
            <a:pPr>
              <a:buFont typeface="Arial" pitchFamily="34" charset="0"/>
              <a:buChar char="•"/>
            </a:pPr>
            <a:r>
              <a:rPr lang="en-US" dirty="0" smtClean="0"/>
              <a:t>Pavement </a:t>
            </a:r>
            <a:r>
              <a:rPr lang="en-US" dirty="0"/>
              <a:t>Markings </a:t>
            </a:r>
          </a:p>
          <a:p>
            <a:pPr>
              <a:buFont typeface="Arial" pitchFamily="34" charset="0"/>
              <a:buChar char="•"/>
            </a:pPr>
            <a:r>
              <a:rPr lang="en-US" dirty="0" smtClean="0"/>
              <a:t>Signage </a:t>
            </a:r>
          </a:p>
          <a:p>
            <a:pPr>
              <a:buFont typeface="Arial" pitchFamily="34" charset="0"/>
              <a:buChar char="•"/>
            </a:pPr>
            <a:r>
              <a:rPr lang="en-US" dirty="0" smtClean="0"/>
              <a:t>Traffic </a:t>
            </a:r>
            <a:r>
              <a:rPr lang="en-US" dirty="0"/>
              <a:t>Control Devices </a:t>
            </a:r>
          </a:p>
          <a:p>
            <a:pPr>
              <a:buFont typeface="Arial" pitchFamily="34" charset="0"/>
              <a:buChar char="•"/>
            </a:pPr>
            <a:r>
              <a:rPr lang="en-US" dirty="0" smtClean="0"/>
              <a:t>Measuring </a:t>
            </a:r>
            <a:r>
              <a:rPr lang="en-US" dirty="0"/>
              <a:t>Distances </a:t>
            </a:r>
          </a:p>
          <a:p>
            <a:pPr>
              <a:buFont typeface="Arial" pitchFamily="34" charset="0"/>
              <a:buChar char="•"/>
            </a:pPr>
            <a:r>
              <a:rPr lang="en-US" dirty="0" smtClean="0"/>
              <a:t>Corner </a:t>
            </a:r>
            <a:r>
              <a:rPr lang="en-US" dirty="0"/>
              <a:t>Radius </a:t>
            </a:r>
          </a:p>
          <a:p>
            <a:pPr>
              <a:buFont typeface="Arial" pitchFamily="34" charset="0"/>
              <a:buChar char="•"/>
            </a:pPr>
            <a:r>
              <a:rPr lang="en-US" dirty="0" smtClean="0"/>
              <a:t>Cross </a:t>
            </a:r>
            <a:r>
              <a:rPr lang="en-US" dirty="0"/>
              <a:t>walk </a:t>
            </a:r>
          </a:p>
          <a:p>
            <a:pPr>
              <a:buFont typeface="Arial" pitchFamily="34" charset="0"/>
              <a:buChar char="•"/>
            </a:pPr>
            <a:r>
              <a:rPr lang="en-US" dirty="0" smtClean="0"/>
              <a:t>Side </a:t>
            </a:r>
            <a:r>
              <a:rPr lang="en-US" dirty="0"/>
              <a:t>walk </a:t>
            </a:r>
          </a:p>
          <a:p>
            <a:pPr>
              <a:buFont typeface="Arial" pitchFamily="34" charset="0"/>
              <a:buChar char="•"/>
            </a:pPr>
            <a:r>
              <a:rPr lang="en-US" dirty="0"/>
              <a:t>C</a:t>
            </a:r>
            <a:r>
              <a:rPr lang="en-US" dirty="0" smtClean="0"/>
              <a:t>hannelization</a:t>
            </a:r>
            <a:endParaRPr lang="en-US" dirty="0"/>
          </a:p>
        </p:txBody>
      </p:sp>
    </p:spTree>
    <p:extLst>
      <p:ext uri="{BB962C8B-B14F-4D97-AF65-F5344CB8AC3E}">
        <p14:creationId xmlns:p14="http://schemas.microsoft.com/office/powerpoint/2010/main" val="2314979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Condition Diagram</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77</a:t>
            </a:fld>
            <a:endParaRPr lang="en-US">
              <a:solidFill>
                <a:prstClr val="black">
                  <a:tint val="75000"/>
                </a:prstClr>
              </a:solidFill>
            </a:endParaRPr>
          </a:p>
        </p:txBody>
      </p:sp>
      <p:sp>
        <p:nvSpPr>
          <p:cNvPr id="3" name="Content Placeholder 2"/>
          <p:cNvSpPr>
            <a:spLocks noGrp="1"/>
          </p:cNvSpPr>
          <p:nvPr>
            <p:ph idx="1"/>
          </p:nvPr>
        </p:nvSpPr>
        <p:spPr>
          <a:xfrm>
            <a:off x="872067" y="1828800"/>
            <a:ext cx="7408333" cy="4297363"/>
          </a:xfrm>
        </p:spPr>
        <p:txBody>
          <a:bodyPr>
            <a:normAutofit fontScale="92500" lnSpcReduction="20000"/>
          </a:bodyPr>
          <a:lstStyle/>
          <a:p>
            <a:pPr>
              <a:buFont typeface="Arial" pitchFamily="34" charset="0"/>
              <a:buChar char="•"/>
            </a:pPr>
            <a:r>
              <a:rPr lang="en-US" dirty="0"/>
              <a:t>Location Information </a:t>
            </a:r>
          </a:p>
          <a:p>
            <a:pPr>
              <a:buFont typeface="Arial" pitchFamily="34" charset="0"/>
              <a:buChar char="•"/>
            </a:pPr>
            <a:r>
              <a:rPr lang="en-US" dirty="0" smtClean="0"/>
              <a:t>Streets </a:t>
            </a:r>
          </a:p>
          <a:p>
            <a:pPr>
              <a:buFont typeface="Arial" pitchFamily="34" charset="0"/>
              <a:buChar char="•"/>
            </a:pPr>
            <a:r>
              <a:rPr lang="en-US" dirty="0" smtClean="0"/>
              <a:t>Geometry </a:t>
            </a:r>
          </a:p>
          <a:p>
            <a:pPr>
              <a:buFont typeface="Arial" pitchFamily="34" charset="0"/>
              <a:buChar char="•"/>
            </a:pPr>
            <a:r>
              <a:rPr lang="en-US" dirty="0" smtClean="0"/>
              <a:t>Measurements</a:t>
            </a:r>
          </a:p>
          <a:p>
            <a:pPr>
              <a:buFont typeface="Arial" pitchFamily="34" charset="0"/>
              <a:buChar char="•"/>
            </a:pPr>
            <a:r>
              <a:rPr lang="en-US" dirty="0" smtClean="0"/>
              <a:t>Lane </a:t>
            </a:r>
            <a:r>
              <a:rPr lang="en-US" dirty="0"/>
              <a:t>widths </a:t>
            </a:r>
          </a:p>
          <a:p>
            <a:pPr>
              <a:buFont typeface="Arial" pitchFamily="34" charset="0"/>
              <a:buChar char="•"/>
            </a:pPr>
            <a:r>
              <a:rPr lang="en-US" dirty="0" smtClean="0"/>
              <a:t>Pavement </a:t>
            </a:r>
            <a:r>
              <a:rPr lang="en-US" dirty="0"/>
              <a:t>markings </a:t>
            </a:r>
          </a:p>
          <a:p>
            <a:pPr>
              <a:buFont typeface="Arial" pitchFamily="34" charset="0"/>
              <a:buChar char="•"/>
            </a:pPr>
            <a:r>
              <a:rPr lang="en-US" dirty="0" smtClean="0"/>
              <a:t>Stop </a:t>
            </a:r>
            <a:r>
              <a:rPr lang="en-US" dirty="0"/>
              <a:t>bars </a:t>
            </a:r>
          </a:p>
          <a:p>
            <a:pPr>
              <a:buFont typeface="Arial" pitchFamily="34" charset="0"/>
              <a:buChar char="•"/>
            </a:pPr>
            <a:r>
              <a:rPr lang="en-US" dirty="0" smtClean="0"/>
              <a:t>Signage </a:t>
            </a:r>
          </a:p>
          <a:p>
            <a:pPr>
              <a:buFont typeface="Arial" pitchFamily="34" charset="0"/>
              <a:buChar char="•"/>
            </a:pPr>
            <a:r>
              <a:rPr lang="en-US" dirty="0" smtClean="0"/>
              <a:t>Traffic </a:t>
            </a:r>
            <a:r>
              <a:rPr lang="en-US" dirty="0"/>
              <a:t>control devices </a:t>
            </a:r>
          </a:p>
          <a:p>
            <a:pPr>
              <a:buFont typeface="Arial" pitchFamily="34" charset="0"/>
              <a:buChar char="•"/>
            </a:pPr>
            <a:r>
              <a:rPr lang="en-US" dirty="0" smtClean="0"/>
              <a:t>Corner </a:t>
            </a:r>
            <a:r>
              <a:rPr lang="en-US" dirty="0"/>
              <a:t>radii </a:t>
            </a:r>
          </a:p>
          <a:p>
            <a:pPr>
              <a:buFont typeface="Arial" pitchFamily="34" charset="0"/>
              <a:buChar char="•"/>
            </a:pPr>
            <a:r>
              <a:rPr lang="en-US" dirty="0" smtClean="0"/>
              <a:t>Developments </a:t>
            </a:r>
            <a:r>
              <a:rPr lang="en-US" dirty="0"/>
              <a:t>in surrounding areas </a:t>
            </a:r>
          </a:p>
          <a:p>
            <a:pPr>
              <a:buFont typeface="Arial" pitchFamily="34" charset="0"/>
              <a:buChar char="•"/>
            </a:pPr>
            <a:r>
              <a:rPr lang="en-US" dirty="0" smtClean="0"/>
              <a:t>Access </a:t>
            </a:r>
            <a:r>
              <a:rPr lang="en-US" dirty="0"/>
              <a:t>points, etc.</a:t>
            </a:r>
          </a:p>
        </p:txBody>
      </p:sp>
    </p:spTree>
    <p:extLst>
      <p:ext uri="{BB962C8B-B14F-4D97-AF65-F5344CB8AC3E}">
        <p14:creationId xmlns:p14="http://schemas.microsoft.com/office/powerpoint/2010/main" val="7473514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838200"/>
            <a:ext cx="9144000" cy="69269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 Exercise</a:t>
            </a:r>
            <a:endParaRPr lang="en-GB" dirty="0"/>
          </a:p>
        </p:txBody>
      </p:sp>
      <p:sp>
        <p:nvSpPr>
          <p:cNvPr id="4" name="Slide Number Placeholder 3"/>
          <p:cNvSpPr>
            <a:spLocks noGrp="1"/>
          </p:cNvSpPr>
          <p:nvPr>
            <p:ph type="sldNum" sz="quarter" idx="12"/>
          </p:nvPr>
        </p:nvSpPr>
        <p:spPr/>
        <p:txBody>
          <a:bodyPr/>
          <a:lstStyle/>
          <a:p>
            <a:pPr>
              <a:defRPr/>
            </a:pPr>
            <a:fld id="{BA9120CA-0365-42E9-AF32-DE8ED0C5FE9A}" type="slidenum">
              <a:rPr lang="en-US" smtClean="0">
                <a:solidFill>
                  <a:prstClr val="black">
                    <a:tint val="75000"/>
                  </a:prstClr>
                </a:solidFill>
              </a:rPr>
              <a:pPr>
                <a:defRPr/>
              </a:pPr>
              <a:t>78</a:t>
            </a:fld>
            <a:endParaRPr lang="en-US">
              <a:solidFill>
                <a:prstClr val="black">
                  <a:tint val="75000"/>
                </a:prstClr>
              </a:solidFill>
            </a:endParaRPr>
          </a:p>
        </p:txBody>
      </p:sp>
      <p:sp>
        <p:nvSpPr>
          <p:cNvPr id="3" name="Content Placeholder 2"/>
          <p:cNvSpPr>
            <a:spLocks noGrp="1"/>
          </p:cNvSpPr>
          <p:nvPr>
            <p:ph idx="1"/>
          </p:nvPr>
        </p:nvSpPr>
        <p:spPr>
          <a:xfrm>
            <a:off x="872067" y="1905000"/>
            <a:ext cx="7408333" cy="4221163"/>
          </a:xfrm>
        </p:spPr>
        <p:txBody>
          <a:bodyPr/>
          <a:lstStyle/>
          <a:p>
            <a:pPr marL="0" indent="0" algn="ctr">
              <a:buNone/>
            </a:pPr>
            <a:r>
              <a:rPr lang="en-US" dirty="0"/>
              <a:t>Prepare a Condition Diagram (Layout only) of </a:t>
            </a:r>
            <a:r>
              <a:rPr lang="en-US" dirty="0" smtClean="0"/>
              <a:t>any Signalized Intersection. </a:t>
            </a:r>
            <a:endParaRPr lang="en-US" dirty="0"/>
          </a:p>
          <a:p>
            <a:pPr marL="0" indent="0" algn="ctr">
              <a:buNone/>
            </a:pPr>
            <a:endParaRPr lang="en-US" dirty="0" smtClean="0"/>
          </a:p>
          <a:p>
            <a:pPr>
              <a:buFont typeface="Arial" pitchFamily="34" charset="0"/>
              <a:buChar char="•"/>
            </a:pPr>
            <a:r>
              <a:rPr lang="en-US" dirty="0"/>
              <a:t> </a:t>
            </a:r>
            <a:r>
              <a:rPr lang="en-US" dirty="0" smtClean="0"/>
              <a:t>What </a:t>
            </a:r>
            <a:r>
              <a:rPr lang="en-US" dirty="0"/>
              <a:t>type of crashes do you expect at this </a:t>
            </a:r>
            <a:r>
              <a:rPr lang="en-US" dirty="0" smtClean="0"/>
              <a:t>intersection?</a:t>
            </a:r>
          </a:p>
          <a:p>
            <a:pPr>
              <a:buFont typeface="Arial" pitchFamily="34" charset="0"/>
              <a:buChar char="•"/>
            </a:pPr>
            <a:r>
              <a:rPr lang="en-US" dirty="0" smtClean="0"/>
              <a:t>What </a:t>
            </a:r>
            <a:r>
              <a:rPr lang="en-US" dirty="0"/>
              <a:t>type of crashes are the most preventable? </a:t>
            </a:r>
          </a:p>
          <a:p>
            <a:pPr>
              <a:buFont typeface="Arial" pitchFamily="34" charset="0"/>
              <a:buChar char="•"/>
            </a:pPr>
            <a:r>
              <a:rPr lang="en-US" dirty="0" smtClean="0"/>
              <a:t>  How </a:t>
            </a:r>
            <a:r>
              <a:rPr lang="en-US" dirty="0"/>
              <a:t>are you going to prevent it or what improvements would you make?</a:t>
            </a:r>
          </a:p>
        </p:txBody>
      </p:sp>
    </p:spTree>
    <p:extLst>
      <p:ext uri="{BB962C8B-B14F-4D97-AF65-F5344CB8AC3E}">
        <p14:creationId xmlns:p14="http://schemas.microsoft.com/office/powerpoint/2010/main" val="7473514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eaLnBrk="1" hangingPunct="1"/>
            <a:endParaRPr lang="en-US" smtClean="0"/>
          </a:p>
        </p:txBody>
      </p:sp>
      <p:sp>
        <p:nvSpPr>
          <p:cNvPr id="41986" name="Rectangle 2"/>
          <p:cNvSpPr>
            <a:spLocks noGrp="1" noChangeArrowheads="1"/>
          </p:cNvSpPr>
          <p:nvPr>
            <p:ph type="title"/>
          </p:nvPr>
        </p:nvSpPr>
        <p:spPr/>
        <p:txBody>
          <a:bodyPr/>
          <a:lstStyle/>
          <a:p>
            <a:pPr eaLnBrk="1" hangingPunct="1"/>
            <a:endParaRPr lang="en-US" smtClean="0"/>
          </a:p>
        </p:txBody>
      </p:sp>
      <p:pic>
        <p:nvPicPr>
          <p:cNvPr id="41988" name="Picture 4" descr="Atlantah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730885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65" name="Picture 5" descr="Cartoon of fuming drivers in a universal traffic jam,&#10;each wishing `If these idiots would just take the bus, I'd be home by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0"/>
            <a:ext cx="43719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65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i="1" u="sng" dirty="0" smtClean="0"/>
              <a:t>Transportation planning deals with planning of transportation facilities to meet present and future needs in sustainable manner </a:t>
            </a:r>
            <a:r>
              <a:rPr lang="en-US" i="1" u="sng" dirty="0" err="1" smtClean="0"/>
              <a:t>e.g</a:t>
            </a:r>
            <a:r>
              <a:rPr lang="en-US" i="1" u="sng" dirty="0" smtClean="0"/>
              <a:t> estimation of future demands, needs &amp; problems, preparing plan for implementations.</a:t>
            </a:r>
            <a:endParaRPr lang="en-US" dirty="0"/>
          </a:p>
          <a:p>
            <a:endParaRPr lang="en-US" dirty="0"/>
          </a:p>
        </p:txBody>
      </p:sp>
      <p:sp>
        <p:nvSpPr>
          <p:cNvPr id="2" name="Title 1"/>
          <p:cNvSpPr>
            <a:spLocks noGrp="1"/>
          </p:cNvSpPr>
          <p:nvPr>
            <p:ph type="title"/>
          </p:nvPr>
        </p:nvSpPr>
        <p:spPr/>
        <p:txBody>
          <a:bodyPr/>
          <a:lstStyle/>
          <a:p>
            <a:r>
              <a:rPr lang="en-US" dirty="0" smtClean="0"/>
              <a:t>Transportation Planning</a:t>
            </a:r>
            <a:endParaRPr lang="en-US" dirty="0"/>
          </a:p>
        </p:txBody>
      </p:sp>
    </p:spTree>
    <p:extLst>
      <p:ext uri="{BB962C8B-B14F-4D97-AF65-F5344CB8AC3E}">
        <p14:creationId xmlns:p14="http://schemas.microsoft.com/office/powerpoint/2010/main" val="40441149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5B60F8-E9B1-4AF9-9877-F1D60E3AE460}" type="slidenum">
              <a:rPr lang="en-US" smtClean="0"/>
              <a:pPr/>
              <a:t>80</a:t>
            </a:fld>
            <a:endParaRPr lang="en-US"/>
          </a:p>
        </p:txBody>
      </p:sp>
      <p:sp>
        <p:nvSpPr>
          <p:cNvPr id="7" name="TextBox 6"/>
          <p:cNvSpPr txBox="1"/>
          <p:nvPr/>
        </p:nvSpPr>
        <p:spPr>
          <a:xfrm>
            <a:off x="1066800" y="2348805"/>
            <a:ext cx="3124200" cy="1384995"/>
          </a:xfrm>
          <a:prstGeom prst="rect">
            <a:avLst/>
          </a:prstGeom>
          <a:noFill/>
        </p:spPr>
        <p:txBody>
          <a:bodyPr wrap="square" rtlCol="0">
            <a:spAutoFit/>
          </a:bodyPr>
          <a:lstStyle/>
          <a:p>
            <a:pPr algn="ctr"/>
            <a:r>
              <a:rPr lang="en-US" sz="3600" dirty="0" smtClean="0">
                <a:solidFill>
                  <a:srgbClr val="0070C0"/>
                </a:solidFill>
              </a:rPr>
              <a:t>Any</a:t>
            </a:r>
            <a:r>
              <a:rPr lang="en-US" sz="3600" dirty="0" smtClean="0">
                <a:solidFill>
                  <a:srgbClr val="FF0000"/>
                </a:solidFill>
              </a:rPr>
              <a:t> </a:t>
            </a:r>
            <a:r>
              <a:rPr lang="en-US" sz="4800" dirty="0" smtClean="0">
                <a:solidFill>
                  <a:srgbClr val="FF0000"/>
                </a:solidFill>
              </a:rPr>
              <a:t>Questions</a:t>
            </a:r>
            <a:endParaRPr lang="en-US" sz="4800" b="1" dirty="0">
              <a:solidFill>
                <a:srgbClr val="FF0000"/>
              </a:solidFill>
            </a:endParaRPr>
          </a:p>
        </p:txBody>
      </p:sp>
      <p:pic>
        <p:nvPicPr>
          <p:cNvPr id="8" name="Picture 7" descr="question.jpg"/>
          <p:cNvPicPr>
            <a:picLocks noChangeAspect="1"/>
          </p:cNvPicPr>
          <p:nvPr/>
        </p:nvPicPr>
        <p:blipFill>
          <a:blip r:embed="rId2" cstate="print"/>
          <a:stretch>
            <a:fillRect/>
          </a:stretch>
        </p:blipFill>
        <p:spPr>
          <a:xfrm>
            <a:off x="4267200" y="1371600"/>
            <a:ext cx="3810000" cy="4762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Arial" pitchFamily="34" charset="0"/>
              <a:buChar char="•"/>
            </a:pPr>
            <a:r>
              <a:rPr lang="en-US" dirty="0"/>
              <a:t>Transportation planning is a process that leads to the decision on transportation policies and programs. </a:t>
            </a:r>
            <a:endParaRPr lang="en-US" dirty="0" smtClean="0"/>
          </a:p>
          <a:p>
            <a:pPr marL="0" indent="0">
              <a:buNone/>
            </a:pPr>
            <a:endParaRPr lang="en-US" dirty="0" smtClean="0"/>
          </a:p>
          <a:p>
            <a:pPr>
              <a:buFont typeface="Arial" pitchFamily="34" charset="0"/>
              <a:buChar char="•"/>
            </a:pPr>
            <a:r>
              <a:rPr lang="en-US" dirty="0" smtClean="0"/>
              <a:t>In </a:t>
            </a:r>
            <a:r>
              <a:rPr lang="en-US" dirty="0"/>
              <a:t>other </a:t>
            </a:r>
            <a:r>
              <a:rPr lang="en-US" dirty="0" smtClean="0"/>
              <a:t>words </a:t>
            </a:r>
            <a:r>
              <a:rPr lang="en-US" i="1" dirty="0" smtClean="0"/>
              <a:t>a process to provide information necessary for making decision on when and where improvements should be in the transportation system, thus promoting travel and land development patterns that are in keeping with community goals and objectives</a:t>
            </a:r>
            <a:r>
              <a:rPr lang="en-US" dirty="0"/>
              <a:t>. </a:t>
            </a:r>
          </a:p>
        </p:txBody>
      </p:sp>
      <p:sp>
        <p:nvSpPr>
          <p:cNvPr id="2" name="Title 1"/>
          <p:cNvSpPr>
            <a:spLocks noGrp="1"/>
          </p:cNvSpPr>
          <p:nvPr>
            <p:ph type="title"/>
          </p:nvPr>
        </p:nvSpPr>
        <p:spPr/>
        <p:txBody>
          <a:bodyPr/>
          <a:lstStyle/>
          <a:p>
            <a:r>
              <a:rPr lang="en-US" dirty="0" smtClean="0"/>
              <a:t>Transportation Planning</a:t>
            </a:r>
            <a:endParaRPr lang="en-US" dirty="0"/>
          </a:p>
        </p:txBody>
      </p:sp>
    </p:spTree>
    <p:extLst>
      <p:ext uri="{BB962C8B-B14F-4D97-AF65-F5344CB8AC3E}">
        <p14:creationId xmlns:p14="http://schemas.microsoft.com/office/powerpoint/2010/main" val="4224939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4442</TotalTime>
  <Words>4006</Words>
  <Application>Microsoft Office PowerPoint</Application>
  <PresentationFormat>On-screen Show (4:3)</PresentationFormat>
  <Paragraphs>596</Paragraphs>
  <Slides>80</Slides>
  <Notes>48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Waveform</vt:lpstr>
      <vt:lpstr>TRANSPORTATION PLANNING AND ENGINEERING TE-501</vt:lpstr>
      <vt:lpstr>Course Objectives</vt:lpstr>
      <vt:lpstr>Course Objectives</vt:lpstr>
      <vt:lpstr>Course Outcomes</vt:lpstr>
      <vt:lpstr>Lecture Outline</vt:lpstr>
      <vt:lpstr>What is Transportation Planning? </vt:lpstr>
      <vt:lpstr>An Overview Of Transportation Planning</vt:lpstr>
      <vt:lpstr>Transportation Planning</vt:lpstr>
      <vt:lpstr>Transportation Planning</vt:lpstr>
      <vt:lpstr>Transportation Engineering</vt:lpstr>
      <vt:lpstr>What Transportation Planning is about?</vt:lpstr>
      <vt:lpstr>What Transportation Planning is about?</vt:lpstr>
      <vt:lpstr>What Transportation Planning is about?</vt:lpstr>
      <vt:lpstr>Transportation Planning Aspects</vt:lpstr>
      <vt:lpstr>Transportation Planning Aspects</vt:lpstr>
      <vt:lpstr>Transportation Planning</vt:lpstr>
      <vt:lpstr>Transportation Planning</vt:lpstr>
      <vt:lpstr>Transportation Planning</vt:lpstr>
      <vt:lpstr>Transportation Planning</vt:lpstr>
      <vt:lpstr>What is Transportation? </vt:lpstr>
      <vt:lpstr>Trips </vt:lpstr>
      <vt:lpstr>A trip may entail multiple modes…</vt:lpstr>
      <vt:lpstr>A Simple View of Trips and Purposes</vt:lpstr>
      <vt:lpstr>Trip Tours</vt:lpstr>
      <vt:lpstr>Transportation System</vt:lpstr>
      <vt:lpstr>Transportation System</vt:lpstr>
      <vt:lpstr>Transportation System</vt:lpstr>
      <vt:lpstr>Transportation System</vt:lpstr>
      <vt:lpstr>Transportation System</vt:lpstr>
      <vt:lpstr>Transportation System Classification</vt:lpstr>
      <vt:lpstr>Transportation System Classification</vt:lpstr>
      <vt:lpstr>Modal Classification</vt:lpstr>
      <vt:lpstr>Modal Classification</vt:lpstr>
      <vt:lpstr>Modal classification</vt:lpstr>
      <vt:lpstr>Modal classification</vt:lpstr>
      <vt:lpstr>Modal classification</vt:lpstr>
      <vt:lpstr>Modal classification</vt:lpstr>
      <vt:lpstr>Modal classification</vt:lpstr>
      <vt:lpstr>Modal classification</vt:lpstr>
      <vt:lpstr>Modal classification</vt:lpstr>
      <vt:lpstr>Modal classification</vt:lpstr>
      <vt:lpstr>Modal classification</vt:lpstr>
      <vt:lpstr>Modal classification</vt:lpstr>
      <vt:lpstr>Elemental classification</vt:lpstr>
      <vt:lpstr>Elemental classification</vt:lpstr>
      <vt:lpstr>Elemental classification</vt:lpstr>
      <vt:lpstr>Functional classification</vt:lpstr>
      <vt:lpstr>Functional classification</vt:lpstr>
      <vt:lpstr>Functional classification</vt:lpstr>
      <vt:lpstr>Functional classification</vt:lpstr>
      <vt:lpstr>Functional classification</vt:lpstr>
      <vt:lpstr>Functional classification</vt:lpstr>
      <vt:lpstr>Transportation Planning Outcomes</vt:lpstr>
      <vt:lpstr>Factors Affecting the Planning Projects</vt:lpstr>
      <vt:lpstr>Public Passenger Transportation</vt:lpstr>
      <vt:lpstr>A. Classification of Urban Transport Demands</vt:lpstr>
      <vt:lpstr>B. Mass Transit Classification</vt:lpstr>
      <vt:lpstr>1. Right-of-way (R/W)</vt:lpstr>
      <vt:lpstr>Category – A</vt:lpstr>
      <vt:lpstr>Category - B   </vt:lpstr>
      <vt:lpstr>Category - C</vt:lpstr>
      <vt:lpstr>2. Type of service</vt:lpstr>
      <vt:lpstr>C. Transit System Characteristics</vt:lpstr>
      <vt:lpstr>Transit System Characteristics (contd.)</vt:lpstr>
      <vt:lpstr>Transit System Characteristics (contd.)</vt:lpstr>
      <vt:lpstr>Transit System Characteristics (contd.)</vt:lpstr>
      <vt:lpstr>Transit System Characteristics (contd.)</vt:lpstr>
      <vt:lpstr>D. Family of Regular Transit Modes</vt:lpstr>
      <vt:lpstr>Family of Regular Transit Modes (contd.)</vt:lpstr>
      <vt:lpstr>Paratransit</vt:lpstr>
      <vt:lpstr>Paratransit (contd.)</vt:lpstr>
      <vt:lpstr>E. Capacity of Urban Transit</vt:lpstr>
      <vt:lpstr>Important Terms in TC</vt:lpstr>
      <vt:lpstr>PowerPoint Presentation</vt:lpstr>
      <vt:lpstr>Roadway Inventory Studies</vt:lpstr>
      <vt:lpstr>Required Data</vt:lpstr>
      <vt:lpstr>Condition Diagram</vt:lpstr>
      <vt:lpstr> Exercise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Engineering II</dc:title>
  <dc:creator>Awais</dc:creator>
  <cp:lastModifiedBy>Hina</cp:lastModifiedBy>
  <cp:revision>216</cp:revision>
  <dcterms:created xsi:type="dcterms:W3CDTF">2009-09-07T16:47:32Z</dcterms:created>
  <dcterms:modified xsi:type="dcterms:W3CDTF">2020-01-24T04:24:56Z</dcterms:modified>
</cp:coreProperties>
</file>