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358" r:id="rId3"/>
    <p:sldId id="397" r:id="rId4"/>
    <p:sldId id="399" r:id="rId5"/>
    <p:sldId id="400" r:id="rId6"/>
    <p:sldId id="401"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02" r:id="rId30"/>
    <p:sldId id="403" r:id="rId31"/>
    <p:sldId id="404" r:id="rId32"/>
    <p:sldId id="405" r:id="rId33"/>
    <p:sldId id="406" r:id="rId34"/>
    <p:sldId id="438" r:id="rId35"/>
    <p:sldId id="439" r:id="rId36"/>
    <p:sldId id="440" r:id="rId37"/>
    <p:sldId id="408" r:id="rId38"/>
    <p:sldId id="409" r:id="rId39"/>
    <p:sldId id="410" r:id="rId40"/>
    <p:sldId id="411" r:id="rId41"/>
    <p:sldId id="299" r:id="rId42"/>
    <p:sldId id="396" r:id="rId43"/>
    <p:sldId id="395" r:id="rId44"/>
    <p:sldId id="415" r:id="rId45"/>
    <p:sldId id="388" r:id="rId46"/>
    <p:sldId id="394" r:id="rId47"/>
    <p:sldId id="412" r:id="rId48"/>
    <p:sldId id="413" r:id="rId49"/>
    <p:sldId id="28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5C597-5D1B-42E1-9DA2-095A030ADCA6}" type="datetimeFigureOut">
              <a:rPr lang="en-US" smtClean="0"/>
              <a:pPr/>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993DB-62F8-44BA-BB3A-DC7A7F83A15B}" type="slidenum">
              <a:rPr lang="en-US" smtClean="0"/>
              <a:pPr/>
              <a:t>‹#›</a:t>
            </a:fld>
            <a:endParaRPr lang="en-US"/>
          </a:p>
        </p:txBody>
      </p:sp>
    </p:spTree>
    <p:extLst>
      <p:ext uri="{BB962C8B-B14F-4D97-AF65-F5344CB8AC3E}">
        <p14:creationId xmlns:p14="http://schemas.microsoft.com/office/powerpoint/2010/main" val="227807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Scientific_techniqu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Geographic" TargetMode="External"/><Relationship Id="rId5" Type="http://schemas.openxmlformats.org/officeDocument/2006/relationships/hyperlink" Target="http://en.wikipedia.org/wiki/Geometric" TargetMode="External"/><Relationship Id="rId4" Type="http://schemas.openxmlformats.org/officeDocument/2006/relationships/hyperlink" Target="http://en.wikipedia.org/wiki/Topologica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6A6715-DAAA-4655-92C0-2CEA0793014B}" type="slidenum">
              <a:rPr lang="en-GB" smtClean="0"/>
              <a:pPr/>
              <a:t>7</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ii. There could be a residential area which is rapidly transferring</a:t>
            </a:r>
            <a:r>
              <a:rPr lang="en-GB" baseline="0" dirty="0"/>
              <a:t> into a commercial area e.g. Food Street. Or there can be a less developed residential zone with agriculture or vacant land in b/w. so you should take it take whole area as a single zone. </a:t>
            </a:r>
          </a:p>
          <a:p>
            <a:r>
              <a:rPr lang="en-GB" baseline="0" dirty="0"/>
              <a:t>Such changes need to be foreseen. A transport planner must have an idea about </a:t>
            </a:r>
            <a:r>
              <a:rPr lang="en-GB" baseline="0" dirty="0" err="1"/>
              <a:t>histroy</a:t>
            </a:r>
            <a:r>
              <a:rPr lang="en-GB" baseline="0" dirty="0"/>
              <a:t> of development of Study </a:t>
            </a:r>
            <a:r>
              <a:rPr lang="en-GB" baseline="0" dirty="0" err="1"/>
              <a:t>Aea</a:t>
            </a:r>
            <a:r>
              <a:rPr lang="en-GB" baseline="0" dirty="0"/>
              <a:t>.</a:t>
            </a:r>
          </a:p>
          <a:p>
            <a:endParaRPr lang="en-GB" baseline="0" dirty="0"/>
          </a:p>
          <a:p>
            <a:r>
              <a:rPr lang="en-GB" baseline="0" dirty="0"/>
              <a:t>Discuss Lahore example and its administrative classification, or overall classification at national level  </a:t>
            </a:r>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pPr/>
              <a:t>21</a:t>
            </a:fld>
            <a:endParaRPr lang="en-GB"/>
          </a:p>
        </p:txBody>
      </p:sp>
    </p:spTree>
    <p:extLst>
      <p:ext uri="{BB962C8B-B14F-4D97-AF65-F5344CB8AC3E}">
        <p14:creationId xmlns:p14="http://schemas.microsoft.com/office/powerpoint/2010/main" val="94428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Earlier in catchment</a:t>
            </a:r>
            <a:r>
              <a:rPr lang="en-GB" baseline="0" dirty="0"/>
              <a:t> area of trips we talked about commuter sheds. Now watersheds mean that zone boundary should preferable be a road or a railway line so that it can collect a trip just like watershed. </a:t>
            </a:r>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pPr/>
              <a:t>24</a:t>
            </a:fld>
            <a:endParaRPr lang="en-GB"/>
          </a:p>
        </p:txBody>
      </p:sp>
    </p:spTree>
    <p:extLst>
      <p:ext uri="{BB962C8B-B14F-4D97-AF65-F5344CB8AC3E}">
        <p14:creationId xmlns:p14="http://schemas.microsoft.com/office/powerpoint/2010/main" val="344047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 lines act as</a:t>
            </a:r>
            <a:r>
              <a:rPr lang="en-GB" baseline="0" dirty="0"/>
              <a:t> barriers for traffic. </a:t>
            </a:r>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pPr/>
              <a:t>26</a:t>
            </a:fld>
            <a:endParaRPr lang="en-GB"/>
          </a:p>
        </p:txBody>
      </p:sp>
    </p:spTree>
    <p:extLst>
      <p:ext uri="{BB962C8B-B14F-4D97-AF65-F5344CB8AC3E}">
        <p14:creationId xmlns:p14="http://schemas.microsoft.com/office/powerpoint/2010/main" val="47551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completing the zoning process, the next stage is data collection. We need to think about type of survey which can collect information. </a:t>
            </a:r>
          </a:p>
        </p:txBody>
      </p:sp>
      <p:sp>
        <p:nvSpPr>
          <p:cNvPr id="4" name="Slide Number Placeholder 3"/>
          <p:cNvSpPr>
            <a:spLocks noGrp="1"/>
          </p:cNvSpPr>
          <p:nvPr>
            <p:ph type="sldNum" sz="quarter" idx="10"/>
          </p:nvPr>
        </p:nvSpPr>
        <p:spPr/>
        <p:txBody>
          <a:bodyPr/>
          <a:lstStyle/>
          <a:p>
            <a:fld id="{8D6A6715-DAAA-4655-92C0-2CEA0793014B}" type="slidenum">
              <a:rPr lang="en-GB" smtClean="0"/>
              <a:pPr/>
              <a:t>27</a:t>
            </a:fld>
            <a:endParaRPr lang="en-GB"/>
          </a:p>
        </p:txBody>
      </p:sp>
    </p:spTree>
    <p:extLst>
      <p:ext uri="{BB962C8B-B14F-4D97-AF65-F5344CB8AC3E}">
        <p14:creationId xmlns:p14="http://schemas.microsoft.com/office/powerpoint/2010/main" val="3247844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following are the surveys that are usually carried out:</a:t>
            </a:r>
          </a:p>
        </p:txBody>
      </p:sp>
      <p:sp>
        <p:nvSpPr>
          <p:cNvPr id="4" name="Slide Number Placeholder 3"/>
          <p:cNvSpPr>
            <a:spLocks noGrp="1"/>
          </p:cNvSpPr>
          <p:nvPr>
            <p:ph type="sldNum" sz="quarter" idx="10"/>
          </p:nvPr>
        </p:nvSpPr>
        <p:spPr/>
        <p:txBody>
          <a:bodyPr/>
          <a:lstStyle/>
          <a:p>
            <a:fld id="{8D6A6715-DAAA-4655-92C0-2CEA0793014B}" type="slidenum">
              <a:rPr lang="en-GB" smtClean="0"/>
              <a:pPr/>
              <a:t>36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iii. What</a:t>
            </a:r>
            <a:r>
              <a:rPr lang="en-GB" baseline="0" dirty="0"/>
              <a:t> is potential of growth towards </a:t>
            </a:r>
            <a:r>
              <a:rPr lang="en-GB" baseline="0" dirty="0" err="1"/>
              <a:t>Thokar</a:t>
            </a:r>
            <a:r>
              <a:rPr lang="en-GB" baseline="0" dirty="0"/>
              <a:t> </a:t>
            </a:r>
            <a:r>
              <a:rPr lang="en-GB" baseline="0" dirty="0" err="1"/>
              <a:t>Niaz</a:t>
            </a:r>
            <a:r>
              <a:rPr lang="en-GB" baseline="0" dirty="0"/>
              <a:t> </a:t>
            </a:r>
            <a:r>
              <a:rPr lang="en-GB" baseline="0" dirty="0" err="1"/>
              <a:t>Baig</a:t>
            </a:r>
            <a:r>
              <a:rPr lang="en-GB"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itchFamily="34" charset="0"/>
                <a:cs typeface="Arial" pitchFamily="34" charset="0"/>
              </a:rPr>
              <a:t>Transportation planning can be at the national level, the regional level, or at the urban level. </a:t>
            </a:r>
          </a:p>
          <a:p>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pPr/>
              <a:t>11</a:t>
            </a:fld>
            <a:endParaRPr lang="en-GB"/>
          </a:p>
        </p:txBody>
      </p:sp>
    </p:spTree>
    <p:extLst>
      <p:ext uri="{BB962C8B-B14F-4D97-AF65-F5344CB8AC3E}">
        <p14:creationId xmlns:p14="http://schemas.microsoft.com/office/powerpoint/2010/main" val="259990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Outside are trips may influence trip pattern of inside area as there could be internal to external</a:t>
            </a:r>
            <a:r>
              <a:rPr lang="en-GB" baseline="0" dirty="0"/>
              <a:t> trips or vice versa.</a:t>
            </a:r>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51133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Outside trips may influence trip pattern of inside area as there could be internal to external</a:t>
            </a:r>
            <a:r>
              <a:rPr lang="en-GB" baseline="0" dirty="0"/>
              <a:t> trips or vice versa.</a:t>
            </a:r>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51133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ii. For example,</a:t>
            </a:r>
            <a:r>
              <a:rPr lang="en-GB" baseline="0" dirty="0"/>
              <a:t> people might be commuting from a suburban area to the city daily, in that case cordon line must include that suburban pocket too. For example, in case of Lahore, </a:t>
            </a:r>
            <a:r>
              <a:rPr lang="en-GB" baseline="0" dirty="0" err="1"/>
              <a:t>Shahdra</a:t>
            </a:r>
            <a:r>
              <a:rPr lang="en-GB" baseline="0" dirty="0"/>
              <a:t> can be a suburban pocket which needs to be inside the cordon line as people commute daily from there. </a:t>
            </a:r>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pPr/>
              <a:t>14</a:t>
            </a:fld>
            <a:endParaRPr lang="en-GB"/>
          </a:p>
        </p:txBody>
      </p:sp>
    </p:spTree>
    <p:extLst>
      <p:ext uri="{BB962C8B-B14F-4D97-AF65-F5344CB8AC3E}">
        <p14:creationId xmlns:p14="http://schemas.microsoft.com/office/powerpoint/2010/main" val="77310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a:t>
            </a:r>
            <a:r>
              <a:rPr lang="en-GB" baseline="0" dirty="0"/>
              <a:t> Significance of fourth point is that the previous studies could be related to census, which are done at district, municipal and more sub-levels. In that way, information can be integrated and can be projected at a national level. Therefore,  external cordon line should preferably match the revenue border line.</a:t>
            </a:r>
          </a:p>
          <a:p>
            <a:r>
              <a:rPr lang="en-GB" baseline="0" dirty="0"/>
              <a:t>Secondly, data available for those studies can be used for </a:t>
            </a:r>
            <a:r>
              <a:rPr lang="en-GB" baseline="0" dirty="0" err="1"/>
              <a:t>comaprison</a:t>
            </a:r>
            <a:r>
              <a:rPr lang="en-GB" baseline="0" dirty="0"/>
              <a:t>, cross check. </a:t>
            </a:r>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pPr/>
              <a:t>15</a:t>
            </a:fld>
            <a:endParaRPr lang="en-GB"/>
          </a:p>
        </p:txBody>
      </p:sp>
    </p:spTree>
    <p:extLst>
      <p:ext uri="{BB962C8B-B14F-4D97-AF65-F5344CB8AC3E}">
        <p14:creationId xmlns:p14="http://schemas.microsoft.com/office/powerpoint/2010/main" val="429103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sample of the zoning of a study area is shown.</a:t>
            </a:r>
            <a:endParaRPr lang="en-US"/>
          </a:p>
          <a:p>
            <a:r>
              <a:rPr lang="en-GB"/>
              <a:t>Radiating </a:t>
            </a:r>
            <a:r>
              <a:rPr lang="en-GB" dirty="0"/>
              <a:t>roads crossing external cordon</a:t>
            </a:r>
            <a:r>
              <a:rPr lang="en-GB" baseline="0" dirty="0"/>
              <a:t> line at one point. </a:t>
            </a:r>
          </a:p>
          <a:p>
            <a:r>
              <a:rPr lang="en-GB" baseline="0" dirty="0"/>
              <a:t>? What is wrong here, identify, and what can be done to rectify it? </a:t>
            </a:r>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pPr/>
              <a:t>16</a:t>
            </a:fld>
            <a:endParaRPr lang="en-GB"/>
          </a:p>
        </p:txBody>
      </p:sp>
    </p:spTree>
    <p:extLst>
      <p:ext uri="{BB962C8B-B14F-4D97-AF65-F5344CB8AC3E}">
        <p14:creationId xmlns:p14="http://schemas.microsoft.com/office/powerpoint/2010/main" val="1165889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 of Zoning:</a:t>
            </a:r>
          </a:p>
          <a:p>
            <a:r>
              <a:rPr lang="en-GB" b="1" dirty="0"/>
              <a:t>First</a:t>
            </a:r>
            <a:r>
              <a:rPr lang="en-GB" dirty="0"/>
              <a:t>:</a:t>
            </a:r>
            <a:r>
              <a:rPr lang="en-GB" baseline="0" dirty="0"/>
              <a:t> </a:t>
            </a:r>
            <a:r>
              <a:rPr lang="en-GB" dirty="0"/>
              <a:t>Spatial</a:t>
            </a:r>
            <a:r>
              <a:rPr lang="en-GB" baseline="0" dirty="0"/>
              <a:t> quantification of an area (i.. Socio-economic characteristics) so that it can be taken as an attractive force or trip producing force. </a:t>
            </a:r>
          </a:p>
          <a:p>
            <a:r>
              <a:rPr lang="en-GB" baseline="0" dirty="0"/>
              <a:t>Significance, spatial quantification cannot be done, unless you divide the Study area into this kind of zones.</a:t>
            </a:r>
          </a:p>
          <a:p>
            <a:r>
              <a:rPr lang="en-GB" sz="1200" b="1" i="0" kern="1200" dirty="0">
                <a:solidFill>
                  <a:schemeClr val="tx1"/>
                </a:solidFill>
                <a:effectLst/>
                <a:latin typeface="+mn-lt"/>
                <a:ea typeface="+mn-ea"/>
                <a:cs typeface="+mn-cs"/>
              </a:rPr>
              <a:t>Spatial analysis</a:t>
            </a:r>
            <a:r>
              <a:rPr lang="en-GB" sz="1200" b="0" i="0" kern="1200" dirty="0">
                <a:solidFill>
                  <a:schemeClr val="tx1"/>
                </a:solidFill>
                <a:effectLst/>
                <a:latin typeface="+mn-lt"/>
                <a:ea typeface="+mn-ea"/>
                <a:cs typeface="+mn-cs"/>
              </a:rPr>
              <a:t> or </a:t>
            </a:r>
            <a:r>
              <a:rPr lang="en-GB" sz="1200" b="1" i="0" kern="1200" dirty="0">
                <a:solidFill>
                  <a:schemeClr val="tx1"/>
                </a:solidFill>
                <a:effectLst/>
                <a:latin typeface="+mn-lt"/>
                <a:ea typeface="+mn-ea"/>
                <a:cs typeface="+mn-cs"/>
              </a:rPr>
              <a:t>spatial statistics</a:t>
            </a:r>
            <a:r>
              <a:rPr lang="en-GB" sz="1200" b="0" i="0" kern="1200" dirty="0">
                <a:solidFill>
                  <a:schemeClr val="tx1"/>
                </a:solidFill>
                <a:effectLst/>
                <a:latin typeface="+mn-lt"/>
                <a:ea typeface="+mn-ea"/>
                <a:cs typeface="+mn-cs"/>
              </a:rPr>
              <a:t> includes any of the formal </a:t>
            </a:r>
            <a:r>
              <a:rPr lang="en-GB" sz="1200" b="0" i="0" u="none" strike="noStrike" kern="1200" dirty="0">
                <a:solidFill>
                  <a:schemeClr val="tx1"/>
                </a:solidFill>
                <a:effectLst/>
                <a:latin typeface="+mn-lt"/>
                <a:ea typeface="+mn-ea"/>
                <a:cs typeface="+mn-cs"/>
                <a:hlinkClick r:id="rId3" tooltip="Scientific technique"/>
              </a:rPr>
              <a:t>techniques</a:t>
            </a:r>
            <a:r>
              <a:rPr lang="en-GB" sz="1200" b="0" i="0" kern="1200" dirty="0">
                <a:solidFill>
                  <a:schemeClr val="tx1"/>
                </a:solidFill>
                <a:effectLst/>
                <a:latin typeface="+mn-lt"/>
                <a:ea typeface="+mn-ea"/>
                <a:cs typeface="+mn-cs"/>
              </a:rPr>
              <a:t> which study entities using their </a:t>
            </a:r>
            <a:r>
              <a:rPr lang="en-GB" sz="1200" b="0" i="0" u="none" strike="noStrike" kern="1200" dirty="0">
                <a:solidFill>
                  <a:schemeClr val="tx1"/>
                </a:solidFill>
                <a:effectLst/>
                <a:latin typeface="+mn-lt"/>
                <a:ea typeface="+mn-ea"/>
                <a:cs typeface="+mn-cs"/>
                <a:hlinkClick r:id="rId4" tooltip="Topological"/>
              </a:rPr>
              <a:t>topological</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5" tooltip="Geometric"/>
              </a:rPr>
              <a:t>geometric</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or</a:t>
            </a:r>
            <a:r>
              <a:rPr lang="en-GB" sz="1200" b="0" i="0" u="none" strike="noStrike" kern="1200" dirty="0" err="1">
                <a:solidFill>
                  <a:schemeClr val="tx1"/>
                </a:solidFill>
                <a:effectLst/>
                <a:latin typeface="+mn-lt"/>
                <a:ea typeface="+mn-ea"/>
                <a:cs typeface="+mn-cs"/>
                <a:hlinkClick r:id="rId6" tooltip="Geographic"/>
              </a:rPr>
              <a:t>geographic</a:t>
            </a:r>
            <a:r>
              <a:rPr lang="en-GB" sz="1200" b="0" i="0" kern="1200" dirty="0">
                <a:solidFill>
                  <a:schemeClr val="tx1"/>
                </a:solidFill>
                <a:effectLst/>
                <a:latin typeface="+mn-lt"/>
                <a:ea typeface="+mn-ea"/>
                <a:cs typeface="+mn-cs"/>
              </a:rPr>
              <a:t> properties.</a:t>
            </a:r>
            <a:endParaRPr lang="en-GB" baseline="0" dirty="0">
              <a:solidFill>
                <a:schemeClr val="tx1"/>
              </a:solidFill>
            </a:endParaRPr>
          </a:p>
          <a:p>
            <a:endParaRPr lang="en-GB" baseline="0" dirty="0"/>
          </a:p>
          <a:p>
            <a:r>
              <a:rPr lang="en-GB" b="1" baseline="0" dirty="0"/>
              <a:t>Secondly</a:t>
            </a:r>
            <a:r>
              <a:rPr lang="en-GB" baseline="0" dirty="0"/>
              <a:t>, these economic factors will influence travel pattern.</a:t>
            </a:r>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pPr/>
              <a:t>17</a:t>
            </a:fld>
            <a:endParaRPr lang="en-GB"/>
          </a:p>
        </p:txBody>
      </p:sp>
    </p:spTree>
    <p:extLst>
      <p:ext uri="{BB962C8B-B14F-4D97-AF65-F5344CB8AC3E}">
        <p14:creationId xmlns:p14="http://schemas.microsoft.com/office/powerpoint/2010/main" val="362444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kind of coding will help you to</a:t>
            </a:r>
            <a:r>
              <a:rPr lang="en-GB" baseline="0" dirty="0"/>
              <a:t> understand database much more better, and would help you to perceive location of a particular zone or sub-zone. </a:t>
            </a:r>
            <a:endParaRPr lang="en-GB" dirty="0"/>
          </a:p>
        </p:txBody>
      </p:sp>
      <p:sp>
        <p:nvSpPr>
          <p:cNvPr id="4" name="Slide Number Placeholder 3"/>
          <p:cNvSpPr>
            <a:spLocks noGrp="1"/>
          </p:cNvSpPr>
          <p:nvPr>
            <p:ph type="sldNum" sz="quarter" idx="10"/>
          </p:nvPr>
        </p:nvSpPr>
        <p:spPr/>
        <p:txBody>
          <a:bodyPr/>
          <a:lstStyle/>
          <a:p>
            <a:fld id="{8D6A6715-DAAA-4655-92C0-2CEA0793014B}" type="slidenum">
              <a:rPr lang="en-GB" smtClean="0"/>
              <a:pPr/>
              <a:t>19</a:t>
            </a:fld>
            <a:endParaRPr lang="en-GB"/>
          </a:p>
        </p:txBody>
      </p:sp>
    </p:spTree>
    <p:extLst>
      <p:ext uri="{BB962C8B-B14F-4D97-AF65-F5344CB8AC3E}">
        <p14:creationId xmlns:p14="http://schemas.microsoft.com/office/powerpoint/2010/main" val="55355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FDE8CD-19B8-4285-85B9-2D707CF4ED58}" type="datetime1">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B60F8-E9B1-4AF9-9877-F1D60E3AE460}" type="slidenum">
              <a:rPr lang="en-US" smtClean="0"/>
              <a:pPr/>
              <a:t>‹#›</a:t>
            </a:fld>
            <a:endParaRPr lang="en-US"/>
          </a:p>
        </p:txBody>
      </p:sp>
      <p:sp>
        <p:nvSpPr>
          <p:cNvPr id="17" name="Rounded Rectangle 16"/>
          <p:cNvSpPr/>
          <p:nvPr userDrawn="1"/>
        </p:nvSpPr>
        <p:spPr>
          <a:xfrm>
            <a:off x="381000" y="381000"/>
            <a:ext cx="8382000" cy="6096000"/>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92198-7530-4EB7-A8BD-EE997530EA6D}" type="datetime1">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B60F8-E9B1-4AF9-9877-F1D60E3AE4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F563354-6732-437D-9113-5F2F0BE2840F}" type="datetime1">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B60F8-E9B1-4AF9-9877-F1D60E3AE460}"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29DAF-D567-4E05-9923-1C253B151577}" type="datetime1">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B60F8-E9B1-4AF9-9877-F1D60E3AE46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Rounded Rectangle 7"/>
          <p:cNvSpPr/>
          <p:nvPr userDrawn="1"/>
        </p:nvSpPr>
        <p:spPr>
          <a:xfrm>
            <a:off x="381000" y="304800"/>
            <a:ext cx="8382000" cy="6096000"/>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96C0-3342-4EA3-88AF-B7A0CF8FF150}" type="datetime1">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B60F8-E9B1-4AF9-9877-F1D60E3AE4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311A2EA-3EB4-4B92-94FC-565E52D04F87}" type="datetime1">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B60F8-E9B1-4AF9-9877-F1D60E3AE46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C55919-331A-44DC-BA0A-EC538071292C}" type="datetime1">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B60F8-E9B1-4AF9-9877-F1D60E3AE4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2098C7-03E6-41E4-AA85-0C57D521F832}" type="datetime1">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B60F8-E9B1-4AF9-9877-F1D60E3AE4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7A89325-EE91-4F4A-BC69-6D190FC0C275}" type="datetime1">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B60F8-E9B1-4AF9-9877-F1D60E3AE4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13BE6E-C7C2-4FC0-A407-8C84BE313E92}" type="datetime1">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B60F8-E9B1-4AF9-9877-F1D60E3AE460}"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9839C-A868-4456-A19F-8B9ED153CFCB}" type="datetime1">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B60F8-E9B1-4AF9-9877-F1D60E3AE460}"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39F70DE-6E96-4A1A-BC3C-BB507F863EB7}" type="datetime1">
              <a:rPr lang="en-US" smtClean="0"/>
              <a:pPr/>
              <a:t>1/29/2020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35B60F8-E9B1-4AF9-9877-F1D60E3AE460}"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r>
              <a:rPr lang="en-US" b="1" dirty="0" smtClean="0"/>
              <a:t>TRANSPORTATION </a:t>
            </a:r>
            <a:r>
              <a:rPr lang="en-US" b="1" dirty="0"/>
              <a:t>PLANNING AND </a:t>
            </a:r>
            <a:r>
              <a:rPr lang="en-US" b="1" dirty="0" smtClean="0"/>
              <a:t>ENGINEERING</a:t>
            </a:r>
            <a:br>
              <a:rPr lang="en-US" b="1" dirty="0" smtClean="0"/>
            </a:br>
            <a:r>
              <a:rPr lang="en-US" b="1" dirty="0" smtClean="0"/>
              <a:t>TE-501</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2743200"/>
            <a:ext cx="7620000" cy="3429000"/>
          </a:xfrm>
        </p:spPr>
        <p:txBody>
          <a:bodyPr>
            <a:normAutofit fontScale="77500" lnSpcReduction="20000"/>
          </a:bodyPr>
          <a:lstStyle/>
          <a:p>
            <a:r>
              <a:rPr lang="en-US" sz="4000" dirty="0" smtClean="0">
                <a:solidFill>
                  <a:schemeClr val="tx1"/>
                </a:solidFill>
              </a:rPr>
              <a:t>Transportation Problems and Models in Transportation</a:t>
            </a:r>
          </a:p>
          <a:p>
            <a:r>
              <a:rPr lang="en-US" sz="4000" dirty="0" smtClean="0">
                <a:solidFill>
                  <a:schemeClr val="tx1"/>
                </a:solidFill>
              </a:rPr>
              <a:t>Lecture # 2</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r>
              <a:rPr lang="en-US" b="1" dirty="0" smtClean="0">
                <a:solidFill>
                  <a:schemeClr val="tx1"/>
                </a:solidFill>
              </a:rPr>
              <a:t>Engr. </a:t>
            </a:r>
            <a:r>
              <a:rPr lang="en-US" b="1" dirty="0" err="1" smtClean="0">
                <a:solidFill>
                  <a:schemeClr val="tx1"/>
                </a:solidFill>
              </a:rPr>
              <a:t>Hina</a:t>
            </a:r>
            <a:r>
              <a:rPr lang="en-US" b="1" dirty="0" smtClean="0">
                <a:solidFill>
                  <a:schemeClr val="tx1"/>
                </a:solidFill>
              </a:rPr>
              <a:t> </a:t>
            </a:r>
            <a:r>
              <a:rPr lang="en-US" b="1" dirty="0" err="1" smtClean="0">
                <a:solidFill>
                  <a:schemeClr val="tx1"/>
                </a:solidFill>
              </a:rPr>
              <a:t>Saleemi</a:t>
            </a:r>
            <a:endParaRPr lang="en-US" b="1" dirty="0" smtClean="0">
              <a:solidFill>
                <a:schemeClr val="tx1"/>
              </a:solidFill>
            </a:endParaRPr>
          </a:p>
          <a:p>
            <a:r>
              <a:rPr lang="en-US" b="1" dirty="0" smtClean="0">
                <a:solidFill>
                  <a:schemeClr val="tx1"/>
                </a:solidFill>
              </a:rPr>
              <a:t>Assistant Professor</a:t>
            </a:r>
          </a:p>
          <a:p>
            <a:endParaRPr lang="en-US" b="1" dirty="0" smtClean="0">
              <a:solidFill>
                <a:schemeClr val="tx1"/>
              </a:solidFill>
            </a:endParaRPr>
          </a:p>
          <a:p>
            <a:r>
              <a:rPr lang="en-US" b="1" dirty="0" smtClean="0">
                <a:solidFill>
                  <a:schemeClr val="tx1"/>
                </a:solidFill>
              </a:rPr>
              <a:t>Department of Transportation Engineering &amp; Management</a:t>
            </a:r>
          </a:p>
          <a:p>
            <a:r>
              <a:rPr lang="en-US" b="1" dirty="0" smtClean="0">
                <a:solidFill>
                  <a:schemeClr val="tx1"/>
                </a:solidFill>
              </a:rPr>
              <a:t>University of Engineering &amp; Technology, Lahore</a:t>
            </a:r>
          </a:p>
          <a:p>
            <a:endParaRPr lang="en-US" b="1" dirty="0"/>
          </a:p>
        </p:txBody>
      </p:sp>
      <p:sp>
        <p:nvSpPr>
          <p:cNvPr id="4" name="Slide Number Placeholder 3"/>
          <p:cNvSpPr>
            <a:spLocks noGrp="1"/>
          </p:cNvSpPr>
          <p:nvPr>
            <p:ph type="sldNum" sz="quarter" idx="12"/>
          </p:nvPr>
        </p:nvSpPr>
        <p:spPr/>
        <p:txBody>
          <a:bodyPr/>
          <a:lstStyle/>
          <a:p>
            <a:fld id="{E35B60F8-E9B1-4AF9-9877-F1D60E3AE46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315200" cy="853988"/>
          </a:xfrm>
        </p:spPr>
        <p:txBody>
          <a:bodyPr/>
          <a:lstStyle/>
          <a:p>
            <a:r>
              <a:rPr lang="en-GB" dirty="0">
                <a:latin typeface="Arial" pitchFamily="34" charset="0"/>
                <a:cs typeface="Arial" pitchFamily="34" charset="0"/>
              </a:rPr>
              <a:t>THE STUDY AREA</a:t>
            </a:r>
            <a:endParaRPr lang="en-US" dirty="0">
              <a:latin typeface="Arial" pitchFamily="34" charset="0"/>
              <a:cs typeface="Arial" pitchFamily="34" charset="0"/>
            </a:endParaRPr>
          </a:p>
        </p:txBody>
      </p:sp>
      <p:sp>
        <p:nvSpPr>
          <p:cNvPr id="3" name="Content Placeholder 2"/>
          <p:cNvSpPr>
            <a:spLocks noGrp="1"/>
          </p:cNvSpPr>
          <p:nvPr>
            <p:ph sz="quarter" idx="1"/>
          </p:nvPr>
        </p:nvSpPr>
        <p:spPr>
          <a:xfrm>
            <a:off x="251520" y="1700808"/>
            <a:ext cx="8503920" cy="4797552"/>
          </a:xfrm>
        </p:spPr>
        <p:txBody>
          <a:bodyPr>
            <a:normAutofit/>
          </a:bodyPr>
          <a:lstStyle/>
          <a:p>
            <a:pPr algn="just">
              <a:lnSpc>
                <a:spcPct val="170000"/>
              </a:lnSpc>
              <a:buNone/>
            </a:pPr>
            <a:r>
              <a:rPr lang="en-US" dirty="0">
                <a:latin typeface="Arial" pitchFamily="34" charset="0"/>
                <a:cs typeface="Arial" pitchFamily="34" charset="0"/>
              </a:rPr>
              <a:t>Once the nature of the study is identified, the study area can be defined to encompass the area of expected policy impact. The study area need not be confirmed by political boundaries, but bounded by the area influenced by the transportation systems. The boundary of the study area is defined by what is called </a:t>
            </a:r>
            <a:r>
              <a:rPr lang="en-US" dirty="0">
                <a:solidFill>
                  <a:schemeClr val="tx1"/>
                </a:solidFill>
                <a:latin typeface="Arial" pitchFamily="34" charset="0"/>
                <a:cs typeface="Arial" pitchFamily="34" charset="0"/>
              </a:rPr>
              <a:t>as </a:t>
            </a:r>
            <a:r>
              <a:rPr lang="en-US" i="1" dirty="0">
                <a:solidFill>
                  <a:schemeClr val="tx1"/>
                </a:solidFill>
                <a:latin typeface="Arial" pitchFamily="34" charset="0"/>
                <a:cs typeface="Arial" pitchFamily="34" charset="0"/>
              </a:rPr>
              <a:t>external cordon </a:t>
            </a:r>
            <a:r>
              <a:rPr lang="en-US" dirty="0">
                <a:solidFill>
                  <a:schemeClr val="tx1"/>
                </a:solidFill>
                <a:latin typeface="Arial" pitchFamily="34" charset="0"/>
                <a:cs typeface="Arial" pitchFamily="34" charset="0"/>
              </a:rPr>
              <a:t>or simply the </a:t>
            </a:r>
            <a:r>
              <a:rPr lang="en-US" i="1" dirty="0">
                <a:solidFill>
                  <a:schemeClr val="tx1"/>
                </a:solidFill>
                <a:latin typeface="Arial" pitchFamily="34" charset="0"/>
                <a:cs typeface="Arial" pitchFamily="34" charset="0"/>
              </a:rPr>
              <a:t>cordon line</a:t>
            </a:r>
            <a:r>
              <a:rPr lang="en-US" dirty="0">
                <a:solidFill>
                  <a:schemeClr val="tx1"/>
                </a:solidFill>
                <a:latin typeface="Arial" pitchFamily="34" charset="0"/>
                <a:cs typeface="Arial" pitchFamily="34" charset="0"/>
              </a:rPr>
              <a:t>. </a:t>
            </a:r>
          </a:p>
          <a:p>
            <a:pPr algn="just">
              <a:lnSpc>
                <a:spcPct val="170000"/>
              </a:lnSpc>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3901957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315200" cy="853988"/>
          </a:xfrm>
        </p:spPr>
        <p:txBody>
          <a:bodyPr/>
          <a:lstStyle/>
          <a:p>
            <a:r>
              <a:rPr lang="en-GB" dirty="0">
                <a:latin typeface="Arial" pitchFamily="34" charset="0"/>
                <a:cs typeface="Arial" pitchFamily="34" charset="0"/>
              </a:rPr>
              <a:t>Definition of The Study Area</a:t>
            </a:r>
          </a:p>
        </p:txBody>
      </p:sp>
      <p:sp>
        <p:nvSpPr>
          <p:cNvPr id="3" name="Content Placeholder 2"/>
          <p:cNvSpPr>
            <a:spLocks noGrp="1"/>
          </p:cNvSpPr>
          <p:nvPr>
            <p:ph sz="quarter" idx="1"/>
          </p:nvPr>
        </p:nvSpPr>
        <p:spPr>
          <a:xfrm>
            <a:off x="251520" y="1556792"/>
            <a:ext cx="8503920" cy="4721352"/>
          </a:xfrm>
        </p:spPr>
        <p:txBody>
          <a:bodyPr>
            <a:noAutofit/>
          </a:bodyPr>
          <a:lstStyle/>
          <a:p>
            <a:pPr algn="just">
              <a:lnSpc>
                <a:spcPct val="150000"/>
              </a:lnSpc>
              <a:buClr>
                <a:srgbClr val="FF0000"/>
              </a:buClr>
              <a:buSzPct val="100000"/>
            </a:pPr>
            <a:r>
              <a:rPr lang="en-GB" sz="2400" dirty="0">
                <a:latin typeface="Arial" pitchFamily="34" charset="0"/>
                <a:cs typeface="Arial" pitchFamily="34" charset="0"/>
              </a:rPr>
              <a:t>The study area for which transportation facilities are being planned is first of all defined. </a:t>
            </a:r>
          </a:p>
          <a:p>
            <a:pPr algn="just">
              <a:lnSpc>
                <a:spcPct val="150000"/>
              </a:lnSpc>
              <a:buClr>
                <a:srgbClr val="FF0000"/>
              </a:buClr>
              <a:buSzPct val="100000"/>
            </a:pPr>
            <a:r>
              <a:rPr lang="en-GB" sz="2400" dirty="0">
                <a:latin typeface="Arial" pitchFamily="34" charset="0"/>
                <a:cs typeface="Arial" pitchFamily="34" charset="0"/>
              </a:rPr>
              <a:t>For planning at the urban level, the study area </a:t>
            </a:r>
            <a:r>
              <a:rPr lang="en-GB" sz="2400" dirty="0">
                <a:solidFill>
                  <a:schemeClr val="tx1"/>
                </a:solidFill>
                <a:latin typeface="Arial" pitchFamily="34" charset="0"/>
                <a:cs typeface="Arial" pitchFamily="34" charset="0"/>
              </a:rPr>
              <a:t>should embrace the whole contribution </a:t>
            </a:r>
            <a:r>
              <a:rPr lang="en-GB" sz="2400" dirty="0">
                <a:latin typeface="Arial" pitchFamily="34" charset="0"/>
                <a:cs typeface="Arial" pitchFamily="34" charset="0"/>
              </a:rPr>
              <a:t>containing the existing and potential continuously built up areas of the city. </a:t>
            </a:r>
          </a:p>
          <a:p>
            <a:pPr algn="just">
              <a:lnSpc>
                <a:spcPct val="150000"/>
              </a:lnSpc>
              <a:buClr>
                <a:srgbClr val="FF0000"/>
              </a:buClr>
              <a:buSzPct val="100000"/>
            </a:pPr>
            <a:r>
              <a:rPr lang="en-US" sz="2400" dirty="0">
                <a:latin typeface="Arial" pitchFamily="34" charset="0"/>
                <a:cs typeface="Arial" pitchFamily="34" charset="0"/>
              </a:rPr>
              <a:t>Interactions with the </a:t>
            </a:r>
            <a:r>
              <a:rPr lang="en-US" sz="2400" dirty="0">
                <a:solidFill>
                  <a:schemeClr val="tx1"/>
                </a:solidFill>
                <a:latin typeface="Arial" pitchFamily="34" charset="0"/>
                <a:cs typeface="Arial" pitchFamily="34" charset="0"/>
              </a:rPr>
              <a:t>area outside the cordon are defined via external stations</a:t>
            </a:r>
            <a:r>
              <a:rPr lang="en-US" sz="2400" dirty="0">
                <a:latin typeface="Arial" pitchFamily="34" charset="0"/>
                <a:cs typeface="Arial" pitchFamily="34" charset="0"/>
              </a:rPr>
              <a:t> which effectively serve as doorways to trips, into, out of, and through the study area.</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20839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315200" cy="853988"/>
          </a:xfrm>
        </p:spPr>
        <p:txBody>
          <a:bodyPr/>
          <a:lstStyle/>
          <a:p>
            <a:r>
              <a:rPr lang="en-GB" dirty="0">
                <a:latin typeface="Arial" pitchFamily="34" charset="0"/>
                <a:cs typeface="Arial" pitchFamily="34" charset="0"/>
              </a:rPr>
              <a:t>Definition of The Study Area</a:t>
            </a:r>
          </a:p>
        </p:txBody>
      </p:sp>
      <p:sp>
        <p:nvSpPr>
          <p:cNvPr id="3" name="Content Placeholder 2"/>
          <p:cNvSpPr>
            <a:spLocks noGrp="1"/>
          </p:cNvSpPr>
          <p:nvPr>
            <p:ph sz="quarter" idx="1"/>
          </p:nvPr>
        </p:nvSpPr>
        <p:spPr>
          <a:xfrm>
            <a:off x="179512" y="1628800"/>
            <a:ext cx="8503920" cy="4648200"/>
          </a:xfrm>
        </p:spPr>
        <p:txBody>
          <a:bodyPr>
            <a:normAutofit fontScale="77500" lnSpcReduction="20000"/>
          </a:bodyPr>
          <a:lstStyle/>
          <a:p>
            <a:pPr algn="just">
              <a:lnSpc>
                <a:spcPct val="170000"/>
              </a:lnSpc>
            </a:pPr>
            <a:r>
              <a:rPr lang="en-GB" dirty="0">
                <a:latin typeface="Arial" pitchFamily="34" charset="0"/>
                <a:cs typeface="Arial" pitchFamily="34" charset="0"/>
              </a:rPr>
              <a:t>The imaginary line representing the boundary of the study area is termed as the ‘‘ </a:t>
            </a:r>
            <a:r>
              <a:rPr lang="en-GB" dirty="0">
                <a:solidFill>
                  <a:schemeClr val="tx1"/>
                </a:solidFill>
                <a:latin typeface="Arial" pitchFamily="34" charset="0"/>
                <a:cs typeface="Arial" pitchFamily="34" charset="0"/>
              </a:rPr>
              <a:t>external cordon line’’</a:t>
            </a:r>
          </a:p>
          <a:p>
            <a:pPr algn="just">
              <a:lnSpc>
                <a:spcPct val="170000"/>
              </a:lnSpc>
            </a:pPr>
            <a:r>
              <a:rPr lang="en-GB" dirty="0">
                <a:latin typeface="Arial" pitchFamily="34" charset="0"/>
                <a:cs typeface="Arial" pitchFamily="34" charset="0"/>
              </a:rPr>
              <a:t>The area inside the external cordon line determines the travel pattern to a large extent, and as such, it is </a:t>
            </a:r>
            <a:r>
              <a:rPr lang="en-GB" dirty="0">
                <a:solidFill>
                  <a:schemeClr val="tx1"/>
                </a:solidFill>
                <a:latin typeface="Arial" pitchFamily="34" charset="0"/>
                <a:cs typeface="Arial" pitchFamily="34" charset="0"/>
              </a:rPr>
              <a:t>surveyed in great detail. </a:t>
            </a:r>
          </a:p>
          <a:p>
            <a:pPr algn="just">
              <a:lnSpc>
                <a:spcPct val="170000"/>
              </a:lnSpc>
            </a:pPr>
            <a:r>
              <a:rPr lang="en-GB" dirty="0">
                <a:latin typeface="Arial" pitchFamily="34" charset="0"/>
                <a:cs typeface="Arial" pitchFamily="34" charset="0"/>
              </a:rPr>
              <a:t>The land-use pattern and the economic activities are studies intensively and detailed surveys (such as the home-interview) are conducted in the area to determine the travel characteristics.</a:t>
            </a:r>
          </a:p>
          <a:p>
            <a:pPr algn="just">
              <a:lnSpc>
                <a:spcPct val="170000"/>
              </a:lnSpc>
            </a:pPr>
            <a:r>
              <a:rPr lang="en-GB" dirty="0">
                <a:latin typeface="Arial" pitchFamily="34" charset="0"/>
                <a:cs typeface="Arial" pitchFamily="34" charset="0"/>
              </a:rPr>
              <a:t>On the other hand, the </a:t>
            </a:r>
            <a:r>
              <a:rPr lang="en-GB" dirty="0">
                <a:solidFill>
                  <a:schemeClr val="tx1"/>
                </a:solidFill>
                <a:latin typeface="Arial" pitchFamily="34" charset="0"/>
                <a:cs typeface="Arial" pitchFamily="34" charset="0"/>
              </a:rPr>
              <a:t>area outside </a:t>
            </a:r>
            <a:r>
              <a:rPr lang="en-GB" dirty="0">
                <a:latin typeface="Arial" pitchFamily="34" charset="0"/>
                <a:cs typeface="Arial" pitchFamily="34" charset="0"/>
              </a:rPr>
              <a:t>the cordon line is </a:t>
            </a:r>
            <a:r>
              <a:rPr lang="en-GB" dirty="0">
                <a:solidFill>
                  <a:schemeClr val="tx1"/>
                </a:solidFill>
                <a:latin typeface="Arial" pitchFamily="34" charset="0"/>
                <a:cs typeface="Arial" pitchFamily="34" charset="0"/>
              </a:rPr>
              <a:t>not studied </a:t>
            </a:r>
            <a:r>
              <a:rPr lang="en-GB" dirty="0">
                <a:latin typeface="Arial" pitchFamily="34" charset="0"/>
                <a:cs typeface="Arial" pitchFamily="34" charset="0"/>
              </a:rPr>
              <a:t>in such details.  </a:t>
            </a:r>
          </a:p>
          <a:p>
            <a:pPr marL="0" indent="0">
              <a:lnSpc>
                <a:spcPct val="150000"/>
              </a:lnSpc>
              <a:buNone/>
            </a:pPr>
            <a:r>
              <a:rPr lang="en-GB" dirty="0">
                <a:latin typeface="Arial" pitchFamily="34" charset="0"/>
                <a:cs typeface="Arial" pitchFamily="34" charset="0"/>
              </a:rPr>
              <a:t>  </a:t>
            </a:r>
          </a:p>
        </p:txBody>
      </p:sp>
    </p:spTree>
    <p:extLst>
      <p:ext uri="{BB962C8B-B14F-4D97-AF65-F5344CB8AC3E}">
        <p14:creationId xmlns:p14="http://schemas.microsoft.com/office/powerpoint/2010/main" val="4068136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315200" cy="781980"/>
          </a:xfrm>
        </p:spPr>
        <p:txBody>
          <a:bodyPr/>
          <a:lstStyle/>
          <a:p>
            <a:r>
              <a:rPr lang="en-GB" dirty="0">
                <a:latin typeface="Arial" pitchFamily="34" charset="0"/>
                <a:cs typeface="Arial" pitchFamily="34" charset="0"/>
              </a:rPr>
              <a:t>Definition of the Study Area</a:t>
            </a:r>
          </a:p>
        </p:txBody>
      </p:sp>
      <p:sp>
        <p:nvSpPr>
          <p:cNvPr id="3" name="Content Placeholder 2"/>
          <p:cNvSpPr>
            <a:spLocks noGrp="1"/>
          </p:cNvSpPr>
          <p:nvPr>
            <p:ph sz="quarter" idx="1"/>
          </p:nvPr>
        </p:nvSpPr>
        <p:spPr>
          <a:xfrm>
            <a:off x="251520" y="1772816"/>
            <a:ext cx="8503920" cy="4648200"/>
          </a:xfrm>
        </p:spPr>
        <p:txBody>
          <a:bodyPr>
            <a:normAutofit/>
          </a:bodyPr>
          <a:lstStyle/>
          <a:p>
            <a:pPr marL="0" indent="0" algn="just">
              <a:lnSpc>
                <a:spcPct val="170000"/>
              </a:lnSpc>
              <a:buNone/>
            </a:pPr>
            <a:r>
              <a:rPr lang="en-US" sz="2400" dirty="0">
                <a:latin typeface="Arial" pitchFamily="34" charset="0"/>
                <a:cs typeface="Arial" pitchFamily="34" charset="0"/>
              </a:rPr>
              <a:t>In short, study area should be defined such that </a:t>
            </a:r>
          </a:p>
          <a:p>
            <a:pPr lvl="1" algn="just">
              <a:lnSpc>
                <a:spcPct val="170000"/>
              </a:lnSpc>
              <a:buClr>
                <a:srgbClr val="FF0000"/>
              </a:buClr>
              <a:buSzPct val="100000"/>
              <a:buFont typeface="Arial" pitchFamily="34" charset="0"/>
              <a:buChar char="•"/>
            </a:pPr>
            <a:r>
              <a:rPr lang="en-US" sz="2400" dirty="0">
                <a:solidFill>
                  <a:schemeClr val="tx1"/>
                </a:solidFill>
                <a:latin typeface="Arial" pitchFamily="34" charset="0"/>
                <a:cs typeface="Arial" pitchFamily="34" charset="0"/>
              </a:rPr>
              <a:t>majority of trips have their origin and destination in the study area, and </a:t>
            </a:r>
          </a:p>
          <a:p>
            <a:pPr lvl="1" algn="just">
              <a:lnSpc>
                <a:spcPct val="170000"/>
              </a:lnSpc>
              <a:buClr>
                <a:srgbClr val="FF0000"/>
              </a:buClr>
              <a:buSzPct val="100000"/>
              <a:buFont typeface="Arial" pitchFamily="34" charset="0"/>
              <a:buChar char="•"/>
            </a:pPr>
            <a:r>
              <a:rPr lang="en-US" sz="2400" dirty="0">
                <a:solidFill>
                  <a:schemeClr val="tx1"/>
                </a:solidFill>
                <a:latin typeface="Arial" pitchFamily="34" charset="0"/>
                <a:cs typeface="Arial" pitchFamily="34" charset="0"/>
              </a:rPr>
              <a:t>should be bigger than the area-of-interest covering the transportation project.</a:t>
            </a:r>
            <a:r>
              <a:rPr lang="en-GB"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1097366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315200" cy="781980"/>
          </a:xfrm>
        </p:spPr>
        <p:txBody>
          <a:bodyPr>
            <a:normAutofit fontScale="90000"/>
          </a:bodyPr>
          <a:lstStyle/>
          <a:p>
            <a:r>
              <a:rPr lang="en-GB" dirty="0">
                <a:latin typeface="Arial" pitchFamily="34" charset="0"/>
                <a:cs typeface="Arial" pitchFamily="34" charset="0"/>
              </a:rPr>
              <a:t>Selection of External Cordon Line </a:t>
            </a:r>
          </a:p>
        </p:txBody>
      </p:sp>
      <p:sp>
        <p:nvSpPr>
          <p:cNvPr id="3" name="Content Placeholder 2"/>
          <p:cNvSpPr>
            <a:spLocks noGrp="1"/>
          </p:cNvSpPr>
          <p:nvPr>
            <p:ph sz="quarter" idx="1"/>
          </p:nvPr>
        </p:nvSpPr>
        <p:spPr>
          <a:xfrm>
            <a:off x="323528" y="1556792"/>
            <a:ext cx="8503920" cy="4721352"/>
          </a:xfrm>
        </p:spPr>
        <p:txBody>
          <a:bodyPr>
            <a:noAutofit/>
          </a:bodyPr>
          <a:lstStyle/>
          <a:p>
            <a:pPr marL="0" indent="0" algn="just">
              <a:lnSpc>
                <a:spcPct val="150000"/>
              </a:lnSpc>
              <a:buNone/>
            </a:pPr>
            <a:r>
              <a:rPr lang="en-GB" sz="2200" dirty="0">
                <a:latin typeface="Arial" pitchFamily="34" charset="0"/>
                <a:cs typeface="Arial" pitchFamily="34" charset="0"/>
              </a:rPr>
              <a:t>The selection of the external cordon line for urban transportation planning should be done carefully with due consideration to the following factors: </a:t>
            </a:r>
          </a:p>
          <a:p>
            <a:pPr marL="548640" lvl="2" indent="0" algn="just">
              <a:lnSpc>
                <a:spcPct val="150000"/>
              </a:lnSpc>
              <a:buNone/>
            </a:pPr>
            <a:r>
              <a:rPr lang="en-GB" sz="2200" dirty="0">
                <a:latin typeface="Arial" pitchFamily="34" charset="0"/>
                <a:cs typeface="Arial" pitchFamily="34" charset="0"/>
              </a:rPr>
              <a:t>i. The external cordon line </a:t>
            </a:r>
            <a:r>
              <a:rPr lang="en-GB" sz="2200" dirty="0">
                <a:solidFill>
                  <a:schemeClr val="tx1"/>
                </a:solidFill>
                <a:latin typeface="Arial" pitchFamily="34" charset="0"/>
                <a:cs typeface="Arial" pitchFamily="34" charset="0"/>
              </a:rPr>
              <a:t>should circumscribe all areas,</a:t>
            </a:r>
            <a:r>
              <a:rPr lang="en-GB" sz="2200" dirty="0">
                <a:latin typeface="Arial" pitchFamily="34" charset="0"/>
                <a:cs typeface="Arial" pitchFamily="34" charset="0"/>
              </a:rPr>
              <a:t> which are </a:t>
            </a:r>
            <a:r>
              <a:rPr lang="en-GB" sz="2200" dirty="0">
                <a:solidFill>
                  <a:schemeClr val="tx1"/>
                </a:solidFill>
                <a:latin typeface="Arial" pitchFamily="34" charset="0"/>
                <a:cs typeface="Arial" pitchFamily="34" charset="0"/>
              </a:rPr>
              <a:t>considered likely to be developed during the planning period. </a:t>
            </a:r>
          </a:p>
          <a:p>
            <a:pPr marL="548640" lvl="2" indent="0" algn="just">
              <a:lnSpc>
                <a:spcPct val="150000"/>
              </a:lnSpc>
              <a:buNone/>
            </a:pPr>
            <a:r>
              <a:rPr lang="en-GB" sz="2200" dirty="0">
                <a:latin typeface="Arial" pitchFamily="34" charset="0"/>
                <a:cs typeface="Arial" pitchFamily="34" charset="0"/>
              </a:rPr>
              <a:t>ii. The external cordon line </a:t>
            </a:r>
            <a:r>
              <a:rPr lang="en-GB" sz="2200" dirty="0">
                <a:solidFill>
                  <a:schemeClr val="tx1"/>
                </a:solidFill>
                <a:latin typeface="Arial" pitchFamily="34" charset="0"/>
                <a:cs typeface="Arial" pitchFamily="34" charset="0"/>
              </a:rPr>
              <a:t>should contain all areas of systematic daily life of the people oriented towards the city centre</a:t>
            </a:r>
            <a:r>
              <a:rPr lang="en-GB" sz="2200" dirty="0">
                <a:latin typeface="Arial" pitchFamily="34" charset="0"/>
                <a:cs typeface="Arial" pitchFamily="34" charset="0"/>
              </a:rPr>
              <a:t> and should in effect be the commuter shed. </a:t>
            </a:r>
          </a:p>
        </p:txBody>
      </p:sp>
    </p:spTree>
    <p:extLst>
      <p:ext uri="{BB962C8B-B14F-4D97-AF65-F5344CB8AC3E}">
        <p14:creationId xmlns:p14="http://schemas.microsoft.com/office/powerpoint/2010/main" val="526021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pitchFamily="34" charset="0"/>
                <a:cs typeface="Arial" pitchFamily="34" charset="0"/>
              </a:rPr>
              <a:t>Selection of External Cordon Line </a:t>
            </a:r>
          </a:p>
        </p:txBody>
      </p:sp>
      <p:sp>
        <p:nvSpPr>
          <p:cNvPr id="3" name="Content Placeholder 2"/>
          <p:cNvSpPr>
            <a:spLocks noGrp="1"/>
          </p:cNvSpPr>
          <p:nvPr>
            <p:ph sz="quarter" idx="1"/>
          </p:nvPr>
        </p:nvSpPr>
        <p:spPr/>
        <p:txBody>
          <a:bodyPr>
            <a:normAutofit fontScale="92500" lnSpcReduction="10000"/>
          </a:bodyPr>
          <a:lstStyle/>
          <a:p>
            <a:pPr marL="274320" lvl="1" indent="0" algn="just">
              <a:lnSpc>
                <a:spcPct val="150000"/>
              </a:lnSpc>
              <a:buNone/>
            </a:pPr>
            <a:r>
              <a:rPr lang="en-GB" sz="2400" dirty="0">
                <a:solidFill>
                  <a:schemeClr val="tx1"/>
                </a:solidFill>
                <a:latin typeface="Arial" pitchFamily="34" charset="0"/>
                <a:cs typeface="Arial" pitchFamily="34" charset="0"/>
              </a:rPr>
              <a:t>iii. The external cordon line should be continuous and uniform</a:t>
            </a:r>
            <a:r>
              <a:rPr lang="en-GB" sz="2400" dirty="0">
                <a:latin typeface="Arial" pitchFamily="34" charset="0"/>
                <a:cs typeface="Arial" pitchFamily="34" charset="0"/>
              </a:rPr>
              <a:t> </a:t>
            </a:r>
            <a:r>
              <a:rPr lang="en-GB" sz="2400" dirty="0">
                <a:solidFill>
                  <a:schemeClr val="tx1"/>
                </a:solidFill>
                <a:latin typeface="Arial" pitchFamily="34" charset="0"/>
                <a:cs typeface="Arial" pitchFamily="34" charset="0"/>
              </a:rPr>
              <a:t>in its course so that movements cross it only once. The line should intersect roads where it is safe and convenient for carrying out traffic survey.</a:t>
            </a:r>
          </a:p>
          <a:p>
            <a:pPr marL="274320" lvl="1" indent="0" algn="just">
              <a:lnSpc>
                <a:spcPct val="150000"/>
              </a:lnSpc>
              <a:buNone/>
            </a:pPr>
            <a:r>
              <a:rPr lang="en-GB" sz="2400" dirty="0">
                <a:solidFill>
                  <a:schemeClr val="tx1"/>
                </a:solidFill>
                <a:latin typeface="Arial" pitchFamily="34" charset="0"/>
                <a:cs typeface="Arial" pitchFamily="34" charset="0"/>
              </a:rPr>
              <a:t>iv. The external cordon line should be compatible</a:t>
            </a:r>
            <a:r>
              <a:rPr lang="en-GB" sz="2400" dirty="0">
                <a:latin typeface="Arial" pitchFamily="34" charset="0"/>
                <a:cs typeface="Arial" pitchFamily="34" charset="0"/>
              </a:rPr>
              <a:t> </a:t>
            </a:r>
            <a:r>
              <a:rPr lang="en-GB" sz="2400" dirty="0">
                <a:solidFill>
                  <a:schemeClr val="tx1"/>
                </a:solidFill>
                <a:latin typeface="Arial" pitchFamily="34" charset="0"/>
                <a:cs typeface="Arial" pitchFamily="34" charset="0"/>
              </a:rPr>
              <a:t>with the previous studies of the area or studies planned for the future.  </a:t>
            </a:r>
          </a:p>
        </p:txBody>
      </p:sp>
    </p:spTree>
    <p:extLst>
      <p:ext uri="{BB962C8B-B14F-4D97-AF65-F5344CB8AC3E}">
        <p14:creationId xmlns:p14="http://schemas.microsoft.com/office/powerpoint/2010/main" val="3718379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59"/>
            <a:ext cx="853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657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pitchFamily="34" charset="0"/>
                <a:cs typeface="Arial" pitchFamily="34" charset="0"/>
              </a:rPr>
              <a:t>Zoning for Transportation Planning </a:t>
            </a:r>
          </a:p>
        </p:txBody>
      </p:sp>
      <p:sp>
        <p:nvSpPr>
          <p:cNvPr id="3" name="Content Placeholder 2"/>
          <p:cNvSpPr>
            <a:spLocks noGrp="1"/>
          </p:cNvSpPr>
          <p:nvPr>
            <p:ph sz="quarter" idx="1"/>
          </p:nvPr>
        </p:nvSpPr>
        <p:spPr/>
        <p:txBody>
          <a:bodyPr>
            <a:normAutofit fontScale="92500" lnSpcReduction="20000"/>
          </a:bodyPr>
          <a:lstStyle/>
          <a:p>
            <a:pPr algn="just">
              <a:lnSpc>
                <a:spcPct val="150000"/>
              </a:lnSpc>
            </a:pPr>
            <a:r>
              <a:rPr lang="en-GB" dirty="0">
                <a:latin typeface="Arial" pitchFamily="34" charset="0"/>
                <a:cs typeface="Arial" pitchFamily="34" charset="0"/>
              </a:rPr>
              <a:t>The defined study area is sub-divided into smaller areas called </a:t>
            </a:r>
            <a:r>
              <a:rPr lang="en-GB" dirty="0">
                <a:solidFill>
                  <a:schemeClr val="tx1"/>
                </a:solidFill>
                <a:latin typeface="Arial" pitchFamily="34" charset="0"/>
                <a:cs typeface="Arial" pitchFamily="34" charset="0"/>
              </a:rPr>
              <a:t>zones</a:t>
            </a:r>
            <a:r>
              <a:rPr lang="en-GB" dirty="0">
                <a:latin typeface="Arial" pitchFamily="34" charset="0"/>
                <a:cs typeface="Arial" pitchFamily="34" charset="0"/>
              </a:rPr>
              <a:t> or traffic zones. </a:t>
            </a:r>
          </a:p>
          <a:p>
            <a:pPr algn="just">
              <a:lnSpc>
                <a:spcPct val="150000"/>
              </a:lnSpc>
            </a:pPr>
            <a:r>
              <a:rPr lang="en-GB" dirty="0">
                <a:latin typeface="Arial" pitchFamily="34" charset="0"/>
                <a:cs typeface="Arial" pitchFamily="34" charset="0"/>
              </a:rPr>
              <a:t>The purpose of such a sub division is to facilitate the </a:t>
            </a:r>
            <a:r>
              <a:rPr lang="en-GB" dirty="0">
                <a:solidFill>
                  <a:schemeClr val="tx1"/>
                </a:solidFill>
                <a:latin typeface="Arial" pitchFamily="34" charset="0"/>
                <a:cs typeface="Arial" pitchFamily="34" charset="0"/>
              </a:rPr>
              <a:t>spatial quantification </a:t>
            </a:r>
            <a:r>
              <a:rPr lang="en-GB" dirty="0">
                <a:latin typeface="Arial" pitchFamily="34" charset="0"/>
                <a:cs typeface="Arial" pitchFamily="34" charset="0"/>
              </a:rPr>
              <a:t>of land use and economic factors, which influence travel pattern. </a:t>
            </a:r>
          </a:p>
          <a:p>
            <a:pPr algn="just">
              <a:lnSpc>
                <a:spcPct val="150000"/>
              </a:lnSpc>
            </a:pPr>
            <a:r>
              <a:rPr lang="en-GB" dirty="0">
                <a:latin typeface="Arial" pitchFamily="34" charset="0"/>
                <a:cs typeface="Arial" pitchFamily="34" charset="0"/>
              </a:rPr>
              <a:t>Sub division into zones further helps in geographically associating the </a:t>
            </a:r>
            <a:r>
              <a:rPr lang="en-GB" dirty="0">
                <a:solidFill>
                  <a:schemeClr val="tx1"/>
                </a:solidFill>
                <a:latin typeface="Arial" pitchFamily="34" charset="0"/>
                <a:cs typeface="Arial" pitchFamily="34" charset="0"/>
              </a:rPr>
              <a:t>origins and destinations </a:t>
            </a:r>
            <a:r>
              <a:rPr lang="en-GB" dirty="0">
                <a:latin typeface="Arial" pitchFamily="34" charset="0"/>
                <a:cs typeface="Arial" pitchFamily="34" charset="0"/>
              </a:rPr>
              <a:t>of travel. </a:t>
            </a:r>
          </a:p>
          <a:p>
            <a:endParaRPr lang="en-GB" dirty="0"/>
          </a:p>
        </p:txBody>
      </p:sp>
    </p:spTree>
    <p:extLst>
      <p:ext uri="{BB962C8B-B14F-4D97-AF65-F5344CB8AC3E}">
        <p14:creationId xmlns:p14="http://schemas.microsoft.com/office/powerpoint/2010/main" val="2969738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34" charset="0"/>
                <a:cs typeface="Arial" pitchFamily="34" charset="0"/>
              </a:rPr>
              <a:t>Zoning</a:t>
            </a:r>
          </a:p>
        </p:txBody>
      </p:sp>
      <p:sp>
        <p:nvSpPr>
          <p:cNvPr id="3" name="Content Placeholder 2"/>
          <p:cNvSpPr>
            <a:spLocks noGrp="1"/>
          </p:cNvSpPr>
          <p:nvPr>
            <p:ph sz="quarter" idx="1"/>
          </p:nvPr>
        </p:nvSpPr>
        <p:spPr/>
        <p:txBody>
          <a:bodyPr>
            <a:normAutofit fontScale="85000" lnSpcReduction="10000"/>
          </a:bodyPr>
          <a:lstStyle/>
          <a:p>
            <a:pPr algn="just">
              <a:lnSpc>
                <a:spcPct val="150000"/>
              </a:lnSpc>
            </a:pPr>
            <a:r>
              <a:rPr lang="en-GB" dirty="0">
                <a:latin typeface="Arial" pitchFamily="34" charset="0"/>
                <a:cs typeface="Arial" pitchFamily="34" charset="0"/>
              </a:rPr>
              <a:t>Zones within the study area are called </a:t>
            </a:r>
            <a:r>
              <a:rPr lang="en-GB" b="1" dirty="0">
                <a:solidFill>
                  <a:schemeClr val="tx1"/>
                </a:solidFill>
                <a:latin typeface="Arial" pitchFamily="34" charset="0"/>
                <a:cs typeface="Arial" pitchFamily="34" charset="0"/>
              </a:rPr>
              <a:t>internal zones </a:t>
            </a:r>
            <a:r>
              <a:rPr lang="en-GB" dirty="0">
                <a:latin typeface="Arial" pitchFamily="34" charset="0"/>
                <a:cs typeface="Arial" pitchFamily="34" charset="0"/>
              </a:rPr>
              <a:t>and those outside the study area are called </a:t>
            </a:r>
            <a:r>
              <a:rPr lang="en-GB" b="1" dirty="0">
                <a:solidFill>
                  <a:schemeClr val="tx1"/>
                </a:solidFill>
                <a:latin typeface="Arial" pitchFamily="34" charset="0"/>
                <a:cs typeface="Arial" pitchFamily="34" charset="0"/>
              </a:rPr>
              <a:t>external zones</a:t>
            </a:r>
            <a:r>
              <a:rPr lang="en-GB" dirty="0">
                <a:solidFill>
                  <a:schemeClr val="tx1"/>
                </a:solidFill>
                <a:latin typeface="Arial" pitchFamily="34" charset="0"/>
                <a:cs typeface="Arial" pitchFamily="34" charset="0"/>
              </a:rPr>
              <a:t>. </a:t>
            </a:r>
          </a:p>
          <a:p>
            <a:pPr algn="just">
              <a:lnSpc>
                <a:spcPct val="150000"/>
              </a:lnSpc>
            </a:pPr>
            <a:r>
              <a:rPr lang="en-GB" dirty="0">
                <a:latin typeface="Arial" pitchFamily="34" charset="0"/>
                <a:cs typeface="Arial" pitchFamily="34" charset="0"/>
              </a:rPr>
              <a:t>In large study projects, it is convenient to divide the study area into </a:t>
            </a:r>
            <a:r>
              <a:rPr lang="en-GB" b="1" dirty="0">
                <a:solidFill>
                  <a:schemeClr val="tx1"/>
                </a:solidFill>
                <a:latin typeface="Arial" pitchFamily="34" charset="0"/>
                <a:cs typeface="Arial" pitchFamily="34" charset="0"/>
              </a:rPr>
              <a:t>sectors</a:t>
            </a:r>
            <a:r>
              <a:rPr lang="en-GB" dirty="0">
                <a:latin typeface="Arial" pitchFamily="34" charset="0"/>
                <a:cs typeface="Arial" pitchFamily="34" charset="0"/>
              </a:rPr>
              <a:t>, which are sub divided into zones. </a:t>
            </a:r>
          </a:p>
          <a:p>
            <a:pPr algn="just">
              <a:lnSpc>
                <a:spcPct val="150000"/>
              </a:lnSpc>
            </a:pPr>
            <a:r>
              <a:rPr lang="en-GB" dirty="0">
                <a:latin typeface="Arial" pitchFamily="34" charset="0"/>
                <a:cs typeface="Arial" pitchFamily="34" charset="0"/>
              </a:rPr>
              <a:t>Zones can themselves be sub divided into </a:t>
            </a:r>
            <a:r>
              <a:rPr lang="en-GB" b="1" dirty="0">
                <a:solidFill>
                  <a:schemeClr val="tx1"/>
                </a:solidFill>
                <a:latin typeface="Arial" pitchFamily="34" charset="0"/>
                <a:cs typeface="Arial" pitchFamily="34" charset="0"/>
              </a:rPr>
              <a:t>sub-zones</a:t>
            </a:r>
            <a:r>
              <a:rPr lang="en-GB" dirty="0">
                <a:latin typeface="Arial" pitchFamily="34" charset="0"/>
                <a:cs typeface="Arial" pitchFamily="34" charset="0"/>
              </a:rPr>
              <a:t> depending upon the type of land use. </a:t>
            </a:r>
          </a:p>
        </p:txBody>
      </p:sp>
    </p:spTree>
    <p:extLst>
      <p:ext uri="{BB962C8B-B14F-4D97-AF65-F5344CB8AC3E}">
        <p14:creationId xmlns:p14="http://schemas.microsoft.com/office/powerpoint/2010/main" val="4178162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315200" cy="925996"/>
          </a:xfrm>
        </p:spPr>
        <p:txBody>
          <a:bodyPr/>
          <a:lstStyle/>
          <a:p>
            <a:r>
              <a:rPr lang="en-GB" dirty="0">
                <a:latin typeface="Arial" pitchFamily="34" charset="0"/>
                <a:cs typeface="Arial" pitchFamily="34" charset="0"/>
              </a:rPr>
              <a:t>Zoning</a:t>
            </a:r>
          </a:p>
        </p:txBody>
      </p:sp>
      <p:sp>
        <p:nvSpPr>
          <p:cNvPr id="3" name="Content Placeholder 2"/>
          <p:cNvSpPr>
            <a:spLocks noGrp="1"/>
          </p:cNvSpPr>
          <p:nvPr>
            <p:ph sz="quarter" idx="1"/>
          </p:nvPr>
        </p:nvSpPr>
        <p:spPr>
          <a:xfrm>
            <a:off x="179512" y="1700808"/>
            <a:ext cx="8784976" cy="3539527"/>
          </a:xfrm>
        </p:spPr>
        <p:txBody>
          <a:bodyPr>
            <a:noAutofit/>
          </a:bodyPr>
          <a:lstStyle/>
          <a:p>
            <a:pPr algn="just">
              <a:lnSpc>
                <a:spcPct val="160000"/>
              </a:lnSpc>
            </a:pPr>
            <a:r>
              <a:rPr lang="en-GB" sz="2200" dirty="0">
                <a:latin typeface="Arial" pitchFamily="34" charset="0"/>
                <a:cs typeface="Arial" pitchFamily="34" charset="0"/>
              </a:rPr>
              <a:t>A convenient system of coding of the zones will be useful for the study. One such system is to divide the study area </a:t>
            </a:r>
            <a:r>
              <a:rPr lang="en-GB" sz="2200" dirty="0">
                <a:solidFill>
                  <a:schemeClr val="tx1"/>
                </a:solidFill>
                <a:latin typeface="Arial" pitchFamily="34" charset="0"/>
                <a:cs typeface="Arial" pitchFamily="34" charset="0"/>
              </a:rPr>
              <a:t>into 9 sectors. </a:t>
            </a:r>
          </a:p>
          <a:p>
            <a:pPr algn="just">
              <a:lnSpc>
                <a:spcPct val="160000"/>
              </a:lnSpc>
            </a:pPr>
            <a:r>
              <a:rPr lang="en-GB" sz="2200" dirty="0">
                <a:latin typeface="Arial" pitchFamily="34" charset="0"/>
                <a:cs typeface="Arial" pitchFamily="34" charset="0"/>
              </a:rPr>
              <a:t>The central sector </a:t>
            </a:r>
            <a:r>
              <a:rPr lang="en-GB" sz="2200" dirty="0">
                <a:solidFill>
                  <a:srgbClr val="FFFF00"/>
                </a:solidFill>
                <a:latin typeface="Arial" pitchFamily="34" charset="0"/>
                <a:cs typeface="Arial" pitchFamily="34" charset="0"/>
              </a:rPr>
              <a:t>(</a:t>
            </a:r>
            <a:r>
              <a:rPr lang="en-GB" sz="2200" dirty="0">
                <a:solidFill>
                  <a:schemeClr val="tx1"/>
                </a:solidFill>
                <a:latin typeface="Arial" pitchFamily="34" charset="0"/>
                <a:cs typeface="Arial" pitchFamily="34" charset="0"/>
              </a:rPr>
              <a:t>CBD) is designated </a:t>
            </a:r>
            <a:r>
              <a:rPr lang="en-GB" sz="2200" dirty="0">
                <a:solidFill>
                  <a:srgbClr val="FFFF00"/>
                </a:solidFill>
                <a:latin typeface="Arial" pitchFamily="34" charset="0"/>
                <a:cs typeface="Arial" pitchFamily="34" charset="0"/>
              </a:rPr>
              <a:t>0</a:t>
            </a:r>
            <a:r>
              <a:rPr lang="en-GB" sz="2200" dirty="0">
                <a:latin typeface="Arial" pitchFamily="34" charset="0"/>
                <a:cs typeface="Arial" pitchFamily="34" charset="0"/>
              </a:rPr>
              <a:t>, and the </a:t>
            </a:r>
            <a:r>
              <a:rPr lang="en-GB" sz="2200" dirty="0">
                <a:solidFill>
                  <a:schemeClr val="tx1"/>
                </a:solidFill>
                <a:latin typeface="Arial" pitchFamily="34" charset="0"/>
                <a:cs typeface="Arial" pitchFamily="34" charset="0"/>
              </a:rPr>
              <a:t>remaining eight </a:t>
            </a:r>
            <a:r>
              <a:rPr lang="en-GB" sz="2200" dirty="0">
                <a:latin typeface="Arial" pitchFamily="34" charset="0"/>
                <a:cs typeface="Arial" pitchFamily="34" charset="0"/>
              </a:rPr>
              <a:t>are designated from </a:t>
            </a:r>
            <a:r>
              <a:rPr lang="en-GB" sz="2200" dirty="0">
                <a:solidFill>
                  <a:schemeClr val="tx1"/>
                </a:solidFill>
                <a:latin typeface="Arial" pitchFamily="34" charset="0"/>
                <a:cs typeface="Arial" pitchFamily="34" charset="0"/>
              </a:rPr>
              <a:t>1 to 8 </a:t>
            </a:r>
            <a:r>
              <a:rPr lang="en-GB" sz="2200" dirty="0">
                <a:latin typeface="Arial" pitchFamily="34" charset="0"/>
                <a:cs typeface="Arial" pitchFamily="34" charset="0"/>
              </a:rPr>
              <a:t>in a clockwise manner. </a:t>
            </a:r>
          </a:p>
          <a:p>
            <a:pPr algn="just">
              <a:lnSpc>
                <a:spcPct val="160000"/>
              </a:lnSpc>
            </a:pPr>
            <a:r>
              <a:rPr lang="en-GB" sz="2200" dirty="0">
                <a:latin typeface="Arial" pitchFamily="34" charset="0"/>
                <a:cs typeface="Arial" pitchFamily="34" charset="0"/>
              </a:rPr>
              <a:t>The prefix 9 is reserved for the external zones. </a:t>
            </a:r>
          </a:p>
          <a:p>
            <a:pPr algn="just">
              <a:lnSpc>
                <a:spcPct val="160000"/>
              </a:lnSpc>
            </a:pPr>
            <a:r>
              <a:rPr lang="en-GB" sz="2200" dirty="0">
                <a:latin typeface="Arial" pitchFamily="34" charset="0"/>
                <a:cs typeface="Arial" pitchFamily="34" charset="0"/>
              </a:rPr>
              <a:t>Each sector is sub </a:t>
            </a:r>
            <a:r>
              <a:rPr lang="en-GB" sz="2200" dirty="0">
                <a:solidFill>
                  <a:schemeClr val="tx1"/>
                </a:solidFill>
                <a:latin typeface="Arial" pitchFamily="34" charset="0"/>
                <a:cs typeface="Arial" pitchFamily="34" charset="0"/>
              </a:rPr>
              <a:t>divided into 10 zones </a:t>
            </a:r>
            <a:r>
              <a:rPr lang="en-GB" sz="2200" dirty="0">
                <a:latin typeface="Arial" pitchFamily="34" charset="0"/>
                <a:cs typeface="Arial" pitchFamily="34" charset="0"/>
              </a:rPr>
              <a:t>bearing numbers </a:t>
            </a:r>
            <a:r>
              <a:rPr lang="en-GB" sz="2200" dirty="0">
                <a:solidFill>
                  <a:schemeClr val="tx1"/>
                </a:solidFill>
                <a:latin typeface="Arial" pitchFamily="34" charset="0"/>
                <a:cs typeface="Arial" pitchFamily="34" charset="0"/>
              </a:rPr>
              <a:t>0 to 9. </a:t>
            </a:r>
          </a:p>
          <a:p>
            <a:pPr algn="just">
              <a:lnSpc>
                <a:spcPct val="160000"/>
              </a:lnSpc>
            </a:pPr>
            <a:r>
              <a:rPr lang="en-GB" sz="2200" dirty="0">
                <a:latin typeface="Arial" pitchFamily="34" charset="0"/>
                <a:cs typeface="Arial" pitchFamily="34" charset="0"/>
              </a:rPr>
              <a:t>If necessary, </a:t>
            </a:r>
            <a:r>
              <a:rPr lang="en-GB" sz="2200" dirty="0">
                <a:solidFill>
                  <a:schemeClr val="tx1"/>
                </a:solidFill>
                <a:latin typeface="Arial" pitchFamily="34" charset="0"/>
                <a:cs typeface="Arial" pitchFamily="34" charset="0"/>
              </a:rPr>
              <a:t>each zone </a:t>
            </a:r>
            <a:r>
              <a:rPr lang="en-GB" sz="2200" dirty="0">
                <a:latin typeface="Arial" pitchFamily="34" charset="0"/>
                <a:cs typeface="Arial" pitchFamily="34" charset="0"/>
              </a:rPr>
              <a:t>can be divided into </a:t>
            </a:r>
            <a:r>
              <a:rPr lang="en-GB" sz="2200" dirty="0">
                <a:solidFill>
                  <a:schemeClr val="tx1"/>
                </a:solidFill>
                <a:latin typeface="Arial" pitchFamily="34" charset="0"/>
                <a:cs typeface="Arial" pitchFamily="34" charset="0"/>
              </a:rPr>
              <a:t>10 sub-zones </a:t>
            </a:r>
            <a:r>
              <a:rPr lang="en-GB" sz="2200" dirty="0">
                <a:latin typeface="Arial" pitchFamily="34" charset="0"/>
                <a:cs typeface="Arial" pitchFamily="34" charset="0"/>
              </a:rPr>
              <a:t>bearing numbers from 0 to 9.</a:t>
            </a:r>
          </a:p>
        </p:txBody>
      </p:sp>
    </p:spTree>
    <p:extLst>
      <p:ext uri="{BB962C8B-B14F-4D97-AF65-F5344CB8AC3E}">
        <p14:creationId xmlns:p14="http://schemas.microsoft.com/office/powerpoint/2010/main" val="43878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7408333" cy="4267200"/>
          </a:xfrm>
        </p:spPr>
        <p:txBody>
          <a:bodyPr>
            <a:normAutofit fontScale="92500" lnSpcReduction="10000"/>
          </a:bodyPr>
          <a:lstStyle/>
          <a:p>
            <a:pPr>
              <a:buFont typeface="Arial" pitchFamily="34" charset="0"/>
              <a:buChar char="•"/>
            </a:pPr>
            <a:r>
              <a:rPr lang="en-US" dirty="0" smtClean="0"/>
              <a:t>Transportation Problems</a:t>
            </a:r>
          </a:p>
          <a:p>
            <a:pPr>
              <a:buFont typeface="Arial" pitchFamily="34" charset="0"/>
              <a:buChar char="•"/>
            </a:pPr>
            <a:r>
              <a:rPr lang="en-US" dirty="0" smtClean="0"/>
              <a:t>Transportation Goals and Objectives</a:t>
            </a:r>
          </a:p>
          <a:p>
            <a:pPr>
              <a:buFont typeface="Arial" pitchFamily="34" charset="0"/>
              <a:buChar char="•"/>
            </a:pPr>
            <a:r>
              <a:rPr lang="en-US" dirty="0" smtClean="0"/>
              <a:t>Time Horizon</a:t>
            </a:r>
          </a:p>
          <a:p>
            <a:pPr>
              <a:buFont typeface="Arial" pitchFamily="34" charset="0"/>
              <a:buChar char="•"/>
            </a:pPr>
            <a:r>
              <a:rPr lang="en-US" dirty="0" smtClean="0"/>
              <a:t>Travel Demand Forecast</a:t>
            </a:r>
          </a:p>
          <a:p>
            <a:pPr>
              <a:buFont typeface="Arial" pitchFamily="34" charset="0"/>
              <a:buChar char="•"/>
            </a:pPr>
            <a:r>
              <a:rPr lang="en-US" dirty="0" smtClean="0"/>
              <a:t>Study Area</a:t>
            </a:r>
          </a:p>
          <a:p>
            <a:pPr>
              <a:buFont typeface="Arial" pitchFamily="34" charset="0"/>
              <a:buChar char="•"/>
            </a:pPr>
            <a:r>
              <a:rPr lang="en-US" dirty="0" smtClean="0"/>
              <a:t>Traffic analysis Zone </a:t>
            </a:r>
          </a:p>
          <a:p>
            <a:pPr>
              <a:buFont typeface="Arial" pitchFamily="34" charset="0"/>
              <a:buChar char="•"/>
            </a:pPr>
            <a:r>
              <a:rPr lang="en-US" dirty="0" smtClean="0"/>
              <a:t>Data Collection</a:t>
            </a:r>
          </a:p>
          <a:p>
            <a:pPr>
              <a:buFont typeface="Arial" pitchFamily="34" charset="0"/>
              <a:buChar char="•"/>
            </a:pPr>
            <a:r>
              <a:rPr lang="en-US" dirty="0" smtClean="0"/>
              <a:t>Transportation Inventories</a:t>
            </a:r>
          </a:p>
          <a:p>
            <a:pPr>
              <a:buFont typeface="Arial" pitchFamily="34" charset="0"/>
              <a:buChar char="•"/>
            </a:pPr>
            <a:r>
              <a:rPr lang="en-US" dirty="0" smtClean="0"/>
              <a:t>Highway Planning Study</a:t>
            </a:r>
          </a:p>
          <a:p>
            <a:pPr>
              <a:buFont typeface="Arial" pitchFamily="34" charset="0"/>
              <a:buChar char="•"/>
            </a:pPr>
            <a:r>
              <a:rPr lang="en-US" dirty="0" smtClean="0"/>
              <a:t>Travel Decisions</a:t>
            </a:r>
          </a:p>
          <a:p>
            <a:pPr>
              <a:buFont typeface="Arial" pitchFamily="34" charset="0"/>
              <a:buChar char="•"/>
            </a:pPr>
            <a:r>
              <a:rPr lang="en-US" dirty="0" smtClean="0"/>
              <a:t>System Descriptive Model</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2" name="Title 1"/>
          <p:cNvSpPr>
            <a:spLocks noGrp="1"/>
          </p:cNvSpPr>
          <p:nvPr>
            <p:ph type="title"/>
          </p:nvPr>
        </p:nvSpPr>
        <p:spPr>
          <a:xfrm>
            <a:off x="457200" y="338328"/>
            <a:ext cx="8229600" cy="1338072"/>
          </a:xfrm>
        </p:spPr>
        <p:txBody>
          <a:bodyPr/>
          <a:lstStyle/>
          <a:p>
            <a:r>
              <a:rPr lang="en-US" dirty="0" smtClean="0"/>
              <a:t>Lecture Outline</a:t>
            </a:r>
            <a:endParaRPr lang="en-US" dirty="0"/>
          </a:p>
        </p:txBody>
      </p:sp>
    </p:spTree>
    <p:extLst>
      <p:ext uri="{BB962C8B-B14F-4D97-AF65-F5344CB8AC3E}">
        <p14:creationId xmlns:p14="http://schemas.microsoft.com/office/powerpoint/2010/main" val="47827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315200" cy="1154097"/>
          </a:xfrm>
        </p:spPr>
        <p:txBody>
          <a:bodyPr/>
          <a:lstStyle/>
          <a:p>
            <a:r>
              <a:rPr lang="en-GB" dirty="0">
                <a:latin typeface="Arial" pitchFamily="34" charset="0"/>
                <a:cs typeface="Arial" pitchFamily="34" charset="0"/>
              </a:rPr>
              <a:t>Zoning</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5344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92" y="1412776"/>
            <a:ext cx="8580943"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466850"/>
            <a:ext cx="8587035" cy="449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634" y="1430288"/>
            <a:ext cx="863930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52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315200" cy="1154097"/>
          </a:xfrm>
        </p:spPr>
        <p:txBody>
          <a:bodyPr/>
          <a:lstStyle/>
          <a:p>
            <a:r>
              <a:rPr lang="en-GB" dirty="0">
                <a:latin typeface="Arial" pitchFamily="34" charset="0"/>
                <a:cs typeface="Arial" pitchFamily="34" charset="0"/>
              </a:rPr>
              <a:t>Zoning</a:t>
            </a:r>
          </a:p>
        </p:txBody>
      </p:sp>
      <p:sp>
        <p:nvSpPr>
          <p:cNvPr id="3" name="Content Placeholder 2"/>
          <p:cNvSpPr>
            <a:spLocks noGrp="1"/>
          </p:cNvSpPr>
          <p:nvPr>
            <p:ph sz="quarter" idx="1"/>
          </p:nvPr>
        </p:nvSpPr>
        <p:spPr>
          <a:xfrm>
            <a:off x="683568" y="1628800"/>
            <a:ext cx="7992888" cy="4968552"/>
          </a:xfrm>
        </p:spPr>
        <p:txBody>
          <a:bodyPr>
            <a:normAutofit fontScale="92500" lnSpcReduction="20000"/>
          </a:bodyPr>
          <a:lstStyle/>
          <a:p>
            <a:pPr marL="0" indent="0" algn="just">
              <a:lnSpc>
                <a:spcPct val="150000"/>
              </a:lnSpc>
              <a:buNone/>
            </a:pPr>
            <a:r>
              <a:rPr lang="en-GB" dirty="0">
                <a:latin typeface="Arial" pitchFamily="34" charset="0"/>
                <a:cs typeface="Arial" pitchFamily="34" charset="0"/>
              </a:rPr>
              <a:t>It would be helpful, if the following points are kept in view when dividing the area into zones:</a:t>
            </a:r>
          </a:p>
          <a:p>
            <a:pPr marL="571500" indent="-571500" algn="just">
              <a:lnSpc>
                <a:spcPct val="150000"/>
              </a:lnSpc>
              <a:buAutoNum type="romanLcPeriod"/>
            </a:pPr>
            <a:r>
              <a:rPr lang="en-GB" dirty="0">
                <a:latin typeface="Arial" pitchFamily="34" charset="0"/>
                <a:cs typeface="Arial" pitchFamily="34" charset="0"/>
              </a:rPr>
              <a:t>The zones should have a </a:t>
            </a:r>
            <a:r>
              <a:rPr lang="en-GB" dirty="0">
                <a:solidFill>
                  <a:schemeClr val="tx1"/>
                </a:solidFill>
                <a:latin typeface="Arial" pitchFamily="34" charset="0"/>
                <a:cs typeface="Arial" pitchFamily="34" charset="0"/>
              </a:rPr>
              <a:t>homogeneous land use </a:t>
            </a:r>
            <a:r>
              <a:rPr lang="en-GB" dirty="0">
                <a:latin typeface="Arial" pitchFamily="34" charset="0"/>
                <a:cs typeface="Arial" pitchFamily="34" charset="0"/>
              </a:rPr>
              <a:t>so as to reflect accurately the associated trip making behaviour. </a:t>
            </a:r>
          </a:p>
          <a:p>
            <a:pPr marL="571500" indent="-571500" algn="just">
              <a:lnSpc>
                <a:spcPct val="150000"/>
              </a:lnSpc>
              <a:buAutoNum type="romanLcPeriod"/>
            </a:pPr>
            <a:r>
              <a:rPr lang="en-GB" dirty="0">
                <a:solidFill>
                  <a:srgbClr val="FFFF00"/>
                </a:solidFill>
                <a:latin typeface="Arial" pitchFamily="34" charset="0"/>
                <a:cs typeface="Arial" pitchFamily="34" charset="0"/>
              </a:rPr>
              <a:t> </a:t>
            </a:r>
            <a:r>
              <a:rPr lang="en-GB" dirty="0">
                <a:solidFill>
                  <a:schemeClr val="tx1"/>
                </a:solidFill>
                <a:latin typeface="Arial" pitchFamily="34" charset="0"/>
                <a:cs typeface="Arial" pitchFamily="34" charset="0"/>
              </a:rPr>
              <a:t>Anticipated changes </a:t>
            </a:r>
            <a:r>
              <a:rPr lang="en-GB" dirty="0">
                <a:latin typeface="Arial" pitchFamily="34" charset="0"/>
                <a:cs typeface="Arial" pitchFamily="34" charset="0"/>
              </a:rPr>
              <a:t>in land use should be considered when sub-dividing the study area into zones. </a:t>
            </a:r>
          </a:p>
          <a:p>
            <a:pPr marL="571500" indent="-571500" algn="just">
              <a:lnSpc>
                <a:spcPct val="150000"/>
              </a:lnSpc>
              <a:buAutoNum type="romanLcPeriod"/>
            </a:pPr>
            <a:r>
              <a:rPr lang="en-GB" dirty="0">
                <a:latin typeface="Arial" pitchFamily="34" charset="0"/>
                <a:cs typeface="Arial" pitchFamily="34" charset="0"/>
              </a:rPr>
              <a:t>It would be advantageous, if the sub division</a:t>
            </a:r>
            <a:r>
              <a:rPr lang="en-GB" dirty="0">
                <a:solidFill>
                  <a:schemeClr val="tx1"/>
                </a:solidFill>
                <a:latin typeface="Arial" pitchFamily="34" charset="0"/>
                <a:cs typeface="Arial" pitchFamily="34" charset="0"/>
              </a:rPr>
              <a:t> follows closely that adopted by other bodies </a:t>
            </a:r>
            <a:r>
              <a:rPr lang="en-GB" dirty="0">
                <a:latin typeface="Arial" pitchFamily="34" charset="0"/>
                <a:cs typeface="Arial" pitchFamily="34" charset="0"/>
              </a:rPr>
              <a:t>(e.g. census department) for data collection. This will facilitate correlation of data. </a:t>
            </a:r>
          </a:p>
          <a:p>
            <a:pPr marL="571500" indent="-571500">
              <a:buAutoNum type="romanLcPeriod"/>
            </a:pPr>
            <a:endParaRPr lang="en-GB" dirty="0"/>
          </a:p>
        </p:txBody>
      </p:sp>
    </p:spTree>
    <p:extLst>
      <p:ext uri="{BB962C8B-B14F-4D97-AF65-F5344CB8AC3E}">
        <p14:creationId xmlns:p14="http://schemas.microsoft.com/office/powerpoint/2010/main" val="615856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315200" cy="1154097"/>
          </a:xfrm>
        </p:spPr>
        <p:txBody>
          <a:bodyPr/>
          <a:lstStyle/>
          <a:p>
            <a:r>
              <a:rPr lang="en-GB" dirty="0">
                <a:latin typeface="Arial" pitchFamily="34" charset="0"/>
                <a:cs typeface="Arial" pitchFamily="34" charset="0"/>
              </a:rPr>
              <a:t>Zoning</a:t>
            </a:r>
          </a:p>
        </p:txBody>
      </p:sp>
      <p:sp>
        <p:nvSpPr>
          <p:cNvPr id="3" name="Content Placeholder 2"/>
          <p:cNvSpPr>
            <a:spLocks noGrp="1"/>
          </p:cNvSpPr>
          <p:nvPr>
            <p:ph sz="quarter" idx="1"/>
          </p:nvPr>
        </p:nvSpPr>
        <p:spPr>
          <a:xfrm>
            <a:off x="683568" y="1772816"/>
            <a:ext cx="8280920" cy="4824536"/>
          </a:xfrm>
        </p:spPr>
        <p:txBody>
          <a:bodyPr>
            <a:normAutofit fontScale="92500"/>
          </a:bodyPr>
          <a:lstStyle/>
          <a:p>
            <a:pPr algn="just">
              <a:lnSpc>
                <a:spcPct val="150000"/>
              </a:lnSpc>
              <a:buNone/>
            </a:pPr>
            <a:r>
              <a:rPr lang="en-GB" sz="2400" dirty="0">
                <a:solidFill>
                  <a:schemeClr val="tx2"/>
                </a:solidFill>
                <a:latin typeface="Arial" pitchFamily="34" charset="0"/>
                <a:cs typeface="Arial" pitchFamily="34" charset="0"/>
              </a:rPr>
              <a:t>iv</a:t>
            </a:r>
            <a:r>
              <a:rPr lang="en-GB" sz="2400" dirty="0">
                <a:latin typeface="Arial" pitchFamily="34" charset="0"/>
                <a:cs typeface="Arial" pitchFamily="34" charset="0"/>
              </a:rPr>
              <a:t>. The zones should not be too large to cause considerable errors in data. At the same time, they should not be too small either to cause difficulty in handling and analysing the data. </a:t>
            </a:r>
          </a:p>
          <a:p>
            <a:pPr algn="just">
              <a:lnSpc>
                <a:spcPct val="150000"/>
              </a:lnSpc>
            </a:pPr>
            <a:r>
              <a:rPr lang="en-GB" sz="2400" dirty="0">
                <a:latin typeface="Arial" pitchFamily="34" charset="0"/>
                <a:cs typeface="Arial" pitchFamily="34" charset="0"/>
              </a:rPr>
              <a:t>As a general guide, a population of </a:t>
            </a:r>
            <a:r>
              <a:rPr lang="en-GB" sz="2400" dirty="0">
                <a:solidFill>
                  <a:schemeClr val="tx1"/>
                </a:solidFill>
                <a:latin typeface="Arial" pitchFamily="34" charset="0"/>
                <a:cs typeface="Arial" pitchFamily="34" charset="0"/>
              </a:rPr>
              <a:t>1000-3000</a:t>
            </a:r>
            <a:r>
              <a:rPr lang="en-GB" sz="2400" dirty="0">
                <a:solidFill>
                  <a:srgbClr val="FFFF00"/>
                </a:solidFill>
                <a:latin typeface="Arial" pitchFamily="34" charset="0"/>
                <a:cs typeface="Arial" pitchFamily="34" charset="0"/>
              </a:rPr>
              <a:t> </a:t>
            </a:r>
            <a:r>
              <a:rPr lang="en-GB" sz="2400" dirty="0">
                <a:latin typeface="Arial" pitchFamily="34" charset="0"/>
                <a:cs typeface="Arial" pitchFamily="34" charset="0"/>
              </a:rPr>
              <a:t>may be the optimum </a:t>
            </a:r>
            <a:r>
              <a:rPr lang="en-GB" sz="2400" dirty="0">
                <a:solidFill>
                  <a:schemeClr val="tx1"/>
                </a:solidFill>
                <a:latin typeface="Arial" pitchFamily="34" charset="0"/>
                <a:cs typeface="Arial" pitchFamily="34" charset="0"/>
              </a:rPr>
              <a:t>for a small area; </a:t>
            </a:r>
            <a:r>
              <a:rPr lang="en-GB" sz="2400" dirty="0">
                <a:latin typeface="Arial" pitchFamily="34" charset="0"/>
                <a:cs typeface="Arial" pitchFamily="34" charset="0"/>
              </a:rPr>
              <a:t>and a population of </a:t>
            </a:r>
            <a:r>
              <a:rPr lang="en-GB" sz="2400" dirty="0">
                <a:solidFill>
                  <a:schemeClr val="tx1"/>
                </a:solidFill>
                <a:latin typeface="Arial" pitchFamily="34" charset="0"/>
                <a:cs typeface="Arial" pitchFamily="34" charset="0"/>
              </a:rPr>
              <a:t>5000-10000</a:t>
            </a:r>
            <a:r>
              <a:rPr lang="en-GB" sz="2400" dirty="0">
                <a:latin typeface="Arial" pitchFamily="34" charset="0"/>
                <a:cs typeface="Arial" pitchFamily="34" charset="0"/>
              </a:rPr>
              <a:t> may be the optimum </a:t>
            </a:r>
            <a:r>
              <a:rPr lang="en-GB" sz="2400" dirty="0">
                <a:solidFill>
                  <a:schemeClr val="tx1"/>
                </a:solidFill>
                <a:latin typeface="Arial" pitchFamily="34" charset="0"/>
                <a:cs typeface="Arial" pitchFamily="34" charset="0"/>
              </a:rPr>
              <a:t>for large urban areas. </a:t>
            </a:r>
          </a:p>
          <a:p>
            <a:pPr algn="just">
              <a:lnSpc>
                <a:spcPct val="150000"/>
              </a:lnSpc>
            </a:pPr>
            <a:r>
              <a:rPr lang="en-GB" sz="2400" dirty="0">
                <a:latin typeface="Arial" pitchFamily="34" charset="0"/>
                <a:cs typeface="Arial" pitchFamily="34" charset="0"/>
              </a:rPr>
              <a:t>In </a:t>
            </a:r>
            <a:r>
              <a:rPr lang="en-GB" sz="2400" dirty="0">
                <a:solidFill>
                  <a:schemeClr val="tx1"/>
                </a:solidFill>
                <a:latin typeface="Arial" pitchFamily="34" charset="0"/>
                <a:cs typeface="Arial" pitchFamily="34" charset="0"/>
              </a:rPr>
              <a:t>residential areas, </a:t>
            </a:r>
            <a:r>
              <a:rPr lang="en-GB" sz="2400" dirty="0">
                <a:latin typeface="Arial" pitchFamily="34" charset="0"/>
                <a:cs typeface="Arial" pitchFamily="34" charset="0"/>
              </a:rPr>
              <a:t>the zones may accommodate roughly </a:t>
            </a:r>
            <a:r>
              <a:rPr lang="en-GB" sz="2400" dirty="0">
                <a:solidFill>
                  <a:schemeClr val="tx1"/>
                </a:solidFill>
                <a:latin typeface="Arial" pitchFamily="34" charset="0"/>
                <a:cs typeface="Arial" pitchFamily="34" charset="0"/>
              </a:rPr>
              <a:t>1000 households. </a:t>
            </a:r>
          </a:p>
        </p:txBody>
      </p:sp>
    </p:spTree>
    <p:extLst>
      <p:ext uri="{BB962C8B-B14F-4D97-AF65-F5344CB8AC3E}">
        <p14:creationId xmlns:p14="http://schemas.microsoft.com/office/powerpoint/2010/main" val="3696529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315200" cy="1154097"/>
          </a:xfrm>
        </p:spPr>
        <p:txBody>
          <a:bodyPr/>
          <a:lstStyle/>
          <a:p>
            <a:r>
              <a:rPr lang="en-GB" dirty="0">
                <a:latin typeface="Arial" pitchFamily="34" charset="0"/>
                <a:cs typeface="Arial" pitchFamily="34" charset="0"/>
              </a:rPr>
              <a:t>Zoning</a:t>
            </a:r>
          </a:p>
        </p:txBody>
      </p:sp>
      <p:sp>
        <p:nvSpPr>
          <p:cNvPr id="3" name="Content Placeholder 2"/>
          <p:cNvSpPr>
            <a:spLocks noGrp="1"/>
          </p:cNvSpPr>
          <p:nvPr>
            <p:ph sz="quarter" idx="1"/>
          </p:nvPr>
        </p:nvSpPr>
        <p:spPr>
          <a:xfrm>
            <a:off x="611560" y="1772816"/>
            <a:ext cx="8280920" cy="4896544"/>
          </a:xfrm>
        </p:spPr>
        <p:txBody>
          <a:bodyPr>
            <a:normAutofit/>
          </a:bodyPr>
          <a:lstStyle/>
          <a:p>
            <a:pPr algn="just">
              <a:lnSpc>
                <a:spcPct val="160000"/>
              </a:lnSpc>
              <a:buNone/>
            </a:pPr>
            <a:r>
              <a:rPr lang="en-GB" sz="2400" dirty="0">
                <a:solidFill>
                  <a:schemeClr val="tx2"/>
                </a:solidFill>
                <a:latin typeface="Arial" pitchFamily="34" charset="0"/>
                <a:cs typeface="Arial" pitchFamily="34" charset="0"/>
              </a:rPr>
              <a:t>v.</a:t>
            </a:r>
            <a:r>
              <a:rPr lang="en-GB" sz="2400" dirty="0">
                <a:latin typeface="Arial" pitchFamily="34" charset="0"/>
                <a:cs typeface="Arial" pitchFamily="34" charset="0"/>
              </a:rPr>
              <a:t> The zones should preferably have </a:t>
            </a:r>
            <a:r>
              <a:rPr lang="en-GB" sz="2400" dirty="0">
                <a:solidFill>
                  <a:schemeClr val="tx1"/>
                </a:solidFill>
                <a:latin typeface="Arial" pitchFamily="34" charset="0"/>
                <a:cs typeface="Arial" pitchFamily="34" charset="0"/>
              </a:rPr>
              <a:t>regular geometric form </a:t>
            </a:r>
            <a:r>
              <a:rPr lang="en-GB" sz="2400" dirty="0">
                <a:latin typeface="Arial" pitchFamily="34" charset="0"/>
                <a:cs typeface="Arial" pitchFamily="34" charset="0"/>
              </a:rPr>
              <a:t>for easily determining the centroid, which represents the origin and destination of travel. </a:t>
            </a:r>
          </a:p>
          <a:p>
            <a:pPr algn="just">
              <a:lnSpc>
                <a:spcPct val="160000"/>
              </a:lnSpc>
              <a:buNone/>
            </a:pPr>
            <a:r>
              <a:rPr lang="en-GB" sz="2400" dirty="0">
                <a:solidFill>
                  <a:schemeClr val="tx2"/>
                </a:solidFill>
                <a:latin typeface="Arial" pitchFamily="34" charset="0"/>
                <a:cs typeface="Arial" pitchFamily="34" charset="0"/>
              </a:rPr>
              <a:t>vi.</a:t>
            </a:r>
            <a:r>
              <a:rPr lang="en-GB" sz="2400" dirty="0">
                <a:latin typeface="Arial" pitchFamily="34" charset="0"/>
                <a:cs typeface="Arial" pitchFamily="34" charset="0"/>
              </a:rPr>
              <a:t> The sectors should represent the </a:t>
            </a:r>
            <a:r>
              <a:rPr lang="en-GB" sz="2400" dirty="0">
                <a:solidFill>
                  <a:schemeClr val="tx1"/>
                </a:solidFill>
                <a:latin typeface="Arial" pitchFamily="34" charset="0"/>
                <a:cs typeface="Arial" pitchFamily="34" charset="0"/>
              </a:rPr>
              <a:t>catchment of trips </a:t>
            </a:r>
            <a:r>
              <a:rPr lang="en-GB" sz="2400" dirty="0">
                <a:latin typeface="Arial" pitchFamily="34" charset="0"/>
                <a:cs typeface="Arial" pitchFamily="34" charset="0"/>
              </a:rPr>
              <a:t>generated on a primary route. </a:t>
            </a:r>
          </a:p>
          <a:p>
            <a:pPr algn="just">
              <a:lnSpc>
                <a:spcPct val="160000"/>
              </a:lnSpc>
              <a:buNone/>
            </a:pPr>
            <a:r>
              <a:rPr lang="en-GB" sz="2400" dirty="0">
                <a:solidFill>
                  <a:schemeClr val="tx2"/>
                </a:solidFill>
                <a:latin typeface="Arial" pitchFamily="34" charset="0"/>
                <a:cs typeface="Arial" pitchFamily="34" charset="0"/>
              </a:rPr>
              <a:t>vii.</a:t>
            </a:r>
            <a:r>
              <a:rPr lang="en-GB" sz="2400" dirty="0">
                <a:latin typeface="Arial" pitchFamily="34" charset="0"/>
                <a:cs typeface="Arial" pitchFamily="34" charset="0"/>
              </a:rPr>
              <a:t> Zones should be </a:t>
            </a:r>
            <a:r>
              <a:rPr lang="en-GB" sz="2400" dirty="0">
                <a:solidFill>
                  <a:schemeClr val="tx1"/>
                </a:solidFill>
                <a:latin typeface="Arial" pitchFamily="34" charset="0"/>
                <a:cs typeface="Arial" pitchFamily="34" charset="0"/>
              </a:rPr>
              <a:t>compatible with screen lines and cordon lines. </a:t>
            </a:r>
          </a:p>
        </p:txBody>
      </p:sp>
    </p:spTree>
    <p:extLst>
      <p:ext uri="{BB962C8B-B14F-4D97-AF65-F5344CB8AC3E}">
        <p14:creationId xmlns:p14="http://schemas.microsoft.com/office/powerpoint/2010/main" val="463676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736" y="260648"/>
            <a:ext cx="7315200" cy="1154097"/>
          </a:xfrm>
        </p:spPr>
        <p:txBody>
          <a:bodyPr/>
          <a:lstStyle/>
          <a:p>
            <a:r>
              <a:rPr lang="en-GB" dirty="0">
                <a:latin typeface="Arial" pitchFamily="34" charset="0"/>
                <a:cs typeface="Arial" pitchFamily="34" charset="0"/>
              </a:rPr>
              <a:t>Zoning</a:t>
            </a:r>
          </a:p>
        </p:txBody>
      </p:sp>
      <p:sp>
        <p:nvSpPr>
          <p:cNvPr id="3" name="Content Placeholder 2"/>
          <p:cNvSpPr>
            <a:spLocks noGrp="1"/>
          </p:cNvSpPr>
          <p:nvPr>
            <p:ph sz="quarter" idx="1"/>
          </p:nvPr>
        </p:nvSpPr>
        <p:spPr>
          <a:xfrm>
            <a:off x="827584" y="1772816"/>
            <a:ext cx="7315200" cy="3539527"/>
          </a:xfrm>
        </p:spPr>
        <p:txBody>
          <a:bodyPr>
            <a:normAutofit/>
          </a:bodyPr>
          <a:lstStyle/>
          <a:p>
            <a:pPr algn="just">
              <a:lnSpc>
                <a:spcPct val="150000"/>
              </a:lnSpc>
              <a:buNone/>
            </a:pPr>
            <a:r>
              <a:rPr lang="en-GB" sz="2400" dirty="0">
                <a:solidFill>
                  <a:schemeClr val="tx2"/>
                </a:solidFill>
                <a:latin typeface="Arial" pitchFamily="34" charset="0"/>
                <a:cs typeface="Arial" pitchFamily="34" charset="0"/>
              </a:rPr>
              <a:t>viii.</a:t>
            </a:r>
            <a:r>
              <a:rPr lang="en-GB" sz="2400" dirty="0">
                <a:latin typeface="Arial" pitchFamily="34" charset="0"/>
                <a:cs typeface="Arial" pitchFamily="34" charset="0"/>
              </a:rPr>
              <a:t> Zone boundaries should preferably be </a:t>
            </a:r>
            <a:r>
              <a:rPr lang="en-GB" sz="2400" dirty="0">
                <a:solidFill>
                  <a:schemeClr val="tx1"/>
                </a:solidFill>
                <a:latin typeface="Arial" pitchFamily="34" charset="0"/>
                <a:cs typeface="Arial" pitchFamily="34" charset="0"/>
              </a:rPr>
              <a:t>watersheds</a:t>
            </a:r>
            <a:r>
              <a:rPr lang="en-GB" sz="2400" dirty="0">
                <a:latin typeface="Arial" pitchFamily="34" charset="0"/>
                <a:cs typeface="Arial" pitchFamily="34" charset="0"/>
              </a:rPr>
              <a:t> of trip making. </a:t>
            </a:r>
          </a:p>
          <a:p>
            <a:pPr algn="just">
              <a:lnSpc>
                <a:spcPct val="150000"/>
              </a:lnSpc>
              <a:buNone/>
            </a:pPr>
            <a:r>
              <a:rPr lang="en-GB" sz="2400" dirty="0">
                <a:solidFill>
                  <a:schemeClr val="tx2"/>
                </a:solidFill>
                <a:latin typeface="Arial" pitchFamily="34" charset="0"/>
                <a:cs typeface="Arial" pitchFamily="34" charset="0"/>
              </a:rPr>
              <a:t>ix.</a:t>
            </a:r>
            <a:r>
              <a:rPr lang="en-GB" sz="2400" dirty="0">
                <a:latin typeface="Arial" pitchFamily="34" charset="0"/>
                <a:cs typeface="Arial" pitchFamily="34" charset="0"/>
              </a:rPr>
              <a:t> Natural or physical </a:t>
            </a:r>
            <a:r>
              <a:rPr lang="en-GB" sz="2400" dirty="0">
                <a:solidFill>
                  <a:schemeClr val="tx1"/>
                </a:solidFill>
                <a:latin typeface="Arial" pitchFamily="34" charset="0"/>
                <a:cs typeface="Arial" pitchFamily="34" charset="0"/>
              </a:rPr>
              <a:t>barriers</a:t>
            </a:r>
            <a:r>
              <a:rPr lang="en-GB" sz="2400" dirty="0">
                <a:solidFill>
                  <a:srgbClr val="FFFF00"/>
                </a:solidFill>
                <a:latin typeface="Arial" pitchFamily="34" charset="0"/>
                <a:cs typeface="Arial" pitchFamily="34" charset="0"/>
              </a:rPr>
              <a:t> </a:t>
            </a:r>
            <a:r>
              <a:rPr lang="en-GB" sz="2400" dirty="0">
                <a:latin typeface="Arial" pitchFamily="34" charset="0"/>
                <a:cs typeface="Arial" pitchFamily="34" charset="0"/>
              </a:rPr>
              <a:t>such as canals, rivers etc. can form </a:t>
            </a:r>
            <a:r>
              <a:rPr lang="en-GB" sz="2400" dirty="0">
                <a:solidFill>
                  <a:schemeClr val="tx1"/>
                </a:solidFill>
                <a:latin typeface="Arial" pitchFamily="34" charset="0"/>
                <a:cs typeface="Arial" pitchFamily="34" charset="0"/>
              </a:rPr>
              <a:t>convenient zone boundaries.  </a:t>
            </a:r>
          </a:p>
        </p:txBody>
      </p:sp>
    </p:spTree>
    <p:extLst>
      <p:ext uri="{BB962C8B-B14F-4D97-AF65-F5344CB8AC3E}">
        <p14:creationId xmlns:p14="http://schemas.microsoft.com/office/powerpoint/2010/main" val="3039474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7315200" cy="1154097"/>
          </a:xfrm>
        </p:spPr>
        <p:txBody>
          <a:bodyPr/>
          <a:lstStyle/>
          <a:p>
            <a:r>
              <a:rPr lang="en-GB" dirty="0">
                <a:latin typeface="Arial" pitchFamily="34" charset="0"/>
                <a:cs typeface="Arial" pitchFamily="34" charset="0"/>
              </a:rPr>
              <a:t>Points to Consider </a:t>
            </a:r>
          </a:p>
        </p:txBody>
      </p:sp>
      <p:sp>
        <p:nvSpPr>
          <p:cNvPr id="3" name="Content Placeholder 2"/>
          <p:cNvSpPr>
            <a:spLocks noGrp="1"/>
          </p:cNvSpPr>
          <p:nvPr>
            <p:ph sz="quarter" idx="1"/>
          </p:nvPr>
        </p:nvSpPr>
        <p:spPr>
          <a:xfrm>
            <a:off x="683568" y="1772816"/>
            <a:ext cx="8136904" cy="4896544"/>
          </a:xfrm>
        </p:spPr>
        <p:txBody>
          <a:bodyPr>
            <a:normAutofit fontScale="92500" lnSpcReduction="20000"/>
          </a:bodyPr>
          <a:lstStyle/>
          <a:p>
            <a:pPr algn="just">
              <a:lnSpc>
                <a:spcPct val="170000"/>
              </a:lnSpc>
            </a:pPr>
            <a:r>
              <a:rPr lang="en-GB" dirty="0">
                <a:latin typeface="Arial" pitchFamily="34" charset="0"/>
                <a:cs typeface="Arial" pitchFamily="34" charset="0"/>
              </a:rPr>
              <a:t>In addition to the external cordon lines, there may be a number of </a:t>
            </a:r>
            <a:r>
              <a:rPr lang="en-GB" dirty="0">
                <a:solidFill>
                  <a:schemeClr val="tx1"/>
                </a:solidFill>
                <a:latin typeface="Arial" pitchFamily="34" charset="0"/>
                <a:cs typeface="Arial" pitchFamily="34" charset="0"/>
              </a:rPr>
              <a:t>internal cordon lines </a:t>
            </a:r>
            <a:r>
              <a:rPr lang="en-GB" dirty="0">
                <a:latin typeface="Arial" pitchFamily="34" charset="0"/>
                <a:cs typeface="Arial" pitchFamily="34" charset="0"/>
              </a:rPr>
              <a:t>arranged as concentric rings to check the accuracy of survey data.</a:t>
            </a:r>
          </a:p>
          <a:p>
            <a:pPr algn="just">
              <a:lnSpc>
                <a:spcPct val="170000"/>
              </a:lnSpc>
            </a:pPr>
            <a:r>
              <a:rPr lang="en-GB" dirty="0">
                <a:solidFill>
                  <a:schemeClr val="tx1"/>
                </a:solidFill>
                <a:latin typeface="Arial" pitchFamily="34" charset="0"/>
                <a:cs typeface="Arial" pitchFamily="34" charset="0"/>
              </a:rPr>
              <a:t>Screen lines </a:t>
            </a:r>
            <a:r>
              <a:rPr lang="en-GB" dirty="0">
                <a:latin typeface="Arial" pitchFamily="34" charset="0"/>
                <a:cs typeface="Arial" pitchFamily="34" charset="0"/>
              </a:rPr>
              <a:t>running through the study area are also established </a:t>
            </a:r>
            <a:r>
              <a:rPr lang="en-GB" dirty="0">
                <a:solidFill>
                  <a:schemeClr val="tx1"/>
                </a:solidFill>
                <a:latin typeface="Arial" pitchFamily="34" charset="0"/>
                <a:cs typeface="Arial" pitchFamily="34" charset="0"/>
              </a:rPr>
              <a:t>to check the accuracy of data </a:t>
            </a:r>
            <a:r>
              <a:rPr lang="en-GB" dirty="0">
                <a:latin typeface="Arial" pitchFamily="34" charset="0"/>
                <a:cs typeface="Arial" pitchFamily="34" charset="0"/>
              </a:rPr>
              <a:t>collected from home-interview survey. </a:t>
            </a:r>
          </a:p>
          <a:p>
            <a:pPr algn="just">
              <a:lnSpc>
                <a:spcPct val="170000"/>
              </a:lnSpc>
            </a:pPr>
            <a:r>
              <a:rPr lang="en-GB" dirty="0">
                <a:latin typeface="Arial" pitchFamily="34" charset="0"/>
                <a:cs typeface="Arial" pitchFamily="34" charset="0"/>
              </a:rPr>
              <a:t>Screen lines can be conveniently located along physical or natural barriers </a:t>
            </a:r>
            <a:r>
              <a:rPr lang="en-GB" dirty="0">
                <a:solidFill>
                  <a:schemeClr val="tx1"/>
                </a:solidFill>
                <a:latin typeface="Arial" pitchFamily="34" charset="0"/>
                <a:cs typeface="Arial" pitchFamily="34" charset="0"/>
              </a:rPr>
              <a:t>having a few crossing points. </a:t>
            </a:r>
          </a:p>
          <a:p>
            <a:pPr lvl="1" algn="just">
              <a:lnSpc>
                <a:spcPct val="170000"/>
              </a:lnSpc>
            </a:pPr>
            <a:r>
              <a:rPr lang="en-GB" dirty="0">
                <a:solidFill>
                  <a:schemeClr val="tx1"/>
                </a:solidFill>
                <a:latin typeface="Arial" pitchFamily="34" charset="0"/>
                <a:cs typeface="Arial" pitchFamily="34" charset="0"/>
              </a:rPr>
              <a:t>Examples of such barriers are rivers, railway lines, canals, etc. </a:t>
            </a:r>
          </a:p>
        </p:txBody>
      </p:sp>
    </p:spTree>
    <p:extLst>
      <p:ext uri="{BB962C8B-B14F-4D97-AF65-F5344CB8AC3E}">
        <p14:creationId xmlns:p14="http://schemas.microsoft.com/office/powerpoint/2010/main" val="2575491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315200" cy="925996"/>
          </a:xfrm>
        </p:spPr>
        <p:txBody>
          <a:bodyPr/>
          <a:lstStyle/>
          <a:p>
            <a:r>
              <a:rPr lang="en-GB" dirty="0">
                <a:latin typeface="Arial" pitchFamily="34" charset="0"/>
                <a:cs typeface="Arial" pitchFamily="34" charset="0"/>
              </a:rPr>
              <a:t>Zoning</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853440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645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34" charset="0"/>
                <a:cs typeface="Arial" pitchFamily="34" charset="0"/>
              </a:rPr>
              <a:t>Types of movement </a:t>
            </a:r>
          </a:p>
        </p:txBody>
      </p:sp>
      <p:sp>
        <p:nvSpPr>
          <p:cNvPr id="3" name="Content Placeholder 2"/>
          <p:cNvSpPr>
            <a:spLocks noGrp="1"/>
          </p:cNvSpPr>
          <p:nvPr>
            <p:ph sz="quarter" idx="1"/>
          </p:nvPr>
        </p:nvSpPr>
        <p:spPr/>
        <p:txBody>
          <a:bodyPr>
            <a:normAutofit fontScale="92500" lnSpcReduction="20000"/>
          </a:bodyPr>
          <a:lstStyle/>
          <a:p>
            <a:pPr algn="just">
              <a:lnSpc>
                <a:spcPct val="150000"/>
              </a:lnSpc>
              <a:buNone/>
            </a:pPr>
            <a:r>
              <a:rPr lang="en-GB" sz="2800" dirty="0">
                <a:latin typeface="Arial" pitchFamily="34" charset="0"/>
                <a:cs typeface="Arial" pitchFamily="34" charset="0"/>
              </a:rPr>
              <a:t>The basic movements for which survey data required are:</a:t>
            </a:r>
          </a:p>
          <a:p>
            <a:pPr lvl="2" algn="just">
              <a:lnSpc>
                <a:spcPct val="150000"/>
              </a:lnSpc>
              <a:buClr>
                <a:srgbClr val="FF0000"/>
              </a:buClr>
              <a:buSzPct val="100000"/>
              <a:buFont typeface="Arial" pitchFamily="34" charset="0"/>
              <a:buChar char="•"/>
            </a:pPr>
            <a:r>
              <a:rPr lang="en-GB" sz="2600" dirty="0">
                <a:solidFill>
                  <a:schemeClr val="tx1"/>
                </a:solidFill>
                <a:latin typeface="Arial" pitchFamily="34" charset="0"/>
                <a:cs typeface="Arial" pitchFamily="34" charset="0"/>
              </a:rPr>
              <a:t>Internal to internal</a:t>
            </a:r>
          </a:p>
          <a:p>
            <a:pPr lvl="2" algn="just">
              <a:lnSpc>
                <a:spcPct val="150000"/>
              </a:lnSpc>
              <a:buClr>
                <a:srgbClr val="FF0000"/>
              </a:buClr>
              <a:buSzPct val="100000"/>
              <a:buFont typeface="Arial" pitchFamily="34" charset="0"/>
              <a:buChar char="•"/>
            </a:pPr>
            <a:r>
              <a:rPr lang="en-GB" sz="2600" dirty="0">
                <a:solidFill>
                  <a:schemeClr val="tx1"/>
                </a:solidFill>
                <a:latin typeface="Arial" pitchFamily="34" charset="0"/>
                <a:cs typeface="Arial" pitchFamily="34" charset="0"/>
              </a:rPr>
              <a:t>External to external</a:t>
            </a:r>
          </a:p>
          <a:p>
            <a:pPr lvl="2" algn="just">
              <a:lnSpc>
                <a:spcPct val="150000"/>
              </a:lnSpc>
              <a:buClr>
                <a:srgbClr val="FF0000"/>
              </a:buClr>
              <a:buSzPct val="100000"/>
              <a:buFont typeface="Arial" pitchFamily="34" charset="0"/>
              <a:buChar char="•"/>
            </a:pPr>
            <a:r>
              <a:rPr lang="en-GB" sz="2600" dirty="0">
                <a:solidFill>
                  <a:schemeClr val="tx1"/>
                </a:solidFill>
                <a:latin typeface="Arial" pitchFamily="34" charset="0"/>
                <a:cs typeface="Arial" pitchFamily="34" charset="0"/>
              </a:rPr>
              <a:t>Internal to external</a:t>
            </a:r>
          </a:p>
          <a:p>
            <a:pPr lvl="2" algn="just">
              <a:lnSpc>
                <a:spcPct val="150000"/>
              </a:lnSpc>
              <a:buClr>
                <a:srgbClr val="FF0000"/>
              </a:buClr>
              <a:buSzPct val="100000"/>
              <a:buFont typeface="Arial" pitchFamily="34" charset="0"/>
              <a:buChar char="•"/>
            </a:pPr>
            <a:r>
              <a:rPr lang="en-GB" sz="2600" dirty="0">
                <a:solidFill>
                  <a:schemeClr val="tx1"/>
                </a:solidFill>
                <a:latin typeface="Arial" pitchFamily="34" charset="0"/>
                <a:cs typeface="Arial" pitchFamily="34" charset="0"/>
              </a:rPr>
              <a:t>External to internal </a:t>
            </a:r>
          </a:p>
        </p:txBody>
      </p:sp>
    </p:spTree>
    <p:extLst>
      <p:ext uri="{BB962C8B-B14F-4D97-AF65-F5344CB8AC3E}">
        <p14:creationId xmlns:p14="http://schemas.microsoft.com/office/powerpoint/2010/main" val="3698833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chemeClr val="tx1"/>
              </a:solidFill>
              <a:latin typeface="Arial" pitchFamily="34" charset="0"/>
              <a:cs typeface="Arial"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96" y="2057400"/>
            <a:ext cx="85344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892696" y="327825"/>
            <a:ext cx="7315200" cy="873758"/>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latin typeface="Arial" pitchFamily="34" charset="0"/>
                <a:cs typeface="Arial" pitchFamily="34" charset="0"/>
              </a:rPr>
              <a:t>Types of movement </a:t>
            </a:r>
          </a:p>
        </p:txBody>
      </p:sp>
    </p:spTree>
    <p:extLst>
      <p:ext uri="{BB962C8B-B14F-4D97-AF65-F5344CB8AC3E}">
        <p14:creationId xmlns:p14="http://schemas.microsoft.com/office/powerpoint/2010/main" val="1619352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a:bodyPr>
          <a:lstStyle/>
          <a:p>
            <a:pPr algn="just">
              <a:buFont typeface="Arial" pitchFamily="34" charset="0"/>
              <a:buChar char="•"/>
            </a:pPr>
            <a:r>
              <a:rPr lang="en-US" dirty="0"/>
              <a:t> </a:t>
            </a:r>
            <a:r>
              <a:rPr lang="en-US" dirty="0" smtClean="0"/>
              <a:t>Define </a:t>
            </a:r>
            <a:r>
              <a:rPr lang="en-US" dirty="0"/>
              <a:t>the study area </a:t>
            </a:r>
            <a:r>
              <a:rPr lang="en-US" dirty="0" smtClean="0"/>
              <a:t>boundaries.</a:t>
            </a:r>
          </a:p>
          <a:p>
            <a:pPr marL="0" indent="0" algn="just">
              <a:buNone/>
            </a:pPr>
            <a:endParaRPr lang="en-US" dirty="0"/>
          </a:p>
          <a:p>
            <a:pPr algn="just">
              <a:buFont typeface="Arial" pitchFamily="34" charset="0"/>
              <a:buChar char="•"/>
            </a:pPr>
            <a:r>
              <a:rPr lang="en-US" dirty="0" smtClean="0"/>
              <a:t>Further </a:t>
            </a:r>
            <a:r>
              <a:rPr lang="en-US" dirty="0"/>
              <a:t>subdivide the area into traffic analysis zones (TAZ</a:t>
            </a:r>
            <a:r>
              <a:rPr lang="en-US" dirty="0" smtClean="0"/>
              <a:t>).</a:t>
            </a:r>
            <a:endParaRPr lang="en-US" dirty="0"/>
          </a:p>
        </p:txBody>
      </p:sp>
      <p:sp>
        <p:nvSpPr>
          <p:cNvPr id="2" name="Title 1"/>
          <p:cNvSpPr>
            <a:spLocks noGrp="1"/>
          </p:cNvSpPr>
          <p:nvPr>
            <p:ph type="title"/>
          </p:nvPr>
        </p:nvSpPr>
        <p:spPr/>
        <p:txBody>
          <a:bodyPr>
            <a:normAutofit/>
          </a:bodyPr>
          <a:lstStyle/>
          <a:p>
            <a:r>
              <a:rPr lang="en-US" dirty="0" smtClean="0"/>
              <a:t>Defining the Study Area</a:t>
            </a:r>
            <a:endParaRPr lang="en-US" dirty="0"/>
          </a:p>
        </p:txBody>
      </p:sp>
    </p:spTree>
    <p:extLst>
      <p:ext uri="{BB962C8B-B14F-4D97-AF65-F5344CB8AC3E}">
        <p14:creationId xmlns:p14="http://schemas.microsoft.com/office/powerpoint/2010/main" val="2764601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fontScale="92500" lnSpcReduction="20000"/>
          </a:bodyPr>
          <a:lstStyle/>
          <a:p>
            <a:pPr algn="just">
              <a:buFont typeface="Wingdings" pitchFamily="2" charset="2"/>
              <a:buChar char="§"/>
            </a:pPr>
            <a:r>
              <a:rPr lang="en-US" dirty="0" smtClean="0"/>
              <a:t>Service </a:t>
            </a:r>
            <a:r>
              <a:rPr lang="en-US" dirty="0"/>
              <a:t>Related </a:t>
            </a:r>
          </a:p>
          <a:p>
            <a:pPr algn="just">
              <a:buFont typeface="Wingdings" pitchFamily="2" charset="2"/>
              <a:buChar char="§"/>
            </a:pPr>
            <a:r>
              <a:rPr lang="en-US" dirty="0" smtClean="0"/>
              <a:t>Congestion </a:t>
            </a:r>
          </a:p>
          <a:p>
            <a:pPr algn="just">
              <a:buFont typeface="Wingdings" pitchFamily="2" charset="2"/>
              <a:buChar char="§"/>
            </a:pPr>
            <a:r>
              <a:rPr lang="en-US" dirty="0" smtClean="0"/>
              <a:t>Inadequate </a:t>
            </a:r>
            <a:r>
              <a:rPr lang="en-US" dirty="0"/>
              <a:t>Capacity </a:t>
            </a:r>
          </a:p>
          <a:p>
            <a:pPr algn="just">
              <a:buFont typeface="Wingdings" pitchFamily="2" charset="2"/>
              <a:buChar char="§"/>
            </a:pPr>
            <a:r>
              <a:rPr lang="en-US" dirty="0" smtClean="0"/>
              <a:t>Higher </a:t>
            </a:r>
            <a:r>
              <a:rPr lang="en-US" dirty="0"/>
              <a:t>user costs </a:t>
            </a:r>
          </a:p>
          <a:p>
            <a:pPr algn="just">
              <a:buFont typeface="Wingdings" pitchFamily="2" charset="2"/>
              <a:buChar char="§"/>
            </a:pPr>
            <a:r>
              <a:rPr lang="en-US" dirty="0" smtClean="0"/>
              <a:t>Safety </a:t>
            </a:r>
            <a:r>
              <a:rPr lang="en-US" dirty="0"/>
              <a:t>Issues </a:t>
            </a:r>
          </a:p>
          <a:p>
            <a:pPr algn="just">
              <a:buFont typeface="Wingdings" pitchFamily="2" charset="2"/>
              <a:buChar char="§"/>
            </a:pPr>
            <a:r>
              <a:rPr lang="en-US" dirty="0" smtClean="0"/>
              <a:t>Right-of-way </a:t>
            </a:r>
            <a:r>
              <a:rPr lang="en-US" dirty="0"/>
              <a:t>and relocation issues </a:t>
            </a:r>
          </a:p>
          <a:p>
            <a:pPr algn="just">
              <a:buFont typeface="Wingdings" pitchFamily="2" charset="2"/>
              <a:buChar char="§"/>
            </a:pPr>
            <a:r>
              <a:rPr lang="en-US" dirty="0" smtClean="0"/>
              <a:t>Air </a:t>
            </a:r>
            <a:r>
              <a:rPr lang="en-US" dirty="0"/>
              <a:t>Pollution </a:t>
            </a:r>
          </a:p>
          <a:p>
            <a:pPr algn="just">
              <a:buFont typeface="Wingdings" pitchFamily="2" charset="2"/>
              <a:buChar char="§"/>
            </a:pPr>
            <a:r>
              <a:rPr lang="en-US" dirty="0" smtClean="0"/>
              <a:t>Noise </a:t>
            </a:r>
          </a:p>
          <a:p>
            <a:pPr marL="0" indent="0" algn="just">
              <a:buNone/>
            </a:pPr>
            <a:endParaRPr lang="en-US" dirty="0" smtClean="0"/>
          </a:p>
          <a:p>
            <a:pPr marL="0" indent="0" algn="just">
              <a:buNone/>
            </a:pPr>
            <a:r>
              <a:rPr lang="en-US" dirty="0" smtClean="0"/>
              <a:t>Other Factors </a:t>
            </a:r>
            <a:r>
              <a:rPr lang="en-US" dirty="0"/>
              <a:t>Affecting Transportation </a:t>
            </a:r>
          </a:p>
          <a:p>
            <a:pPr algn="just">
              <a:buFont typeface="Wingdings" pitchFamily="2" charset="2"/>
              <a:buChar char="§"/>
            </a:pPr>
            <a:r>
              <a:rPr lang="en-US" dirty="0" smtClean="0"/>
              <a:t>Population </a:t>
            </a:r>
            <a:r>
              <a:rPr lang="en-US" dirty="0"/>
              <a:t>growth and dispersion </a:t>
            </a:r>
          </a:p>
          <a:p>
            <a:pPr algn="just">
              <a:buFont typeface="Wingdings" pitchFamily="2" charset="2"/>
              <a:buChar char="§"/>
            </a:pPr>
            <a:r>
              <a:rPr lang="en-US" dirty="0" smtClean="0"/>
              <a:t>Increased </a:t>
            </a:r>
            <a:r>
              <a:rPr lang="en-US" dirty="0"/>
              <a:t>automobile ownership </a:t>
            </a:r>
          </a:p>
          <a:p>
            <a:pPr marL="0" indent="0" algn="just">
              <a:buNone/>
            </a:pPr>
            <a:endParaRPr lang="en-US" dirty="0"/>
          </a:p>
        </p:txBody>
      </p:sp>
      <p:sp>
        <p:nvSpPr>
          <p:cNvPr id="2" name="Title 1"/>
          <p:cNvSpPr>
            <a:spLocks noGrp="1"/>
          </p:cNvSpPr>
          <p:nvPr>
            <p:ph type="title"/>
          </p:nvPr>
        </p:nvSpPr>
        <p:spPr/>
        <p:txBody>
          <a:bodyPr/>
          <a:lstStyle/>
          <a:p>
            <a:r>
              <a:rPr lang="en-US" dirty="0" smtClean="0"/>
              <a:t>Transportation Problems</a:t>
            </a:r>
            <a:endParaRPr lang="en-US" dirty="0"/>
          </a:p>
        </p:txBody>
      </p:sp>
    </p:spTree>
    <p:extLst>
      <p:ext uri="{BB962C8B-B14F-4D97-AF65-F5344CB8AC3E}">
        <p14:creationId xmlns:p14="http://schemas.microsoft.com/office/powerpoint/2010/main" val="2444389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a:bodyPr>
          <a:lstStyle/>
          <a:p>
            <a:pPr marL="0" indent="0" algn="just">
              <a:buNone/>
            </a:pPr>
            <a:r>
              <a:rPr lang="en-US" dirty="0"/>
              <a:t> Defined as: </a:t>
            </a:r>
            <a:endParaRPr lang="en-US" dirty="0" smtClean="0"/>
          </a:p>
          <a:p>
            <a:pPr marL="0" indent="0" algn="just">
              <a:buNone/>
            </a:pPr>
            <a:r>
              <a:rPr lang="en-US" dirty="0" smtClean="0"/>
              <a:t>“</a:t>
            </a:r>
            <a:r>
              <a:rPr lang="en-US" dirty="0"/>
              <a:t>a special area </a:t>
            </a:r>
            <a:r>
              <a:rPr lang="en-US" dirty="0" smtClean="0"/>
              <a:t>defined </a:t>
            </a:r>
            <a:r>
              <a:rPr lang="en-US" dirty="0"/>
              <a:t>by state and/or local transportation officials for tabulating traffic-related </a:t>
            </a:r>
            <a:r>
              <a:rPr lang="en-US" dirty="0" smtClean="0"/>
              <a:t>data” </a:t>
            </a:r>
            <a:endParaRPr lang="en-US" dirty="0"/>
          </a:p>
          <a:p>
            <a:pPr marL="0" indent="0" algn="just">
              <a:buNone/>
            </a:pPr>
            <a:r>
              <a:rPr lang="en-US" dirty="0" smtClean="0"/>
              <a:t>Usually </a:t>
            </a:r>
            <a:r>
              <a:rPr lang="en-US" dirty="0"/>
              <a:t>consists of one or more census blocks or block </a:t>
            </a:r>
            <a:r>
              <a:rPr lang="en-US" dirty="0" smtClean="0"/>
              <a:t>groups.</a:t>
            </a:r>
            <a:endParaRPr lang="en-US" dirty="0"/>
          </a:p>
        </p:txBody>
      </p:sp>
      <p:sp>
        <p:nvSpPr>
          <p:cNvPr id="2" name="Title 1"/>
          <p:cNvSpPr>
            <a:spLocks noGrp="1"/>
          </p:cNvSpPr>
          <p:nvPr>
            <p:ph type="title"/>
          </p:nvPr>
        </p:nvSpPr>
        <p:spPr/>
        <p:txBody>
          <a:bodyPr>
            <a:normAutofit/>
          </a:bodyPr>
          <a:lstStyle/>
          <a:p>
            <a:r>
              <a:rPr lang="en-US" dirty="0" smtClean="0"/>
              <a:t>Traffic Analysis Zone-TAZ</a:t>
            </a:r>
            <a:endParaRPr lang="en-US" dirty="0"/>
          </a:p>
        </p:txBody>
      </p:sp>
    </p:spTree>
    <p:extLst>
      <p:ext uri="{BB962C8B-B14F-4D97-AF65-F5344CB8AC3E}">
        <p14:creationId xmlns:p14="http://schemas.microsoft.com/office/powerpoint/2010/main" val="2713422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a:bodyPr>
          <a:lstStyle/>
          <a:p>
            <a:pPr marL="0" indent="0" algn="just">
              <a:buNone/>
            </a:pPr>
            <a:r>
              <a:rPr lang="en-US" dirty="0" smtClean="0"/>
              <a:t>Guidelines </a:t>
            </a:r>
            <a:r>
              <a:rPr lang="en-US" dirty="0"/>
              <a:t>for establishing TAZ </a:t>
            </a:r>
            <a:r>
              <a:rPr lang="en-US" dirty="0" smtClean="0"/>
              <a:t>:</a:t>
            </a:r>
            <a:endParaRPr lang="en-US" dirty="0"/>
          </a:p>
          <a:p>
            <a:pPr algn="just">
              <a:buFont typeface="Arial" pitchFamily="34" charset="0"/>
              <a:buChar char="•"/>
            </a:pPr>
            <a:r>
              <a:rPr lang="en-US" dirty="0" smtClean="0"/>
              <a:t>Socioeconomic </a:t>
            </a:r>
            <a:r>
              <a:rPr lang="en-US" dirty="0"/>
              <a:t>characteristics should be </a:t>
            </a:r>
            <a:r>
              <a:rPr lang="en-US" dirty="0" smtClean="0"/>
              <a:t>homogeneous. </a:t>
            </a:r>
          </a:p>
          <a:p>
            <a:pPr algn="just">
              <a:buFont typeface="Arial" pitchFamily="34" charset="0"/>
              <a:buChar char="•"/>
            </a:pPr>
            <a:r>
              <a:rPr lang="en-US" dirty="0" smtClean="0"/>
              <a:t>Intra-zonal </a:t>
            </a:r>
            <a:r>
              <a:rPr lang="en-US" dirty="0"/>
              <a:t>trips should be </a:t>
            </a:r>
            <a:r>
              <a:rPr lang="en-US" dirty="0" smtClean="0"/>
              <a:t>minimized. </a:t>
            </a:r>
            <a:endParaRPr lang="en-US" dirty="0"/>
          </a:p>
          <a:p>
            <a:pPr algn="just">
              <a:buFont typeface="Arial" pitchFamily="34" charset="0"/>
              <a:buChar char="•"/>
            </a:pPr>
            <a:r>
              <a:rPr lang="en-US" dirty="0" smtClean="0"/>
              <a:t>Zones </a:t>
            </a:r>
            <a:r>
              <a:rPr lang="en-US" dirty="0"/>
              <a:t>should not be created within other </a:t>
            </a:r>
            <a:r>
              <a:rPr lang="en-US" dirty="0" smtClean="0"/>
              <a:t>zones. </a:t>
            </a:r>
            <a:endParaRPr lang="en-US" dirty="0"/>
          </a:p>
          <a:p>
            <a:pPr algn="just">
              <a:buFont typeface="Arial" pitchFamily="34" charset="0"/>
              <a:buChar char="•"/>
            </a:pPr>
            <a:r>
              <a:rPr lang="en-US" dirty="0" smtClean="0"/>
              <a:t>The </a:t>
            </a:r>
            <a:r>
              <a:rPr lang="en-US" dirty="0"/>
              <a:t>zone system should generate and attract approximately equal trips, households, population or </a:t>
            </a:r>
            <a:r>
              <a:rPr lang="en-US" dirty="0" smtClean="0"/>
              <a:t>area. </a:t>
            </a:r>
            <a:endParaRPr lang="en-US" dirty="0"/>
          </a:p>
          <a:p>
            <a:pPr algn="just">
              <a:buFont typeface="Arial" pitchFamily="34" charset="0"/>
              <a:buChar char="•"/>
            </a:pPr>
            <a:r>
              <a:rPr lang="en-US" dirty="0" smtClean="0"/>
              <a:t>Zones </a:t>
            </a:r>
            <a:r>
              <a:rPr lang="en-US" dirty="0"/>
              <a:t>should be approximately equal in size (smaller in downtown areas and larger on the periphery</a:t>
            </a:r>
            <a:r>
              <a:rPr lang="en-US" dirty="0" smtClean="0"/>
              <a:t>).</a:t>
            </a:r>
            <a:endParaRPr lang="en-US" dirty="0"/>
          </a:p>
        </p:txBody>
      </p:sp>
      <p:sp>
        <p:nvSpPr>
          <p:cNvPr id="2" name="Title 1"/>
          <p:cNvSpPr>
            <a:spLocks noGrp="1"/>
          </p:cNvSpPr>
          <p:nvPr>
            <p:ph type="title"/>
          </p:nvPr>
        </p:nvSpPr>
        <p:spPr/>
        <p:txBody>
          <a:bodyPr>
            <a:normAutofit/>
          </a:bodyPr>
          <a:lstStyle/>
          <a:p>
            <a:r>
              <a:rPr lang="en-US" dirty="0" smtClean="0"/>
              <a:t>Traffic Analysis Zone-TAZ</a:t>
            </a:r>
            <a:endParaRPr lang="en-US" dirty="0"/>
          </a:p>
        </p:txBody>
      </p:sp>
    </p:spTree>
    <p:extLst>
      <p:ext uri="{BB962C8B-B14F-4D97-AF65-F5344CB8AC3E}">
        <p14:creationId xmlns:p14="http://schemas.microsoft.com/office/powerpoint/2010/main" val="1942712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a:bodyPr>
          <a:lstStyle/>
          <a:p>
            <a:pPr marL="0" indent="0" algn="just">
              <a:buNone/>
            </a:pPr>
            <a:r>
              <a:rPr lang="en-US" dirty="0"/>
              <a:t>  Other Guidelines </a:t>
            </a:r>
            <a:r>
              <a:rPr lang="en-US" dirty="0" smtClean="0"/>
              <a:t>:</a:t>
            </a:r>
          </a:p>
          <a:p>
            <a:pPr algn="just">
              <a:buFont typeface="Arial" pitchFamily="34" charset="0"/>
              <a:buChar char="•"/>
            </a:pPr>
            <a:endParaRPr lang="en-US" dirty="0"/>
          </a:p>
          <a:p>
            <a:pPr algn="just">
              <a:buFont typeface="Arial" pitchFamily="34" charset="0"/>
              <a:buChar char="•"/>
            </a:pPr>
            <a:r>
              <a:rPr lang="en-US" dirty="0" smtClean="0"/>
              <a:t>Boundaries </a:t>
            </a:r>
            <a:r>
              <a:rPr lang="en-US" dirty="0"/>
              <a:t>are major roadways or physical barriers such as railways or </a:t>
            </a:r>
            <a:r>
              <a:rPr lang="en-US" dirty="0" smtClean="0"/>
              <a:t>rivers. </a:t>
            </a:r>
            <a:endParaRPr lang="en-US" dirty="0"/>
          </a:p>
          <a:p>
            <a:pPr algn="just">
              <a:buFont typeface="Arial" pitchFamily="34" charset="0"/>
              <a:buChar char="•"/>
            </a:pPr>
            <a:r>
              <a:rPr lang="en-US" dirty="0" smtClean="0"/>
              <a:t>Political </a:t>
            </a:r>
            <a:r>
              <a:rPr lang="en-US" dirty="0"/>
              <a:t>and historical boundaries should be used where ever </a:t>
            </a:r>
            <a:r>
              <a:rPr lang="en-US" dirty="0" smtClean="0"/>
              <a:t>possible. </a:t>
            </a:r>
            <a:endParaRPr lang="en-US" dirty="0"/>
          </a:p>
          <a:p>
            <a:pPr algn="just">
              <a:buFont typeface="Arial" pitchFamily="34" charset="0"/>
              <a:buChar char="•"/>
            </a:pPr>
            <a:r>
              <a:rPr lang="en-US" dirty="0" smtClean="0"/>
              <a:t>Zones </a:t>
            </a:r>
            <a:r>
              <a:rPr lang="en-US" dirty="0"/>
              <a:t>should use census tract boundaries where </a:t>
            </a:r>
            <a:r>
              <a:rPr lang="en-US" dirty="0" smtClean="0"/>
              <a:t>possible.</a:t>
            </a:r>
            <a:endParaRPr lang="en-US" dirty="0"/>
          </a:p>
        </p:txBody>
      </p:sp>
      <p:sp>
        <p:nvSpPr>
          <p:cNvPr id="2" name="Title 1"/>
          <p:cNvSpPr>
            <a:spLocks noGrp="1"/>
          </p:cNvSpPr>
          <p:nvPr>
            <p:ph type="title"/>
          </p:nvPr>
        </p:nvSpPr>
        <p:spPr/>
        <p:txBody>
          <a:bodyPr>
            <a:normAutofit/>
          </a:bodyPr>
          <a:lstStyle/>
          <a:p>
            <a:r>
              <a:rPr lang="en-US" dirty="0" smtClean="0"/>
              <a:t>Traffic Analysis Zone-TAZ</a:t>
            </a:r>
            <a:endParaRPr lang="en-US" dirty="0"/>
          </a:p>
        </p:txBody>
      </p:sp>
    </p:spTree>
    <p:extLst>
      <p:ext uri="{BB962C8B-B14F-4D97-AF65-F5344CB8AC3E}">
        <p14:creationId xmlns:p14="http://schemas.microsoft.com/office/powerpoint/2010/main" val="3636299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lnSpcReduction="10000"/>
          </a:bodyPr>
          <a:lstStyle/>
          <a:p>
            <a:pPr marL="0" indent="0" algn="just">
              <a:buNone/>
            </a:pPr>
            <a:r>
              <a:rPr lang="en-US" dirty="0"/>
              <a:t>  This phase provides information about the city and its </a:t>
            </a:r>
            <a:r>
              <a:rPr lang="en-US" dirty="0" smtClean="0"/>
              <a:t>people. Serves </a:t>
            </a:r>
            <a:r>
              <a:rPr lang="en-US" dirty="0"/>
              <a:t>as the basis for developing travel demand estimates </a:t>
            </a:r>
          </a:p>
          <a:p>
            <a:pPr marL="0" indent="0" algn="just">
              <a:buNone/>
            </a:pPr>
            <a:r>
              <a:rPr lang="en-US" dirty="0" smtClean="0"/>
              <a:t>Includes </a:t>
            </a:r>
            <a:r>
              <a:rPr lang="en-US" dirty="0"/>
              <a:t>information about: </a:t>
            </a:r>
          </a:p>
          <a:p>
            <a:pPr algn="just">
              <a:buFont typeface="Arial" pitchFamily="34" charset="0"/>
              <a:buChar char="•"/>
            </a:pPr>
            <a:r>
              <a:rPr lang="en-US" dirty="0" smtClean="0"/>
              <a:t>Economic </a:t>
            </a:r>
            <a:r>
              <a:rPr lang="en-US" dirty="0"/>
              <a:t>activity (employment, sales volume, income, etc.) </a:t>
            </a:r>
          </a:p>
          <a:p>
            <a:pPr algn="just">
              <a:buFont typeface="Arial" pitchFamily="34" charset="0"/>
              <a:buChar char="•"/>
            </a:pPr>
            <a:r>
              <a:rPr lang="en-US" dirty="0" smtClean="0"/>
              <a:t>Land </a:t>
            </a:r>
            <a:r>
              <a:rPr lang="en-US" dirty="0"/>
              <a:t>use (type, intensity) </a:t>
            </a:r>
          </a:p>
          <a:p>
            <a:pPr algn="just">
              <a:buFont typeface="Arial" pitchFamily="34" charset="0"/>
              <a:buChar char="•"/>
            </a:pPr>
            <a:r>
              <a:rPr lang="en-US" dirty="0" smtClean="0"/>
              <a:t>Travel </a:t>
            </a:r>
            <a:r>
              <a:rPr lang="en-US" dirty="0"/>
              <a:t>characteristics (trip and traveler profile) </a:t>
            </a:r>
          </a:p>
          <a:p>
            <a:pPr algn="just">
              <a:buFont typeface="Arial" pitchFamily="34" charset="0"/>
              <a:buChar char="•"/>
            </a:pPr>
            <a:r>
              <a:rPr lang="en-US" dirty="0" smtClean="0"/>
              <a:t>Transportation </a:t>
            </a:r>
            <a:r>
              <a:rPr lang="en-US" dirty="0"/>
              <a:t>facilities (capacity, travel speed, etc.) </a:t>
            </a:r>
          </a:p>
          <a:p>
            <a:pPr algn="just">
              <a:buFont typeface="Arial" pitchFamily="34" charset="0"/>
              <a:buChar char="•"/>
            </a:pPr>
            <a:r>
              <a:rPr lang="en-US" dirty="0" smtClean="0"/>
              <a:t>Data </a:t>
            </a:r>
            <a:r>
              <a:rPr lang="en-US" dirty="0"/>
              <a:t>may be collected using surveys or can be based on previously collected data </a:t>
            </a:r>
          </a:p>
        </p:txBody>
      </p:sp>
      <p:sp>
        <p:nvSpPr>
          <p:cNvPr id="2" name="Title 1"/>
          <p:cNvSpPr>
            <a:spLocks noGrp="1"/>
          </p:cNvSpPr>
          <p:nvPr>
            <p:ph type="title"/>
          </p:nvPr>
        </p:nvSpPr>
        <p:spPr/>
        <p:txBody>
          <a:bodyPr>
            <a:normAutofit/>
          </a:bodyPr>
          <a:lstStyle/>
          <a:p>
            <a:r>
              <a:rPr lang="en-US" dirty="0" smtClean="0"/>
              <a:t>Data Collection</a:t>
            </a:r>
            <a:endParaRPr lang="en-US" dirty="0"/>
          </a:p>
        </p:txBody>
      </p:sp>
    </p:spTree>
    <p:extLst>
      <p:ext uri="{BB962C8B-B14F-4D97-AF65-F5344CB8AC3E}">
        <p14:creationId xmlns:p14="http://schemas.microsoft.com/office/powerpoint/2010/main" val="4237647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34" charset="0"/>
                <a:cs typeface="Arial" pitchFamily="34" charset="0"/>
              </a:rPr>
              <a:t>Data Collection </a:t>
            </a:r>
          </a:p>
        </p:txBody>
      </p:sp>
      <p:sp>
        <p:nvSpPr>
          <p:cNvPr id="3" name="Content Placeholder 2"/>
          <p:cNvSpPr>
            <a:spLocks noGrp="1"/>
          </p:cNvSpPr>
          <p:nvPr>
            <p:ph sz="quarter" idx="1"/>
          </p:nvPr>
        </p:nvSpPr>
        <p:spPr/>
        <p:txBody>
          <a:bodyPr>
            <a:normAutofit fontScale="77500" lnSpcReduction="20000"/>
          </a:bodyPr>
          <a:lstStyle/>
          <a:p>
            <a:pPr algn="just">
              <a:lnSpc>
                <a:spcPct val="150000"/>
              </a:lnSpc>
            </a:pPr>
            <a:r>
              <a:rPr lang="en-GB" sz="2400" dirty="0">
                <a:latin typeface="Arial" pitchFamily="34" charset="0"/>
                <a:cs typeface="Arial" pitchFamily="34" charset="0"/>
              </a:rPr>
              <a:t>The data can be collected</a:t>
            </a:r>
          </a:p>
          <a:p>
            <a:pPr lvl="2" algn="just">
              <a:lnSpc>
                <a:spcPct val="150000"/>
              </a:lnSpc>
            </a:pPr>
            <a:r>
              <a:rPr lang="en-GB" sz="2400" dirty="0">
                <a:solidFill>
                  <a:schemeClr val="tx1"/>
                </a:solidFill>
                <a:latin typeface="Arial" pitchFamily="34" charset="0"/>
                <a:cs typeface="Arial" pitchFamily="34" charset="0"/>
              </a:rPr>
              <a:t>At home,</a:t>
            </a:r>
          </a:p>
          <a:p>
            <a:pPr lvl="2" algn="just">
              <a:lnSpc>
                <a:spcPct val="150000"/>
              </a:lnSpc>
            </a:pPr>
            <a:r>
              <a:rPr lang="en-GB" sz="2400" dirty="0">
                <a:solidFill>
                  <a:schemeClr val="tx1"/>
                </a:solidFill>
                <a:latin typeface="Arial" pitchFamily="34" charset="0"/>
                <a:cs typeface="Arial" pitchFamily="34" charset="0"/>
              </a:rPr>
              <a:t>During the trip, and </a:t>
            </a:r>
          </a:p>
          <a:p>
            <a:pPr lvl="2" algn="just">
              <a:lnSpc>
                <a:spcPct val="150000"/>
              </a:lnSpc>
            </a:pPr>
            <a:r>
              <a:rPr lang="en-GB" sz="2400" dirty="0">
                <a:solidFill>
                  <a:schemeClr val="tx1"/>
                </a:solidFill>
                <a:latin typeface="Arial" pitchFamily="34" charset="0"/>
                <a:cs typeface="Arial" pitchFamily="34" charset="0"/>
              </a:rPr>
              <a:t>At the destination of the trip</a:t>
            </a:r>
          </a:p>
          <a:p>
            <a:pPr algn="just">
              <a:lnSpc>
                <a:spcPct val="150000"/>
              </a:lnSpc>
            </a:pPr>
            <a:r>
              <a:rPr lang="en-GB" sz="2400" dirty="0">
                <a:latin typeface="Arial" pitchFamily="34" charset="0"/>
                <a:cs typeface="Arial" pitchFamily="34" charset="0"/>
              </a:rPr>
              <a:t>Most details of internal to internal travel can be obtained by </a:t>
            </a:r>
            <a:r>
              <a:rPr lang="en-GB" sz="2400" dirty="0">
                <a:solidFill>
                  <a:schemeClr val="tx1"/>
                </a:solidFill>
                <a:latin typeface="Arial" pitchFamily="34" charset="0"/>
                <a:cs typeface="Arial" pitchFamily="34" charset="0"/>
              </a:rPr>
              <a:t>home interview survey. </a:t>
            </a:r>
          </a:p>
          <a:p>
            <a:pPr algn="just">
              <a:lnSpc>
                <a:spcPct val="150000"/>
              </a:lnSpc>
            </a:pPr>
            <a:r>
              <a:rPr lang="en-GB" sz="2400" dirty="0">
                <a:latin typeface="Arial" pitchFamily="34" charset="0"/>
                <a:cs typeface="Arial" pitchFamily="34" charset="0"/>
              </a:rPr>
              <a:t>The details of internal-external, external-internal, and external-external travels can be studied b</a:t>
            </a:r>
            <a:r>
              <a:rPr lang="en-GB" sz="2400" dirty="0">
                <a:solidFill>
                  <a:schemeClr val="tx1"/>
                </a:solidFill>
                <a:latin typeface="Arial" pitchFamily="34" charset="0"/>
                <a:cs typeface="Arial" pitchFamily="34" charset="0"/>
              </a:rPr>
              <a:t>y cordon surveys. </a:t>
            </a:r>
          </a:p>
          <a:p>
            <a:endParaRPr lang="en-GB" dirty="0"/>
          </a:p>
        </p:txBody>
      </p:sp>
    </p:spTree>
    <p:extLst>
      <p:ext uri="{BB962C8B-B14F-4D97-AF65-F5344CB8AC3E}">
        <p14:creationId xmlns:p14="http://schemas.microsoft.com/office/powerpoint/2010/main" val="2843916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36712"/>
            <a:ext cx="7315200" cy="1154097"/>
          </a:xfrm>
        </p:spPr>
        <p:txBody>
          <a:bodyPr/>
          <a:lstStyle/>
          <a:p>
            <a:r>
              <a:rPr lang="en-GB" dirty="0">
                <a:latin typeface="Arial" pitchFamily="34" charset="0"/>
                <a:cs typeface="Arial" pitchFamily="34" charset="0"/>
              </a:rPr>
              <a:t>Data Collection </a:t>
            </a:r>
          </a:p>
        </p:txBody>
      </p:sp>
      <p:sp>
        <p:nvSpPr>
          <p:cNvPr id="3" name="Content Placeholder 2"/>
          <p:cNvSpPr>
            <a:spLocks noGrp="1"/>
          </p:cNvSpPr>
          <p:nvPr>
            <p:ph sz="quarter" idx="1"/>
          </p:nvPr>
        </p:nvSpPr>
        <p:spPr>
          <a:xfrm>
            <a:off x="899592" y="2204864"/>
            <a:ext cx="7315200" cy="3539527"/>
          </a:xfrm>
        </p:spPr>
        <p:txBody>
          <a:bodyPr>
            <a:noAutofit/>
          </a:bodyPr>
          <a:lstStyle/>
          <a:p>
            <a:pPr algn="just">
              <a:lnSpc>
                <a:spcPct val="160000"/>
              </a:lnSpc>
            </a:pPr>
            <a:r>
              <a:rPr lang="en-GB" sz="2000" dirty="0">
                <a:solidFill>
                  <a:schemeClr val="tx1"/>
                </a:solidFill>
                <a:latin typeface="Arial" pitchFamily="34" charset="0"/>
                <a:cs typeface="Arial" pitchFamily="34" charset="0"/>
              </a:rPr>
              <a:t>When collected at home, </a:t>
            </a:r>
            <a:r>
              <a:rPr lang="en-GB" sz="2000" dirty="0">
                <a:latin typeface="Arial" pitchFamily="34" charset="0"/>
                <a:cs typeface="Arial" pitchFamily="34" charset="0"/>
              </a:rPr>
              <a:t>the data can be wide ranging and can cover all the trips made during a given period. </a:t>
            </a:r>
          </a:p>
          <a:p>
            <a:pPr algn="just">
              <a:lnSpc>
                <a:spcPct val="160000"/>
              </a:lnSpc>
            </a:pPr>
            <a:r>
              <a:rPr lang="en-GB" sz="2000" dirty="0">
                <a:solidFill>
                  <a:schemeClr val="tx1"/>
                </a:solidFill>
                <a:latin typeface="Arial" pitchFamily="34" charset="0"/>
                <a:cs typeface="Arial" pitchFamily="34" charset="0"/>
              </a:rPr>
              <a:t>The data collected during the trip </a:t>
            </a:r>
            <a:r>
              <a:rPr lang="en-GB" sz="2000" dirty="0">
                <a:latin typeface="Arial" pitchFamily="34" charset="0"/>
                <a:cs typeface="Arial" pitchFamily="34" charset="0"/>
              </a:rPr>
              <a:t>is necessarily of limited scope since the procedure yields data only on the particular trip intercepted. </a:t>
            </a:r>
          </a:p>
          <a:p>
            <a:pPr algn="just">
              <a:lnSpc>
                <a:spcPct val="160000"/>
              </a:lnSpc>
            </a:pPr>
            <a:r>
              <a:rPr lang="en-GB" sz="2000" dirty="0">
                <a:solidFill>
                  <a:schemeClr val="tx1"/>
                </a:solidFill>
                <a:latin typeface="Arial" pitchFamily="34" charset="0"/>
                <a:cs typeface="Arial" pitchFamily="34" charset="0"/>
              </a:rPr>
              <a:t>At the destination end, </a:t>
            </a:r>
            <a:r>
              <a:rPr lang="en-GB" sz="2000" dirty="0">
                <a:latin typeface="Arial" pitchFamily="34" charset="0"/>
                <a:cs typeface="Arial" pitchFamily="34" charset="0"/>
              </a:rPr>
              <a:t>the direct interview types of surveys provide data on demand for parking facilities and or the trip ends at major traffic attraction centres such as factories, offices and commercial establishments. </a:t>
            </a:r>
          </a:p>
        </p:txBody>
      </p:sp>
    </p:spTree>
    <p:extLst>
      <p:ext uri="{BB962C8B-B14F-4D97-AF65-F5344CB8AC3E}">
        <p14:creationId xmlns:p14="http://schemas.microsoft.com/office/powerpoint/2010/main" val="3564873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34" charset="0"/>
                <a:cs typeface="Arial" pitchFamily="34" charset="0"/>
              </a:rPr>
              <a:t>Types of Surveys </a:t>
            </a:r>
          </a:p>
        </p:txBody>
      </p:sp>
      <p:sp>
        <p:nvSpPr>
          <p:cNvPr id="3" name="Content Placeholder 2"/>
          <p:cNvSpPr>
            <a:spLocks noGrp="1"/>
          </p:cNvSpPr>
          <p:nvPr>
            <p:ph sz="quarter" idx="1"/>
          </p:nvPr>
        </p:nvSpPr>
        <p:spPr/>
        <p:txBody>
          <a:bodyPr>
            <a:normAutofit fontScale="70000" lnSpcReduction="20000"/>
          </a:bodyPr>
          <a:lstStyle/>
          <a:p>
            <a:pPr algn="just">
              <a:lnSpc>
                <a:spcPct val="150000"/>
              </a:lnSpc>
            </a:pPr>
            <a:r>
              <a:rPr lang="en-GB" dirty="0">
                <a:latin typeface="Arial" pitchFamily="34" charset="0"/>
                <a:cs typeface="Arial" pitchFamily="34" charset="0"/>
              </a:rPr>
              <a:t>Home-interview survey</a:t>
            </a:r>
          </a:p>
          <a:p>
            <a:pPr algn="just">
              <a:lnSpc>
                <a:spcPct val="150000"/>
              </a:lnSpc>
            </a:pPr>
            <a:r>
              <a:rPr lang="en-GB" dirty="0">
                <a:latin typeface="Arial" pitchFamily="34" charset="0"/>
                <a:cs typeface="Arial" pitchFamily="34" charset="0"/>
              </a:rPr>
              <a:t>Commercial vehicle survey</a:t>
            </a:r>
          </a:p>
          <a:p>
            <a:pPr algn="just">
              <a:lnSpc>
                <a:spcPct val="150000"/>
              </a:lnSpc>
            </a:pPr>
            <a:r>
              <a:rPr lang="en-GB" dirty="0">
                <a:latin typeface="Arial" pitchFamily="34" charset="0"/>
                <a:cs typeface="Arial" pitchFamily="34" charset="0"/>
              </a:rPr>
              <a:t>Intermediate public transport survey </a:t>
            </a:r>
          </a:p>
          <a:p>
            <a:pPr algn="just">
              <a:lnSpc>
                <a:spcPct val="150000"/>
              </a:lnSpc>
            </a:pPr>
            <a:r>
              <a:rPr lang="en-GB" dirty="0">
                <a:latin typeface="Arial" pitchFamily="34" charset="0"/>
                <a:cs typeface="Arial" pitchFamily="34" charset="0"/>
              </a:rPr>
              <a:t>Public transport surveys</a:t>
            </a:r>
          </a:p>
          <a:p>
            <a:pPr algn="just">
              <a:lnSpc>
                <a:spcPct val="150000"/>
              </a:lnSpc>
            </a:pPr>
            <a:r>
              <a:rPr lang="en-GB" dirty="0">
                <a:latin typeface="Arial" pitchFamily="34" charset="0"/>
                <a:cs typeface="Arial" pitchFamily="34" charset="0"/>
              </a:rPr>
              <a:t>Road-side-interview surveys</a:t>
            </a:r>
          </a:p>
          <a:p>
            <a:pPr algn="just">
              <a:lnSpc>
                <a:spcPct val="150000"/>
              </a:lnSpc>
            </a:pPr>
            <a:r>
              <a:rPr lang="en-GB" dirty="0">
                <a:latin typeface="Arial" pitchFamily="34" charset="0"/>
                <a:cs typeface="Arial" pitchFamily="34" charset="0"/>
              </a:rPr>
              <a:t>Post-card-questionnaire surveys</a:t>
            </a:r>
          </a:p>
          <a:p>
            <a:pPr algn="just">
              <a:lnSpc>
                <a:spcPct val="150000"/>
              </a:lnSpc>
            </a:pPr>
            <a:r>
              <a:rPr lang="en-GB" dirty="0">
                <a:latin typeface="Arial" pitchFamily="34" charset="0"/>
                <a:cs typeface="Arial" pitchFamily="34" charset="0"/>
              </a:rPr>
              <a:t>Registration-number surveys</a:t>
            </a:r>
          </a:p>
          <a:p>
            <a:pPr algn="just">
              <a:lnSpc>
                <a:spcPct val="150000"/>
              </a:lnSpc>
            </a:pPr>
            <a:r>
              <a:rPr lang="en-GB" dirty="0">
                <a:latin typeface="Arial" pitchFamily="34" charset="0"/>
                <a:cs typeface="Arial" pitchFamily="34" charset="0"/>
              </a:rPr>
              <a:t>Tag-on-vehicle surveys </a:t>
            </a:r>
          </a:p>
        </p:txBody>
      </p:sp>
    </p:spTree>
    <p:extLst>
      <p:ext uri="{BB962C8B-B14F-4D97-AF65-F5344CB8AC3E}">
        <p14:creationId xmlns:p14="http://schemas.microsoft.com/office/powerpoint/2010/main" val="3584753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a:bodyPr>
          <a:lstStyle/>
          <a:p>
            <a:pPr marL="0" indent="0" algn="just">
              <a:buNone/>
            </a:pPr>
            <a:r>
              <a:rPr lang="en-US" dirty="0" smtClean="0"/>
              <a:t>Involve</a:t>
            </a:r>
            <a:r>
              <a:rPr lang="en-US" dirty="0"/>
              <a:t>: </a:t>
            </a:r>
          </a:p>
          <a:p>
            <a:pPr algn="just">
              <a:buFont typeface="Arial" pitchFamily="34" charset="0"/>
              <a:buChar char="•"/>
            </a:pPr>
            <a:r>
              <a:rPr lang="en-US" dirty="0" smtClean="0"/>
              <a:t>Description </a:t>
            </a:r>
            <a:r>
              <a:rPr lang="en-US" dirty="0"/>
              <a:t>of the existing transportation </a:t>
            </a:r>
            <a:r>
              <a:rPr lang="en-US" dirty="0" smtClean="0"/>
              <a:t>services</a:t>
            </a:r>
          </a:p>
          <a:p>
            <a:pPr algn="just">
              <a:buFont typeface="Arial" pitchFamily="34" charset="0"/>
              <a:buChar char="•"/>
            </a:pPr>
            <a:r>
              <a:rPr lang="en-US" dirty="0" smtClean="0"/>
              <a:t>Available </a:t>
            </a:r>
            <a:r>
              <a:rPr lang="en-US" dirty="0"/>
              <a:t>facilities and their condition </a:t>
            </a:r>
          </a:p>
          <a:p>
            <a:pPr algn="just">
              <a:buFont typeface="Arial" pitchFamily="34" charset="0"/>
              <a:buChar char="•"/>
            </a:pPr>
            <a:r>
              <a:rPr lang="en-US" dirty="0" smtClean="0"/>
              <a:t>Location </a:t>
            </a:r>
            <a:r>
              <a:rPr lang="en-US" dirty="0"/>
              <a:t>of transit routes and schedules </a:t>
            </a:r>
          </a:p>
          <a:p>
            <a:pPr algn="just">
              <a:buFont typeface="Arial" pitchFamily="34" charset="0"/>
              <a:buChar char="•"/>
            </a:pPr>
            <a:r>
              <a:rPr lang="en-US" dirty="0" smtClean="0"/>
              <a:t>Maintenance </a:t>
            </a:r>
            <a:r>
              <a:rPr lang="en-US" dirty="0"/>
              <a:t>and operating costs </a:t>
            </a:r>
          </a:p>
          <a:p>
            <a:pPr algn="just">
              <a:buFont typeface="Arial" pitchFamily="34" charset="0"/>
              <a:buChar char="•"/>
            </a:pPr>
            <a:r>
              <a:rPr lang="en-US" dirty="0" smtClean="0"/>
              <a:t>System </a:t>
            </a:r>
            <a:r>
              <a:rPr lang="en-US" dirty="0"/>
              <a:t>capacity and existing traffic volumes, speed and delay </a:t>
            </a:r>
          </a:p>
          <a:p>
            <a:pPr algn="just">
              <a:buFont typeface="Arial" pitchFamily="34" charset="0"/>
              <a:buChar char="•"/>
            </a:pPr>
            <a:r>
              <a:rPr lang="en-US" dirty="0" smtClean="0"/>
              <a:t>Property </a:t>
            </a:r>
            <a:r>
              <a:rPr lang="en-US" dirty="0"/>
              <a:t>and equipment </a:t>
            </a:r>
          </a:p>
          <a:p>
            <a:pPr algn="just">
              <a:buFont typeface="Arial" pitchFamily="34" charset="0"/>
              <a:buChar char="•"/>
            </a:pPr>
            <a:r>
              <a:rPr lang="en-US" dirty="0" smtClean="0"/>
              <a:t>Type </a:t>
            </a:r>
            <a:r>
              <a:rPr lang="en-US" dirty="0"/>
              <a:t>of data collected depends on the project</a:t>
            </a:r>
          </a:p>
        </p:txBody>
      </p:sp>
      <p:sp>
        <p:nvSpPr>
          <p:cNvPr id="2" name="Title 1"/>
          <p:cNvSpPr>
            <a:spLocks noGrp="1"/>
          </p:cNvSpPr>
          <p:nvPr>
            <p:ph type="title"/>
          </p:nvPr>
        </p:nvSpPr>
        <p:spPr/>
        <p:txBody>
          <a:bodyPr>
            <a:normAutofit/>
          </a:bodyPr>
          <a:lstStyle/>
          <a:p>
            <a:r>
              <a:rPr lang="en-US" dirty="0" smtClean="0"/>
              <a:t>Transportation Inventories</a:t>
            </a:r>
            <a:endParaRPr lang="en-US" dirty="0"/>
          </a:p>
        </p:txBody>
      </p:sp>
    </p:spTree>
    <p:extLst>
      <p:ext uri="{BB962C8B-B14F-4D97-AF65-F5344CB8AC3E}">
        <p14:creationId xmlns:p14="http://schemas.microsoft.com/office/powerpoint/2010/main" val="1293399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a:bodyPr>
          <a:lstStyle/>
          <a:p>
            <a:pPr marL="0" indent="0" algn="just">
              <a:buNone/>
            </a:pPr>
            <a:r>
              <a:rPr lang="en-US" dirty="0"/>
              <a:t> </a:t>
            </a:r>
            <a:r>
              <a:rPr lang="en-US" dirty="0" smtClean="0"/>
              <a:t>Data </a:t>
            </a:r>
            <a:r>
              <a:rPr lang="en-US" dirty="0"/>
              <a:t>needs: </a:t>
            </a:r>
          </a:p>
          <a:p>
            <a:pPr algn="just">
              <a:buFont typeface="Arial" pitchFamily="34" charset="0"/>
              <a:buChar char="•"/>
            </a:pPr>
            <a:r>
              <a:rPr lang="en-US" dirty="0" smtClean="0"/>
              <a:t>Functional </a:t>
            </a:r>
            <a:r>
              <a:rPr lang="en-US" dirty="0"/>
              <a:t>classification of roadways in </a:t>
            </a:r>
            <a:r>
              <a:rPr lang="en-US" dirty="0" smtClean="0"/>
              <a:t>system</a:t>
            </a:r>
          </a:p>
          <a:p>
            <a:pPr algn="just">
              <a:buFont typeface="Arial" pitchFamily="34" charset="0"/>
              <a:buChar char="•"/>
            </a:pPr>
            <a:r>
              <a:rPr lang="en-US" dirty="0" smtClean="0"/>
              <a:t>Freeways</a:t>
            </a:r>
            <a:r>
              <a:rPr lang="en-US" dirty="0"/>
              <a:t>, arterials, collectors and local roads </a:t>
            </a:r>
          </a:p>
          <a:p>
            <a:pPr algn="just">
              <a:buFont typeface="Arial" pitchFamily="34" charset="0"/>
              <a:buChar char="•"/>
            </a:pPr>
            <a:r>
              <a:rPr lang="en-US" dirty="0" smtClean="0"/>
              <a:t>Physical </a:t>
            </a:r>
            <a:r>
              <a:rPr lang="en-US" dirty="0"/>
              <a:t>roadway features </a:t>
            </a:r>
          </a:p>
          <a:p>
            <a:pPr algn="just">
              <a:buFont typeface="Arial" pitchFamily="34" charset="0"/>
              <a:buChar char="•"/>
            </a:pPr>
            <a:r>
              <a:rPr lang="en-US" dirty="0" smtClean="0"/>
              <a:t>Number </a:t>
            </a:r>
            <a:r>
              <a:rPr lang="en-US" dirty="0"/>
              <a:t>of lanes, pavement width, traffic signals, traffic control devices </a:t>
            </a:r>
          </a:p>
          <a:p>
            <a:pPr algn="just">
              <a:buFont typeface="Arial" pitchFamily="34" charset="0"/>
              <a:buChar char="•"/>
            </a:pPr>
            <a:r>
              <a:rPr lang="en-US" dirty="0" smtClean="0"/>
              <a:t>Street </a:t>
            </a:r>
            <a:r>
              <a:rPr lang="en-US" dirty="0"/>
              <a:t>and highway capacity for segments and intersections </a:t>
            </a:r>
          </a:p>
          <a:p>
            <a:pPr algn="just">
              <a:buFont typeface="Arial" pitchFamily="34" charset="0"/>
              <a:buChar char="•"/>
            </a:pPr>
            <a:r>
              <a:rPr lang="en-US" dirty="0" smtClean="0"/>
              <a:t>Travel </a:t>
            </a:r>
            <a:r>
              <a:rPr lang="en-US" dirty="0"/>
              <a:t>times along the arterials</a:t>
            </a:r>
          </a:p>
        </p:txBody>
      </p:sp>
      <p:sp>
        <p:nvSpPr>
          <p:cNvPr id="2" name="Title 1"/>
          <p:cNvSpPr>
            <a:spLocks noGrp="1"/>
          </p:cNvSpPr>
          <p:nvPr>
            <p:ph type="title"/>
          </p:nvPr>
        </p:nvSpPr>
        <p:spPr/>
        <p:txBody>
          <a:bodyPr>
            <a:normAutofit/>
          </a:bodyPr>
          <a:lstStyle/>
          <a:p>
            <a:r>
              <a:rPr lang="en-US" dirty="0" smtClean="0"/>
              <a:t>Highway Planning Study</a:t>
            </a:r>
            <a:endParaRPr lang="en-US" dirty="0"/>
          </a:p>
        </p:txBody>
      </p:sp>
    </p:spTree>
    <p:extLst>
      <p:ext uri="{BB962C8B-B14F-4D97-AF65-F5344CB8AC3E}">
        <p14:creationId xmlns:p14="http://schemas.microsoft.com/office/powerpoint/2010/main" val="461680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fontScale="92500"/>
          </a:bodyPr>
          <a:lstStyle/>
          <a:p>
            <a:pPr algn="just">
              <a:buFont typeface="Arial" pitchFamily="34" charset="0"/>
              <a:buChar char="•"/>
            </a:pPr>
            <a:r>
              <a:rPr lang="en-US" dirty="0"/>
              <a:t>Computerized network of existing roadway system is then produced </a:t>
            </a:r>
          </a:p>
          <a:p>
            <a:pPr algn="just">
              <a:buFont typeface="Arial" pitchFamily="34" charset="0"/>
              <a:buChar char="•"/>
            </a:pPr>
            <a:r>
              <a:rPr lang="en-US" dirty="0" smtClean="0"/>
              <a:t>Network </a:t>
            </a:r>
            <a:r>
              <a:rPr lang="en-US" dirty="0"/>
              <a:t>consists of a series of links, nodes and centroids </a:t>
            </a:r>
          </a:p>
          <a:p>
            <a:pPr algn="just">
              <a:buFont typeface="Arial" pitchFamily="34" charset="0"/>
              <a:buChar char="•"/>
            </a:pPr>
            <a:r>
              <a:rPr lang="en-US" dirty="0" smtClean="0"/>
              <a:t>Link</a:t>
            </a:r>
            <a:r>
              <a:rPr lang="en-US" dirty="0"/>
              <a:t>: portion of the highway system that can be described by its capacity, lane width and speed </a:t>
            </a:r>
            <a:endParaRPr lang="en-US" dirty="0" smtClean="0"/>
          </a:p>
          <a:p>
            <a:pPr marL="0" indent="0" algn="just">
              <a:buNone/>
            </a:pPr>
            <a:endParaRPr lang="en-US" dirty="0"/>
          </a:p>
          <a:p>
            <a:pPr algn="just">
              <a:buFont typeface="Arial" pitchFamily="34" charset="0"/>
              <a:buChar char="•"/>
            </a:pPr>
            <a:r>
              <a:rPr lang="en-US" dirty="0" smtClean="0"/>
              <a:t>Node</a:t>
            </a:r>
            <a:r>
              <a:rPr lang="en-US" dirty="0"/>
              <a:t>: end point of a link and represents an intersection </a:t>
            </a:r>
            <a:endParaRPr lang="en-US" dirty="0" smtClean="0"/>
          </a:p>
          <a:p>
            <a:pPr algn="just">
              <a:buFont typeface="Arial" pitchFamily="34" charset="0"/>
              <a:buChar char="•"/>
            </a:pPr>
            <a:endParaRPr lang="en-US" dirty="0"/>
          </a:p>
          <a:p>
            <a:pPr algn="just">
              <a:buFont typeface="Arial" pitchFamily="34" charset="0"/>
              <a:buChar char="•"/>
            </a:pPr>
            <a:r>
              <a:rPr lang="en-US" dirty="0" smtClean="0"/>
              <a:t>Centroid</a:t>
            </a:r>
            <a:r>
              <a:rPr lang="en-US" dirty="0"/>
              <a:t>: location within a zone where trips are considered to begin and end </a:t>
            </a:r>
          </a:p>
        </p:txBody>
      </p:sp>
      <p:sp>
        <p:nvSpPr>
          <p:cNvPr id="2" name="Title 1"/>
          <p:cNvSpPr>
            <a:spLocks noGrp="1"/>
          </p:cNvSpPr>
          <p:nvPr>
            <p:ph type="title"/>
          </p:nvPr>
        </p:nvSpPr>
        <p:spPr/>
        <p:txBody>
          <a:bodyPr>
            <a:normAutofit/>
          </a:bodyPr>
          <a:lstStyle/>
          <a:p>
            <a:r>
              <a:rPr lang="en-US" dirty="0" smtClean="0"/>
              <a:t>Highway Planning Study</a:t>
            </a:r>
            <a:endParaRPr lang="en-US" dirty="0"/>
          </a:p>
        </p:txBody>
      </p:sp>
    </p:spTree>
    <p:extLst>
      <p:ext uri="{BB962C8B-B14F-4D97-AF65-F5344CB8AC3E}">
        <p14:creationId xmlns:p14="http://schemas.microsoft.com/office/powerpoint/2010/main" val="2095566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a:bodyPr>
          <a:lstStyle/>
          <a:p>
            <a:pPr marL="0" indent="0" algn="just">
              <a:buNone/>
            </a:pPr>
            <a:r>
              <a:rPr lang="en-US" dirty="0" smtClean="0"/>
              <a:t>Goals </a:t>
            </a:r>
            <a:r>
              <a:rPr lang="en-US" dirty="0"/>
              <a:t>related to transportation service, impact and affecting factors </a:t>
            </a:r>
            <a:r>
              <a:rPr lang="en-US" dirty="0" smtClean="0"/>
              <a:t>are:</a:t>
            </a:r>
            <a:endParaRPr lang="en-US" dirty="0"/>
          </a:p>
          <a:p>
            <a:pPr algn="just">
              <a:buFont typeface="Wingdings" pitchFamily="2" charset="2"/>
              <a:buChar char="§"/>
            </a:pPr>
            <a:r>
              <a:rPr lang="en-US" dirty="0" smtClean="0"/>
              <a:t>Increased </a:t>
            </a:r>
            <a:r>
              <a:rPr lang="en-US" dirty="0"/>
              <a:t>access </a:t>
            </a:r>
          </a:p>
          <a:p>
            <a:pPr algn="just">
              <a:buFont typeface="Wingdings" pitchFamily="2" charset="2"/>
              <a:buChar char="§"/>
            </a:pPr>
            <a:r>
              <a:rPr lang="en-US" dirty="0" smtClean="0"/>
              <a:t>Efficiency </a:t>
            </a:r>
            <a:r>
              <a:rPr lang="en-US" dirty="0"/>
              <a:t>and Economy </a:t>
            </a:r>
          </a:p>
          <a:p>
            <a:pPr algn="just">
              <a:buFont typeface="Wingdings" pitchFamily="2" charset="2"/>
              <a:buChar char="§"/>
            </a:pPr>
            <a:r>
              <a:rPr lang="en-US" dirty="0" smtClean="0"/>
              <a:t>Conservation </a:t>
            </a:r>
            <a:r>
              <a:rPr lang="en-US" dirty="0"/>
              <a:t>of natural resources </a:t>
            </a:r>
          </a:p>
          <a:p>
            <a:pPr algn="just">
              <a:buFont typeface="Wingdings" pitchFamily="2" charset="2"/>
              <a:buChar char="§"/>
            </a:pPr>
            <a:r>
              <a:rPr lang="en-US" dirty="0" smtClean="0"/>
              <a:t>Performance </a:t>
            </a:r>
            <a:r>
              <a:rPr lang="en-US" dirty="0"/>
              <a:t>measures </a:t>
            </a:r>
          </a:p>
          <a:p>
            <a:pPr algn="just">
              <a:buFont typeface="Wingdings" pitchFamily="2" charset="2"/>
              <a:buChar char="§"/>
            </a:pPr>
            <a:r>
              <a:rPr lang="en-US" dirty="0" smtClean="0"/>
              <a:t>Travel </a:t>
            </a:r>
            <a:r>
              <a:rPr lang="en-US" dirty="0"/>
              <a:t>times </a:t>
            </a:r>
          </a:p>
          <a:p>
            <a:pPr algn="just">
              <a:buFont typeface="Wingdings" pitchFamily="2" charset="2"/>
              <a:buChar char="§"/>
            </a:pPr>
            <a:r>
              <a:rPr lang="en-US" dirty="0" smtClean="0"/>
              <a:t>Constraints </a:t>
            </a:r>
            <a:r>
              <a:rPr lang="en-US" dirty="0"/>
              <a:t>and Standards </a:t>
            </a:r>
          </a:p>
          <a:p>
            <a:pPr algn="just">
              <a:buFont typeface="Wingdings" pitchFamily="2" charset="2"/>
              <a:buChar char="§"/>
            </a:pPr>
            <a:r>
              <a:rPr lang="en-US" dirty="0" smtClean="0"/>
              <a:t>Budget </a:t>
            </a:r>
          </a:p>
        </p:txBody>
      </p:sp>
      <p:sp>
        <p:nvSpPr>
          <p:cNvPr id="2" name="Title 1"/>
          <p:cNvSpPr>
            <a:spLocks noGrp="1"/>
          </p:cNvSpPr>
          <p:nvPr>
            <p:ph type="title"/>
          </p:nvPr>
        </p:nvSpPr>
        <p:spPr/>
        <p:txBody>
          <a:bodyPr>
            <a:normAutofit fontScale="90000"/>
          </a:bodyPr>
          <a:lstStyle/>
          <a:p>
            <a:r>
              <a:rPr lang="en-US" dirty="0" smtClean="0"/>
              <a:t>Transportation Goals and Objectives</a:t>
            </a:r>
            <a:endParaRPr lang="en-US" dirty="0"/>
          </a:p>
        </p:txBody>
      </p:sp>
    </p:spTree>
    <p:extLst>
      <p:ext uri="{BB962C8B-B14F-4D97-AF65-F5344CB8AC3E}">
        <p14:creationId xmlns:p14="http://schemas.microsoft.com/office/powerpoint/2010/main" val="2012979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a:bodyPr>
          <a:lstStyle/>
          <a:p>
            <a:pPr marL="0" indent="0" algn="just">
              <a:buNone/>
            </a:pPr>
            <a:r>
              <a:rPr lang="en-US" dirty="0"/>
              <a:t>Forecasts should be predicated on some understanding of traveler decision. </a:t>
            </a:r>
          </a:p>
          <a:p>
            <a:pPr algn="just">
              <a:buFont typeface="Arial" pitchFamily="34" charset="0"/>
              <a:buChar char="•"/>
            </a:pPr>
            <a:r>
              <a:rPr lang="en-US" dirty="0" smtClean="0"/>
              <a:t>The </a:t>
            </a:r>
            <a:r>
              <a:rPr lang="en-US" dirty="0"/>
              <a:t>various decisions will ultimately determine the: </a:t>
            </a:r>
            <a:r>
              <a:rPr lang="en-US" dirty="0" smtClean="0"/>
              <a:t> </a:t>
            </a:r>
            <a:r>
              <a:rPr lang="en-US" dirty="0"/>
              <a:t>Quantity, </a:t>
            </a:r>
          </a:p>
          <a:p>
            <a:pPr algn="just">
              <a:buFont typeface="Arial" pitchFamily="34" charset="0"/>
              <a:buChar char="•"/>
            </a:pPr>
            <a:r>
              <a:rPr lang="en-US" dirty="0" smtClean="0"/>
              <a:t>Spatial </a:t>
            </a:r>
            <a:r>
              <a:rPr lang="en-US" dirty="0"/>
              <a:t>distribution (by route), and </a:t>
            </a:r>
          </a:p>
          <a:p>
            <a:pPr algn="just">
              <a:buFont typeface="Arial" pitchFamily="34" charset="0"/>
              <a:buChar char="•"/>
            </a:pPr>
            <a:r>
              <a:rPr lang="en-US" dirty="0" smtClean="0"/>
              <a:t>Temporal </a:t>
            </a:r>
            <a:r>
              <a:rPr lang="en-US" dirty="0"/>
              <a:t>distribution of vehicles on a highway network</a:t>
            </a:r>
          </a:p>
        </p:txBody>
      </p:sp>
      <p:sp>
        <p:nvSpPr>
          <p:cNvPr id="2" name="Title 1"/>
          <p:cNvSpPr>
            <a:spLocks noGrp="1"/>
          </p:cNvSpPr>
          <p:nvPr>
            <p:ph type="title"/>
          </p:nvPr>
        </p:nvSpPr>
        <p:spPr/>
        <p:txBody>
          <a:bodyPr>
            <a:normAutofit/>
          </a:bodyPr>
          <a:lstStyle/>
          <a:p>
            <a:r>
              <a:rPr lang="en-US" dirty="0" smtClean="0"/>
              <a:t>Traveler Decisions</a:t>
            </a:r>
            <a:endParaRPr lang="en-US" dirty="0"/>
          </a:p>
        </p:txBody>
      </p:sp>
    </p:spTree>
    <p:extLst>
      <p:ext uri="{BB962C8B-B14F-4D97-AF65-F5344CB8AC3E}">
        <p14:creationId xmlns:p14="http://schemas.microsoft.com/office/powerpoint/2010/main" val="3747975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dirty="0" smtClean="0"/>
              <a:t>Modeling is the process of constructing a mathematical object whose behavior or properties correspond in some way to a particular real world system. </a:t>
            </a:r>
          </a:p>
          <a:p>
            <a:pPr marL="0" indent="0" algn="just">
              <a:buNone/>
            </a:pPr>
            <a:endParaRPr lang="en-US" dirty="0"/>
          </a:p>
          <a:p>
            <a:pPr marL="0" indent="0" algn="just">
              <a:buNone/>
            </a:pPr>
            <a:r>
              <a:rPr lang="en-US" dirty="0" smtClean="0"/>
              <a:t>A mathematical object could be a system of equations, an algorithm, a geometric or algebraic structure, or even just a set of parameters.</a:t>
            </a:r>
            <a:endParaRPr lang="en-US" dirty="0"/>
          </a:p>
        </p:txBody>
      </p:sp>
      <p:sp>
        <p:nvSpPr>
          <p:cNvPr id="2" name="Title 1"/>
          <p:cNvSpPr>
            <a:spLocks noGrp="1"/>
          </p:cNvSpPr>
          <p:nvPr>
            <p:ph type="title"/>
          </p:nvPr>
        </p:nvSpPr>
        <p:spPr/>
        <p:txBody>
          <a:bodyPr/>
          <a:lstStyle/>
          <a:p>
            <a:r>
              <a:rPr lang="en-US" dirty="0" smtClean="0"/>
              <a:t>What is a Model</a:t>
            </a:r>
            <a:endParaRPr lang="en-US" dirty="0"/>
          </a:p>
        </p:txBody>
      </p:sp>
    </p:spTree>
    <p:extLst>
      <p:ext uri="{BB962C8B-B14F-4D97-AF65-F5344CB8AC3E}">
        <p14:creationId xmlns:p14="http://schemas.microsoft.com/office/powerpoint/2010/main" val="4044114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a:bodyPr>
          <a:lstStyle/>
          <a:p>
            <a:pPr marL="0" indent="0" algn="just">
              <a:buNone/>
            </a:pPr>
            <a:r>
              <a:rPr lang="en-US" dirty="0" smtClean="0"/>
              <a:t>“A system descriptive model describes logical relationships, such as the system’s whole part relationship that defines its part tree, the interconnection between its parts, the functions that its components perform, or the test cases that are used to verify the system requirements.”</a:t>
            </a:r>
            <a:endParaRPr lang="en-US" dirty="0"/>
          </a:p>
        </p:txBody>
      </p:sp>
      <p:sp>
        <p:nvSpPr>
          <p:cNvPr id="2" name="Title 1"/>
          <p:cNvSpPr>
            <a:spLocks noGrp="1"/>
          </p:cNvSpPr>
          <p:nvPr>
            <p:ph type="title"/>
          </p:nvPr>
        </p:nvSpPr>
        <p:spPr/>
        <p:txBody>
          <a:bodyPr/>
          <a:lstStyle/>
          <a:p>
            <a:r>
              <a:rPr lang="en-US" dirty="0" smtClean="0"/>
              <a:t>System Descriptive Model</a:t>
            </a:r>
            <a:endParaRPr lang="en-US" dirty="0"/>
          </a:p>
        </p:txBody>
      </p:sp>
    </p:spTree>
    <p:extLst>
      <p:ext uri="{BB962C8B-B14F-4D97-AF65-F5344CB8AC3E}">
        <p14:creationId xmlns:p14="http://schemas.microsoft.com/office/powerpoint/2010/main" val="3723752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408333" cy="838200"/>
          </a:xfrm>
        </p:spPr>
        <p:txBody>
          <a:bodyPr>
            <a:normAutofit lnSpcReduction="10000"/>
          </a:bodyPr>
          <a:lstStyle/>
          <a:p>
            <a:pPr marL="0" indent="0" algn="just">
              <a:buNone/>
            </a:pPr>
            <a:r>
              <a:rPr lang="en-US" dirty="0" smtClean="0"/>
              <a:t>- Develop the system equations.</a:t>
            </a:r>
          </a:p>
          <a:p>
            <a:pPr marL="0" indent="0" algn="just">
              <a:buNone/>
            </a:pPr>
            <a:r>
              <a:rPr lang="en-US" dirty="0" smtClean="0"/>
              <a:t>- Solve the system when x4 = 300</a:t>
            </a:r>
            <a:endParaRPr lang="en-US" dirty="0"/>
          </a:p>
        </p:txBody>
      </p:sp>
      <p:sp>
        <p:nvSpPr>
          <p:cNvPr id="2" name="Title 1"/>
          <p:cNvSpPr>
            <a:spLocks noGrp="1"/>
          </p:cNvSpPr>
          <p:nvPr>
            <p:ph type="title"/>
          </p:nvPr>
        </p:nvSpPr>
        <p:spPr/>
        <p:txBody>
          <a:bodyPr/>
          <a:lstStyle/>
          <a:p>
            <a:r>
              <a:rPr lang="en-US" dirty="0" smtClean="0"/>
              <a:t>System Descriptive Model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782" y="2438400"/>
            <a:ext cx="5943600"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540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542" y="1447800"/>
            <a:ext cx="7408333" cy="1295400"/>
          </a:xfrm>
        </p:spPr>
        <p:txBody>
          <a:bodyPr>
            <a:normAutofit fontScale="85000" lnSpcReduction="20000"/>
          </a:bodyPr>
          <a:lstStyle/>
          <a:p>
            <a:pPr marL="0" indent="0" algn="just">
              <a:buNone/>
            </a:pPr>
            <a:r>
              <a:rPr lang="en-US" dirty="0" smtClean="0"/>
              <a:t>-Develop mathematical model</a:t>
            </a:r>
          </a:p>
          <a:p>
            <a:pPr marL="0" indent="0" algn="just">
              <a:buNone/>
            </a:pPr>
            <a:r>
              <a:rPr lang="en-US" dirty="0"/>
              <a:t> </a:t>
            </a:r>
            <a:r>
              <a:rPr lang="en-US" dirty="0" smtClean="0"/>
              <a:t> Calculate traffic flow on missing lanes when traffic form E to F is at least 50 vehicles</a:t>
            </a:r>
          </a:p>
          <a:p>
            <a:pPr marL="0" indent="0" algn="just">
              <a:buNone/>
            </a:pPr>
            <a:r>
              <a:rPr lang="en-US" dirty="0" smtClean="0"/>
              <a:t>Calculate flow on missing lanes when flow from D to E is zero.</a:t>
            </a:r>
            <a:endParaRPr lang="en-US" dirty="0"/>
          </a:p>
        </p:txBody>
      </p:sp>
      <p:sp>
        <p:nvSpPr>
          <p:cNvPr id="2" name="Title 1"/>
          <p:cNvSpPr>
            <a:spLocks noGrp="1"/>
          </p:cNvSpPr>
          <p:nvPr>
            <p:ph type="title"/>
          </p:nvPr>
        </p:nvSpPr>
        <p:spPr/>
        <p:txBody>
          <a:bodyPr/>
          <a:lstStyle/>
          <a:p>
            <a:r>
              <a:rPr lang="en-US" dirty="0" smtClean="0"/>
              <a:t>System Descriptive Model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47" y="2971800"/>
            <a:ext cx="823912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367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83820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45</a:t>
            </a:fld>
            <a:endParaRPr lang="en-US">
              <a:solidFill>
                <a:prstClr val="black">
                  <a:tint val="75000"/>
                </a:prstClr>
              </a:solidFill>
            </a:endParaRPr>
          </a:p>
        </p:txBody>
      </p:sp>
      <p:sp>
        <p:nvSpPr>
          <p:cNvPr id="3" name="Content Placeholder 2"/>
          <p:cNvSpPr>
            <a:spLocks noGrp="1"/>
          </p:cNvSpPr>
          <p:nvPr>
            <p:ph idx="1"/>
          </p:nvPr>
        </p:nvSpPr>
        <p:spPr>
          <a:xfrm>
            <a:off x="872067" y="2286000"/>
            <a:ext cx="7408333" cy="3840163"/>
          </a:xfrm>
        </p:spPr>
        <p:txBody>
          <a:bodyPr/>
          <a:lstStyle/>
          <a:p>
            <a:pPr marL="0" indent="0" algn="ctr">
              <a:buNone/>
            </a:pPr>
            <a:r>
              <a:rPr lang="en-US" dirty="0" smtClean="0"/>
              <a:t>LAB WORK 2</a:t>
            </a:r>
          </a:p>
          <a:p>
            <a:pPr marL="0" indent="0" algn="ctr">
              <a:buNone/>
            </a:pPr>
            <a:r>
              <a:rPr lang="en-US" dirty="0" smtClean="0"/>
              <a:t>System Descriptive Model</a:t>
            </a:r>
          </a:p>
          <a:p>
            <a:pPr marL="0" indent="0" algn="ctr">
              <a:buNone/>
            </a:pPr>
            <a:r>
              <a:rPr lang="en-US" dirty="0" smtClean="0"/>
              <a:t>(Real Time Problem)</a:t>
            </a:r>
          </a:p>
        </p:txBody>
      </p:sp>
    </p:spTree>
    <p:extLst>
      <p:ext uri="{BB962C8B-B14F-4D97-AF65-F5344CB8AC3E}">
        <p14:creationId xmlns:p14="http://schemas.microsoft.com/office/powerpoint/2010/main" val="3980316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83820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err="1" smtClean="0"/>
              <a:t>Garhi</a:t>
            </a:r>
            <a:r>
              <a:rPr lang="en-GB" dirty="0" smtClean="0"/>
              <a:t> </a:t>
            </a:r>
            <a:r>
              <a:rPr lang="en-GB" dirty="0" err="1" smtClean="0"/>
              <a:t>Shahu</a:t>
            </a:r>
            <a:r>
              <a:rPr lang="en-GB" dirty="0" smtClean="0"/>
              <a:t> Intersection</a:t>
            </a:r>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46</a:t>
            </a:fld>
            <a:endParaRPr lang="en-US">
              <a:solidFill>
                <a:prstClr val="black">
                  <a:tint val="75000"/>
                </a:prstClr>
              </a:solidFill>
            </a:endParaRPr>
          </a:p>
        </p:txBody>
      </p:sp>
      <p:sp>
        <p:nvSpPr>
          <p:cNvPr id="3" name="Content Placeholder 2"/>
          <p:cNvSpPr>
            <a:spLocks noGrp="1"/>
          </p:cNvSpPr>
          <p:nvPr>
            <p:ph idx="1"/>
          </p:nvPr>
        </p:nvSpPr>
        <p:spPr>
          <a:xfrm>
            <a:off x="872067" y="1828800"/>
            <a:ext cx="7408333" cy="4297363"/>
          </a:xfrm>
        </p:spPr>
        <p:txBody>
          <a:bodyPr/>
          <a:lstStyle/>
          <a:p>
            <a:pPr>
              <a:buFont typeface="Arial" pitchFamily="34" charset="0"/>
              <a:buChar char="•"/>
            </a:pPr>
            <a:r>
              <a:rPr lang="en-US" dirty="0" smtClean="0"/>
              <a:t>Visit </a:t>
            </a:r>
            <a:r>
              <a:rPr lang="en-US" dirty="0" err="1" smtClean="0"/>
              <a:t>Garhi</a:t>
            </a:r>
            <a:r>
              <a:rPr lang="en-US" dirty="0" smtClean="0"/>
              <a:t> </a:t>
            </a:r>
            <a:r>
              <a:rPr lang="en-US" dirty="0" err="1" smtClean="0"/>
              <a:t>Shahu</a:t>
            </a:r>
            <a:r>
              <a:rPr lang="en-US" dirty="0" smtClean="0"/>
              <a:t> Intersection near UET Lahore</a:t>
            </a:r>
          </a:p>
          <a:p>
            <a:pPr>
              <a:buFont typeface="Arial" pitchFamily="34" charset="0"/>
              <a:buChar char="•"/>
            </a:pPr>
            <a:r>
              <a:rPr lang="en-US" dirty="0" smtClean="0"/>
              <a:t>Traffic count for one complete hour</a:t>
            </a:r>
          </a:p>
          <a:p>
            <a:pPr>
              <a:buFont typeface="Arial" pitchFamily="34" charset="0"/>
              <a:buChar char="•"/>
            </a:pPr>
            <a:r>
              <a:rPr lang="en-US" dirty="0" smtClean="0"/>
              <a:t>Share the data</a:t>
            </a:r>
          </a:p>
        </p:txBody>
      </p:sp>
    </p:spTree>
    <p:extLst>
      <p:ext uri="{BB962C8B-B14F-4D97-AF65-F5344CB8AC3E}">
        <p14:creationId xmlns:p14="http://schemas.microsoft.com/office/powerpoint/2010/main" val="7579628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83820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47</a:t>
            </a:fld>
            <a:endParaRPr lang="en-US">
              <a:solidFill>
                <a:prstClr val="black">
                  <a:tint val="75000"/>
                </a:prstClr>
              </a:solidFill>
            </a:endParaRPr>
          </a:p>
        </p:txBody>
      </p:sp>
      <p:sp>
        <p:nvSpPr>
          <p:cNvPr id="3" name="Content Placeholder 2"/>
          <p:cNvSpPr>
            <a:spLocks noGrp="1"/>
          </p:cNvSpPr>
          <p:nvPr>
            <p:ph idx="1"/>
          </p:nvPr>
        </p:nvSpPr>
        <p:spPr>
          <a:xfrm>
            <a:off x="872067" y="2286000"/>
            <a:ext cx="7408333" cy="3840163"/>
          </a:xfrm>
        </p:spPr>
        <p:txBody>
          <a:bodyPr/>
          <a:lstStyle/>
          <a:p>
            <a:pPr marL="0" indent="0" algn="ctr">
              <a:buNone/>
            </a:pPr>
            <a:r>
              <a:rPr lang="en-US" dirty="0" smtClean="0"/>
              <a:t>LAB WORK 3</a:t>
            </a:r>
          </a:p>
          <a:p>
            <a:pPr marL="0" indent="0" algn="ctr">
              <a:buNone/>
            </a:pPr>
            <a:r>
              <a:rPr lang="en-US" dirty="0" smtClean="0"/>
              <a:t>System Descriptive Model</a:t>
            </a:r>
          </a:p>
          <a:p>
            <a:pPr marL="0" indent="0" algn="ctr">
              <a:buNone/>
            </a:pPr>
            <a:r>
              <a:rPr lang="en-US" dirty="0" smtClean="0"/>
              <a:t>(Real Time Problem)</a:t>
            </a:r>
          </a:p>
        </p:txBody>
      </p:sp>
    </p:spTree>
    <p:extLst>
      <p:ext uri="{BB962C8B-B14F-4D97-AF65-F5344CB8AC3E}">
        <p14:creationId xmlns:p14="http://schemas.microsoft.com/office/powerpoint/2010/main" val="12040163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83820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err="1" smtClean="0"/>
              <a:t>Garhi</a:t>
            </a:r>
            <a:r>
              <a:rPr lang="en-GB" dirty="0" smtClean="0"/>
              <a:t> </a:t>
            </a:r>
            <a:r>
              <a:rPr lang="en-GB" dirty="0" err="1" smtClean="0"/>
              <a:t>Shahu</a:t>
            </a:r>
            <a:r>
              <a:rPr lang="en-GB" dirty="0" smtClean="0"/>
              <a:t> Intersection</a:t>
            </a:r>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48</a:t>
            </a:fld>
            <a:endParaRPr lang="en-US">
              <a:solidFill>
                <a:prstClr val="black">
                  <a:tint val="75000"/>
                </a:prstClr>
              </a:solidFill>
            </a:endParaRPr>
          </a:p>
        </p:txBody>
      </p:sp>
      <p:sp>
        <p:nvSpPr>
          <p:cNvPr id="3" name="Content Placeholder 2"/>
          <p:cNvSpPr>
            <a:spLocks noGrp="1"/>
          </p:cNvSpPr>
          <p:nvPr>
            <p:ph idx="1"/>
          </p:nvPr>
        </p:nvSpPr>
        <p:spPr>
          <a:xfrm>
            <a:off x="872067" y="1828800"/>
            <a:ext cx="7408333" cy="4297363"/>
          </a:xfrm>
        </p:spPr>
        <p:txBody>
          <a:bodyPr/>
          <a:lstStyle/>
          <a:p>
            <a:pPr>
              <a:buFont typeface="Arial" pitchFamily="34" charset="0"/>
              <a:buChar char="•"/>
            </a:pPr>
            <a:r>
              <a:rPr lang="en-US" dirty="0" smtClean="0"/>
              <a:t>Traffic volume study for a complete network including two intersections</a:t>
            </a:r>
          </a:p>
          <a:p>
            <a:pPr>
              <a:buFont typeface="Arial" pitchFamily="34" charset="0"/>
              <a:buChar char="•"/>
            </a:pPr>
            <a:r>
              <a:rPr lang="en-US" dirty="0" smtClean="0"/>
              <a:t>Develop system descriptive model for </a:t>
            </a:r>
            <a:r>
              <a:rPr lang="en-US" smtClean="0"/>
              <a:t>that network</a:t>
            </a:r>
            <a:endParaRPr lang="en-US" dirty="0"/>
          </a:p>
        </p:txBody>
      </p:sp>
    </p:spTree>
    <p:extLst>
      <p:ext uri="{BB962C8B-B14F-4D97-AF65-F5344CB8AC3E}">
        <p14:creationId xmlns:p14="http://schemas.microsoft.com/office/powerpoint/2010/main" val="335552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5B60F8-E9B1-4AF9-9877-F1D60E3AE460}" type="slidenum">
              <a:rPr lang="en-US" smtClean="0"/>
              <a:pPr/>
              <a:t>49</a:t>
            </a:fld>
            <a:endParaRPr lang="en-US"/>
          </a:p>
        </p:txBody>
      </p:sp>
      <p:sp>
        <p:nvSpPr>
          <p:cNvPr id="7" name="TextBox 6"/>
          <p:cNvSpPr txBox="1"/>
          <p:nvPr/>
        </p:nvSpPr>
        <p:spPr>
          <a:xfrm>
            <a:off x="1066800" y="2348805"/>
            <a:ext cx="3124200" cy="1384995"/>
          </a:xfrm>
          <a:prstGeom prst="rect">
            <a:avLst/>
          </a:prstGeom>
          <a:noFill/>
        </p:spPr>
        <p:txBody>
          <a:bodyPr wrap="square" rtlCol="0">
            <a:spAutoFit/>
          </a:bodyPr>
          <a:lstStyle/>
          <a:p>
            <a:pPr algn="ctr"/>
            <a:r>
              <a:rPr lang="en-US" sz="3600" dirty="0" smtClean="0">
                <a:solidFill>
                  <a:srgbClr val="0070C0"/>
                </a:solidFill>
              </a:rPr>
              <a:t>Any</a:t>
            </a:r>
            <a:r>
              <a:rPr lang="en-US" sz="3600" dirty="0" smtClean="0">
                <a:solidFill>
                  <a:srgbClr val="FF0000"/>
                </a:solidFill>
              </a:rPr>
              <a:t> </a:t>
            </a:r>
            <a:r>
              <a:rPr lang="en-US" sz="4800" dirty="0" smtClean="0">
                <a:solidFill>
                  <a:srgbClr val="FF0000"/>
                </a:solidFill>
              </a:rPr>
              <a:t>Questions</a:t>
            </a:r>
            <a:endParaRPr lang="en-US" sz="4800" b="1" dirty="0">
              <a:solidFill>
                <a:srgbClr val="FF0000"/>
              </a:solidFill>
            </a:endParaRPr>
          </a:p>
        </p:txBody>
      </p:sp>
      <p:pic>
        <p:nvPicPr>
          <p:cNvPr id="8" name="Picture 7" descr="question.jpg"/>
          <p:cNvPicPr>
            <a:picLocks noChangeAspect="1"/>
          </p:cNvPicPr>
          <p:nvPr/>
        </p:nvPicPr>
        <p:blipFill>
          <a:blip r:embed="rId2" cstate="print"/>
          <a:stretch>
            <a:fillRect/>
          </a:stretch>
        </p:blipFill>
        <p:spPr>
          <a:xfrm>
            <a:off x="4267200" y="1371600"/>
            <a:ext cx="3810000" cy="4762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a:bodyPr>
          <a:lstStyle/>
          <a:p>
            <a:pPr marL="0" indent="0" algn="just">
              <a:buNone/>
            </a:pPr>
            <a:r>
              <a:rPr lang="en-US" dirty="0" smtClean="0"/>
              <a:t>Short </a:t>
            </a:r>
            <a:r>
              <a:rPr lang="en-US" dirty="0"/>
              <a:t>term transportation planning </a:t>
            </a:r>
            <a:r>
              <a:rPr lang="en-US" dirty="0" smtClean="0"/>
              <a:t>: </a:t>
            </a:r>
            <a:endParaRPr lang="en-US" dirty="0"/>
          </a:p>
          <a:p>
            <a:pPr marL="0" indent="0" algn="just">
              <a:buNone/>
            </a:pPr>
            <a:r>
              <a:rPr lang="en-US" dirty="0" smtClean="0"/>
              <a:t>Intended </a:t>
            </a:r>
            <a:r>
              <a:rPr lang="en-US" dirty="0"/>
              <a:t>for projects implemented in 1 to 3 years  </a:t>
            </a:r>
            <a:r>
              <a:rPr lang="en-US" dirty="0" smtClean="0"/>
              <a:t>to </a:t>
            </a:r>
            <a:r>
              <a:rPr lang="en-US" dirty="0"/>
              <a:t>provide better management of existing </a:t>
            </a:r>
            <a:r>
              <a:rPr lang="en-US" dirty="0" smtClean="0"/>
              <a:t>facilities </a:t>
            </a:r>
            <a:r>
              <a:rPr lang="en-US" dirty="0" err="1" smtClean="0"/>
              <a:t>e.g</a:t>
            </a:r>
            <a:r>
              <a:rPr lang="en-US" dirty="0" smtClean="0"/>
              <a:t>  </a:t>
            </a:r>
            <a:r>
              <a:rPr lang="en-US" dirty="0"/>
              <a:t>Traffic signal retiming, transit </a:t>
            </a:r>
            <a:r>
              <a:rPr lang="en-US" dirty="0" smtClean="0"/>
              <a:t>improvements. </a:t>
            </a:r>
          </a:p>
          <a:p>
            <a:pPr marL="0" indent="0" algn="just">
              <a:buNone/>
            </a:pPr>
            <a:endParaRPr lang="en-US" dirty="0"/>
          </a:p>
          <a:p>
            <a:pPr marL="0" indent="0" algn="just">
              <a:buNone/>
            </a:pPr>
            <a:r>
              <a:rPr lang="en-US" dirty="0" smtClean="0"/>
              <a:t>Long term </a:t>
            </a:r>
            <a:r>
              <a:rPr lang="en-US" dirty="0"/>
              <a:t>transportation planning </a:t>
            </a:r>
          </a:p>
          <a:p>
            <a:pPr marL="0" indent="0" algn="just">
              <a:buNone/>
            </a:pPr>
            <a:r>
              <a:rPr lang="en-US" dirty="0" smtClean="0"/>
              <a:t>Considers </a:t>
            </a:r>
            <a:r>
              <a:rPr lang="en-US" dirty="0"/>
              <a:t>projects to be constructed over a 20 year period </a:t>
            </a:r>
            <a:r>
              <a:rPr lang="en-US" dirty="0" smtClean="0"/>
              <a:t>.Adding </a:t>
            </a:r>
            <a:r>
              <a:rPr lang="en-US" dirty="0"/>
              <a:t>new highway elements, adding bus lines or freeway lanes, etc. </a:t>
            </a:r>
          </a:p>
        </p:txBody>
      </p:sp>
      <p:sp>
        <p:nvSpPr>
          <p:cNvPr id="2" name="Title 1"/>
          <p:cNvSpPr>
            <a:spLocks noGrp="1"/>
          </p:cNvSpPr>
          <p:nvPr>
            <p:ph type="title"/>
          </p:nvPr>
        </p:nvSpPr>
        <p:spPr/>
        <p:txBody>
          <a:bodyPr>
            <a:normAutofit fontScale="90000"/>
          </a:bodyPr>
          <a:lstStyle/>
          <a:p>
            <a:r>
              <a:rPr lang="en-US" dirty="0" smtClean="0"/>
              <a:t>Transportation Planning-Time Horizons</a:t>
            </a:r>
            <a:endParaRPr lang="en-US" dirty="0"/>
          </a:p>
        </p:txBody>
      </p:sp>
    </p:spTree>
    <p:extLst>
      <p:ext uri="{BB962C8B-B14F-4D97-AF65-F5344CB8AC3E}">
        <p14:creationId xmlns:p14="http://schemas.microsoft.com/office/powerpoint/2010/main" val="725862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lnSpcReduction="10000"/>
          </a:bodyPr>
          <a:lstStyle/>
          <a:p>
            <a:pPr marL="0" indent="0" algn="just">
              <a:buNone/>
            </a:pPr>
            <a:r>
              <a:rPr lang="en-US" dirty="0"/>
              <a:t> Used to establish vehicular volumes on future or modified transportation system alternatives </a:t>
            </a:r>
            <a:r>
              <a:rPr lang="en-US" dirty="0" smtClean="0"/>
              <a:t>.</a:t>
            </a:r>
          </a:p>
          <a:p>
            <a:pPr marL="0" indent="0" algn="just">
              <a:buNone/>
            </a:pPr>
            <a:endParaRPr lang="en-US" dirty="0"/>
          </a:p>
          <a:p>
            <a:pPr marL="0" indent="0" algn="just">
              <a:buNone/>
            </a:pPr>
            <a:r>
              <a:rPr lang="en-US" dirty="0" smtClean="0"/>
              <a:t>Urban </a:t>
            </a:r>
            <a:r>
              <a:rPr lang="en-US" dirty="0"/>
              <a:t>transportation forecasting process </a:t>
            </a:r>
            <a:r>
              <a:rPr lang="en-US" dirty="0" smtClean="0"/>
              <a:t>includes </a:t>
            </a:r>
            <a:r>
              <a:rPr lang="en-US" dirty="0"/>
              <a:t>the following </a:t>
            </a:r>
            <a:r>
              <a:rPr lang="en-US" dirty="0" smtClean="0"/>
              <a:t>elements:</a:t>
            </a:r>
            <a:endParaRPr lang="en-US" dirty="0"/>
          </a:p>
          <a:p>
            <a:pPr algn="just">
              <a:buFont typeface="Wingdings" pitchFamily="2" charset="2"/>
              <a:buChar char="§"/>
            </a:pPr>
            <a:r>
              <a:rPr lang="en-US" dirty="0" smtClean="0"/>
              <a:t>Define </a:t>
            </a:r>
            <a:r>
              <a:rPr lang="en-US" dirty="0"/>
              <a:t>the study area </a:t>
            </a:r>
          </a:p>
          <a:p>
            <a:pPr algn="just">
              <a:buFont typeface="Wingdings" pitchFamily="2" charset="2"/>
              <a:buChar char="§"/>
            </a:pPr>
            <a:r>
              <a:rPr lang="en-US" dirty="0" smtClean="0"/>
              <a:t>Data </a:t>
            </a:r>
            <a:r>
              <a:rPr lang="en-US" dirty="0"/>
              <a:t>collection or inventories </a:t>
            </a:r>
          </a:p>
          <a:p>
            <a:pPr algn="just">
              <a:buFont typeface="Wingdings" pitchFamily="2" charset="2"/>
              <a:buChar char="§"/>
            </a:pPr>
            <a:r>
              <a:rPr lang="en-US" dirty="0" smtClean="0"/>
              <a:t>Analysis </a:t>
            </a:r>
            <a:r>
              <a:rPr lang="en-US" dirty="0"/>
              <a:t>of existing conditions and calibration of forecasting techniques </a:t>
            </a:r>
          </a:p>
          <a:p>
            <a:pPr algn="just">
              <a:buFont typeface="Wingdings" pitchFamily="2" charset="2"/>
              <a:buChar char="§"/>
            </a:pPr>
            <a:r>
              <a:rPr lang="en-US" dirty="0" smtClean="0"/>
              <a:t>Forecast </a:t>
            </a:r>
            <a:r>
              <a:rPr lang="en-US" dirty="0"/>
              <a:t>of future travel demand </a:t>
            </a:r>
          </a:p>
          <a:p>
            <a:pPr algn="just">
              <a:buFont typeface="Wingdings" pitchFamily="2" charset="2"/>
              <a:buChar char="§"/>
            </a:pPr>
            <a:r>
              <a:rPr lang="en-US" dirty="0" smtClean="0"/>
              <a:t>Analysis </a:t>
            </a:r>
            <a:r>
              <a:rPr lang="en-US" dirty="0"/>
              <a:t>of results </a:t>
            </a:r>
          </a:p>
        </p:txBody>
      </p:sp>
      <p:sp>
        <p:nvSpPr>
          <p:cNvPr id="2" name="Title 1"/>
          <p:cNvSpPr>
            <a:spLocks noGrp="1"/>
          </p:cNvSpPr>
          <p:nvPr>
            <p:ph type="title"/>
          </p:nvPr>
        </p:nvSpPr>
        <p:spPr/>
        <p:txBody>
          <a:bodyPr>
            <a:normAutofit/>
          </a:bodyPr>
          <a:lstStyle/>
          <a:p>
            <a:r>
              <a:rPr lang="en-US" dirty="0" smtClean="0"/>
              <a:t>Travel Demand Forecasting</a:t>
            </a:r>
            <a:endParaRPr lang="en-US" dirty="0"/>
          </a:p>
        </p:txBody>
      </p:sp>
    </p:spTree>
    <p:extLst>
      <p:ext uri="{BB962C8B-B14F-4D97-AF65-F5344CB8AC3E}">
        <p14:creationId xmlns:p14="http://schemas.microsoft.com/office/powerpoint/2010/main" val="2972086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315200" cy="709972"/>
          </a:xfrm>
        </p:spPr>
        <p:txBody>
          <a:bodyPr>
            <a:normAutofit fontScale="90000"/>
          </a:bodyPr>
          <a:lstStyle/>
          <a:p>
            <a:r>
              <a:rPr lang="en-US" dirty="0">
                <a:latin typeface="Arial" pitchFamily="34" charset="0"/>
                <a:cs typeface="Arial" pitchFamily="34" charset="0"/>
              </a:rPr>
              <a:t>Transport Survey Design </a:t>
            </a:r>
          </a:p>
        </p:txBody>
      </p:sp>
      <p:sp>
        <p:nvSpPr>
          <p:cNvPr id="3" name="Content Placeholder 2"/>
          <p:cNvSpPr>
            <a:spLocks noGrp="1"/>
          </p:cNvSpPr>
          <p:nvPr>
            <p:ph sz="quarter" idx="1"/>
          </p:nvPr>
        </p:nvSpPr>
        <p:spPr>
          <a:xfrm>
            <a:off x="914400" y="1340769"/>
            <a:ext cx="7315200" cy="4968592"/>
          </a:xfrm>
        </p:spPr>
        <p:txBody>
          <a:bodyPr>
            <a:normAutofit fontScale="77500" lnSpcReduction="20000"/>
          </a:bodyPr>
          <a:lstStyle/>
          <a:p>
            <a:pPr marL="0" indent="0" algn="just">
              <a:lnSpc>
                <a:spcPct val="160000"/>
              </a:lnSpc>
              <a:buNone/>
            </a:pPr>
            <a:r>
              <a:rPr lang="en-US" dirty="0">
                <a:latin typeface="Arial" pitchFamily="34" charset="0"/>
                <a:cs typeface="Arial" pitchFamily="34" charset="0"/>
              </a:rPr>
              <a:t>This series of lectures is designed to cover important aspects related to Transport Surveys including </a:t>
            </a:r>
          </a:p>
          <a:p>
            <a:pPr lvl="1" algn="just">
              <a:lnSpc>
                <a:spcPct val="160000"/>
              </a:lnSpc>
              <a:buClr>
                <a:srgbClr val="FF0000"/>
              </a:buClr>
              <a:buSzPct val="100000"/>
              <a:buFont typeface="Arial" pitchFamily="34" charset="0"/>
              <a:buChar char="•"/>
            </a:pPr>
            <a:r>
              <a:rPr lang="en-US" sz="2600" dirty="0">
                <a:solidFill>
                  <a:schemeClr val="tx1"/>
                </a:solidFill>
                <a:latin typeface="Arial" pitchFamily="34" charset="0"/>
                <a:cs typeface="Arial" pitchFamily="34" charset="0"/>
              </a:rPr>
              <a:t>Information needed </a:t>
            </a:r>
          </a:p>
          <a:p>
            <a:pPr lvl="1" algn="just">
              <a:lnSpc>
                <a:spcPct val="160000"/>
              </a:lnSpc>
              <a:buClr>
                <a:srgbClr val="FF0000"/>
              </a:buClr>
              <a:buSzPct val="100000"/>
              <a:buFont typeface="Arial" pitchFamily="34" charset="0"/>
              <a:buChar char="•"/>
            </a:pPr>
            <a:r>
              <a:rPr lang="en-US" sz="2600" dirty="0">
                <a:solidFill>
                  <a:schemeClr val="tx1"/>
                </a:solidFill>
                <a:latin typeface="Arial" pitchFamily="34" charset="0"/>
                <a:cs typeface="Arial" pitchFamily="34" charset="0"/>
              </a:rPr>
              <a:t>Study area definition </a:t>
            </a:r>
          </a:p>
          <a:p>
            <a:pPr lvl="1" algn="just">
              <a:lnSpc>
                <a:spcPct val="160000"/>
              </a:lnSpc>
              <a:buClr>
                <a:srgbClr val="FF0000"/>
              </a:buClr>
              <a:buSzPct val="100000"/>
              <a:buFont typeface="Arial" pitchFamily="34" charset="0"/>
              <a:buChar char="•"/>
            </a:pPr>
            <a:r>
              <a:rPr lang="en-US" sz="2600" dirty="0">
                <a:solidFill>
                  <a:schemeClr val="tx1"/>
                </a:solidFill>
                <a:latin typeface="Arial" pitchFamily="34" charset="0"/>
                <a:cs typeface="Arial" pitchFamily="34" charset="0"/>
              </a:rPr>
              <a:t>Zoning </a:t>
            </a:r>
          </a:p>
          <a:p>
            <a:pPr lvl="1" algn="just">
              <a:lnSpc>
                <a:spcPct val="160000"/>
              </a:lnSpc>
              <a:buClr>
                <a:srgbClr val="FF0000"/>
              </a:buClr>
              <a:buSzPct val="100000"/>
              <a:buFont typeface="Arial" pitchFamily="34" charset="0"/>
              <a:buChar char="•"/>
            </a:pPr>
            <a:r>
              <a:rPr lang="en-US" sz="2600" dirty="0">
                <a:solidFill>
                  <a:schemeClr val="tx1"/>
                </a:solidFill>
                <a:latin typeface="Arial" pitchFamily="34" charset="0"/>
                <a:cs typeface="Arial" pitchFamily="34" charset="0"/>
              </a:rPr>
              <a:t>Types of movement</a:t>
            </a:r>
          </a:p>
          <a:p>
            <a:pPr lvl="1" algn="just">
              <a:lnSpc>
                <a:spcPct val="160000"/>
              </a:lnSpc>
              <a:buClr>
                <a:srgbClr val="FF0000"/>
              </a:buClr>
              <a:buSzPct val="100000"/>
              <a:buFont typeface="Arial" pitchFamily="34" charset="0"/>
              <a:buChar char="•"/>
            </a:pPr>
            <a:r>
              <a:rPr lang="en-US" sz="2600" dirty="0">
                <a:solidFill>
                  <a:schemeClr val="tx1"/>
                </a:solidFill>
                <a:latin typeface="Arial" pitchFamily="34" charset="0"/>
                <a:cs typeface="Arial" pitchFamily="34" charset="0"/>
              </a:rPr>
              <a:t>Types of surveys </a:t>
            </a:r>
          </a:p>
          <a:p>
            <a:pPr lvl="1" algn="just">
              <a:lnSpc>
                <a:spcPct val="160000"/>
              </a:lnSpc>
              <a:buClr>
                <a:srgbClr val="FF0000"/>
              </a:buClr>
              <a:buSzPct val="100000"/>
              <a:buFont typeface="Arial" pitchFamily="34" charset="0"/>
              <a:buChar char="•"/>
            </a:pPr>
            <a:r>
              <a:rPr lang="en-US" sz="2600" dirty="0">
                <a:solidFill>
                  <a:schemeClr val="tx1"/>
                </a:solidFill>
                <a:latin typeface="Arial" pitchFamily="34" charset="0"/>
                <a:cs typeface="Arial" pitchFamily="34" charset="0"/>
              </a:rPr>
              <a:t>Survey design </a:t>
            </a:r>
          </a:p>
          <a:p>
            <a:pPr lvl="1" algn="just">
              <a:lnSpc>
                <a:spcPct val="160000"/>
              </a:lnSpc>
              <a:buClr>
                <a:srgbClr val="FF0000"/>
              </a:buClr>
              <a:buSzPct val="100000"/>
              <a:buFont typeface="Arial" pitchFamily="34" charset="0"/>
              <a:buChar char="•"/>
            </a:pPr>
            <a:r>
              <a:rPr lang="en-US" sz="2600" dirty="0">
                <a:solidFill>
                  <a:schemeClr val="tx1"/>
                </a:solidFill>
                <a:latin typeface="Arial" pitchFamily="34" charset="0"/>
                <a:cs typeface="Arial" pitchFamily="34" charset="0"/>
              </a:rPr>
              <a:t>Sampling methods and size </a:t>
            </a:r>
          </a:p>
          <a:p>
            <a:pPr lvl="1" algn="just">
              <a:lnSpc>
                <a:spcPct val="160000"/>
              </a:lnSpc>
              <a:buClr>
                <a:srgbClr val="FF0000"/>
              </a:buClr>
              <a:buSzPct val="100000"/>
              <a:buFont typeface="Arial" pitchFamily="34" charset="0"/>
              <a:buChar char="•"/>
            </a:pPr>
            <a:r>
              <a:rPr lang="en-US" sz="2600" dirty="0">
                <a:solidFill>
                  <a:schemeClr val="tx1"/>
                </a:solidFill>
                <a:latin typeface="Arial" pitchFamily="34" charset="0"/>
                <a:cs typeface="Arial" pitchFamily="34" charset="0"/>
              </a:rPr>
              <a:t>Data processing and analysis</a:t>
            </a:r>
          </a:p>
          <a:p>
            <a:endParaRPr lang="en-US" dirty="0"/>
          </a:p>
        </p:txBody>
      </p:sp>
    </p:spTree>
    <p:extLst>
      <p:ext uri="{BB962C8B-B14F-4D97-AF65-F5344CB8AC3E}">
        <p14:creationId xmlns:p14="http://schemas.microsoft.com/office/powerpoint/2010/main" val="277621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3">
                                            <p:txEl>
                                              <p:pRg st="2" end="2"/>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3">
                                            <p:txEl>
                                              <p:pRg st="3" end="3"/>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315200" cy="709972"/>
          </a:xfrm>
        </p:spPr>
        <p:txBody>
          <a:bodyPr>
            <a:normAutofit fontScale="90000"/>
          </a:bodyPr>
          <a:lstStyle/>
          <a:p>
            <a:r>
              <a:rPr lang="en-US" dirty="0">
                <a:latin typeface="Arial" pitchFamily="34" charset="0"/>
                <a:cs typeface="Arial" pitchFamily="34" charset="0"/>
              </a:rPr>
              <a:t>Information-needed </a:t>
            </a:r>
          </a:p>
        </p:txBody>
      </p:sp>
      <p:sp>
        <p:nvSpPr>
          <p:cNvPr id="3" name="Content Placeholder 2"/>
          <p:cNvSpPr>
            <a:spLocks noGrp="1"/>
          </p:cNvSpPr>
          <p:nvPr>
            <p:ph sz="quarter" idx="1"/>
          </p:nvPr>
        </p:nvSpPr>
        <p:spPr>
          <a:xfrm>
            <a:off x="827584" y="1412776"/>
            <a:ext cx="7315200" cy="3539527"/>
          </a:xfrm>
        </p:spPr>
        <p:txBody>
          <a:bodyPr>
            <a:noAutofit/>
          </a:bodyPr>
          <a:lstStyle/>
          <a:p>
            <a:pPr algn="just">
              <a:lnSpc>
                <a:spcPct val="170000"/>
              </a:lnSpc>
              <a:buNone/>
            </a:pPr>
            <a:r>
              <a:rPr lang="en-US" sz="1600" dirty="0">
                <a:latin typeface="Arial" pitchFamily="34" charset="0"/>
                <a:cs typeface="Arial" pitchFamily="34" charset="0"/>
              </a:rPr>
              <a:t>Typical information required from the data collection can be grouped into four categories, enumerated as below.</a:t>
            </a:r>
          </a:p>
          <a:p>
            <a:pPr algn="just">
              <a:lnSpc>
                <a:spcPct val="170000"/>
              </a:lnSpc>
            </a:pPr>
            <a:r>
              <a:rPr lang="en-US" sz="1600" b="1" dirty="0">
                <a:solidFill>
                  <a:schemeClr val="tx1"/>
                </a:solidFill>
                <a:latin typeface="Arial" pitchFamily="34" charset="0"/>
                <a:cs typeface="Arial" pitchFamily="34" charset="0"/>
              </a:rPr>
              <a:t>Socio-economic data</a:t>
            </a:r>
            <a:r>
              <a:rPr lang="en-US" sz="1600" dirty="0">
                <a:solidFill>
                  <a:schemeClr val="tx1"/>
                </a:solidFill>
                <a:latin typeface="Arial" pitchFamily="34" charset="0"/>
                <a:cs typeface="Arial" pitchFamily="34" charset="0"/>
              </a:rPr>
              <a:t>: </a:t>
            </a:r>
            <a:r>
              <a:rPr lang="en-US" sz="1600" dirty="0">
                <a:latin typeface="Arial" pitchFamily="34" charset="0"/>
                <a:cs typeface="Arial" pitchFamily="34" charset="0"/>
              </a:rPr>
              <a:t>Information regarding the socio-economic characteristics of the study area. Important ones include income, vehicle ownership, family size, etc. This information is essential in building </a:t>
            </a:r>
            <a:r>
              <a:rPr lang="en-US" sz="1600" i="1" dirty="0">
                <a:solidFill>
                  <a:srgbClr val="92D050"/>
                </a:solidFill>
                <a:latin typeface="Arial" pitchFamily="34" charset="0"/>
                <a:cs typeface="Arial" pitchFamily="34" charset="0"/>
              </a:rPr>
              <a:t>trip generation</a:t>
            </a:r>
            <a:r>
              <a:rPr lang="en-US" sz="1600" i="1" dirty="0">
                <a:solidFill>
                  <a:srgbClr val="FF0000"/>
                </a:solidFill>
                <a:latin typeface="Arial" pitchFamily="34" charset="0"/>
                <a:cs typeface="Arial" pitchFamily="34" charset="0"/>
              </a:rPr>
              <a:t> </a:t>
            </a:r>
            <a:r>
              <a:rPr lang="en-US" sz="1600" dirty="0">
                <a:latin typeface="Arial" pitchFamily="34" charset="0"/>
                <a:cs typeface="Arial" pitchFamily="34" charset="0"/>
              </a:rPr>
              <a:t>and </a:t>
            </a:r>
            <a:r>
              <a:rPr lang="en-US" sz="1600" i="1" dirty="0">
                <a:solidFill>
                  <a:srgbClr val="92D050"/>
                </a:solidFill>
                <a:latin typeface="Arial" pitchFamily="34" charset="0"/>
                <a:cs typeface="Arial" pitchFamily="34" charset="0"/>
              </a:rPr>
              <a:t>modal split models</a:t>
            </a:r>
            <a:r>
              <a:rPr lang="en-US" sz="1600" dirty="0">
                <a:latin typeface="Arial" pitchFamily="34" charset="0"/>
                <a:cs typeface="Arial" pitchFamily="34" charset="0"/>
              </a:rPr>
              <a:t>.</a:t>
            </a:r>
          </a:p>
          <a:p>
            <a:pPr algn="just">
              <a:lnSpc>
                <a:spcPct val="170000"/>
              </a:lnSpc>
            </a:pPr>
            <a:r>
              <a:rPr lang="en-US" sz="1600" b="1" dirty="0">
                <a:solidFill>
                  <a:schemeClr val="tx1"/>
                </a:solidFill>
                <a:latin typeface="Arial" pitchFamily="34" charset="0"/>
                <a:cs typeface="Arial" pitchFamily="34" charset="0"/>
              </a:rPr>
              <a:t>Travel surveys</a:t>
            </a:r>
            <a:r>
              <a:rPr lang="en-US" sz="1600" dirty="0">
                <a:solidFill>
                  <a:schemeClr val="tx1"/>
                </a:solidFill>
                <a:latin typeface="Arial" pitchFamily="34" charset="0"/>
                <a:cs typeface="Arial" pitchFamily="34" charset="0"/>
              </a:rPr>
              <a:t>: </a:t>
            </a:r>
            <a:r>
              <a:rPr lang="en-US" sz="1600" dirty="0">
                <a:latin typeface="Arial" pitchFamily="34" charset="0"/>
                <a:cs typeface="Arial" pitchFamily="34" charset="0"/>
              </a:rPr>
              <a:t>Origin-destination travel survey at households and traffic data from cordon lines and screen lines. Former data include the number of trips made by each member of the household, the direction of travel, destination, the cost of the travel, etc. The latter include the traffic flow, speed, and travel time measurements. These data will be used primarily for the calibration of the models, especially the </a:t>
            </a:r>
            <a:r>
              <a:rPr lang="en-US" sz="1600" i="1" dirty="0">
                <a:solidFill>
                  <a:srgbClr val="92D050"/>
                </a:solidFill>
                <a:latin typeface="Arial" pitchFamily="34" charset="0"/>
                <a:cs typeface="Arial" pitchFamily="34" charset="0"/>
              </a:rPr>
              <a:t>trip distribution models</a:t>
            </a:r>
            <a:r>
              <a:rPr lang="en-US" sz="1600" dirty="0">
                <a:latin typeface="Arial" pitchFamily="34" charset="0"/>
                <a:cs typeface="Arial" pitchFamily="34" charset="0"/>
              </a:rPr>
              <a:t>.</a:t>
            </a:r>
          </a:p>
        </p:txBody>
      </p:sp>
    </p:spTree>
    <p:extLst>
      <p:ext uri="{BB962C8B-B14F-4D97-AF65-F5344CB8AC3E}">
        <p14:creationId xmlns:p14="http://schemas.microsoft.com/office/powerpoint/2010/main" val="192757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315200" cy="709972"/>
          </a:xfrm>
        </p:spPr>
        <p:txBody>
          <a:bodyPr>
            <a:normAutofit fontScale="90000"/>
          </a:bodyPr>
          <a:lstStyle/>
          <a:p>
            <a:r>
              <a:rPr lang="en-US" dirty="0">
                <a:solidFill>
                  <a:schemeClr val="tx1"/>
                </a:solidFill>
                <a:latin typeface="Arial" pitchFamily="34" charset="0"/>
                <a:cs typeface="Arial" pitchFamily="34" charset="0"/>
              </a:rPr>
              <a:t>Information-needed </a:t>
            </a:r>
          </a:p>
        </p:txBody>
      </p:sp>
      <p:sp>
        <p:nvSpPr>
          <p:cNvPr id="3" name="Content Placeholder 2"/>
          <p:cNvSpPr>
            <a:spLocks noGrp="1"/>
          </p:cNvSpPr>
          <p:nvPr>
            <p:ph sz="quarter" idx="1"/>
          </p:nvPr>
        </p:nvSpPr>
        <p:spPr>
          <a:xfrm>
            <a:off x="755576" y="1340768"/>
            <a:ext cx="7315200" cy="3539527"/>
          </a:xfrm>
        </p:spPr>
        <p:txBody>
          <a:bodyPr>
            <a:noAutofit/>
          </a:bodyPr>
          <a:lstStyle/>
          <a:p>
            <a:pPr algn="just">
              <a:lnSpc>
                <a:spcPct val="150000"/>
              </a:lnSpc>
            </a:pPr>
            <a:r>
              <a:rPr lang="en-US" sz="2000" b="1" dirty="0">
                <a:solidFill>
                  <a:schemeClr val="tx1"/>
                </a:solidFill>
                <a:latin typeface="Arial" pitchFamily="34" charset="0"/>
                <a:cs typeface="Arial" pitchFamily="34" charset="0"/>
              </a:rPr>
              <a:t>Land use inventory</a:t>
            </a:r>
            <a:r>
              <a:rPr lang="en-US" sz="2000" dirty="0">
                <a:solidFill>
                  <a:schemeClr val="tx1"/>
                </a:solidFill>
                <a:latin typeface="Arial" pitchFamily="34" charset="0"/>
                <a:cs typeface="Arial" pitchFamily="34" charset="0"/>
              </a:rPr>
              <a:t>: </a:t>
            </a:r>
            <a:r>
              <a:rPr lang="en-US" sz="2000" dirty="0">
                <a:latin typeface="Arial" pitchFamily="34" charset="0"/>
                <a:cs typeface="Arial" pitchFamily="34" charset="0"/>
              </a:rPr>
              <a:t>This includes data on the housing density at residential zones, establishments at commercial and industrial zones. This data is especially useful for </a:t>
            </a:r>
            <a:r>
              <a:rPr lang="en-US" sz="2000" i="1" dirty="0">
                <a:solidFill>
                  <a:srgbClr val="92D050"/>
                </a:solidFill>
                <a:latin typeface="Arial" pitchFamily="34" charset="0"/>
                <a:cs typeface="Arial" pitchFamily="34" charset="0"/>
              </a:rPr>
              <a:t>trip generation models</a:t>
            </a:r>
            <a:r>
              <a:rPr lang="en-US" sz="2000" dirty="0">
                <a:latin typeface="Arial" pitchFamily="34" charset="0"/>
                <a:cs typeface="Arial" pitchFamily="34" charset="0"/>
              </a:rPr>
              <a:t>.</a:t>
            </a:r>
          </a:p>
          <a:p>
            <a:pPr algn="just">
              <a:lnSpc>
                <a:spcPct val="150000"/>
              </a:lnSpc>
            </a:pPr>
            <a:r>
              <a:rPr lang="en-US" sz="2000" b="1" dirty="0">
                <a:solidFill>
                  <a:schemeClr val="tx1"/>
                </a:solidFill>
                <a:latin typeface="Arial" pitchFamily="34" charset="0"/>
                <a:cs typeface="Arial" pitchFamily="34" charset="0"/>
              </a:rPr>
              <a:t>Network data</a:t>
            </a:r>
            <a:r>
              <a:rPr lang="en-US" sz="2000" dirty="0">
                <a:solidFill>
                  <a:schemeClr val="tx1"/>
                </a:solidFill>
                <a:latin typeface="Arial" pitchFamily="34" charset="0"/>
                <a:cs typeface="Arial" pitchFamily="34" charset="0"/>
              </a:rPr>
              <a:t>: </a:t>
            </a:r>
            <a:r>
              <a:rPr lang="en-US" sz="2000" dirty="0">
                <a:latin typeface="Arial" pitchFamily="34" charset="0"/>
                <a:cs typeface="Arial" pitchFamily="34" charset="0"/>
              </a:rPr>
              <a:t>This includes data on the transport network and existing inventories. Transport network data includes road network, traffic signals, junctions etc. The service inventories include data on public and private transport networks. These particulars are useful for the model calibration, especially for the </a:t>
            </a:r>
            <a:r>
              <a:rPr lang="en-US" sz="2000" i="1" dirty="0">
                <a:solidFill>
                  <a:srgbClr val="92D050"/>
                </a:solidFill>
                <a:latin typeface="Arial" pitchFamily="34" charset="0"/>
                <a:cs typeface="Arial" pitchFamily="34" charset="0"/>
              </a:rPr>
              <a:t>assignment models</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620649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3649</TotalTime>
  <Words>2876</Words>
  <Application>Microsoft Office PowerPoint</Application>
  <PresentationFormat>On-screen Show (4:3)</PresentationFormat>
  <Paragraphs>296</Paragraphs>
  <Slides>49</Slides>
  <Notes>14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Waveform</vt:lpstr>
      <vt:lpstr>TRANSPORTATION PLANNING AND ENGINEERING TE-501</vt:lpstr>
      <vt:lpstr>Lecture Outline</vt:lpstr>
      <vt:lpstr>Transportation Problems</vt:lpstr>
      <vt:lpstr>Transportation Goals and Objectives</vt:lpstr>
      <vt:lpstr>Transportation Planning-Time Horizons</vt:lpstr>
      <vt:lpstr>Travel Demand Forecasting</vt:lpstr>
      <vt:lpstr>Transport Survey Design </vt:lpstr>
      <vt:lpstr>Information-needed </vt:lpstr>
      <vt:lpstr>Information-needed </vt:lpstr>
      <vt:lpstr>THE STUDY AREA</vt:lpstr>
      <vt:lpstr>Definition of The Study Area</vt:lpstr>
      <vt:lpstr>Definition of The Study Area</vt:lpstr>
      <vt:lpstr>Definition of the Study Area</vt:lpstr>
      <vt:lpstr>Selection of External Cordon Line </vt:lpstr>
      <vt:lpstr>Selection of External Cordon Line </vt:lpstr>
      <vt:lpstr>PowerPoint Presentation</vt:lpstr>
      <vt:lpstr>Zoning for Transportation Planning </vt:lpstr>
      <vt:lpstr>Zoning</vt:lpstr>
      <vt:lpstr>Zoning</vt:lpstr>
      <vt:lpstr>Zoning</vt:lpstr>
      <vt:lpstr>Zoning</vt:lpstr>
      <vt:lpstr>Zoning</vt:lpstr>
      <vt:lpstr>Zoning</vt:lpstr>
      <vt:lpstr>Zoning</vt:lpstr>
      <vt:lpstr>Points to Consider </vt:lpstr>
      <vt:lpstr>Zoning</vt:lpstr>
      <vt:lpstr>Types of movement </vt:lpstr>
      <vt:lpstr>PowerPoint Presentation</vt:lpstr>
      <vt:lpstr>Defining the Study Area</vt:lpstr>
      <vt:lpstr>Traffic Analysis Zone-TAZ</vt:lpstr>
      <vt:lpstr>Traffic Analysis Zone-TAZ</vt:lpstr>
      <vt:lpstr>Traffic Analysis Zone-TAZ</vt:lpstr>
      <vt:lpstr>Data Collection</vt:lpstr>
      <vt:lpstr>Data Collection </vt:lpstr>
      <vt:lpstr>Data Collection </vt:lpstr>
      <vt:lpstr>Types of Surveys </vt:lpstr>
      <vt:lpstr>Transportation Inventories</vt:lpstr>
      <vt:lpstr>Highway Planning Study</vt:lpstr>
      <vt:lpstr>Highway Planning Study</vt:lpstr>
      <vt:lpstr>Traveler Decisions</vt:lpstr>
      <vt:lpstr>What is a Model</vt:lpstr>
      <vt:lpstr>System Descriptive Model</vt:lpstr>
      <vt:lpstr>System Descriptive Model</vt:lpstr>
      <vt:lpstr>System Descriptive Model</vt:lpstr>
      <vt:lpstr>PowerPoint Presentation</vt:lpstr>
      <vt:lpstr>Garhi Shahu Intersection</vt:lpstr>
      <vt:lpstr>PowerPoint Presentation</vt:lpstr>
      <vt:lpstr>Garhi Shahu Intersection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Geotechnical Engineering II</dc:title>
  <dc:creator>Awais</dc:creator>
  <cp:lastModifiedBy>Hina</cp:lastModifiedBy>
  <cp:revision>233</cp:revision>
  <dcterms:created xsi:type="dcterms:W3CDTF">2009-09-07T16:47:32Z</dcterms:created>
  <dcterms:modified xsi:type="dcterms:W3CDTF">2020-01-29T10:39:33Z</dcterms:modified>
</cp:coreProperties>
</file>