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84" r:id="rId2"/>
    <p:sldId id="257" r:id="rId3"/>
    <p:sldId id="323" r:id="rId4"/>
    <p:sldId id="300" r:id="rId5"/>
    <p:sldId id="315" r:id="rId6"/>
    <p:sldId id="324" r:id="rId7"/>
    <p:sldId id="326" r:id="rId8"/>
    <p:sldId id="32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2" autoAdjust="0"/>
    <p:restoredTop sz="94629" autoAdjust="0"/>
  </p:normalViewPr>
  <p:slideViewPr>
    <p:cSldViewPr>
      <p:cViewPr varScale="1">
        <p:scale>
          <a:sx n="65" d="100"/>
          <a:sy n="65" d="100"/>
        </p:scale>
        <p:origin x="145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F53C15-FF1B-4B82-BE85-EF1CE5D6FC3A}" type="datetimeFigureOut">
              <a:rPr lang="en-US" smtClean="0"/>
              <a:t>22-May-20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716216-EB60-4799-9804-46CDA9860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078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846746A-8767-4482-9A80-9D5968AEE4D5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04B87CC-3433-48CF-90C9-938C3DDB98D8}" type="datetimeFigureOut">
              <a:rPr lang="en-US" smtClean="0"/>
              <a:t>22-May-20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5CE46F8-6F5E-4E40-A584-AEA4DD9BB7CE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utoShape 2" descr="https://dl-web.dropbox.com/get/TICE%20Modules/7%20Modules/Module%204%20%28Tim%2C%20Geometric%20Construction%20%26%20Intro%20to%20CAD%29/6%20Picture%20Database/weber.gif?w=AABIGClutVgxBrQTUpMlEmBmytWAlMq8SmlN7q7KL53ypQ"/>
          <p:cNvSpPr>
            <a:spLocks noChangeAspect="1" noChangeArrowheads="1"/>
          </p:cNvSpPr>
          <p:nvPr userDrawn="1"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648200" y="152400"/>
            <a:ext cx="3505200" cy="30480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04B87CC-3433-48CF-90C9-938C3DDB98D8}" type="datetimeFigureOut">
              <a:rPr lang="en-US" smtClean="0"/>
              <a:t>22-May-20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5CE46F8-6F5E-4E40-A584-AEA4DD9BB7C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86318"/>
            <a:ext cx="4038600" cy="4114800"/>
          </a:xfrm>
        </p:spPr>
        <p:txBody>
          <a:bodyPr>
            <a:normAutofit/>
          </a:bodyPr>
          <a:lstStyle/>
          <a:p>
            <a:pPr algn="ctr"/>
            <a:br>
              <a:rPr lang="en-US" sz="4400" b="1" i="1" dirty="0">
                <a:solidFill>
                  <a:srgbClr val="002060"/>
                </a:solidFill>
              </a:rPr>
            </a:br>
            <a:r>
              <a:rPr lang="en-US" sz="4400" b="1" i="1" dirty="0">
                <a:solidFill>
                  <a:srgbClr val="002060"/>
                </a:solidFill>
              </a:rPr>
              <a:t>RESIDENTIAL ARCHITECTURE</a:t>
            </a:r>
            <a:br>
              <a:rPr lang="en-US" sz="4400" b="1" i="1" dirty="0">
                <a:solidFill>
                  <a:srgbClr val="002060"/>
                </a:solidFill>
              </a:rPr>
            </a:br>
            <a:br>
              <a:rPr lang="en-US" sz="4400" b="1" i="1" dirty="0">
                <a:solidFill>
                  <a:srgbClr val="002060"/>
                </a:solidFill>
              </a:rPr>
            </a:br>
            <a:br>
              <a:rPr lang="en-US" sz="4400" b="1" i="1" dirty="0">
                <a:solidFill>
                  <a:srgbClr val="002060"/>
                </a:solidFill>
              </a:rPr>
            </a:br>
            <a:endParaRPr lang="en-US" sz="4400" b="1" i="1" dirty="0">
              <a:solidFill>
                <a:srgbClr val="00206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428732" y="-57880"/>
            <a:ext cx="3962400" cy="167853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z="3200" b="1" dirty="0"/>
              <a:t>SECTIONS</a:t>
            </a:r>
          </a:p>
        </p:txBody>
      </p:sp>
      <p:sp>
        <p:nvSpPr>
          <p:cNvPr id="17" name="Date Placeholder 3"/>
          <p:cNvSpPr txBox="1">
            <a:spLocks/>
          </p:cNvSpPr>
          <p:nvPr/>
        </p:nvSpPr>
        <p:spPr>
          <a:xfrm>
            <a:off x="4598192" y="3276600"/>
            <a:ext cx="3962400" cy="167853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rgbClr val="FEFEF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0070C0"/>
                </a:solidFill>
              </a:rPr>
              <a:t>Instructor: </a:t>
            </a:r>
          </a:p>
          <a:p>
            <a:r>
              <a:rPr lang="en-US" sz="3200" b="1" dirty="0">
                <a:solidFill>
                  <a:srgbClr val="0070C0"/>
                </a:solidFill>
              </a:rPr>
              <a:t>Syed Arif Hussain</a:t>
            </a:r>
          </a:p>
        </p:txBody>
      </p:sp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2438400"/>
            <a:ext cx="3733801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3771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419600" y="2274"/>
            <a:ext cx="3962400" cy="6073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z="2000" b="1" dirty="0"/>
              <a:t>SECTIONS</a:t>
            </a:r>
          </a:p>
        </p:txBody>
      </p:sp>
      <p:sp>
        <p:nvSpPr>
          <p:cNvPr id="2" name="Rectangle 1"/>
          <p:cNvSpPr/>
          <p:nvPr/>
        </p:nvSpPr>
        <p:spPr>
          <a:xfrm>
            <a:off x="749300" y="1066800"/>
            <a:ext cx="76962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</a:rPr>
              <a:t>What are Cross Sections?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800" dirty="0"/>
              <a:t>Cross section drawings show views of the home as though you had sliced down through the house from the top with a saw and looked in from the resulting opening. 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800" dirty="0"/>
              <a:t>The more complex the home design, the more cross sections you should provide. 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800" dirty="0"/>
              <a:t>Cross sections also show window details such as dimensions, exact locations with respect to interior walls and their heights relative to the ceiling or floor.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55235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981200"/>
            <a:ext cx="8029393" cy="2436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648200" y="15240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SECTIONS</a:t>
            </a:r>
          </a:p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065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419600" y="2274"/>
            <a:ext cx="3962400" cy="6073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z="2000" b="1" dirty="0"/>
              <a:t> 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SECTIONS</a:t>
            </a:r>
          </a:p>
          <a:p>
            <a:endParaRPr lang="en-US" sz="2000" b="1" dirty="0"/>
          </a:p>
        </p:txBody>
      </p:sp>
      <p:sp>
        <p:nvSpPr>
          <p:cNvPr id="2" name="Rectangle 1"/>
          <p:cNvSpPr/>
          <p:nvPr/>
        </p:nvSpPr>
        <p:spPr>
          <a:xfrm>
            <a:off x="579526" y="838200"/>
            <a:ext cx="76962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 </a:t>
            </a:r>
            <a:r>
              <a:rPr lang="en-US" sz="3200" b="1" dirty="0">
                <a:solidFill>
                  <a:srgbClr val="0070C0"/>
                </a:solidFill>
              </a:rPr>
              <a:t>How Many Cross Sections are Required?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2800" dirty="0"/>
              <a:t>The number of cross sections needed completely depends on the complexity of the design, your planning department requirements and who is building the house.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2800" dirty="0"/>
              <a:t>In general, you should create cross sections for the following: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2800" dirty="0"/>
              <a:t>Structural walls, posts or beams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2800" dirty="0"/>
              <a:t>Stair framing details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2800" dirty="0"/>
              <a:t>Floor and ceiling heights and variances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2800" dirty="0"/>
              <a:t>Cabinetry or custom built furniture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2800" dirty="0"/>
              <a:t>Any other details that will help the builder understand the home design</a:t>
            </a:r>
          </a:p>
        </p:txBody>
      </p:sp>
    </p:spTree>
    <p:extLst>
      <p:ext uri="{BB962C8B-B14F-4D97-AF65-F5344CB8AC3E}">
        <p14:creationId xmlns:p14="http://schemas.microsoft.com/office/powerpoint/2010/main" val="4081958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419600" y="2274"/>
            <a:ext cx="3962400" cy="6073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z="2000" b="1" dirty="0">
                <a:solidFill>
                  <a:schemeClr val="bg1"/>
                </a:solidFill>
              </a:rPr>
              <a:t>SECTIONS</a:t>
            </a:r>
          </a:p>
        </p:txBody>
      </p:sp>
      <p:sp>
        <p:nvSpPr>
          <p:cNvPr id="2" name="Rectangle 1"/>
          <p:cNvSpPr/>
          <p:nvPr/>
        </p:nvSpPr>
        <p:spPr>
          <a:xfrm>
            <a:off x="653682" y="533400"/>
            <a:ext cx="7696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 </a:t>
            </a:r>
          </a:p>
          <a:p>
            <a:r>
              <a:rPr lang="en-US" sz="2400" b="1" dirty="0">
                <a:solidFill>
                  <a:srgbClr val="0070C0"/>
                </a:solidFill>
              </a:rPr>
              <a:t>Who needs Sections?</a:t>
            </a:r>
          </a:p>
          <a:p>
            <a:r>
              <a:rPr lang="en-US" b="1" dirty="0"/>
              <a:t> 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066800"/>
            <a:ext cx="2181225" cy="177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 descr="C:\Users\GR6973\AppData\Local\Microsoft\Windows\Temporary Internet Files\Content.IE5\OTAFO7HN\MC900199507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8661" y="4237020"/>
            <a:ext cx="1260289" cy="1153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GR6973\AppData\Local\Microsoft\Windows\Temporary Internet Files\Content.IE5\AC0QST0C\MM900282784[1]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078" y="1608165"/>
            <a:ext cx="1290843" cy="1233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GR6973\AppData\Local\Microsoft\Windows\Temporary Internet Files\Content.IE5\3QEUY506\MC900082463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1600200"/>
            <a:ext cx="1209614" cy="1160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GR6973\AppData\Local\Microsoft\Windows\Temporary Internet Files\Content.IE5\OTAFO7HN\MC900333720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237546"/>
            <a:ext cx="1830629" cy="1541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400800" y="283845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Buyer/Owner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21100" y="2806184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Contractor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08285" y="5438894"/>
            <a:ext cx="20689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Sub-Contractors</a:t>
            </a:r>
          </a:p>
          <a:p>
            <a:r>
              <a:rPr lang="en-US" dirty="0"/>
              <a:t>Truss manufacturer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6337" y="4210050"/>
            <a:ext cx="1419163" cy="1057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838200" y="5792891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Engineer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91426" y="2873729"/>
            <a:ext cx="2207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Inspector/Plan check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124200" y="4260113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Others???</a:t>
            </a:r>
          </a:p>
        </p:txBody>
      </p:sp>
    </p:spTree>
    <p:extLst>
      <p:ext uri="{BB962C8B-B14F-4D97-AF65-F5344CB8AC3E}">
        <p14:creationId xmlns:p14="http://schemas.microsoft.com/office/powerpoint/2010/main" val="1976601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/>
      <p:bldP spid="18" grpId="0"/>
      <p:bldP spid="20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/>
              <a:t>Steps to Drawing a Cross Section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76400"/>
            <a:ext cx="6777317" cy="3508977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1. Choose a Cross Section Line </a:t>
            </a:r>
          </a:p>
          <a:p>
            <a:pPr marL="6858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2. Draw the House Envelope </a:t>
            </a:r>
          </a:p>
          <a:p>
            <a:pPr marL="6858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3. Draw Floors and Ceilings </a:t>
            </a:r>
          </a:p>
          <a:p>
            <a:pPr marL="6858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4. Side Wall Windows, Doors and Framing </a:t>
            </a:r>
          </a:p>
          <a:p>
            <a:pPr marL="6858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5. Interior Walls and Structural Elements </a:t>
            </a:r>
          </a:p>
          <a:p>
            <a:pPr marL="6858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6. Facing Wall Windows and Doors </a:t>
            </a:r>
          </a:p>
          <a:p>
            <a:pPr marL="6858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7. Variances in Ceiling or Floor Heights </a:t>
            </a:r>
          </a:p>
          <a:p>
            <a:pPr marL="6858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8. Labeling </a:t>
            </a:r>
          </a:p>
          <a:p>
            <a:pPr marL="6858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9. Add a Title Block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48200" y="76200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SECTIONS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890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486775" cy="1012825"/>
          </a:xfrm>
        </p:spPr>
        <p:txBody>
          <a:bodyPr/>
          <a:lstStyle/>
          <a:p>
            <a:pPr eaLnBrk="1" hangingPunct="1"/>
            <a:r>
              <a:rPr lang="en-US" dirty="0"/>
              <a:t>Purpose of Building Sections</a:t>
            </a:r>
          </a:p>
        </p:txBody>
      </p:sp>
      <p:sp>
        <p:nvSpPr>
          <p:cNvPr id="81922" name="Rectangle 5"/>
          <p:cNvSpPr>
            <a:spLocks noGrp="1" noChangeArrowheads="1"/>
          </p:cNvSpPr>
          <p:nvPr>
            <p:ph idx="1"/>
          </p:nvPr>
        </p:nvSpPr>
        <p:spPr>
          <a:xfrm>
            <a:off x="319088" y="1384300"/>
            <a:ext cx="8520112" cy="3949700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</a:pPr>
            <a:r>
              <a:rPr lang="en-US" sz="2400" dirty="0">
                <a:cs typeface="Arial" charset="0"/>
              </a:rPr>
              <a:t>Illustrate type of construction such as foundation types, walls, and roof construction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n-US" sz="2400" dirty="0">
                <a:cs typeface="Arial" charset="0"/>
              </a:rPr>
              <a:t>Give vertical dimensions and provide information about size of structural components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n-US" sz="2400" dirty="0">
                <a:cs typeface="Arial" charset="0"/>
              </a:rPr>
              <a:t>Provide important information about materials and material sizes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n-US" sz="2400" dirty="0">
                <a:cs typeface="Arial" charset="0"/>
              </a:rPr>
              <a:t>Inform contractor or builder of special or unconventional construction methods or techniques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n-US" sz="2400" dirty="0">
                <a:cs typeface="Arial" charset="0"/>
              </a:rPr>
              <a:t>Show specific materials to be used</a:t>
            </a:r>
          </a:p>
        </p:txBody>
      </p:sp>
      <p:sp>
        <p:nvSpPr>
          <p:cNvPr id="81923" name="TextBox 1"/>
          <p:cNvSpPr txBox="1">
            <a:spLocks noChangeArrowheads="1"/>
          </p:cNvSpPr>
          <p:nvPr/>
        </p:nvSpPr>
        <p:spPr bwMode="auto">
          <a:xfrm>
            <a:off x="2362200" y="3746500"/>
            <a:ext cx="29987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648200" y="152400"/>
            <a:ext cx="3505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SECTIONS</a:t>
            </a:r>
          </a:p>
        </p:txBody>
      </p:sp>
    </p:spTree>
    <p:extLst>
      <p:ext uri="{BB962C8B-B14F-4D97-AF65-F5344CB8AC3E}">
        <p14:creationId xmlns:p14="http://schemas.microsoft.com/office/powerpoint/2010/main" val="592410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48200" y="76200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SECTIONS</a:t>
            </a:r>
          </a:p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457140"/>
            <a:ext cx="198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Draw House Plan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0" r="19362"/>
          <a:stretch/>
        </p:blipFill>
        <p:spPr bwMode="auto">
          <a:xfrm>
            <a:off x="3011959" y="482516"/>
            <a:ext cx="2341605" cy="3699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3" name="Straight Connector 32"/>
          <p:cNvCxnSpPr/>
          <p:nvPr/>
        </p:nvCxnSpPr>
        <p:spPr>
          <a:xfrm>
            <a:off x="4792362" y="48768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3837221" y="5259399"/>
            <a:ext cx="152400" cy="381000"/>
          </a:xfrm>
          <a:prstGeom prst="rect">
            <a:avLst/>
          </a:prstGeom>
          <a:solidFill>
            <a:schemeClr val="bg1"/>
          </a:solidFill>
          <a:ln w="31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04" name="Straight Connector 3103"/>
          <p:cNvCxnSpPr>
            <a:stCxn id="62" idx="0"/>
            <a:endCxn id="62" idx="2"/>
          </p:cNvCxnSpPr>
          <p:nvPr/>
        </p:nvCxnSpPr>
        <p:spPr>
          <a:xfrm>
            <a:off x="3913421" y="5259399"/>
            <a:ext cx="0" cy="38100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6" name="Straight Connector 3105"/>
          <p:cNvCxnSpPr>
            <a:stCxn id="62" idx="1"/>
            <a:endCxn id="62" idx="3"/>
          </p:cNvCxnSpPr>
          <p:nvPr/>
        </p:nvCxnSpPr>
        <p:spPr>
          <a:xfrm>
            <a:off x="3837221" y="5449899"/>
            <a:ext cx="152400" cy="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0" name="Straight Connector 3109"/>
          <p:cNvCxnSpPr/>
          <p:nvPr/>
        </p:nvCxnSpPr>
        <p:spPr>
          <a:xfrm>
            <a:off x="3573162" y="4876800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1" name="Straight Connector 3120"/>
          <p:cNvCxnSpPr/>
          <p:nvPr/>
        </p:nvCxnSpPr>
        <p:spPr>
          <a:xfrm>
            <a:off x="2887362" y="1676400"/>
            <a:ext cx="1828800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 flipV="1">
            <a:off x="4784261" y="46482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8662" y="4080935"/>
            <a:ext cx="1790700" cy="745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8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7927" y="5943600"/>
            <a:ext cx="2516080" cy="579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11" name="Straight Connector 110"/>
          <p:cNvCxnSpPr/>
          <p:nvPr/>
        </p:nvCxnSpPr>
        <p:spPr>
          <a:xfrm>
            <a:off x="1219200" y="5867400"/>
            <a:ext cx="6324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219200" y="5791200"/>
            <a:ext cx="632460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3573162" y="48768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3649362" y="48768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030362" y="48768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3" name="Straight Connector 3072"/>
          <p:cNvCxnSpPr/>
          <p:nvPr/>
        </p:nvCxnSpPr>
        <p:spPr>
          <a:xfrm>
            <a:off x="3801762" y="48768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9" name="Straight Connector 3078"/>
          <p:cNvCxnSpPr/>
          <p:nvPr/>
        </p:nvCxnSpPr>
        <p:spPr>
          <a:xfrm flipV="1">
            <a:off x="4182762" y="4876800"/>
            <a:ext cx="0" cy="914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2" name="Straight Connector 3101"/>
          <p:cNvCxnSpPr/>
          <p:nvPr/>
        </p:nvCxnSpPr>
        <p:spPr>
          <a:xfrm flipH="1">
            <a:off x="4639962" y="4876800"/>
            <a:ext cx="8238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4258962" y="48768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07" name="Rectangle 3106"/>
          <p:cNvSpPr/>
          <p:nvPr/>
        </p:nvSpPr>
        <p:spPr>
          <a:xfrm>
            <a:off x="4639962" y="5487999"/>
            <a:ext cx="152400" cy="3048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8" name="Oval 3107"/>
          <p:cNvSpPr/>
          <p:nvPr/>
        </p:nvSpPr>
        <p:spPr>
          <a:xfrm flipV="1">
            <a:off x="4738542" y="5616107"/>
            <a:ext cx="45719" cy="45719"/>
          </a:xfrm>
          <a:prstGeom prst="ellipse">
            <a:avLst/>
          </a:prstGeom>
          <a:solidFill>
            <a:schemeClr val="tx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5" name="Straight Connector 114"/>
          <p:cNvCxnSpPr/>
          <p:nvPr/>
        </p:nvCxnSpPr>
        <p:spPr>
          <a:xfrm>
            <a:off x="3573162" y="4648200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3657600" y="4724400"/>
            <a:ext cx="10585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3573162" y="4800600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V="1">
            <a:off x="3581400" y="46482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657600" y="46482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flipV="1">
            <a:off x="4716162" y="46482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1219200" y="5943600"/>
            <a:ext cx="6324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/>
          <p:cNvSpPr txBox="1"/>
          <p:nvPr/>
        </p:nvSpPr>
        <p:spPr>
          <a:xfrm>
            <a:off x="609600" y="2514600"/>
            <a:ext cx="21444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Draw all the visible walls and windows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838200" y="3429000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Draw the Section line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5029200" y="4343400"/>
            <a:ext cx="274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Describe the Roofing Details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618228" y="4980057"/>
            <a:ext cx="236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Describe the Foundation Details</a:t>
            </a:r>
          </a:p>
        </p:txBody>
      </p:sp>
      <p:pic>
        <p:nvPicPr>
          <p:cNvPr id="122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9893" y="3175354"/>
            <a:ext cx="1547813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365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3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500"/>
                            </p:stCondLst>
                            <p:childTnLst>
                              <p:par>
                                <p:cTn id="20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1000"/>
                            </p:stCondLst>
                            <p:childTnLst>
                              <p:par>
                                <p:cTn id="204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5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62" grpId="0" animBg="1"/>
      <p:bldP spid="3107" grpId="0" animBg="1"/>
      <p:bldP spid="3108" grpId="0" animBg="1"/>
      <p:bldP spid="118" grpId="0"/>
      <p:bldP spid="118" grpId="1"/>
      <p:bldP spid="119" grpId="0"/>
      <p:bldP spid="119" grpId="1"/>
      <p:bldP spid="120" grpId="0"/>
      <p:bldP spid="120" grpId="1"/>
      <p:bldP spid="121" grpId="0"/>
      <p:bldP spid="121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6292</TotalTime>
  <Words>339</Words>
  <Application>Microsoft Office PowerPoint</Application>
  <PresentationFormat>On-screen Show (4:3)</PresentationFormat>
  <Paragraphs>56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Wingdings</vt:lpstr>
      <vt:lpstr>Wingdings 2</vt:lpstr>
      <vt:lpstr>Austin</vt:lpstr>
      <vt:lpstr> RESIDENTIAL ARCHITECTURE   </vt:lpstr>
      <vt:lpstr>PowerPoint Presentation</vt:lpstr>
      <vt:lpstr>PowerPoint Presentation</vt:lpstr>
      <vt:lpstr>PowerPoint Presentation</vt:lpstr>
      <vt:lpstr>PowerPoint Presentation</vt:lpstr>
      <vt:lpstr>Steps to Drawing a Cross Section </vt:lpstr>
      <vt:lpstr>Purpose of Building Sections</vt:lpstr>
      <vt:lpstr>PowerPoint Presentation</vt:lpstr>
    </vt:vector>
  </TitlesOfParts>
  <Company>Weber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Engineering &amp; Technical Design</dc:title>
  <dc:creator>jfarner</dc:creator>
  <cp:lastModifiedBy>Usman Iftikhar</cp:lastModifiedBy>
  <cp:revision>187</cp:revision>
  <dcterms:created xsi:type="dcterms:W3CDTF">2013-02-01T05:03:35Z</dcterms:created>
  <dcterms:modified xsi:type="dcterms:W3CDTF">2020-05-22T11:47:17Z</dcterms:modified>
</cp:coreProperties>
</file>